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33"/>
  </p:notesMasterIdLst>
  <p:sldIdLst>
    <p:sldId id="256" r:id="rId2"/>
    <p:sldId id="519" r:id="rId3"/>
    <p:sldId id="843" r:id="rId4"/>
    <p:sldId id="921" r:id="rId5"/>
    <p:sldId id="920" r:id="rId6"/>
    <p:sldId id="901" r:id="rId7"/>
    <p:sldId id="909" r:id="rId8"/>
    <p:sldId id="922" r:id="rId9"/>
    <p:sldId id="908" r:id="rId10"/>
    <p:sldId id="923" r:id="rId11"/>
    <p:sldId id="924" r:id="rId12"/>
    <p:sldId id="925" r:id="rId13"/>
    <p:sldId id="926" r:id="rId14"/>
    <p:sldId id="906" r:id="rId15"/>
    <p:sldId id="912" r:id="rId16"/>
    <p:sldId id="911" r:id="rId17"/>
    <p:sldId id="917" r:id="rId18"/>
    <p:sldId id="919" r:id="rId19"/>
    <p:sldId id="877" r:id="rId20"/>
    <p:sldId id="879" r:id="rId21"/>
    <p:sldId id="900" r:id="rId22"/>
    <p:sldId id="904" r:id="rId23"/>
    <p:sldId id="913" r:id="rId24"/>
    <p:sldId id="836" r:id="rId25"/>
    <p:sldId id="851" r:id="rId26"/>
    <p:sldId id="711" r:id="rId27"/>
    <p:sldId id="736" r:id="rId28"/>
    <p:sldId id="883" r:id="rId29"/>
    <p:sldId id="888" r:id="rId30"/>
    <p:sldId id="741" r:id="rId31"/>
    <p:sldId id="787" r:id="rId3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CC"/>
    <a:srgbClr val="0060B2"/>
    <a:srgbClr val="FFFF66"/>
    <a:srgbClr val="FF6699"/>
    <a:srgbClr val="E3296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B068BD4-632B-4F60-BA31-B73A62126CFA}" v="6898" dt="2020-04-01T20:22:34.00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34580" autoAdjust="0"/>
    <p:restoredTop sz="86410" autoAdjust="0"/>
  </p:normalViewPr>
  <p:slideViewPr>
    <p:cSldViewPr>
      <p:cViewPr varScale="1">
        <p:scale>
          <a:sx n="58" d="100"/>
          <a:sy n="58" d="100"/>
        </p:scale>
        <p:origin x="790" y="3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2107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microsoft.com/office/2015/10/relationships/revisionInfo" Target="revisionInfo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38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ichael Bennett" userId="808163721be62333" providerId="LiveId" clId="{ED3669FB-27E9-48FB-A99E-A74721D9E0E5}"/>
    <pc:docChg chg="addSld delSld modSld sldOrd">
      <pc:chgData name="Michael Bennett" userId="808163721be62333" providerId="LiveId" clId="{ED3669FB-27E9-48FB-A99E-A74721D9E0E5}" dt="2020-04-01T20:22:34.007" v="6887" actId="20577"/>
      <pc:docMkLst>
        <pc:docMk/>
      </pc:docMkLst>
      <pc:sldChg chg="modSp">
        <pc:chgData name="Michael Bennett" userId="808163721be62333" providerId="LiveId" clId="{ED3669FB-27E9-48FB-A99E-A74721D9E0E5}" dt="2020-04-01T13:53:36.901" v="6" actId="20577"/>
        <pc:sldMkLst>
          <pc:docMk/>
          <pc:sldMk cId="0" sldId="256"/>
        </pc:sldMkLst>
        <pc:spChg chg="mod">
          <ac:chgData name="Michael Bennett" userId="808163721be62333" providerId="LiveId" clId="{ED3669FB-27E9-48FB-A99E-A74721D9E0E5}" dt="2020-04-01T13:53:36.901" v="6" actId="20577"/>
          <ac:spMkLst>
            <pc:docMk/>
            <pc:sldMk cId="0" sldId="256"/>
            <ac:spMk id="3" creationId="{00000000-0000-0000-0000-000000000000}"/>
          </ac:spMkLst>
        </pc:spChg>
      </pc:sldChg>
      <pc:sldChg chg="modSp">
        <pc:chgData name="Michael Bennett" userId="808163721be62333" providerId="LiveId" clId="{ED3669FB-27E9-48FB-A99E-A74721D9E0E5}" dt="2020-04-01T17:56:09.403" v="92" actId="20577"/>
        <pc:sldMkLst>
          <pc:docMk/>
          <pc:sldMk cId="2334629059" sldId="519"/>
        </pc:sldMkLst>
        <pc:spChg chg="mod">
          <ac:chgData name="Michael Bennett" userId="808163721be62333" providerId="LiveId" clId="{ED3669FB-27E9-48FB-A99E-A74721D9E0E5}" dt="2020-04-01T17:56:09.403" v="92" actId="20577"/>
          <ac:spMkLst>
            <pc:docMk/>
            <pc:sldMk cId="2334629059" sldId="519"/>
            <ac:spMk id="3" creationId="{00000000-0000-0000-0000-000000000000}"/>
          </ac:spMkLst>
        </pc:spChg>
      </pc:sldChg>
      <pc:sldChg chg="modSp">
        <pc:chgData name="Michael Bennett" userId="808163721be62333" providerId="LiveId" clId="{ED3669FB-27E9-48FB-A99E-A74721D9E0E5}" dt="2020-04-01T19:08:45.419" v="1776" actId="20577"/>
        <pc:sldMkLst>
          <pc:docMk/>
          <pc:sldMk cId="3947954689" sldId="843"/>
        </pc:sldMkLst>
        <pc:spChg chg="mod">
          <ac:chgData name="Michael Bennett" userId="808163721be62333" providerId="LiveId" clId="{ED3669FB-27E9-48FB-A99E-A74721D9E0E5}" dt="2020-04-01T19:08:45.419" v="1776" actId="20577"/>
          <ac:spMkLst>
            <pc:docMk/>
            <pc:sldMk cId="3947954689" sldId="843"/>
            <ac:spMk id="3" creationId="{00000000-0000-0000-0000-000000000000}"/>
          </ac:spMkLst>
        </pc:spChg>
      </pc:sldChg>
      <pc:sldChg chg="ord">
        <pc:chgData name="Michael Bennett" userId="808163721be62333" providerId="LiveId" clId="{ED3669FB-27E9-48FB-A99E-A74721D9E0E5}" dt="2020-04-01T18:18:06.728" v="1495"/>
        <pc:sldMkLst>
          <pc:docMk/>
          <pc:sldMk cId="339620338" sldId="879"/>
        </pc:sldMkLst>
      </pc:sldChg>
      <pc:sldChg chg="modSp">
        <pc:chgData name="Michael Bennett" userId="808163721be62333" providerId="LiveId" clId="{ED3669FB-27E9-48FB-A99E-A74721D9E0E5}" dt="2020-04-01T19:12:53.874" v="1889" actId="20577"/>
        <pc:sldMkLst>
          <pc:docMk/>
          <pc:sldMk cId="150161656" sldId="901"/>
        </pc:sldMkLst>
        <pc:spChg chg="mod">
          <ac:chgData name="Michael Bennett" userId="808163721be62333" providerId="LiveId" clId="{ED3669FB-27E9-48FB-A99E-A74721D9E0E5}" dt="2020-04-01T18:03:03.876" v="399" actId="20577"/>
          <ac:spMkLst>
            <pc:docMk/>
            <pc:sldMk cId="150161656" sldId="901"/>
            <ac:spMk id="2" creationId="{BA07A5EE-8BF2-4C2A-B276-B8A5707DF3DB}"/>
          </ac:spMkLst>
        </pc:spChg>
        <pc:spChg chg="mod">
          <ac:chgData name="Michael Bennett" userId="808163721be62333" providerId="LiveId" clId="{ED3669FB-27E9-48FB-A99E-A74721D9E0E5}" dt="2020-04-01T19:12:53.874" v="1889" actId="20577"/>
          <ac:spMkLst>
            <pc:docMk/>
            <pc:sldMk cId="150161656" sldId="901"/>
            <ac:spMk id="3" creationId="{47D23351-CB29-4274-A478-7D10748D9BF8}"/>
          </ac:spMkLst>
        </pc:spChg>
      </pc:sldChg>
      <pc:sldChg chg="modSp">
        <pc:chgData name="Michael Bennett" userId="808163721be62333" providerId="LiveId" clId="{ED3669FB-27E9-48FB-A99E-A74721D9E0E5}" dt="2020-04-01T18:12:59.862" v="1047" actId="20577"/>
        <pc:sldMkLst>
          <pc:docMk/>
          <pc:sldMk cId="3317830303" sldId="904"/>
        </pc:sldMkLst>
        <pc:spChg chg="mod">
          <ac:chgData name="Michael Bennett" userId="808163721be62333" providerId="LiveId" clId="{ED3669FB-27E9-48FB-A99E-A74721D9E0E5}" dt="2020-04-01T18:12:59.862" v="1047" actId="20577"/>
          <ac:spMkLst>
            <pc:docMk/>
            <pc:sldMk cId="3317830303" sldId="904"/>
            <ac:spMk id="3" creationId="{0ABAE31A-BE7A-43CE-98EF-B5B8C252F362}"/>
          </ac:spMkLst>
        </pc:spChg>
      </pc:sldChg>
      <pc:sldChg chg="modSp">
        <pc:chgData name="Michael Bennett" userId="808163721be62333" providerId="LiveId" clId="{ED3669FB-27E9-48FB-A99E-A74721D9E0E5}" dt="2020-04-01T18:09:05.931" v="811" actId="20577"/>
        <pc:sldMkLst>
          <pc:docMk/>
          <pc:sldMk cId="1359140690" sldId="906"/>
        </pc:sldMkLst>
        <pc:spChg chg="mod">
          <ac:chgData name="Michael Bennett" userId="808163721be62333" providerId="LiveId" clId="{ED3669FB-27E9-48FB-A99E-A74721D9E0E5}" dt="2020-04-01T18:09:05.931" v="811" actId="20577"/>
          <ac:spMkLst>
            <pc:docMk/>
            <pc:sldMk cId="1359140690" sldId="906"/>
            <ac:spMk id="3" creationId="{3E6BFDB0-7B5A-4EC1-8A5E-97307ED646F8}"/>
          </ac:spMkLst>
        </pc:spChg>
      </pc:sldChg>
      <pc:sldChg chg="modSp ord">
        <pc:chgData name="Michael Bennett" userId="808163721be62333" providerId="LiveId" clId="{ED3669FB-27E9-48FB-A99E-A74721D9E0E5}" dt="2020-04-01T19:30:38.676" v="2511" actId="15"/>
        <pc:sldMkLst>
          <pc:docMk/>
          <pc:sldMk cId="3683865179" sldId="908"/>
        </pc:sldMkLst>
        <pc:spChg chg="mod">
          <ac:chgData name="Michael Bennett" userId="808163721be62333" providerId="LiveId" clId="{ED3669FB-27E9-48FB-A99E-A74721D9E0E5}" dt="2020-04-01T18:26:32.633" v="1522"/>
          <ac:spMkLst>
            <pc:docMk/>
            <pc:sldMk cId="3683865179" sldId="908"/>
            <ac:spMk id="2" creationId="{AB48908B-492A-4DB2-89A4-B5B910565B4E}"/>
          </ac:spMkLst>
        </pc:spChg>
        <pc:spChg chg="mod">
          <ac:chgData name="Michael Bennett" userId="808163721be62333" providerId="LiveId" clId="{ED3669FB-27E9-48FB-A99E-A74721D9E0E5}" dt="2020-04-01T19:30:38.676" v="2511" actId="15"/>
          <ac:spMkLst>
            <pc:docMk/>
            <pc:sldMk cId="3683865179" sldId="908"/>
            <ac:spMk id="3" creationId="{A3AAC95C-8C32-4593-B67B-ACF8E2384D78}"/>
          </ac:spMkLst>
        </pc:spChg>
      </pc:sldChg>
      <pc:sldChg chg="modSp">
        <pc:chgData name="Michael Bennett" userId="808163721be62333" providerId="LiveId" clId="{ED3669FB-27E9-48FB-A99E-A74721D9E0E5}" dt="2020-04-01T19:25:16.112" v="2368" actId="20577"/>
        <pc:sldMkLst>
          <pc:docMk/>
          <pc:sldMk cId="2815055961" sldId="909"/>
        </pc:sldMkLst>
        <pc:spChg chg="mod">
          <ac:chgData name="Michael Bennett" userId="808163721be62333" providerId="LiveId" clId="{ED3669FB-27E9-48FB-A99E-A74721D9E0E5}" dt="2020-04-01T19:25:16.112" v="2368" actId="20577"/>
          <ac:spMkLst>
            <pc:docMk/>
            <pc:sldMk cId="2815055961" sldId="909"/>
            <ac:spMk id="3" creationId="{B2957C12-1993-4137-B645-237F46E79BE0}"/>
          </ac:spMkLst>
        </pc:spChg>
      </pc:sldChg>
      <pc:sldChg chg="del">
        <pc:chgData name="Michael Bennett" userId="808163721be62333" providerId="LiveId" clId="{ED3669FB-27E9-48FB-A99E-A74721D9E0E5}" dt="2020-04-01T18:07:30.242" v="635" actId="2696"/>
        <pc:sldMkLst>
          <pc:docMk/>
          <pc:sldMk cId="694409111" sldId="910"/>
        </pc:sldMkLst>
      </pc:sldChg>
      <pc:sldChg chg="modSp ord">
        <pc:chgData name="Michael Bennett" userId="808163721be62333" providerId="LiveId" clId="{ED3669FB-27E9-48FB-A99E-A74721D9E0E5}" dt="2020-04-01T18:17:36.114" v="1493"/>
        <pc:sldMkLst>
          <pc:docMk/>
          <pc:sldMk cId="2958888321" sldId="911"/>
        </pc:sldMkLst>
        <pc:spChg chg="mod">
          <ac:chgData name="Michael Bennett" userId="808163721be62333" providerId="LiveId" clId="{ED3669FB-27E9-48FB-A99E-A74721D9E0E5}" dt="2020-04-01T18:02:39.316" v="392" actId="20577"/>
          <ac:spMkLst>
            <pc:docMk/>
            <pc:sldMk cId="2958888321" sldId="911"/>
            <ac:spMk id="3" creationId="{5EB3E5C9-A723-4B85-9F12-D61D34760F7C}"/>
          </ac:spMkLst>
        </pc:spChg>
      </pc:sldChg>
      <pc:sldChg chg="modSp ord">
        <pc:chgData name="Michael Bennett" userId="808163721be62333" providerId="LiveId" clId="{ED3669FB-27E9-48FB-A99E-A74721D9E0E5}" dt="2020-04-01T18:18:38.762" v="1497"/>
        <pc:sldMkLst>
          <pc:docMk/>
          <pc:sldMk cId="2173340345" sldId="912"/>
        </pc:sldMkLst>
        <pc:spChg chg="mod">
          <ac:chgData name="Michael Bennett" userId="808163721be62333" providerId="LiveId" clId="{ED3669FB-27E9-48FB-A99E-A74721D9E0E5}" dt="2020-04-01T18:06:52.670" v="634" actId="403"/>
          <ac:spMkLst>
            <pc:docMk/>
            <pc:sldMk cId="2173340345" sldId="912"/>
            <ac:spMk id="3" creationId="{35DF3449-36C5-40C7-B9C0-EA6AF987531A}"/>
          </ac:spMkLst>
        </pc:spChg>
      </pc:sldChg>
      <pc:sldChg chg="modSp">
        <pc:chgData name="Michael Bennett" userId="808163721be62333" providerId="LiveId" clId="{ED3669FB-27E9-48FB-A99E-A74721D9E0E5}" dt="2020-04-01T18:13:55.278" v="1097" actId="20577"/>
        <pc:sldMkLst>
          <pc:docMk/>
          <pc:sldMk cId="586003452" sldId="913"/>
        </pc:sldMkLst>
        <pc:spChg chg="mod">
          <ac:chgData name="Michael Bennett" userId="808163721be62333" providerId="LiveId" clId="{ED3669FB-27E9-48FB-A99E-A74721D9E0E5}" dt="2020-04-01T18:13:55.278" v="1097" actId="20577"/>
          <ac:spMkLst>
            <pc:docMk/>
            <pc:sldMk cId="586003452" sldId="913"/>
            <ac:spMk id="3" creationId="{CA8FFACD-C8C2-404C-A81C-07467C80EAA6}"/>
          </ac:spMkLst>
        </pc:spChg>
      </pc:sldChg>
      <pc:sldChg chg="del">
        <pc:chgData name="Michael Bennett" userId="808163721be62333" providerId="LiveId" clId="{ED3669FB-27E9-48FB-A99E-A74721D9E0E5}" dt="2020-04-01T18:14:00.710" v="1098" actId="2696"/>
        <pc:sldMkLst>
          <pc:docMk/>
          <pc:sldMk cId="977730135" sldId="914"/>
        </pc:sldMkLst>
      </pc:sldChg>
      <pc:sldChg chg="del">
        <pc:chgData name="Michael Bennett" userId="808163721be62333" providerId="LiveId" clId="{ED3669FB-27E9-48FB-A99E-A74721D9E0E5}" dt="2020-04-01T18:10:31.672" v="946" actId="2696"/>
        <pc:sldMkLst>
          <pc:docMk/>
          <pc:sldMk cId="3796682034" sldId="916"/>
        </pc:sldMkLst>
      </pc:sldChg>
      <pc:sldChg chg="modSp">
        <pc:chgData name="Michael Bennett" userId="808163721be62333" providerId="LiveId" clId="{ED3669FB-27E9-48FB-A99E-A74721D9E0E5}" dt="2020-04-01T18:10:18.121" v="944" actId="20577"/>
        <pc:sldMkLst>
          <pc:docMk/>
          <pc:sldMk cId="794132461" sldId="917"/>
        </pc:sldMkLst>
        <pc:spChg chg="mod">
          <ac:chgData name="Michael Bennett" userId="808163721be62333" providerId="LiveId" clId="{ED3669FB-27E9-48FB-A99E-A74721D9E0E5}" dt="2020-04-01T18:10:18.121" v="944" actId="20577"/>
          <ac:spMkLst>
            <pc:docMk/>
            <pc:sldMk cId="794132461" sldId="917"/>
            <ac:spMk id="3" creationId="{3B90B428-2DD0-4272-92AB-EF9404AD9823}"/>
          </ac:spMkLst>
        </pc:spChg>
      </pc:sldChg>
      <pc:sldChg chg="del">
        <pc:chgData name="Michael Bennett" userId="808163721be62333" providerId="LiveId" clId="{ED3669FB-27E9-48FB-A99E-A74721D9E0E5}" dt="2020-04-01T18:10:29.414" v="945" actId="2696"/>
        <pc:sldMkLst>
          <pc:docMk/>
          <pc:sldMk cId="2686926902" sldId="918"/>
        </pc:sldMkLst>
      </pc:sldChg>
      <pc:sldChg chg="modSp">
        <pc:chgData name="Michael Bennett" userId="808163721be62333" providerId="LiveId" clId="{ED3669FB-27E9-48FB-A99E-A74721D9E0E5}" dt="2020-04-01T18:11:41.442" v="971"/>
        <pc:sldMkLst>
          <pc:docMk/>
          <pc:sldMk cId="3402813845" sldId="919"/>
        </pc:sldMkLst>
        <pc:spChg chg="mod">
          <ac:chgData name="Michael Bennett" userId="808163721be62333" providerId="LiveId" clId="{ED3669FB-27E9-48FB-A99E-A74721D9E0E5}" dt="2020-04-01T18:11:41.442" v="971"/>
          <ac:spMkLst>
            <pc:docMk/>
            <pc:sldMk cId="3402813845" sldId="919"/>
            <ac:spMk id="3" creationId="{BD2CCC22-FD2B-4838-93A5-9BA5DC642F8B}"/>
          </ac:spMkLst>
        </pc:spChg>
      </pc:sldChg>
      <pc:sldChg chg="modSp">
        <pc:chgData name="Michael Bennett" userId="808163721be62333" providerId="LiveId" clId="{ED3669FB-27E9-48FB-A99E-A74721D9E0E5}" dt="2020-04-01T18:28:42.467" v="1702" actId="20577"/>
        <pc:sldMkLst>
          <pc:docMk/>
          <pc:sldMk cId="3797313743" sldId="920"/>
        </pc:sldMkLst>
        <pc:spChg chg="mod">
          <ac:chgData name="Michael Bennett" userId="808163721be62333" providerId="LiveId" clId="{ED3669FB-27E9-48FB-A99E-A74721D9E0E5}" dt="2020-04-01T18:14:11.568" v="1099"/>
          <ac:spMkLst>
            <pc:docMk/>
            <pc:sldMk cId="3797313743" sldId="920"/>
            <ac:spMk id="2" creationId="{047C88B0-DE27-4CAE-8B1F-083765164E1C}"/>
          </ac:spMkLst>
        </pc:spChg>
        <pc:spChg chg="mod">
          <ac:chgData name="Michael Bennett" userId="808163721be62333" providerId="LiveId" clId="{ED3669FB-27E9-48FB-A99E-A74721D9E0E5}" dt="2020-04-01T18:28:42.467" v="1702" actId="20577"/>
          <ac:spMkLst>
            <pc:docMk/>
            <pc:sldMk cId="3797313743" sldId="920"/>
            <ac:spMk id="3" creationId="{2BA71490-14FE-4405-8507-1B72F5174212}"/>
          </ac:spMkLst>
        </pc:spChg>
      </pc:sldChg>
      <pc:sldChg chg="del">
        <pc:chgData name="Michael Bennett" userId="808163721be62333" providerId="LiveId" clId="{ED3669FB-27E9-48FB-A99E-A74721D9E0E5}" dt="2020-04-01T18:02:15.371" v="391" actId="2696"/>
        <pc:sldMkLst>
          <pc:docMk/>
          <pc:sldMk cId="1262766570" sldId="921"/>
        </pc:sldMkLst>
      </pc:sldChg>
      <pc:sldChg chg="modSp add">
        <pc:chgData name="Michael Bennett" userId="808163721be62333" providerId="LiveId" clId="{ED3669FB-27E9-48FB-A99E-A74721D9E0E5}" dt="2020-04-01T18:16:13.181" v="1457" actId="20577"/>
        <pc:sldMkLst>
          <pc:docMk/>
          <pc:sldMk cId="3731207968" sldId="921"/>
        </pc:sldMkLst>
        <pc:spChg chg="mod">
          <ac:chgData name="Michael Bennett" userId="808163721be62333" providerId="LiveId" clId="{ED3669FB-27E9-48FB-A99E-A74721D9E0E5}" dt="2020-04-01T18:14:15.785" v="1116" actId="20577"/>
          <ac:spMkLst>
            <pc:docMk/>
            <pc:sldMk cId="3731207968" sldId="921"/>
            <ac:spMk id="2" creationId="{C803D854-D819-499F-9A1E-24F13902C104}"/>
          </ac:spMkLst>
        </pc:spChg>
        <pc:spChg chg="mod">
          <ac:chgData name="Michael Bennett" userId="808163721be62333" providerId="LiveId" clId="{ED3669FB-27E9-48FB-A99E-A74721D9E0E5}" dt="2020-04-01T18:16:13.181" v="1457" actId="20577"/>
          <ac:spMkLst>
            <pc:docMk/>
            <pc:sldMk cId="3731207968" sldId="921"/>
            <ac:spMk id="3" creationId="{E2530C7E-25C5-4D8F-A973-3DE37F7FC05B}"/>
          </ac:spMkLst>
        </pc:spChg>
      </pc:sldChg>
      <pc:sldChg chg="modSp add">
        <pc:chgData name="Michael Bennett" userId="808163721be62333" providerId="LiveId" clId="{ED3669FB-27E9-48FB-A99E-A74721D9E0E5}" dt="2020-04-01T18:27:58.358" v="1697" actId="20577"/>
        <pc:sldMkLst>
          <pc:docMk/>
          <pc:sldMk cId="2020199945" sldId="922"/>
        </pc:sldMkLst>
        <pc:spChg chg="mod">
          <ac:chgData name="Michael Bennett" userId="808163721be62333" providerId="LiveId" clId="{ED3669FB-27E9-48FB-A99E-A74721D9E0E5}" dt="2020-04-01T18:26:42.297" v="1544" actId="20577"/>
          <ac:spMkLst>
            <pc:docMk/>
            <pc:sldMk cId="2020199945" sldId="922"/>
            <ac:spMk id="2" creationId="{8053F227-6017-406B-B2E4-AA9A90565C54}"/>
          </ac:spMkLst>
        </pc:spChg>
        <pc:spChg chg="mod">
          <ac:chgData name="Michael Bennett" userId="808163721be62333" providerId="LiveId" clId="{ED3669FB-27E9-48FB-A99E-A74721D9E0E5}" dt="2020-04-01T18:27:58.358" v="1697" actId="20577"/>
          <ac:spMkLst>
            <pc:docMk/>
            <pc:sldMk cId="2020199945" sldId="922"/>
            <ac:spMk id="3" creationId="{2B739607-F00E-41D4-A897-B736CD4E23AD}"/>
          </ac:spMkLst>
        </pc:spChg>
      </pc:sldChg>
      <pc:sldChg chg="modSp add del">
        <pc:chgData name="Michael Bennett" userId="808163721be62333" providerId="LiveId" clId="{ED3669FB-27E9-48FB-A99E-A74721D9E0E5}" dt="2020-04-01T18:14:17.630" v="1118" actId="2696"/>
        <pc:sldMkLst>
          <pc:docMk/>
          <pc:sldMk cId="2840494280" sldId="922"/>
        </pc:sldMkLst>
        <pc:spChg chg="mod">
          <ac:chgData name="Michael Bennett" userId="808163721be62333" providerId="LiveId" clId="{ED3669FB-27E9-48FB-A99E-A74721D9E0E5}" dt="2020-04-01T18:14:17.243" v="1117"/>
          <ac:spMkLst>
            <pc:docMk/>
            <pc:sldMk cId="2840494280" sldId="922"/>
            <ac:spMk id="2" creationId="{F6012161-E23A-404C-B127-E2BBE9FDEBE4}"/>
          </ac:spMkLst>
        </pc:spChg>
      </pc:sldChg>
      <pc:sldChg chg="modSp add del">
        <pc:chgData name="Michael Bennett" userId="808163721be62333" providerId="LiveId" clId="{ED3669FB-27E9-48FB-A99E-A74721D9E0E5}" dt="2020-04-01T18:26:43.692" v="1546" actId="2696"/>
        <pc:sldMkLst>
          <pc:docMk/>
          <pc:sldMk cId="2983236853" sldId="923"/>
        </pc:sldMkLst>
        <pc:spChg chg="mod">
          <ac:chgData name="Michael Bennett" userId="808163721be62333" providerId="LiveId" clId="{ED3669FB-27E9-48FB-A99E-A74721D9E0E5}" dt="2020-04-01T18:26:42.831" v="1545"/>
          <ac:spMkLst>
            <pc:docMk/>
            <pc:sldMk cId="2983236853" sldId="923"/>
            <ac:spMk id="2" creationId="{E7CF230D-629C-4546-99F3-45166AD9BFF6}"/>
          </ac:spMkLst>
        </pc:spChg>
      </pc:sldChg>
      <pc:sldChg chg="modSp add">
        <pc:chgData name="Michael Bennett" userId="808163721be62333" providerId="LiveId" clId="{ED3669FB-27E9-48FB-A99E-A74721D9E0E5}" dt="2020-04-01T19:42:22.829" v="3471"/>
        <pc:sldMkLst>
          <pc:docMk/>
          <pc:sldMk cId="3379236417" sldId="923"/>
        </pc:sldMkLst>
        <pc:spChg chg="mod">
          <ac:chgData name="Michael Bennett" userId="808163721be62333" providerId="LiveId" clId="{ED3669FB-27E9-48FB-A99E-A74721D9E0E5}" dt="2020-04-01T19:39:34.555" v="3398" actId="20577"/>
          <ac:spMkLst>
            <pc:docMk/>
            <pc:sldMk cId="3379236417" sldId="923"/>
            <ac:spMk id="2" creationId="{7C03ACBE-B067-4372-A4CB-FA64D715569C}"/>
          </ac:spMkLst>
        </pc:spChg>
        <pc:spChg chg="mod">
          <ac:chgData name="Michael Bennett" userId="808163721be62333" providerId="LiveId" clId="{ED3669FB-27E9-48FB-A99E-A74721D9E0E5}" dt="2020-04-01T19:42:22.829" v="3471"/>
          <ac:spMkLst>
            <pc:docMk/>
            <pc:sldMk cId="3379236417" sldId="923"/>
            <ac:spMk id="3" creationId="{5A0AFCBD-39D2-42E1-922E-B5C5AFC17A12}"/>
          </ac:spMkLst>
        </pc:spChg>
      </pc:sldChg>
      <pc:sldChg chg="modSp add">
        <pc:chgData name="Michael Bennett" userId="808163721be62333" providerId="LiveId" clId="{ED3669FB-27E9-48FB-A99E-A74721D9E0E5}" dt="2020-04-01T19:48:34.942" v="4348" actId="20577"/>
        <pc:sldMkLst>
          <pc:docMk/>
          <pc:sldMk cId="3028221400" sldId="924"/>
        </pc:sldMkLst>
        <pc:spChg chg="mod">
          <ac:chgData name="Michael Bennett" userId="808163721be62333" providerId="LiveId" clId="{ED3669FB-27E9-48FB-A99E-A74721D9E0E5}" dt="2020-04-01T19:48:31.218" v="4347" actId="20577"/>
          <ac:spMkLst>
            <pc:docMk/>
            <pc:sldMk cId="3028221400" sldId="924"/>
            <ac:spMk id="2" creationId="{207E8F03-974D-4386-AC4E-92D8D0B045B3}"/>
          </ac:spMkLst>
        </pc:spChg>
        <pc:spChg chg="mod">
          <ac:chgData name="Michael Bennett" userId="808163721be62333" providerId="LiveId" clId="{ED3669FB-27E9-48FB-A99E-A74721D9E0E5}" dt="2020-04-01T19:48:34.942" v="4348" actId="20577"/>
          <ac:spMkLst>
            <pc:docMk/>
            <pc:sldMk cId="3028221400" sldId="924"/>
            <ac:spMk id="3" creationId="{70D6B711-1AB7-4CE0-A685-95AB703DBC9F}"/>
          </ac:spMkLst>
        </pc:spChg>
      </pc:sldChg>
      <pc:sldChg chg="modSp add">
        <pc:chgData name="Michael Bennett" userId="808163721be62333" providerId="LiveId" clId="{ED3669FB-27E9-48FB-A99E-A74721D9E0E5}" dt="2020-04-01T20:01:54.870" v="5588" actId="20577"/>
        <pc:sldMkLst>
          <pc:docMk/>
          <pc:sldMk cId="1327305673" sldId="925"/>
        </pc:sldMkLst>
        <pc:spChg chg="mod">
          <ac:chgData name="Michael Bennett" userId="808163721be62333" providerId="LiveId" clId="{ED3669FB-27E9-48FB-A99E-A74721D9E0E5}" dt="2020-04-01T19:48:39.755" v="4366" actId="5793"/>
          <ac:spMkLst>
            <pc:docMk/>
            <pc:sldMk cId="1327305673" sldId="925"/>
            <ac:spMk id="2" creationId="{573111D8-F283-4C91-82B9-9568758BD7F0}"/>
          </ac:spMkLst>
        </pc:spChg>
        <pc:spChg chg="mod">
          <ac:chgData name="Michael Bennett" userId="808163721be62333" providerId="LiveId" clId="{ED3669FB-27E9-48FB-A99E-A74721D9E0E5}" dt="2020-04-01T20:01:54.870" v="5588" actId="20577"/>
          <ac:spMkLst>
            <pc:docMk/>
            <pc:sldMk cId="1327305673" sldId="925"/>
            <ac:spMk id="3" creationId="{613C1A8A-23D8-4D47-BBA4-DB939EF09180}"/>
          </ac:spMkLst>
        </pc:spChg>
      </pc:sldChg>
      <pc:sldChg chg="modSp add del">
        <pc:chgData name="Michael Bennett" userId="808163721be62333" providerId="LiveId" clId="{ED3669FB-27E9-48FB-A99E-A74721D9E0E5}" dt="2020-04-01T19:42:27.348" v="3488" actId="2696"/>
        <pc:sldMkLst>
          <pc:docMk/>
          <pc:sldMk cId="3406328692" sldId="925"/>
        </pc:sldMkLst>
        <pc:spChg chg="mod">
          <ac:chgData name="Michael Bennett" userId="808163721be62333" providerId="LiveId" clId="{ED3669FB-27E9-48FB-A99E-A74721D9E0E5}" dt="2020-04-01T19:42:26.988" v="3487"/>
          <ac:spMkLst>
            <pc:docMk/>
            <pc:sldMk cId="3406328692" sldId="925"/>
            <ac:spMk id="2" creationId="{ADC7C157-2247-48AC-9050-F02144700394}"/>
          </ac:spMkLst>
        </pc:spChg>
      </pc:sldChg>
      <pc:sldChg chg="modSp add del">
        <pc:chgData name="Michael Bennett" userId="808163721be62333" providerId="LiveId" clId="{ED3669FB-27E9-48FB-A99E-A74721D9E0E5}" dt="2020-04-01T19:52:36.434" v="5027" actId="2696"/>
        <pc:sldMkLst>
          <pc:docMk/>
          <pc:sldMk cId="775206532" sldId="926"/>
        </pc:sldMkLst>
        <pc:spChg chg="mod">
          <ac:chgData name="Michael Bennett" userId="808163721be62333" providerId="LiveId" clId="{ED3669FB-27E9-48FB-A99E-A74721D9E0E5}" dt="2020-04-01T19:52:34.485" v="5026" actId="20577"/>
          <ac:spMkLst>
            <pc:docMk/>
            <pc:sldMk cId="775206532" sldId="926"/>
            <ac:spMk id="2" creationId="{B40DB940-487F-4E56-8EF1-EC72DDE0F416}"/>
          </ac:spMkLst>
        </pc:spChg>
      </pc:sldChg>
      <pc:sldChg chg="modSp add">
        <pc:chgData name="Michael Bennett" userId="808163721be62333" providerId="LiveId" clId="{ED3669FB-27E9-48FB-A99E-A74721D9E0E5}" dt="2020-04-01T20:22:34.007" v="6887" actId="20577"/>
        <pc:sldMkLst>
          <pc:docMk/>
          <pc:sldMk cId="1305169800" sldId="926"/>
        </pc:sldMkLst>
        <pc:spChg chg="mod">
          <ac:chgData name="Michael Bennett" userId="808163721be62333" providerId="LiveId" clId="{ED3669FB-27E9-48FB-A99E-A74721D9E0E5}" dt="2020-04-01T20:01:58.542" v="5597" actId="5793"/>
          <ac:spMkLst>
            <pc:docMk/>
            <pc:sldMk cId="1305169800" sldId="926"/>
            <ac:spMk id="2" creationId="{98A198A4-C4EB-436D-ABAF-CAD51B295A6A}"/>
          </ac:spMkLst>
        </pc:spChg>
        <pc:spChg chg="mod">
          <ac:chgData name="Michael Bennett" userId="808163721be62333" providerId="LiveId" clId="{ED3669FB-27E9-48FB-A99E-A74721D9E0E5}" dt="2020-04-01T20:22:34.007" v="6887" actId="20577"/>
          <ac:spMkLst>
            <pc:docMk/>
            <pc:sldMk cId="1305169800" sldId="926"/>
            <ac:spMk id="3" creationId="{F4CF800F-3E54-4753-8E05-48D6982FDE41}"/>
          </ac:spMkLst>
        </pc:spChg>
      </pc:sldChg>
      <pc:sldChg chg="modSp add del">
        <pc:chgData name="Michael Bennett" userId="808163721be62333" providerId="LiveId" clId="{ED3669FB-27E9-48FB-A99E-A74721D9E0E5}" dt="2020-04-01T19:49:36.812" v="4611" actId="2696"/>
        <pc:sldMkLst>
          <pc:docMk/>
          <pc:sldMk cId="1394954490" sldId="926"/>
        </pc:sldMkLst>
        <pc:spChg chg="mod">
          <ac:chgData name="Michael Bennett" userId="808163721be62333" providerId="LiveId" clId="{ED3669FB-27E9-48FB-A99E-A74721D9E0E5}" dt="2020-04-01T19:49:34.719" v="4610"/>
          <ac:spMkLst>
            <pc:docMk/>
            <pc:sldMk cId="1394954490" sldId="926"/>
            <ac:spMk id="2" creationId="{CED44213-E686-4DF1-BA0B-7A4FBC0F7FC3}"/>
          </ac:spMkLst>
        </pc:spChg>
      </pc:sldChg>
      <pc:sldChg chg="modSp add del">
        <pc:chgData name="Michael Bennett" userId="808163721be62333" providerId="LiveId" clId="{ED3669FB-27E9-48FB-A99E-A74721D9E0E5}" dt="2020-04-01T19:54:07.913" v="5201" actId="2696"/>
        <pc:sldMkLst>
          <pc:docMk/>
          <pc:sldMk cId="1815919655" sldId="926"/>
        </pc:sldMkLst>
        <pc:spChg chg="mod">
          <ac:chgData name="Michael Bennett" userId="808163721be62333" providerId="LiveId" clId="{ED3669FB-27E9-48FB-A99E-A74721D9E0E5}" dt="2020-04-01T19:54:06.025" v="5200" actId="20577"/>
          <ac:spMkLst>
            <pc:docMk/>
            <pc:sldMk cId="1815919655" sldId="926"/>
            <ac:spMk id="2" creationId="{14E4CCBA-5FD3-4909-8281-CF93B150BA46}"/>
          </ac:spMkLst>
        </pc:spChg>
      </pc:sldChg>
      <pc:sldChg chg="modSp add del">
        <pc:chgData name="Michael Bennett" userId="808163721be62333" providerId="LiveId" clId="{ED3669FB-27E9-48FB-A99E-A74721D9E0E5}" dt="2020-04-01T19:48:40.247" v="4368" actId="2696"/>
        <pc:sldMkLst>
          <pc:docMk/>
          <pc:sldMk cId="2510029725" sldId="926"/>
        </pc:sldMkLst>
        <pc:spChg chg="mod">
          <ac:chgData name="Michael Bennett" userId="808163721be62333" providerId="LiveId" clId="{ED3669FB-27E9-48FB-A99E-A74721D9E0E5}" dt="2020-04-01T19:48:39.828" v="4367"/>
          <ac:spMkLst>
            <pc:docMk/>
            <pc:sldMk cId="2510029725" sldId="926"/>
            <ac:spMk id="2" creationId="{7BD490BF-C9F2-4D40-9A73-D9A470A7EE94}"/>
          </ac:spMkLst>
        </pc:spChg>
      </pc:sldChg>
      <pc:sldChg chg="modSp add del">
        <pc:chgData name="Michael Bennett" userId="808163721be62333" providerId="LiveId" clId="{ED3669FB-27E9-48FB-A99E-A74721D9E0E5}" dt="2020-04-01T20:01:59.132" v="5599" actId="2696"/>
        <pc:sldMkLst>
          <pc:docMk/>
          <pc:sldMk cId="3007951525" sldId="927"/>
        </pc:sldMkLst>
        <pc:spChg chg="mod">
          <ac:chgData name="Michael Bennett" userId="808163721be62333" providerId="LiveId" clId="{ED3669FB-27E9-48FB-A99E-A74721D9E0E5}" dt="2020-04-01T20:01:58.639" v="5598"/>
          <ac:spMkLst>
            <pc:docMk/>
            <pc:sldMk cId="3007951525" sldId="927"/>
            <ac:spMk id="2" creationId="{1C1CEA81-A82E-49EF-9FDF-BC24029EFF81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6FC723B-399F-4A90-8296-830E5DB4E765}" type="datetimeFigureOut">
              <a:rPr lang="en-US" smtClean="0"/>
              <a:pPr/>
              <a:t>4/1/2020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D2869B-921B-4CCE-897D-ADE41B506C3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98162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Also viewable in Adaptive – see link on next slide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D2869B-921B-4CCE-897D-ADE41B506C30}" type="slidenum">
              <a:rPr lang="en-US" smtClean="0"/>
              <a:pPr/>
              <a:t>29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58998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9E1B46-8ADD-4A2E-AB61-0E5BCC4C79AB}" type="datetime1">
              <a:rPr lang="en-US" smtClean="0"/>
              <a:pPr>
                <a:defRPr/>
              </a:pPr>
              <a:t>4/1/2020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18E282-EBFC-4412-8B3F-30C7B15CB7F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D6267C-5F63-43FB-953A-A976EF4E6229}" type="datetime1">
              <a:rPr lang="en-US" smtClean="0"/>
              <a:pPr>
                <a:defRPr/>
              </a:pPr>
              <a:t>4/1/2020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6F74EC-37D6-44FE-8E84-6CFA0135BCA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A45367-FC62-4735-BCA9-3DD46055D026}" type="datetime1">
              <a:rPr lang="en-US" smtClean="0"/>
              <a:pPr>
                <a:defRPr/>
              </a:pPr>
              <a:t>4/1/2020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6D6DB0-F130-4CD7-BC01-EC857653013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563562"/>
          </a:xfrm>
        </p:spPr>
        <p:txBody>
          <a:bodyPr/>
          <a:lstStyle>
            <a:lvl1pPr algn="l">
              <a:defRPr sz="2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715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86800" y="6356350"/>
            <a:ext cx="381000" cy="365125"/>
          </a:xfrm>
        </p:spPr>
        <p:txBody>
          <a:bodyPr/>
          <a:lstStyle>
            <a:lvl1pPr>
              <a:defRPr sz="900"/>
            </a:lvl1pPr>
          </a:lstStyle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457200" y="838200"/>
            <a:ext cx="82296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F68903-0092-42E3-817E-1D62A797690F}" type="datetime1">
              <a:rPr lang="en-US" smtClean="0"/>
              <a:pPr>
                <a:defRPr/>
              </a:pPr>
              <a:t>4/1/2020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45D8AD-8C41-461C-977C-39E1B6B656D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B24C57-850C-417E-9FAA-BE8D6A8DBE2C}" type="datetime1">
              <a:rPr lang="en-US" smtClean="0"/>
              <a:pPr>
                <a:defRPr/>
              </a:pPr>
              <a:t>4/1/2020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C97409-C3A8-4142-9020-BEC4CC15808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C28E2E-814B-4C22-851F-F0549AD7FC66}" type="datetime1">
              <a:rPr lang="en-US" smtClean="0"/>
              <a:pPr>
                <a:defRPr/>
              </a:pPr>
              <a:t>4/1/2020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56F763-BEBA-4E81-AB50-EEE533FC35F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73F742-F6A3-4DC9-AE0A-7277E31EA597}" type="datetime1">
              <a:rPr lang="en-US" smtClean="0"/>
              <a:pPr>
                <a:defRPr/>
              </a:pPr>
              <a:t>4/1/2020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4868DC-D813-47B4-BCA0-5910B6BA042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C3BC2E-9C88-463F-A988-4D5ECDDA207E}" type="datetime1">
              <a:rPr lang="en-US" smtClean="0"/>
              <a:pPr>
                <a:defRPr/>
              </a:pPr>
              <a:t>4/1/2020</a:t>
            </a:fld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8D8CD7-FEF3-4495-AF79-015AD3D984E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875F7E-86C8-48D4-AA60-B2BA6081090A}" type="datetime1">
              <a:rPr lang="en-US" smtClean="0"/>
              <a:pPr>
                <a:defRPr/>
              </a:pPr>
              <a:t>4/1/2020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C35A33-83E3-44CF-92E6-9E49D666A92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8898F2-689D-4729-A6BF-EDB64FFEC70D}" type="datetime1">
              <a:rPr lang="en-US" smtClean="0"/>
              <a:pPr>
                <a:defRPr/>
              </a:pPr>
              <a:t>4/1/2020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7EECB8-9F4C-4F27-840F-D7F2A3FA883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F7A79AE5-5F06-42A5-9C04-AB48C36DAE94}" type="datetime1">
              <a:rPr lang="en-US" smtClean="0"/>
              <a:pPr>
                <a:defRPr/>
              </a:pPr>
              <a:t>4/1/2020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4008EE3A-0931-4FF7-8196-554F4BA17F7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hf hdr="0" ftr="0" dt="0"/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/>
              <a:t>OMG Finance</a:t>
            </a:r>
            <a:r>
              <a:rPr lang="en-US" baseline="0" dirty="0"/>
              <a:t> </a:t>
            </a:r>
            <a:r>
              <a:rPr lang="en-US" dirty="0"/>
              <a:t>Domain Task Force (FDTF)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rgbClr val="898989"/>
                </a:solidFill>
              </a:rPr>
              <a:t>Monthly Status/review call</a:t>
            </a:r>
          </a:p>
          <a:p>
            <a:r>
              <a:rPr lang="en-US" dirty="0">
                <a:solidFill>
                  <a:srgbClr val="898989"/>
                </a:solidFill>
              </a:rPr>
              <a:t>Wednesday April 01 2020</a:t>
            </a:r>
          </a:p>
        </p:txBody>
      </p:sp>
      <p:pic>
        <p:nvPicPr>
          <p:cNvPr id="13315" name="Picture 3" descr="[OMG's 20th Anniversary]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0012" y="76200"/>
            <a:ext cx="2185988" cy="828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17" name="Picture 5" descr="http://fdtf.omg.org/images/buttons-icons-lines/finance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362200" y="304800"/>
            <a:ext cx="50292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03ACBE-B067-4372-A4CB-FA64D71556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dirty="0"/>
              <a:t>Others for FDTF meeting?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0AFCBD-39D2-42E1-922E-B5C5AFC17A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z="2000" dirty="0"/>
              <a:t>ACTUS (may not require a</a:t>
            </a:r>
            <a:r>
              <a:rPr lang="en-US" sz="2000" baseline="0" dirty="0"/>
              <a:t> session in June but monitor)</a:t>
            </a:r>
            <a:endParaRPr lang="en-US" sz="2000" dirty="0"/>
          </a:p>
          <a:p>
            <a:pPr lvl="1"/>
            <a:r>
              <a:rPr lang="en-US" sz="1800" dirty="0"/>
              <a:t>150 terms to calculate risk metrics (Data Dictionary)</a:t>
            </a:r>
          </a:p>
          <a:p>
            <a:pPr lvl="1"/>
            <a:r>
              <a:rPr lang="en-US" sz="1800" dirty="0"/>
              <a:t>SHACL type logics for those (rules for inputs to risk algos for the contract types)</a:t>
            </a:r>
          </a:p>
          <a:p>
            <a:pPr lvl="1"/>
            <a:r>
              <a:rPr lang="en-US" sz="1800" dirty="0"/>
              <a:t>FIBO alignment</a:t>
            </a:r>
          </a:p>
          <a:p>
            <a:pPr lvl="0"/>
            <a:r>
              <a:rPr lang="en-US" sz="2000" dirty="0"/>
              <a:t>FNMA – MISMO terms and turn into formal ontology (FDTF slot)”</a:t>
            </a:r>
          </a:p>
          <a:p>
            <a:pPr lvl="1"/>
            <a:r>
              <a:rPr lang="en-US" sz="1800" dirty="0"/>
              <a:t>For risk management for Fannie and Freddie after Fed</a:t>
            </a:r>
            <a:r>
              <a:rPr lang="en-US" sz="1800" baseline="0" dirty="0"/>
              <a:t> spinoff</a:t>
            </a:r>
          </a:p>
          <a:p>
            <a:pPr lvl="1"/>
            <a:r>
              <a:rPr lang="en-US" sz="1800" baseline="0" dirty="0"/>
              <a:t>Look at FIBO Loan terms done by Mike </a:t>
            </a:r>
            <a:r>
              <a:rPr lang="en-US" sz="1800" baseline="0" dirty="0" err="1"/>
              <a:t>Uschold</a:t>
            </a:r>
            <a:r>
              <a:rPr lang="en-US" sz="1800" baseline="0" dirty="0"/>
              <a:t> (Provisional FIBO)</a:t>
            </a:r>
          </a:p>
          <a:p>
            <a:pPr lvl="0"/>
            <a:r>
              <a:rPr lang="en-US" sz="2000" dirty="0"/>
              <a:t>New NIEM ‘Slice’ starting for financial reporting </a:t>
            </a:r>
          </a:p>
          <a:p>
            <a:pPr lvl="1"/>
            <a:r>
              <a:rPr lang="en-US" sz="1600" dirty="0"/>
              <a:t>(FDTF or joint with FERM – TBC</a:t>
            </a:r>
            <a:r>
              <a:rPr lang="en-US" sz="1600" baseline="0" dirty="0"/>
              <a:t> later)</a:t>
            </a:r>
            <a:endParaRPr lang="en-US" sz="1600" dirty="0"/>
          </a:p>
          <a:p>
            <a:pPr lvl="1"/>
            <a:r>
              <a:rPr lang="en-US" sz="1800" dirty="0"/>
              <a:t>With US Treasury</a:t>
            </a:r>
            <a:r>
              <a:rPr lang="en-US" sz="1800" baseline="0" dirty="0"/>
              <a:t> Fiscal Bureau</a:t>
            </a:r>
          </a:p>
          <a:p>
            <a:pPr lvl="1"/>
            <a:r>
              <a:rPr lang="en-US" sz="1800" baseline="0" dirty="0"/>
              <a:t>Include a taxonomy (NIEM XML Schema rolled forward to a taxonomy)</a:t>
            </a:r>
          </a:p>
          <a:p>
            <a:pPr lvl="1"/>
            <a:r>
              <a:rPr lang="en-US" sz="1800" baseline="0" dirty="0"/>
              <a:t>Terms for 2014 Data Act conformance (200-odd terms)</a:t>
            </a:r>
          </a:p>
          <a:p>
            <a:pPr lvl="0"/>
            <a:r>
              <a:rPr lang="en-US" sz="2200" dirty="0"/>
              <a:t>For Gov DTF slot: Evidence Based Act and GREAT Act at OMB</a:t>
            </a:r>
          </a:p>
          <a:p>
            <a:pPr lvl="1"/>
            <a:r>
              <a:rPr lang="en-US" sz="1800" dirty="0"/>
              <a:t>GREAT Act ‘ontology’ </a:t>
            </a:r>
          </a:p>
          <a:p>
            <a:pPr lvl="1"/>
            <a:r>
              <a:rPr lang="en-US" sz="1800" dirty="0"/>
              <a:t>Single Audit arrangements</a:t>
            </a:r>
          </a:p>
          <a:p>
            <a:pPr lvl="2"/>
            <a:r>
              <a:rPr lang="en-US" sz="1400" dirty="0"/>
              <a:t>Any entity</a:t>
            </a:r>
            <a:r>
              <a:rPr lang="en-US" sz="1400" baseline="0" dirty="0"/>
              <a:t> using &gt;x total Gov funds reporting to grant agencies, as singe audit of funds usage</a:t>
            </a:r>
          </a:p>
          <a:p>
            <a:pPr lvl="2"/>
            <a:r>
              <a:rPr lang="en-US" sz="1400" baseline="0" dirty="0"/>
              <a:t>All US Government related e.g. health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A586F69-ECEF-4353-BDA5-E29F4F2EE0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923641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7E8F03-974D-4386-AC4E-92D8D0B045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Other Thoughts: FIBO v2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D6B711-1AB7-4CE0-A685-95AB703DBC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/>
              <a:t>Given 18 months since we did the FIBO RFC, we should try and do</a:t>
            </a:r>
            <a:r>
              <a:rPr lang="en-US" sz="2000" baseline="0" dirty="0"/>
              <a:t> an FTF Report that encompasses the changes since Q3 2018</a:t>
            </a:r>
          </a:p>
          <a:p>
            <a:pPr lvl="1"/>
            <a:r>
              <a:rPr lang="en-US" sz="1800" dirty="0"/>
              <a:t>Including stuff since Q3 2019</a:t>
            </a:r>
            <a:r>
              <a:rPr lang="en-US" sz="1800" baseline="0" dirty="0"/>
              <a:t> to Q2 2020</a:t>
            </a:r>
          </a:p>
          <a:p>
            <a:pPr lvl="1"/>
            <a:r>
              <a:rPr lang="en-US" sz="1800" baseline="0" dirty="0"/>
              <a:t>Once we know what we want to do, could short circuit some of this with new RFC</a:t>
            </a:r>
          </a:p>
          <a:p>
            <a:pPr lvl="2"/>
            <a:r>
              <a:rPr lang="en-US" sz="1600" dirty="0"/>
              <a:t>Rather than capture all the changes in last 18  months</a:t>
            </a:r>
          </a:p>
          <a:p>
            <a:pPr lvl="2"/>
            <a:r>
              <a:rPr lang="en-US" sz="1600" dirty="0"/>
              <a:t>Would be a new RFC with a new baseline with arrangements for subsequent changes</a:t>
            </a:r>
          </a:p>
          <a:p>
            <a:pPr lvl="2"/>
            <a:r>
              <a:rPr lang="en-US" sz="1600" dirty="0"/>
              <a:t>Managing the level of change via FTF is becoming</a:t>
            </a:r>
            <a:r>
              <a:rPr lang="en-US" sz="1600" baseline="0" dirty="0"/>
              <a:t> more untenable as this gets older</a:t>
            </a:r>
          </a:p>
          <a:p>
            <a:pPr lvl="1"/>
            <a:r>
              <a:rPr lang="en-US" sz="1800" dirty="0"/>
              <a:t>Decision for FDTF about whether to do new RFC instead</a:t>
            </a:r>
          </a:p>
          <a:p>
            <a:pPr lvl="0"/>
            <a:r>
              <a:rPr lang="en-US" sz="2000" dirty="0"/>
              <a:t>Major structural changes over that time frame</a:t>
            </a:r>
          </a:p>
          <a:p>
            <a:pPr lvl="1"/>
            <a:r>
              <a:rPr lang="en-US" sz="1800" dirty="0"/>
              <a:t>Need a birds eye view of the major</a:t>
            </a:r>
            <a:r>
              <a:rPr lang="en-US" sz="1800" baseline="0" dirty="0"/>
              <a:t> changes</a:t>
            </a:r>
          </a:p>
          <a:p>
            <a:pPr lvl="0"/>
            <a:r>
              <a:rPr lang="en-US" sz="2000" dirty="0"/>
              <a:t>Challenges / Questions</a:t>
            </a:r>
          </a:p>
          <a:p>
            <a:pPr lvl="1"/>
            <a:r>
              <a:rPr lang="en-US" sz="1800" dirty="0"/>
              <a:t>Would tis simply be a snapshot of where it currently sis</a:t>
            </a:r>
          </a:p>
          <a:p>
            <a:pPr lvl="1"/>
            <a:r>
              <a:rPr lang="en-US" sz="1800" dirty="0"/>
              <a:t>What happens to old RTFs?</a:t>
            </a:r>
          </a:p>
          <a:p>
            <a:r>
              <a:rPr lang="en-US" sz="2200" dirty="0"/>
              <a:t>Would be a new RFC based on the current state with the usual period for external review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6803413-F7F7-4ED8-853B-6E43F9E804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822140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3111D8-F283-4C91-82B9-9568758BD7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FIBO v2 Planning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3C1A8A-23D8-4D47-BBA4-DB939EF091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600" dirty="0"/>
              <a:t>Decisions:</a:t>
            </a:r>
          </a:p>
          <a:p>
            <a:pPr lvl="1"/>
            <a:r>
              <a:rPr lang="en-US" sz="1400" dirty="0"/>
              <a:t>Discuss at June QM only? </a:t>
            </a:r>
          </a:p>
          <a:p>
            <a:pPr lvl="1"/>
            <a:r>
              <a:rPr lang="en-US" sz="1400" dirty="0"/>
              <a:t>Discuss on these Monthly calls?</a:t>
            </a:r>
          </a:p>
          <a:p>
            <a:pPr lvl="1"/>
            <a:r>
              <a:rPr lang="en-US" sz="1400" dirty="0"/>
              <a:t>Arrange further</a:t>
            </a:r>
            <a:r>
              <a:rPr lang="en-US" sz="1400" baseline="0" dirty="0"/>
              <a:t> calls between now and June</a:t>
            </a:r>
          </a:p>
          <a:p>
            <a:pPr lvl="0"/>
            <a:r>
              <a:rPr lang="en-US" sz="1600" dirty="0"/>
              <a:t>The proposal is to establish a new cutover into the OMG process</a:t>
            </a:r>
          </a:p>
          <a:p>
            <a:pPr lvl="1"/>
            <a:r>
              <a:rPr lang="en-US" sz="1400" dirty="0"/>
              <a:t>Would not need to track all the changes since Sept 2018</a:t>
            </a:r>
          </a:p>
          <a:p>
            <a:pPr lvl="1"/>
            <a:r>
              <a:rPr lang="en-US" sz="1400" dirty="0"/>
              <a:t>AB would not need to review</a:t>
            </a:r>
            <a:r>
              <a:rPr lang="en-US" sz="1400" baseline="0" dirty="0"/>
              <a:t> changes since the Sept 2018 draft</a:t>
            </a:r>
          </a:p>
          <a:p>
            <a:pPr lvl="1"/>
            <a:r>
              <a:rPr lang="en-US" sz="1400" baseline="0" dirty="0"/>
              <a:t>Also means the diagrams and format do not need to align</a:t>
            </a:r>
          </a:p>
          <a:p>
            <a:pPr lvl="0"/>
            <a:r>
              <a:rPr lang="en-US" sz="1600" dirty="0"/>
              <a:t>Need to determine how we would then track changes going forward (FTF/RTF)</a:t>
            </a:r>
          </a:p>
          <a:p>
            <a:pPr lvl="1"/>
            <a:r>
              <a:rPr lang="en-US" sz="1400" dirty="0"/>
              <a:t>We should only embark on this idea once we have determined the precise process for tracking changes going forward</a:t>
            </a:r>
          </a:p>
          <a:p>
            <a:pPr lvl="1"/>
            <a:r>
              <a:rPr lang="en-US" sz="1400" dirty="0"/>
              <a:t>E.g. OMG only v EDMC stuff</a:t>
            </a:r>
          </a:p>
          <a:p>
            <a:pPr lvl="1"/>
            <a:r>
              <a:rPr lang="en-US" sz="1400" dirty="0"/>
              <a:t>E.g. Provisional stuff outside OMG scope</a:t>
            </a:r>
          </a:p>
          <a:p>
            <a:pPr lvl="0"/>
            <a:r>
              <a:rPr lang="en-US" sz="1600" dirty="0"/>
              <a:t>Also identify how</a:t>
            </a:r>
            <a:r>
              <a:rPr lang="en-US" sz="1600" baseline="0" dirty="0"/>
              <a:t> this deals with changes coming in via the EDMC process</a:t>
            </a:r>
          </a:p>
          <a:p>
            <a:pPr lvl="1"/>
            <a:r>
              <a:rPr lang="en-US" sz="1400" dirty="0"/>
              <a:t>This has been pretty</a:t>
            </a:r>
            <a:r>
              <a:rPr lang="en-US" sz="1400" baseline="0" dirty="0"/>
              <a:t> well controlled on the EDMC GitHub up to now</a:t>
            </a:r>
          </a:p>
          <a:p>
            <a:pPr lvl="0"/>
            <a:r>
              <a:rPr lang="en-US" sz="1600" dirty="0"/>
              <a:t>Backward compatibility</a:t>
            </a:r>
            <a:endParaRPr lang="en-US" sz="1800" dirty="0"/>
          </a:p>
          <a:p>
            <a:pPr lvl="1"/>
            <a:r>
              <a:rPr lang="en-US" sz="1400" baseline="0" dirty="0"/>
              <a:t>Not a requirement for a 2.0 (any Major release need not be backward compatible)</a:t>
            </a:r>
          </a:p>
          <a:p>
            <a:pPr lvl="1"/>
            <a:r>
              <a:rPr lang="en-US" sz="1400" baseline="0" dirty="0"/>
              <a:t>Even though it was backwardly compatible anyway but did not intend to be</a:t>
            </a:r>
          </a:p>
          <a:p>
            <a:pPr lvl="0"/>
            <a:r>
              <a:rPr lang="en-US" sz="1600" baseline="0" dirty="0"/>
              <a:t>We can also revisit whether or not CCM now supports all the FIBO design patterns </a:t>
            </a:r>
          </a:p>
          <a:p>
            <a:pPr lvl="0"/>
            <a:r>
              <a:rPr lang="en-US" sz="1600" baseline="0" dirty="0"/>
              <a:t>Also identify the format for the documentation of the ontology in the OMG spec (precedent or ontologies generally e.g. SBRM)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39E6481-E65A-43A4-8C80-A8A29727EA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730567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A198A4-C4EB-436D-ABAF-CAD51B295A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Outcome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CF800F-3E54-4753-8E05-48D6982FDE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400" dirty="0"/>
              <a:t>Discuss new RFC between now and June - confirmed</a:t>
            </a:r>
          </a:p>
          <a:p>
            <a:pPr lvl="1"/>
            <a:r>
              <a:rPr lang="en-US" sz="1200" dirty="0"/>
              <a:t>What made</a:t>
            </a:r>
            <a:r>
              <a:rPr lang="en-US" sz="1200" baseline="0" dirty="0"/>
              <a:t> a useful FIBO spec</a:t>
            </a:r>
          </a:p>
          <a:p>
            <a:pPr lvl="2"/>
            <a:r>
              <a:rPr lang="en-US" sz="1100" dirty="0"/>
              <a:t>No new guidance from EDMC on that</a:t>
            </a:r>
          </a:p>
          <a:p>
            <a:pPr lvl="1"/>
            <a:r>
              <a:rPr lang="en-US" sz="1200" dirty="0"/>
              <a:t>Identify the format we would use in the forward-looking process</a:t>
            </a:r>
          </a:p>
          <a:p>
            <a:pPr lvl="0"/>
            <a:r>
              <a:rPr lang="en-US" sz="1400" dirty="0"/>
              <a:t>Then have a session in June in the FDTF half day</a:t>
            </a:r>
          </a:p>
          <a:p>
            <a:pPr lvl="0"/>
            <a:r>
              <a:rPr lang="en-US" sz="1400" dirty="0"/>
              <a:t>Alongside monitoring any impact on EDMC opening the flood gates</a:t>
            </a:r>
          </a:p>
          <a:p>
            <a:pPr lvl="1"/>
            <a:r>
              <a:rPr lang="en-US" sz="1200" dirty="0"/>
              <a:t>And</a:t>
            </a:r>
            <a:r>
              <a:rPr lang="en-US" sz="1200" baseline="0" dirty="0"/>
              <a:t> </a:t>
            </a:r>
            <a:r>
              <a:rPr lang="en-US" sz="1200" dirty="0"/>
              <a:t>also who will be doing all that? </a:t>
            </a:r>
          </a:p>
          <a:p>
            <a:pPr lvl="1"/>
            <a:r>
              <a:rPr lang="en-US" sz="1200" dirty="0"/>
              <a:t>Previously EDMC has been a typical submitter to OMG</a:t>
            </a:r>
          </a:p>
          <a:p>
            <a:pPr lvl="1"/>
            <a:r>
              <a:rPr lang="en-US" sz="1200" dirty="0"/>
              <a:t>We</a:t>
            </a:r>
            <a:r>
              <a:rPr lang="en-US" sz="1200" baseline="0" dirty="0"/>
              <a:t> cannot assume anything about the rate of work coming from the Submitter</a:t>
            </a:r>
          </a:p>
          <a:p>
            <a:r>
              <a:rPr lang="en-US" sz="1400" dirty="0"/>
              <a:t>Need to consider backward compatibility challenges</a:t>
            </a:r>
          </a:p>
          <a:p>
            <a:pPr lvl="0"/>
            <a:r>
              <a:rPr lang="en-US" sz="1600" dirty="0"/>
              <a:t>Conclusion: We need dedicated regular</a:t>
            </a:r>
            <a:r>
              <a:rPr lang="en-US" sz="1600" baseline="0" dirty="0"/>
              <a:t> meetings on this</a:t>
            </a:r>
          </a:p>
          <a:p>
            <a:pPr lvl="1"/>
            <a:r>
              <a:rPr lang="en-US" sz="1400" dirty="0"/>
              <a:t>Not in this time slot since it clashes</a:t>
            </a:r>
            <a:r>
              <a:rPr lang="en-US" sz="1400" baseline="0" dirty="0"/>
              <a:t> with </a:t>
            </a:r>
            <a:r>
              <a:rPr lang="en-US" sz="1400" baseline="0" dirty="0" err="1"/>
              <a:t>GovDTF</a:t>
            </a:r>
            <a:endParaRPr lang="en-US" sz="1400" baseline="0" dirty="0"/>
          </a:p>
          <a:p>
            <a:pPr lvl="1"/>
            <a:r>
              <a:rPr lang="en-US" sz="1400" baseline="0" dirty="0"/>
              <a:t>And is not the remit of this call anyway</a:t>
            </a:r>
          </a:p>
          <a:p>
            <a:r>
              <a:rPr lang="en-US" sz="1600" dirty="0"/>
              <a:t>We might also need to move this Monthly Update Call or drop it?</a:t>
            </a:r>
          </a:p>
          <a:p>
            <a:pPr lvl="1"/>
            <a:r>
              <a:rPr lang="en-US" sz="1400" dirty="0"/>
              <a:t>Purpose FDTF and FIBO updates to the wider world</a:t>
            </a:r>
          </a:p>
          <a:p>
            <a:pPr lvl="1"/>
            <a:r>
              <a:rPr lang="en-US" sz="1400" dirty="0"/>
              <a:t>Do we still need that?</a:t>
            </a:r>
          </a:p>
          <a:p>
            <a:pPr lvl="1"/>
            <a:r>
              <a:rPr lang="en-US" sz="1400" dirty="0"/>
              <a:t>So we can use this call to discuss the FIBO v2 RFC proposal</a:t>
            </a:r>
          </a:p>
          <a:p>
            <a:pPr lvl="1"/>
            <a:r>
              <a:rPr lang="en-US" sz="1400" dirty="0"/>
              <a:t>The proposal to close meetings (which was for Dec 2020) on hold anyway</a:t>
            </a:r>
          </a:p>
          <a:p>
            <a:pPr lvl="1"/>
            <a:r>
              <a:rPr lang="en-US" sz="1400" dirty="0"/>
              <a:t>Review whether to continue to have this call; there is other work that can be done so we need some ongoing FDTF calls e.g. bi-weekly</a:t>
            </a:r>
          </a:p>
          <a:p>
            <a:pPr lvl="1"/>
            <a:r>
              <a:rPr lang="en-US" sz="1400" dirty="0"/>
              <a:t>Organize kick-off in 2 weeks on that OR discuss on next Monthly</a:t>
            </a:r>
          </a:p>
          <a:p>
            <a:pPr lvl="2"/>
            <a:r>
              <a:rPr lang="en-US" sz="1000" dirty="0"/>
              <a:t>Proposal is for a special meeting in 2 weeks, at a time Elisa can attend</a:t>
            </a:r>
          </a:p>
          <a:p>
            <a:pPr lvl="2"/>
            <a:r>
              <a:rPr lang="en-US" sz="1000" dirty="0"/>
              <a:t>All agreed. </a:t>
            </a:r>
            <a:r>
              <a:rPr lang="en-US" sz="1000"/>
              <a:t>Times TBA</a:t>
            </a:r>
            <a:endParaRPr lang="en-US" sz="10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5D15ACA-AAF7-4B92-82A8-F27F195B1E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516980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92FA70-486F-4B3F-A37C-D728F88D54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BC-PSIG</a:t>
            </a:r>
            <a:r>
              <a:rPr lang="en-US" baseline="0" dirty="0"/>
              <a:t> Agenda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6BFDB0-7B5A-4EC1-8A5E-97307ED646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Interoperability RFI potential RFPs</a:t>
            </a:r>
          </a:p>
          <a:p>
            <a:pPr lvl="1"/>
            <a:r>
              <a:rPr lang="en-US" dirty="0"/>
              <a:t>Low level protocols ontology – too soon?</a:t>
            </a:r>
          </a:p>
          <a:p>
            <a:pPr lvl="1"/>
            <a:r>
              <a:rPr lang="en-US" dirty="0"/>
              <a:t>Treatments for domain concept models – ongoing </a:t>
            </a:r>
          </a:p>
          <a:p>
            <a:r>
              <a:rPr lang="en-US" dirty="0"/>
              <a:t>Tangle (Node)</a:t>
            </a:r>
            <a:r>
              <a:rPr lang="en-US" baseline="0" dirty="0"/>
              <a:t> RFC</a:t>
            </a:r>
          </a:p>
          <a:p>
            <a:pPr lvl="1"/>
            <a:r>
              <a:rPr lang="en-US" baseline="0" dirty="0"/>
              <a:t>With </a:t>
            </a:r>
            <a:r>
              <a:rPr lang="en-US" baseline="0" dirty="0" err="1"/>
              <a:t>Coordicide</a:t>
            </a:r>
            <a:r>
              <a:rPr lang="en-US" baseline="0" dirty="0"/>
              <a:t> features</a:t>
            </a:r>
          </a:p>
          <a:p>
            <a:pPr lvl="1"/>
            <a:r>
              <a:rPr lang="en-US" baseline="0" dirty="0"/>
              <a:t>Possibly draft</a:t>
            </a:r>
          </a:p>
          <a:p>
            <a:r>
              <a:rPr lang="en-US" dirty="0"/>
              <a:t>LETS RFP</a:t>
            </a:r>
          </a:p>
          <a:p>
            <a:r>
              <a:rPr lang="en-US" baseline="0" dirty="0"/>
              <a:t>Event Dispatcher RFP on hold</a:t>
            </a:r>
          </a:p>
          <a:p>
            <a:r>
              <a:rPr lang="en-US" baseline="0" dirty="0"/>
              <a:t>DIDO </a:t>
            </a:r>
          </a:p>
          <a:p>
            <a:pPr lvl="1"/>
            <a:r>
              <a:rPr lang="en-US" baseline="0" dirty="0"/>
              <a:t>DIDO-CLI</a:t>
            </a:r>
          </a:p>
          <a:p>
            <a:pPr lvl="1"/>
            <a:r>
              <a:rPr lang="en-US" baseline="0" dirty="0"/>
              <a:t>DIDO-RA, TE, others</a:t>
            </a:r>
          </a:p>
          <a:p>
            <a:r>
              <a:rPr lang="en-US" baseline="0" dirty="0"/>
              <a:t>New ideas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FABFAEF-AFDF-4A3A-931D-396AF075E0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914069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B23261-FD4C-4E6C-B1A5-371D861027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Other Finance Items of Interest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DF3449-36C5-40C7-B9C0-EA6AF98753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Including Notes from previous Monthly Updates</a:t>
            </a:r>
          </a:p>
          <a:p>
            <a:pPr lvl="1"/>
            <a:r>
              <a:rPr lang="en-US" sz="2000" dirty="0"/>
              <a:t>ACTUS</a:t>
            </a:r>
          </a:p>
          <a:p>
            <a:pPr lvl="2"/>
            <a:r>
              <a:rPr lang="en-US" sz="1600" dirty="0"/>
              <a:t>Liaising</a:t>
            </a:r>
            <a:r>
              <a:rPr lang="en-US" sz="1600" baseline="0" dirty="0"/>
              <a:t> </a:t>
            </a:r>
            <a:r>
              <a:rPr lang="en-US" sz="1600" dirty="0"/>
              <a:t>with FERM WG</a:t>
            </a:r>
          </a:p>
          <a:p>
            <a:pPr lvl="2"/>
            <a:r>
              <a:rPr lang="en-US" sz="1600" dirty="0"/>
              <a:t>FIBO Integration? </a:t>
            </a:r>
            <a:endParaRPr lang="en-US" sz="20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1"/>
            <a:r>
              <a:rPr lang="en-US" sz="2000" dirty="0"/>
              <a:t>Dodd Frank (2010) OFR</a:t>
            </a:r>
            <a:r>
              <a:rPr lang="en-US" sz="2000" baseline="0" dirty="0"/>
              <a:t> requirements for 2 databases</a:t>
            </a:r>
          </a:p>
          <a:p>
            <a:pPr lvl="2"/>
            <a:r>
              <a:rPr lang="en-US" sz="1800" dirty="0"/>
              <a:t>Legal entity identifier (done via GLIEF)</a:t>
            </a:r>
          </a:p>
          <a:p>
            <a:pPr lvl="2"/>
            <a:r>
              <a:rPr lang="en-US" sz="1800" dirty="0"/>
              <a:t>Financial Industry Reference Database (FIRD)</a:t>
            </a:r>
          </a:p>
          <a:p>
            <a:pPr lvl="1"/>
            <a:r>
              <a:rPr lang="en-US" sz="2400" baseline="0" dirty="0"/>
              <a:t>ISB looking for semantics of cash</a:t>
            </a:r>
          </a:p>
          <a:p>
            <a:pPr lvl="1"/>
            <a:r>
              <a:rPr lang="en-US" sz="2400" baseline="0" dirty="0"/>
              <a:t>SEC / FASB looking to OMG to help define semantics of these kinds of concept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B9B4BD4-48F3-46D8-B433-7C3B5EF075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334034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BACE3F-1EED-4F19-80B4-68495563CC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000" dirty="0"/>
              <a:t>FIGI Status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B3E5C9-A723-4B85-9F12-D61D34760F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And ID for Crypto Assets WG</a:t>
            </a:r>
          </a:p>
          <a:p>
            <a:pPr lvl="1"/>
            <a:r>
              <a:rPr lang="en-US" sz="2000" dirty="0"/>
              <a:t>Originates</a:t>
            </a:r>
            <a:r>
              <a:rPr lang="en-US" sz="2000" baseline="0" dirty="0"/>
              <a:t> requirements for the FIGI </a:t>
            </a:r>
          </a:p>
          <a:p>
            <a:pPr lvl="1"/>
            <a:r>
              <a:rPr lang="en-US" sz="2000" baseline="0" dirty="0"/>
              <a:t>More on crypto assets</a:t>
            </a:r>
          </a:p>
          <a:p>
            <a:pPr lvl="1"/>
            <a:r>
              <a:rPr lang="en-US" sz="2000" baseline="0" dirty="0"/>
              <a:t>Maintenance guidelines for provider on criteria for determining which crypto assets get IDs and which do not (location issues, exposure etc.)</a:t>
            </a:r>
          </a:p>
          <a:p>
            <a:pPr lvl="1"/>
            <a:r>
              <a:rPr lang="en-US" sz="2000" baseline="0" dirty="0"/>
              <a:t>See also Crypto Compare, </a:t>
            </a:r>
            <a:r>
              <a:rPr lang="en-US" sz="2000" baseline="0" dirty="0" err="1"/>
              <a:t>Kaiko</a:t>
            </a:r>
            <a:endParaRPr lang="en-US" sz="2000" baseline="0" dirty="0"/>
          </a:p>
          <a:p>
            <a:pPr lvl="0"/>
            <a:r>
              <a:rPr lang="en-US" sz="2400" dirty="0"/>
              <a:t>RTF is open – extending to Sept (was June) for late requirements and potential spec ripple effects</a:t>
            </a:r>
          </a:p>
          <a:p>
            <a:pPr lvl="0"/>
            <a:r>
              <a:rPr lang="en-US" sz="2400" dirty="0"/>
              <a:t>Potential</a:t>
            </a:r>
            <a:r>
              <a:rPr lang="en-US" sz="2400" baseline="0" dirty="0"/>
              <a:t> new digital coin developments may also be relevant to this ID4CA group e.g. New York State</a:t>
            </a:r>
          </a:p>
          <a:p>
            <a:pPr lvl="0"/>
            <a:r>
              <a:rPr lang="en-US" sz="2400" baseline="0" dirty="0"/>
              <a:t>Update Mar 2020: things may be evolving from the above; WG continues to meet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971F49B-CB18-4184-BB79-84F317EBBF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888832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2117A4-B303-46F6-9EC6-B505403601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FDTF Definitions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90B428-2DD0-4272-92AB-EF9404AD98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Draft definitions proposed</a:t>
            </a:r>
            <a:r>
              <a:rPr lang="en-US" baseline="0" dirty="0"/>
              <a:t> </a:t>
            </a:r>
            <a:r>
              <a:rPr lang="en-US" dirty="0"/>
              <a:t>at Dec FDTF meeting</a:t>
            </a:r>
          </a:p>
          <a:p>
            <a:pPr lvl="1"/>
            <a:r>
              <a:rPr lang="en-US" dirty="0"/>
              <a:t>Session</a:t>
            </a:r>
            <a:r>
              <a:rPr lang="en-US" baseline="0" dirty="0"/>
              <a:t> not quorate</a:t>
            </a:r>
          </a:p>
          <a:p>
            <a:pPr lvl="0"/>
            <a:r>
              <a:rPr lang="en-US" dirty="0"/>
              <a:t>Plan to  conduct an</a:t>
            </a:r>
            <a:r>
              <a:rPr lang="en-US" baseline="0" dirty="0"/>
              <a:t> electronic vote between meetings</a:t>
            </a:r>
          </a:p>
          <a:p>
            <a:pPr lvl="1"/>
            <a:r>
              <a:rPr lang="en-US" dirty="0"/>
              <a:t>We needed more clarity on usage contexts (words are very contextual)</a:t>
            </a:r>
          </a:p>
          <a:p>
            <a:pPr lvl="1"/>
            <a:r>
              <a:rPr lang="en-US" dirty="0"/>
              <a:t>Now taken up by </a:t>
            </a:r>
            <a:r>
              <a:rPr lang="en-US" dirty="0" err="1"/>
              <a:t>GovDTF</a:t>
            </a:r>
            <a:r>
              <a:rPr lang="en-US" dirty="0"/>
              <a:t> and others for their specific contexts</a:t>
            </a:r>
          </a:p>
          <a:p>
            <a:pPr lvl="0"/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E533667-2A44-476D-AF47-CA25A91D12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413246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1EE26C-14F6-41E4-90CE-510F205290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Definitions Status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2CCC22-FD2B-4838-93A5-9BA5DC642F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z="2200" dirty="0" err="1"/>
              <a:t>RegTech</a:t>
            </a:r>
            <a:r>
              <a:rPr lang="en-US" sz="2200" dirty="0"/>
              <a:t> is now with Gov DTF</a:t>
            </a:r>
          </a:p>
          <a:p>
            <a:pPr lvl="0"/>
            <a:r>
              <a:rPr lang="en-US" sz="2400" dirty="0"/>
              <a:t>Financial Transparency - Gov</a:t>
            </a:r>
          </a:p>
          <a:p>
            <a:pPr lvl="0"/>
            <a:r>
              <a:rPr lang="en-US" sz="2400" dirty="0" err="1"/>
              <a:t>RegTech</a:t>
            </a:r>
            <a:r>
              <a:rPr lang="en-US" sz="2400" dirty="0"/>
              <a:t> - Gov</a:t>
            </a:r>
          </a:p>
          <a:p>
            <a:pPr lvl="0"/>
            <a:r>
              <a:rPr lang="en-US" sz="2400" dirty="0"/>
              <a:t>Digital Future  -  Gov</a:t>
            </a:r>
          </a:p>
          <a:p>
            <a:pPr lvl="0"/>
            <a:r>
              <a:rPr lang="en-US" sz="2400" dirty="0"/>
              <a:t>Digital Transformation - Gov</a:t>
            </a:r>
          </a:p>
          <a:p>
            <a:pPr lvl="1"/>
            <a:r>
              <a:rPr lang="en-US" sz="2000" dirty="0"/>
              <a:t>FinTech – finance (FDTF)\can use existing drafts but not voted on</a:t>
            </a:r>
          </a:p>
          <a:p>
            <a:pPr lvl="0"/>
            <a:r>
              <a:rPr lang="en-US" sz="2400" dirty="0" err="1"/>
              <a:t>InsurTech</a:t>
            </a:r>
            <a:r>
              <a:rPr lang="en-US" sz="2400" dirty="0"/>
              <a:t> – FDTF; as above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6E23ED5-9F64-485F-82D4-F604CE57D8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281384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407B86-E7A1-49BB-92C9-5C39564E3E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FDTF Ongoing Activities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B39579-CEA6-4401-BA03-B12DFEF7D8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z="2400" baseline="0" dirty="0"/>
              <a:t>Joint activities and Liaisons</a:t>
            </a:r>
          </a:p>
          <a:p>
            <a:pPr lvl="1"/>
            <a:r>
              <a:rPr lang="en-US" sz="2000" baseline="0" dirty="0"/>
              <a:t>Blockchain PSIG</a:t>
            </a:r>
          </a:p>
          <a:p>
            <a:pPr lvl="1"/>
            <a:r>
              <a:rPr lang="en-US" sz="2000" baseline="0" dirty="0"/>
              <a:t>Blockchain PSIG and MARS Joint Initiatives</a:t>
            </a:r>
          </a:p>
          <a:p>
            <a:pPr lvl="2"/>
            <a:r>
              <a:rPr lang="en-US" baseline="0" dirty="0"/>
              <a:t>DLT Interoperability RFI (with MARS)</a:t>
            </a:r>
          </a:p>
          <a:p>
            <a:pPr lvl="2"/>
            <a:r>
              <a:rPr lang="en-US" baseline="0" dirty="0"/>
              <a:t>IOTA</a:t>
            </a:r>
            <a:r>
              <a:rPr lang="en-US" sz="20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(with MARS)</a:t>
            </a:r>
            <a:endParaRPr lang="en-US" sz="1600" baseline="0" dirty="0"/>
          </a:p>
          <a:p>
            <a:pPr lvl="2"/>
            <a:r>
              <a:rPr lang="en-US" baseline="0" dirty="0"/>
              <a:t>DIDO-RA </a:t>
            </a:r>
            <a:r>
              <a:rPr lang="en-US" sz="20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(with MARS)</a:t>
            </a:r>
            <a:endParaRPr lang="en-US" sz="1600" baseline="0" dirty="0"/>
          </a:p>
          <a:p>
            <a:pPr lvl="1"/>
            <a:r>
              <a:rPr lang="en-US" sz="2000" baseline="0" dirty="0"/>
              <a:t>IDs for Crypto Assets WG</a:t>
            </a:r>
          </a:p>
          <a:p>
            <a:pPr lvl="1"/>
            <a:r>
              <a:rPr lang="en-US" sz="2000" baseline="0" dirty="0"/>
              <a:t>Federated Enterprise Risk Management (FERM) WG</a:t>
            </a:r>
          </a:p>
          <a:p>
            <a:pPr lvl="0"/>
            <a:r>
              <a:rPr lang="en-US" sz="2400" baseline="0" dirty="0"/>
              <a:t>Active Standards Efforts</a:t>
            </a:r>
          </a:p>
          <a:p>
            <a:pPr lvl="1"/>
            <a:r>
              <a:rPr lang="en-US" sz="2000" baseline="0" dirty="0"/>
              <a:t>FIBO (FIBO v2)</a:t>
            </a:r>
          </a:p>
          <a:p>
            <a:pPr lvl="1"/>
            <a:r>
              <a:rPr lang="en-US" sz="2000" baseline="0" dirty="0"/>
              <a:t>FIGI (ID4CA is FIGI next version)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8DFEE14-4C38-4657-9F64-FC2BE27871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47609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Agenda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715000"/>
          </a:xfrm>
        </p:spPr>
        <p:txBody>
          <a:bodyPr/>
          <a:lstStyle/>
          <a:p>
            <a:r>
              <a:rPr lang="en-US" sz="2400" dirty="0"/>
              <a:t>News</a:t>
            </a:r>
          </a:p>
          <a:p>
            <a:r>
              <a:rPr lang="en-US" sz="2400" dirty="0"/>
              <a:t>Virtual Reston Quarterly Meeting feedback</a:t>
            </a:r>
          </a:p>
          <a:p>
            <a:r>
              <a:rPr lang="en-US" sz="2400" dirty="0"/>
              <a:t>Agenda Planning – Orlando</a:t>
            </a:r>
          </a:p>
          <a:p>
            <a:pPr lvl="1"/>
            <a:r>
              <a:rPr lang="en-US" sz="2000" dirty="0"/>
              <a:t>FDTF and Blockchain</a:t>
            </a:r>
            <a:r>
              <a:rPr lang="en-US" sz="2000" baseline="0" dirty="0"/>
              <a:t> PSIG agendas</a:t>
            </a:r>
          </a:p>
          <a:p>
            <a:pPr lvl="1"/>
            <a:r>
              <a:rPr lang="en-US" sz="2000" dirty="0"/>
              <a:t>Room block bookings</a:t>
            </a:r>
          </a:p>
          <a:p>
            <a:pPr lvl="1"/>
            <a:r>
              <a:rPr lang="en-US" sz="2000" dirty="0"/>
              <a:t>Liaisons</a:t>
            </a:r>
          </a:p>
          <a:p>
            <a:r>
              <a:rPr lang="en-US" sz="2400" dirty="0"/>
              <a:t>FDTF ongoing activities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sz="2400" dirty="0"/>
              <a:t>FDTF possible future activities</a:t>
            </a:r>
            <a:endParaRPr lang="en-US" sz="2400" kern="1200" baseline="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endParaRPr lang="en-US" sz="2400" dirty="0">
              <a:effectLst/>
            </a:endParaRPr>
          </a:p>
          <a:p>
            <a:r>
              <a:rPr lang="en-US" sz="2400" dirty="0"/>
              <a:t>FIBO Status Takeaway Slides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462905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A7B13F-1614-4CFD-84C0-9F7505173E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Active FDTF Standards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95E9C3-E354-4ABA-8215-F7BEC16ECF8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FIGI - RTF chartered to support crypto</a:t>
            </a:r>
          </a:p>
          <a:p>
            <a:pPr lvl="1"/>
            <a:r>
              <a:rPr lang="en-US" dirty="0"/>
              <a:t>Crypto coin / ICOs</a:t>
            </a:r>
          </a:p>
          <a:p>
            <a:pPr lvl="1"/>
            <a:r>
              <a:rPr lang="en-US" dirty="0"/>
              <a:t>Crypto</a:t>
            </a:r>
            <a:r>
              <a:rPr lang="en-US" baseline="0" dirty="0"/>
              <a:t> exchange pairs (and crypto to fiat)</a:t>
            </a:r>
          </a:p>
          <a:p>
            <a:pPr lvl="1"/>
            <a:r>
              <a:rPr lang="en-US" baseline="0" dirty="0"/>
              <a:t>Crypto assets</a:t>
            </a:r>
          </a:p>
          <a:p>
            <a:pPr lvl="0"/>
            <a:r>
              <a:rPr lang="en-US" dirty="0"/>
              <a:t>FIBO</a:t>
            </a:r>
          </a:p>
          <a:p>
            <a:pPr lvl="1"/>
            <a:r>
              <a:rPr lang="en-US" dirty="0"/>
              <a:t>FIBO v2 FTF working on process alignment</a:t>
            </a:r>
          </a:p>
          <a:p>
            <a:pPr lvl="1"/>
            <a:r>
              <a:rPr lang="en-US" dirty="0"/>
              <a:t>Move to single URI </a:t>
            </a:r>
            <a:endParaRPr lang="en-US" baseline="0" dirty="0"/>
          </a:p>
          <a:p>
            <a:pPr lvl="1"/>
            <a:r>
              <a:rPr lang="en-US" baseline="0" dirty="0"/>
              <a:t>Smoother generation of future TF/RTF reports, redline, specification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889F3B2-A752-4882-AA01-A9C6622D3B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62033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9582A0-17B6-45CD-A169-FAC28F04C2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FDTF Directions and Future Work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D32761-226E-4CA3-8D75-EC97A2FFFF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/>
              <a:t>Regulatory: </a:t>
            </a:r>
          </a:p>
          <a:p>
            <a:pPr lvl="1"/>
            <a:r>
              <a:rPr lang="en-US" sz="1800" dirty="0"/>
              <a:t>Monitor</a:t>
            </a:r>
            <a:r>
              <a:rPr lang="en-US" sz="1800" baseline="0" dirty="0"/>
              <a:t> </a:t>
            </a:r>
            <a:r>
              <a:rPr lang="en-US" sz="1800" dirty="0"/>
              <a:t>regulatory initiatives and requirements</a:t>
            </a:r>
          </a:p>
          <a:p>
            <a:pPr lvl="2"/>
            <a:r>
              <a:rPr lang="en-US" sz="1600" dirty="0"/>
              <a:t>BCBS239</a:t>
            </a:r>
          </a:p>
          <a:p>
            <a:pPr lvl="2"/>
            <a:r>
              <a:rPr lang="en-US" sz="1600" dirty="0"/>
              <a:t>EU / ECB</a:t>
            </a:r>
          </a:p>
          <a:p>
            <a:pPr lvl="2"/>
            <a:r>
              <a:rPr lang="en-US" sz="1600" dirty="0"/>
              <a:t>US – SEC, CFTC, Fed, OFR etc. </a:t>
            </a:r>
          </a:p>
          <a:p>
            <a:pPr lvl="2"/>
            <a:r>
              <a:rPr lang="en-US" sz="1600" dirty="0"/>
              <a:t>BoE, PRA/FCA etc. </a:t>
            </a:r>
          </a:p>
          <a:p>
            <a:pPr lvl="1"/>
            <a:r>
              <a:rPr lang="en-US" sz="1800" dirty="0"/>
              <a:t>FCA </a:t>
            </a:r>
            <a:r>
              <a:rPr lang="en-US" sz="1800" dirty="0" err="1"/>
              <a:t>PoC</a:t>
            </a:r>
            <a:r>
              <a:rPr lang="en-US" sz="1800" dirty="0"/>
              <a:t> and follow-ups</a:t>
            </a:r>
          </a:p>
          <a:p>
            <a:pPr lvl="2"/>
            <a:r>
              <a:rPr lang="en-US" sz="1600" dirty="0"/>
              <a:t>New interoperability thing at FCA (internationally)</a:t>
            </a:r>
          </a:p>
          <a:p>
            <a:pPr marL="1371600" lvl="3" indent="0">
              <a:buNone/>
            </a:pPr>
            <a:r>
              <a:rPr lang="en-US" sz="1400" dirty="0"/>
              <a:t> = Global Financial Innovation Network</a:t>
            </a:r>
          </a:p>
          <a:p>
            <a:pPr lvl="2"/>
            <a:r>
              <a:rPr lang="en-US" sz="1600" dirty="0"/>
              <a:t>OMG Observer status applied for</a:t>
            </a:r>
          </a:p>
          <a:p>
            <a:pPr lvl="1"/>
            <a:r>
              <a:rPr lang="en-US" sz="1800" dirty="0"/>
              <a:t>Term definitions</a:t>
            </a:r>
          </a:p>
          <a:p>
            <a:pPr lvl="2"/>
            <a:r>
              <a:rPr lang="en-US" sz="1400" dirty="0"/>
              <a:t>Initial 13 definitions (Amsterdam, June)</a:t>
            </a:r>
          </a:p>
          <a:p>
            <a:pPr lvl="2"/>
            <a:r>
              <a:rPr lang="en-US" sz="1400" dirty="0"/>
              <a:t>New definitions (Long Beach, December)</a:t>
            </a:r>
          </a:p>
          <a:p>
            <a:pPr lvl="2"/>
            <a:r>
              <a:rPr lang="en-US" sz="1400" dirty="0"/>
              <a:t>Input</a:t>
            </a:r>
            <a:r>
              <a:rPr lang="en-US" sz="1400" baseline="0" dirty="0"/>
              <a:t> </a:t>
            </a:r>
            <a:r>
              <a:rPr lang="en-US" sz="1400" dirty="0"/>
              <a:t>to the Data Coalition</a:t>
            </a:r>
          </a:p>
          <a:p>
            <a:pPr lvl="0"/>
            <a:r>
              <a:rPr lang="en-US" sz="2000" dirty="0"/>
              <a:t>Standards </a:t>
            </a:r>
          </a:p>
          <a:p>
            <a:pPr lvl="0"/>
            <a:r>
              <a:rPr lang="en-US" sz="2000" dirty="0"/>
              <a:t>Industry</a:t>
            </a:r>
            <a:r>
              <a:rPr lang="en-US" sz="2000" baseline="0" dirty="0"/>
              <a:t> </a:t>
            </a:r>
            <a:r>
              <a:rPr lang="en-US" sz="2000" dirty="0"/>
              <a:t>innovations</a:t>
            </a:r>
            <a:endParaRPr lang="en-US" sz="2000" baseline="0" dirty="0"/>
          </a:p>
          <a:p>
            <a:pPr lvl="0"/>
            <a:r>
              <a:rPr lang="en-US" sz="2000" baseline="0" dirty="0"/>
              <a:t>New tech – including Smart Contract, Crypto Assets (with BC-PSIG)</a:t>
            </a:r>
          </a:p>
          <a:p>
            <a:pPr lvl="0"/>
            <a:r>
              <a:rPr lang="en-US" sz="2000" baseline="0" dirty="0"/>
              <a:t>What else?</a:t>
            </a:r>
            <a:endParaRPr lang="en-US" sz="20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B73DEDA-B77A-418E-B67F-5B990E6CA4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684270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AAF0B7-488B-4EBF-B42C-15DF8B505D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sz="2400" dirty="0"/>
              <a:t>BC-PSIG and MARS Active Work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BAE31A-BE7A-43CE-98EF-B5B8C252F3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z="2400" dirty="0"/>
              <a:t>Blockchain Ecosystem</a:t>
            </a:r>
            <a:r>
              <a:rPr lang="en-US" sz="2400" baseline="0" dirty="0"/>
              <a:t> </a:t>
            </a:r>
            <a:r>
              <a:rPr lang="en-US" sz="2400" dirty="0"/>
              <a:t>Interoperability RFPS</a:t>
            </a:r>
          </a:p>
          <a:p>
            <a:pPr lvl="1"/>
            <a:r>
              <a:rPr lang="en-US" sz="2000" dirty="0"/>
              <a:t>Protocol Ontology</a:t>
            </a:r>
          </a:p>
          <a:p>
            <a:pPr lvl="1"/>
            <a:r>
              <a:rPr lang="en-US" sz="2000" dirty="0"/>
              <a:t>Concept</a:t>
            </a:r>
            <a:r>
              <a:rPr lang="en-US" sz="2000" baseline="0" dirty="0"/>
              <a:t> models / ontology </a:t>
            </a:r>
            <a:r>
              <a:rPr lang="en-US" sz="2000" baseline="0" dirty="0" err="1"/>
              <a:t>treatents</a:t>
            </a:r>
            <a:endParaRPr lang="en-US" sz="2000" dirty="0"/>
          </a:p>
          <a:p>
            <a:pPr lvl="0"/>
            <a:r>
              <a:rPr lang="en-US" sz="2400" u="non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IOTA Tangle (How to be a Node) Specification</a:t>
            </a:r>
          </a:p>
          <a:p>
            <a:pPr lvl="1"/>
            <a:r>
              <a:rPr lang="en-US" sz="2000" u="non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Expected formal RFC first draft June</a:t>
            </a:r>
          </a:p>
          <a:p>
            <a:pPr lvl="1"/>
            <a:r>
              <a:rPr lang="en-US" sz="2000" u="non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Support </a:t>
            </a:r>
            <a:r>
              <a:rPr lang="en-US" sz="2000" u="non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Coordicide</a:t>
            </a:r>
            <a:endParaRPr lang="en-US" sz="2000" u="none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1"/>
            <a:r>
              <a:rPr lang="en-US" sz="2000" u="non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New</a:t>
            </a:r>
            <a:r>
              <a:rPr lang="en-US" sz="2000" u="none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features e.g. ‘Chrysalis’</a:t>
            </a:r>
            <a:endParaRPr lang="en-US" sz="2000" u="none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0"/>
            <a:r>
              <a:rPr lang="en-US" sz="2400" u="non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Linked Encrypted Data Streams (LETS)</a:t>
            </a:r>
            <a:r>
              <a:rPr lang="en-US" sz="2400" u="none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RFP</a:t>
            </a:r>
            <a:endParaRPr lang="en-US" sz="2400" u="none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1"/>
            <a:r>
              <a:rPr lang="en-US" sz="2000" u="non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IOTA MAM as potential submission in response</a:t>
            </a:r>
          </a:p>
          <a:p>
            <a:pPr lvl="0"/>
            <a:r>
              <a:rPr lang="en-US" sz="2400" u="non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‘Event Dispatcher’ RFP </a:t>
            </a:r>
          </a:p>
          <a:p>
            <a:pPr lvl="1"/>
            <a:r>
              <a:rPr lang="en-US" sz="2000" u="non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IOTA EEE</a:t>
            </a:r>
            <a:r>
              <a:rPr lang="en-US" sz="2000" u="none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as IoT-specific exemplar</a:t>
            </a:r>
          </a:p>
          <a:p>
            <a:pPr lvl="1"/>
            <a:r>
              <a:rPr lang="en-US" sz="2000" u="none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Later than LETS</a:t>
            </a:r>
            <a:endParaRPr lang="en-US" sz="2000" u="none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71B3B68-8FC2-4FEA-BA18-E9E77E58D8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783030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EE7E1B-29AA-43F5-9EEB-FCEB5E6437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dirty="0"/>
              <a:t>FIBO URI Alignment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8FFACD-C8C2-404C-A81C-07467C80EAA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baseline="0" dirty="0"/>
              <a:t>EDMC and OMG management open to all proposals </a:t>
            </a:r>
          </a:p>
          <a:p>
            <a:pPr lvl="0" rtl="0" fontAlgn="base"/>
            <a:r>
              <a:rPr lang="en-US" sz="28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Open to all possibilities for URIs:</a:t>
            </a:r>
            <a:endParaRPr lang="en-US" sz="2800" dirty="0">
              <a:effectLst/>
            </a:endParaRPr>
          </a:p>
          <a:p>
            <a:pPr lvl="1" rtl="0" fontAlgn="base"/>
            <a:r>
              <a:rPr lang="en-US" sz="24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Use of EDM</a:t>
            </a:r>
            <a:r>
              <a:rPr lang="en-US" sz="24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Council URIs for both</a:t>
            </a:r>
            <a:endParaRPr lang="en-US" dirty="0">
              <a:effectLst/>
            </a:endParaRPr>
          </a:p>
          <a:p>
            <a:pPr lvl="1" rtl="0" fontAlgn="base"/>
            <a:r>
              <a:rPr lang="en-US" sz="24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Separate URIs for EDMC and OMG as at present</a:t>
            </a:r>
            <a:endParaRPr lang="en-US" dirty="0">
              <a:effectLst/>
            </a:endParaRPr>
          </a:p>
          <a:p>
            <a:pPr lvl="1" rtl="0" fontAlgn="base"/>
            <a:r>
              <a:rPr lang="en-US" sz="24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Use of W3C community facility for URI redirection</a:t>
            </a:r>
            <a:endParaRPr lang="en-US" dirty="0">
              <a:effectLst/>
            </a:endParaRPr>
          </a:p>
          <a:p>
            <a:pPr lvl="0"/>
            <a:r>
              <a:rPr lang="en-US" baseline="0" dirty="0"/>
              <a:t>Preference is the W3C solution (single W3C based URIs), with redirection to either source</a:t>
            </a:r>
          </a:p>
          <a:p>
            <a:pPr lvl="0"/>
            <a:r>
              <a:rPr lang="en-US" baseline="0" dirty="0"/>
              <a:t>Current status? (FIBO Team)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CCFC911-1FFD-44A3-9E4C-3D9A202843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600345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83E1E3-AE08-44AE-B18B-093BA6A87C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Take-away Slides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C72BC4-1389-4DC9-AD41-B971BDA842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E79E2C4-A812-4B86-971A-1A8BF025F2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128620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77D3F8-86EC-4FAB-B2B2-BFB1E4529D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FIBO v2 – Status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12A0D5-2557-4BD3-ABFB-79228CE940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z="2000" dirty="0"/>
              <a:t>‘Finalization Task Force’ (FTF) </a:t>
            </a:r>
          </a:p>
          <a:p>
            <a:pPr lvl="1"/>
            <a:r>
              <a:rPr lang="en-US" sz="1600" dirty="0"/>
              <a:t>Chartered</a:t>
            </a:r>
            <a:r>
              <a:rPr lang="en-US" sz="1600" baseline="0" dirty="0"/>
              <a:t> </a:t>
            </a:r>
            <a:r>
              <a:rPr lang="en-US" sz="1600" dirty="0"/>
              <a:t>at the OMG meeting (December 2018)</a:t>
            </a:r>
          </a:p>
          <a:p>
            <a:pPr lvl="1"/>
            <a:r>
              <a:rPr lang="en-US" sz="1600" dirty="0"/>
              <a:t>Re-chartered as FTF2 in Dec 2019</a:t>
            </a:r>
          </a:p>
          <a:p>
            <a:pPr lvl="1"/>
            <a:r>
              <a:rPr lang="en-US" sz="1800" dirty="0"/>
              <a:t>This inherits the JIRAs listed for the FIBO v1 RTFs</a:t>
            </a:r>
          </a:p>
          <a:p>
            <a:pPr lvl="2">
              <a:spcBef>
                <a:spcPts val="600"/>
              </a:spcBef>
            </a:pPr>
            <a:r>
              <a:rPr lang="en-US" sz="1800" dirty="0"/>
              <a:t>Will generate OMG </a:t>
            </a:r>
            <a:r>
              <a:rPr lang="en-US" sz="1800" dirty="0" err="1"/>
              <a:t>Jiras</a:t>
            </a:r>
            <a:r>
              <a:rPr lang="en-US" sz="1800" dirty="0"/>
              <a:t> for changes since EDMC FIBO 2018Q2.5</a:t>
            </a:r>
            <a:r>
              <a:rPr lang="en-US" sz="1800" baseline="0" dirty="0"/>
              <a:t> </a:t>
            </a:r>
            <a:endParaRPr lang="en-US" sz="2800" dirty="0"/>
          </a:p>
          <a:p>
            <a:pPr lvl="2">
              <a:spcBef>
                <a:spcPts val="600"/>
              </a:spcBef>
            </a:pPr>
            <a:r>
              <a:rPr lang="en-US" sz="1800" dirty="0"/>
              <a:t>Will bring forward only those v1 </a:t>
            </a:r>
            <a:r>
              <a:rPr lang="en-US" sz="1800" dirty="0" err="1"/>
              <a:t>Jiras</a:t>
            </a:r>
            <a:r>
              <a:rPr lang="en-US" sz="1800" dirty="0"/>
              <a:t> that remain applicable</a:t>
            </a:r>
          </a:p>
          <a:p>
            <a:pPr lvl="1"/>
            <a:r>
              <a:rPr lang="en-US" sz="1800" dirty="0"/>
              <a:t>Beta1 published January 11 2019</a:t>
            </a:r>
          </a:p>
          <a:p>
            <a:pPr lvl="1"/>
            <a:r>
              <a:rPr lang="en-US" sz="1800" dirty="0"/>
              <a:t>Date for comments was Feb 28</a:t>
            </a:r>
          </a:p>
          <a:p>
            <a:pPr lvl="1"/>
            <a:r>
              <a:rPr lang="en-US" sz="1800" dirty="0"/>
              <a:t>FTF due to report in June 2020</a:t>
            </a:r>
          </a:p>
          <a:p>
            <a:pPr lvl="2"/>
            <a:r>
              <a:rPr lang="en-US" sz="1400" dirty="0"/>
              <a:t>Was March – motion to extend to be raised</a:t>
            </a:r>
            <a:r>
              <a:rPr lang="en-US" sz="1400" baseline="0" dirty="0"/>
              <a:t> at March plenary</a:t>
            </a:r>
            <a:endParaRPr lang="en-US" sz="1400" dirty="0"/>
          </a:p>
          <a:p>
            <a:pPr lvl="0"/>
            <a:r>
              <a:rPr lang="en-US" sz="2000" dirty="0"/>
              <a:t>Subsequent changes are in later RTFs which will run quarterly tracking the preceding EDM Council Quarterly Release</a:t>
            </a:r>
          </a:p>
          <a:p>
            <a:pPr lvl="1"/>
            <a:r>
              <a:rPr lang="en-US" sz="1800" dirty="0"/>
              <a:t>EDM Council would also need to provide some automation for the transformation for EDM Council OWL to OMG OWL</a:t>
            </a:r>
          </a:p>
          <a:p>
            <a:pPr lvl="1"/>
            <a:r>
              <a:rPr lang="en-US" sz="1800" baseline="0" dirty="0"/>
              <a:t>New challenges: use of GitHub rather than Jira at EDM Council</a:t>
            </a:r>
          </a:p>
          <a:p>
            <a:pPr lvl="2"/>
            <a:r>
              <a:rPr lang="en-US" sz="1400" dirty="0"/>
              <a:t>Either clone to EDMC </a:t>
            </a:r>
            <a:r>
              <a:rPr lang="en-US" sz="1400" dirty="0" err="1"/>
              <a:t>Jiras</a:t>
            </a:r>
            <a:r>
              <a:rPr lang="en-US" sz="1400" dirty="0"/>
              <a:t> per original process OR generate CSV for OMG Jira import directly</a:t>
            </a:r>
          </a:p>
          <a:p>
            <a:pPr lvl="2"/>
            <a:r>
              <a:rPr lang="en-US" sz="1400" dirty="0"/>
              <a:t>Requires that disposition, granularity, metadata etc. in GitHub match that needed in Jira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8869DBF-F949-492A-A109-27A121EE6A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75576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FTF and RTF Charters (Friday Plenary)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600" dirty="0"/>
              <a:t>Foundations</a:t>
            </a:r>
            <a:endParaRPr lang="en-US" sz="1800" dirty="0"/>
          </a:p>
          <a:p>
            <a:pPr lvl="1"/>
            <a:r>
              <a:rPr lang="en-US" sz="1400" dirty="0"/>
              <a:t>1.2 RTF reported in </a:t>
            </a:r>
            <a:r>
              <a:rPr lang="en-US" sz="1400" baseline="0" dirty="0"/>
              <a:t>March 2017</a:t>
            </a:r>
          </a:p>
          <a:p>
            <a:pPr lvl="1"/>
            <a:r>
              <a:rPr lang="en-US" sz="1400" baseline="0" dirty="0"/>
              <a:t>1.3 RTF chartered Sept 2017</a:t>
            </a:r>
          </a:p>
          <a:p>
            <a:pPr lvl="2"/>
            <a:r>
              <a:rPr lang="en-US" sz="1400" dirty="0"/>
              <a:t>Extended to March 2020</a:t>
            </a:r>
          </a:p>
          <a:p>
            <a:pPr lvl="2"/>
            <a:r>
              <a:rPr lang="en-US" sz="1400" baseline="0" dirty="0"/>
              <a:t>Motion to extend to July (for June) at Reston plenary</a:t>
            </a:r>
          </a:p>
          <a:p>
            <a:r>
              <a:rPr lang="en-US" sz="1400" dirty="0"/>
              <a:t>Business Entities</a:t>
            </a:r>
          </a:p>
          <a:p>
            <a:pPr lvl="1"/>
            <a:r>
              <a:rPr lang="en-US" sz="1400" dirty="0"/>
              <a:t>1.2 RTF</a:t>
            </a:r>
            <a:r>
              <a:rPr lang="en-US" sz="1400" baseline="0" dirty="0"/>
              <a:t> chartered Sept 2016</a:t>
            </a:r>
          </a:p>
          <a:p>
            <a:pPr marL="742950" marR="0" lvl="1" indent="-2857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–"/>
              <a:tabLst/>
              <a:defRPr/>
            </a:pPr>
            <a:r>
              <a:rPr lang="en-US" sz="1400" kern="1200" baseline="0" dirty="0">
                <a:solidFill>
                  <a:schemeClr val="tx1"/>
                </a:solidFill>
                <a:effectLst/>
              </a:rPr>
              <a:t>Separate urgent issue – to be actioned by the RTF</a:t>
            </a:r>
          </a:p>
          <a:p>
            <a:pPr lvl="2">
              <a:defRPr/>
            </a:pPr>
            <a:r>
              <a:rPr lang="en-US" sz="1400" dirty="0"/>
              <a:t>Extended to March 2020</a:t>
            </a:r>
          </a:p>
          <a:p>
            <a:pPr lvl="2">
              <a:defRPr/>
            </a:pPr>
            <a:r>
              <a:rPr lang="en-US" sz="14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Motion to extend to July (for June) at Reston plenary</a:t>
            </a:r>
            <a:endParaRPr lang="en-US" sz="1400" kern="1200" baseline="0" dirty="0">
              <a:solidFill>
                <a:schemeClr val="tx1"/>
              </a:solidFill>
              <a:effectLst/>
            </a:endParaRPr>
          </a:p>
          <a:p>
            <a:r>
              <a:rPr lang="en-US" sz="1400" dirty="0"/>
              <a:t>Indices and Indicators</a:t>
            </a:r>
          </a:p>
          <a:p>
            <a:pPr lvl="1"/>
            <a:r>
              <a:rPr lang="en-US" sz="1400" dirty="0"/>
              <a:t>1.1 RTF chartered in Sept 2016</a:t>
            </a:r>
          </a:p>
          <a:p>
            <a:pPr lvl="2" rtl="0" fontAlgn="base"/>
            <a:r>
              <a:rPr lang="en-US" sz="14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Extended to March 2020</a:t>
            </a:r>
            <a:endParaRPr lang="en-US" sz="1400" dirty="0">
              <a:effectLst/>
            </a:endParaRPr>
          </a:p>
          <a:p>
            <a:pPr lvl="2"/>
            <a:r>
              <a:rPr lang="en-US" sz="14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Motion to extend to July (for June) at Reston plenary</a:t>
            </a:r>
          </a:p>
          <a:p>
            <a:r>
              <a:rPr lang="en-US" sz="1600" dirty="0"/>
              <a:t>Financial Business and Commerce (FBC) </a:t>
            </a:r>
          </a:p>
          <a:p>
            <a:pPr lvl="1"/>
            <a:r>
              <a:rPr lang="en-US" sz="1400" dirty="0"/>
              <a:t>New RTF 1.1 chartered in September 2016</a:t>
            </a:r>
          </a:p>
          <a:p>
            <a:pPr lvl="2" rtl="0" fontAlgn="base"/>
            <a:r>
              <a:rPr lang="en-US" sz="14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Extended to March 2020</a:t>
            </a:r>
            <a:endParaRPr lang="en-US" sz="1400" dirty="0">
              <a:effectLst/>
            </a:endParaRPr>
          </a:p>
          <a:p>
            <a:pPr lvl="2"/>
            <a:r>
              <a:rPr lang="en-US" sz="14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Motion to extend to July (for June) at Reston plenary</a:t>
            </a:r>
            <a:endParaRPr lang="en-US" sz="1400" dirty="0"/>
          </a:p>
          <a:p>
            <a:pPr lvl="0"/>
            <a:r>
              <a:rPr lang="en-US" sz="1600" dirty="0"/>
              <a:t>These remain in existence until FIBO2 is approved</a:t>
            </a:r>
          </a:p>
          <a:p>
            <a:pPr lvl="1"/>
            <a:r>
              <a:rPr lang="en-US" sz="1400" dirty="0"/>
              <a:t>Needed for approving urgent issues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26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81553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Appendices: Background Slides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FIBO Content and Status</a:t>
            </a:r>
          </a:p>
          <a:p>
            <a:pPr marL="342900" marR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sz="28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Jargon Blaster</a:t>
            </a:r>
            <a:endParaRPr lang="en-US" sz="2800" dirty="0">
              <a:effectLst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27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872100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FIBO: Scope and Content</a:t>
            </a:r>
          </a:p>
        </p:txBody>
      </p:sp>
      <p:sp>
        <p:nvSpPr>
          <p:cNvPr id="4" name="Rectangle 3"/>
          <p:cNvSpPr/>
          <p:nvPr/>
        </p:nvSpPr>
        <p:spPr>
          <a:xfrm>
            <a:off x="1828800" y="1657350"/>
            <a:ext cx="5486400" cy="28575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tx1"/>
                </a:solidFill>
              </a:rPr>
              <a:t>Upper Ontology</a:t>
            </a:r>
          </a:p>
        </p:txBody>
      </p:sp>
      <p:sp>
        <p:nvSpPr>
          <p:cNvPr id="5" name="Rectangle 4"/>
          <p:cNvSpPr/>
          <p:nvPr/>
        </p:nvSpPr>
        <p:spPr>
          <a:xfrm>
            <a:off x="1828801" y="2000250"/>
            <a:ext cx="5486399" cy="400050"/>
          </a:xfrm>
          <a:prstGeom prst="rect">
            <a:avLst/>
          </a:prstGeom>
          <a:solidFill>
            <a:srgbClr val="FF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tx1"/>
                </a:solidFill>
              </a:rPr>
              <a:t>FIBO Foundations: High level abstractions</a:t>
            </a:r>
          </a:p>
        </p:txBody>
      </p:sp>
      <p:sp>
        <p:nvSpPr>
          <p:cNvPr id="6" name="Rectangle 5"/>
          <p:cNvSpPr/>
          <p:nvPr/>
        </p:nvSpPr>
        <p:spPr>
          <a:xfrm>
            <a:off x="1828800" y="2914650"/>
            <a:ext cx="5486400" cy="131445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tx1"/>
                </a:solidFill>
              </a:rPr>
              <a:t>FIBO Contract Ontologies</a:t>
            </a:r>
            <a:endParaRPr lang="en-US" b="1" dirty="0">
              <a:solidFill>
                <a:schemeClr val="tx1"/>
              </a:solidFill>
            </a:endParaRPr>
          </a:p>
          <a:p>
            <a:pPr algn="ctr"/>
            <a:endParaRPr lang="en-US" b="1" dirty="0">
              <a:solidFill>
                <a:schemeClr val="tx1"/>
              </a:solidFill>
            </a:endParaRPr>
          </a:p>
          <a:p>
            <a:pPr algn="ctr"/>
            <a:endParaRPr lang="en-US" b="1" dirty="0">
              <a:solidFill>
                <a:schemeClr val="tx1"/>
              </a:solidFill>
            </a:endParaRPr>
          </a:p>
          <a:p>
            <a:pPr algn="ctr"/>
            <a:endParaRPr lang="en-US" b="1" dirty="0">
              <a:solidFill>
                <a:schemeClr val="tx1"/>
              </a:solidFill>
            </a:endParaRPr>
          </a:p>
          <a:p>
            <a:pPr algn="ctr"/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828800" y="4286250"/>
            <a:ext cx="5486400" cy="51435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tx1"/>
                </a:solidFill>
              </a:rPr>
              <a:t>FIBO Pricing and Analytics (time-sensitive concepts)</a:t>
            </a:r>
          </a:p>
          <a:p>
            <a:pPr algn="ctr"/>
            <a:r>
              <a:rPr lang="en-US" sz="1200" dirty="0">
                <a:solidFill>
                  <a:schemeClr val="tx1"/>
                </a:solidFill>
              </a:rPr>
              <a:t>Pricing, Yields, Analytics per instrument class now included in above Domains</a:t>
            </a:r>
          </a:p>
        </p:txBody>
      </p:sp>
      <p:sp>
        <p:nvSpPr>
          <p:cNvPr id="8" name="Rectangle 7"/>
          <p:cNvSpPr/>
          <p:nvPr/>
        </p:nvSpPr>
        <p:spPr>
          <a:xfrm>
            <a:off x="1828800" y="5429250"/>
            <a:ext cx="5486400" cy="5715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tx1"/>
                </a:solidFill>
              </a:rPr>
              <a:t>Future FIBO: Portfolios, Positions etc.</a:t>
            </a:r>
          </a:p>
          <a:p>
            <a:pPr algn="ctr"/>
            <a:r>
              <a:rPr lang="en-US" sz="1200" dirty="0">
                <a:solidFill>
                  <a:schemeClr val="tx1"/>
                </a:solidFill>
              </a:rPr>
              <a:t>Concepts relating to individual institutions, reporting requirements etc. </a:t>
            </a:r>
          </a:p>
          <a:p>
            <a:pPr algn="ctr"/>
            <a:r>
              <a:rPr lang="en-US" sz="1200" dirty="0">
                <a:solidFill>
                  <a:schemeClr val="tx1"/>
                </a:solidFill>
              </a:rPr>
              <a:t>Now included in above domains</a:t>
            </a:r>
          </a:p>
        </p:txBody>
      </p:sp>
      <p:sp>
        <p:nvSpPr>
          <p:cNvPr id="9" name="Rectangle 8"/>
          <p:cNvSpPr/>
          <p:nvPr/>
        </p:nvSpPr>
        <p:spPr>
          <a:xfrm>
            <a:off x="1828800" y="4857750"/>
            <a:ext cx="5486400" cy="51435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tx1"/>
                </a:solidFill>
              </a:rPr>
              <a:t>FIBO Process</a:t>
            </a:r>
          </a:p>
          <a:p>
            <a:pPr algn="ctr"/>
            <a:r>
              <a:rPr lang="en-US" sz="1200" dirty="0">
                <a:solidFill>
                  <a:schemeClr val="tx1"/>
                </a:solidFill>
              </a:rPr>
              <a:t>Securities Issuance and Securitization TBC; </a:t>
            </a:r>
          </a:p>
          <a:p>
            <a:pPr algn="ctr"/>
            <a:r>
              <a:rPr lang="en-US" sz="1200" dirty="0">
                <a:solidFill>
                  <a:schemeClr val="tx1"/>
                </a:solidFill>
              </a:rPr>
              <a:t>Corporate Actions included in above domains</a:t>
            </a:r>
          </a:p>
        </p:txBody>
      </p:sp>
      <p:sp>
        <p:nvSpPr>
          <p:cNvPr id="11" name="Rectangle 10"/>
          <p:cNvSpPr/>
          <p:nvPr/>
        </p:nvSpPr>
        <p:spPr>
          <a:xfrm>
            <a:off x="2000250" y="3514725"/>
            <a:ext cx="2457450" cy="25717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</a:rPr>
              <a:t>Derivatives</a:t>
            </a:r>
          </a:p>
        </p:txBody>
      </p:sp>
      <p:sp>
        <p:nvSpPr>
          <p:cNvPr id="12" name="Rectangle 11"/>
          <p:cNvSpPr/>
          <p:nvPr/>
        </p:nvSpPr>
        <p:spPr>
          <a:xfrm>
            <a:off x="4629150" y="3514725"/>
            <a:ext cx="2514600" cy="25717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</a:rPr>
              <a:t>Loans, Mortgage Loans</a:t>
            </a:r>
          </a:p>
        </p:txBody>
      </p:sp>
      <p:sp>
        <p:nvSpPr>
          <p:cNvPr id="14" name="Rectangle 13"/>
          <p:cNvSpPr/>
          <p:nvPr/>
        </p:nvSpPr>
        <p:spPr>
          <a:xfrm>
            <a:off x="2000250" y="3857625"/>
            <a:ext cx="2457450" cy="25717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</a:rPr>
              <a:t>Funds</a:t>
            </a:r>
          </a:p>
        </p:txBody>
      </p:sp>
      <p:sp>
        <p:nvSpPr>
          <p:cNvPr id="15" name="Rectangle 14"/>
          <p:cNvSpPr/>
          <p:nvPr/>
        </p:nvSpPr>
        <p:spPr>
          <a:xfrm>
            <a:off x="4629150" y="3857625"/>
            <a:ext cx="2514600" cy="25717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</a:rPr>
              <a:t>Rights and Warrants</a:t>
            </a:r>
          </a:p>
        </p:txBody>
      </p:sp>
      <p:sp>
        <p:nvSpPr>
          <p:cNvPr id="16" name="Rectangle 15"/>
          <p:cNvSpPr/>
          <p:nvPr/>
        </p:nvSpPr>
        <p:spPr>
          <a:xfrm>
            <a:off x="5486400" y="2457450"/>
            <a:ext cx="1830304" cy="400050"/>
          </a:xfrm>
          <a:prstGeom prst="rect">
            <a:avLst/>
          </a:prstGeom>
          <a:solidFill>
            <a:schemeClr val="accent1">
              <a:lumMod val="9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tx1"/>
                </a:solidFill>
              </a:rPr>
              <a:t>FIBO Indices and Indicators</a:t>
            </a:r>
          </a:p>
        </p:txBody>
      </p:sp>
      <p:sp>
        <p:nvSpPr>
          <p:cNvPr id="17" name="Rectangle 16"/>
          <p:cNvSpPr/>
          <p:nvPr/>
        </p:nvSpPr>
        <p:spPr>
          <a:xfrm>
            <a:off x="2000250" y="3200400"/>
            <a:ext cx="2457450" cy="25717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</a:rPr>
              <a:t>Securities (Common, Equities)</a:t>
            </a:r>
          </a:p>
        </p:txBody>
      </p:sp>
      <p:sp>
        <p:nvSpPr>
          <p:cNvPr id="18" name="Rectangle 17"/>
          <p:cNvSpPr/>
          <p:nvPr/>
        </p:nvSpPr>
        <p:spPr>
          <a:xfrm>
            <a:off x="4629150" y="3200400"/>
            <a:ext cx="2514600" cy="25717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</a:rPr>
              <a:t>Securities (Debt)</a:t>
            </a:r>
          </a:p>
        </p:txBody>
      </p:sp>
      <p:sp>
        <p:nvSpPr>
          <p:cNvPr id="19" name="Rectangle 18"/>
          <p:cNvSpPr/>
          <p:nvPr/>
        </p:nvSpPr>
        <p:spPr>
          <a:xfrm>
            <a:off x="1822785" y="2457450"/>
            <a:ext cx="1777666" cy="40005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tx1"/>
                </a:solidFill>
              </a:rPr>
              <a:t>FIBO Business Entities</a:t>
            </a:r>
          </a:p>
        </p:txBody>
      </p:sp>
      <p:sp>
        <p:nvSpPr>
          <p:cNvPr id="20" name="Rectangle 19"/>
          <p:cNvSpPr/>
          <p:nvPr/>
        </p:nvSpPr>
        <p:spPr>
          <a:xfrm>
            <a:off x="3657600" y="2457450"/>
            <a:ext cx="1771650" cy="40005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tx1"/>
                </a:solidFill>
              </a:rPr>
              <a:t>FIBO Financial Business and Commerce</a:t>
            </a:r>
          </a:p>
        </p:txBody>
      </p:sp>
    </p:spTree>
    <p:extLst>
      <p:ext uri="{BB962C8B-B14F-4D97-AF65-F5344CB8AC3E}">
        <p14:creationId xmlns:p14="http://schemas.microsoft.com/office/powerpoint/2010/main" val="26105930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3228976" y="2000250"/>
            <a:ext cx="4086224" cy="40005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1828800" y="2000250"/>
            <a:ext cx="4171950" cy="40005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FIBO: Status</a:t>
            </a:r>
          </a:p>
        </p:txBody>
      </p:sp>
      <p:sp>
        <p:nvSpPr>
          <p:cNvPr id="4" name="Rectangle 3"/>
          <p:cNvSpPr/>
          <p:nvPr/>
        </p:nvSpPr>
        <p:spPr>
          <a:xfrm>
            <a:off x="1828800" y="1657350"/>
            <a:ext cx="5486400" cy="28575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tx1"/>
                </a:solidFill>
              </a:rPr>
              <a:t>Upper Ontology</a:t>
            </a:r>
          </a:p>
        </p:txBody>
      </p:sp>
      <p:sp>
        <p:nvSpPr>
          <p:cNvPr id="5" name="Rectangle 4"/>
          <p:cNvSpPr/>
          <p:nvPr/>
        </p:nvSpPr>
        <p:spPr>
          <a:xfrm>
            <a:off x="1828801" y="2000250"/>
            <a:ext cx="5486399" cy="40005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tx1"/>
                </a:solidFill>
              </a:rPr>
              <a:t>FIBO Foundations: High level abstractions</a:t>
            </a:r>
          </a:p>
        </p:txBody>
      </p:sp>
      <p:sp>
        <p:nvSpPr>
          <p:cNvPr id="6" name="Rectangle 5"/>
          <p:cNvSpPr/>
          <p:nvPr/>
        </p:nvSpPr>
        <p:spPr>
          <a:xfrm>
            <a:off x="1828800" y="2914650"/>
            <a:ext cx="5486400" cy="131445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tx1"/>
                </a:solidFill>
              </a:rPr>
              <a:t>FIBO Contract Ontologies</a:t>
            </a:r>
            <a:endParaRPr lang="en-US" b="1" dirty="0">
              <a:solidFill>
                <a:schemeClr val="tx1"/>
              </a:solidFill>
            </a:endParaRPr>
          </a:p>
          <a:p>
            <a:pPr algn="ctr"/>
            <a:endParaRPr lang="en-US" b="1" dirty="0">
              <a:solidFill>
                <a:schemeClr val="tx1"/>
              </a:solidFill>
            </a:endParaRPr>
          </a:p>
          <a:p>
            <a:pPr algn="ctr"/>
            <a:endParaRPr lang="en-US" b="1" dirty="0">
              <a:solidFill>
                <a:schemeClr val="tx1"/>
              </a:solidFill>
            </a:endParaRPr>
          </a:p>
          <a:p>
            <a:pPr algn="ctr"/>
            <a:endParaRPr lang="en-US" b="1" dirty="0">
              <a:solidFill>
                <a:schemeClr val="tx1"/>
              </a:solidFill>
            </a:endParaRPr>
          </a:p>
          <a:p>
            <a:pPr algn="ctr"/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828800" y="4286250"/>
            <a:ext cx="5486400" cy="514350"/>
          </a:xfrm>
          <a:prstGeom prst="rect">
            <a:avLst/>
          </a:prstGeom>
          <a:solidFill>
            <a:srgbClr val="FF66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tx1"/>
                </a:solidFill>
              </a:rPr>
              <a:t>FIBO Pricing and Analytics (time-sensitive concepts)</a:t>
            </a:r>
          </a:p>
          <a:p>
            <a:pPr algn="ctr"/>
            <a:r>
              <a:rPr lang="en-US" sz="1200" dirty="0">
                <a:solidFill>
                  <a:schemeClr val="tx1"/>
                </a:solidFill>
              </a:rPr>
              <a:t>Pricing, Yields, Analytics per instrument class now included in above Domains</a:t>
            </a:r>
          </a:p>
        </p:txBody>
      </p:sp>
      <p:sp>
        <p:nvSpPr>
          <p:cNvPr id="8" name="Rectangle 7"/>
          <p:cNvSpPr/>
          <p:nvPr/>
        </p:nvSpPr>
        <p:spPr>
          <a:xfrm>
            <a:off x="1828800" y="5429250"/>
            <a:ext cx="5486400" cy="57150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tx1"/>
                </a:solidFill>
              </a:rPr>
              <a:t>Future FIBO: Portfolios, Positions etc.</a:t>
            </a:r>
          </a:p>
          <a:p>
            <a:pPr algn="ctr"/>
            <a:r>
              <a:rPr lang="en-US" sz="1200" dirty="0">
                <a:solidFill>
                  <a:schemeClr val="tx1"/>
                </a:solidFill>
              </a:rPr>
              <a:t>Concepts relating to individual institutions, reporting requirements etc. </a:t>
            </a:r>
          </a:p>
          <a:p>
            <a:pPr algn="ctr"/>
            <a:r>
              <a:rPr lang="en-US" sz="1200" dirty="0">
                <a:solidFill>
                  <a:schemeClr val="tx1"/>
                </a:solidFill>
              </a:rPr>
              <a:t>Now included in above domains</a:t>
            </a:r>
          </a:p>
        </p:txBody>
      </p:sp>
      <p:sp>
        <p:nvSpPr>
          <p:cNvPr id="9" name="Rectangle 8"/>
          <p:cNvSpPr/>
          <p:nvPr/>
        </p:nvSpPr>
        <p:spPr>
          <a:xfrm>
            <a:off x="1828800" y="4857750"/>
            <a:ext cx="5486400" cy="514350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tx1"/>
                </a:solidFill>
              </a:rPr>
              <a:t>FIBO Process</a:t>
            </a:r>
          </a:p>
          <a:p>
            <a:pPr algn="ctr"/>
            <a:r>
              <a:rPr lang="en-US" sz="1200" dirty="0">
                <a:solidFill>
                  <a:schemeClr val="tx1"/>
                </a:solidFill>
              </a:rPr>
              <a:t>Securities Issuance and Securitization TBC; </a:t>
            </a:r>
          </a:p>
          <a:p>
            <a:pPr algn="ctr"/>
            <a:r>
              <a:rPr lang="en-US" sz="1200" dirty="0">
                <a:solidFill>
                  <a:schemeClr val="tx1"/>
                </a:solidFill>
              </a:rPr>
              <a:t>Corporate Actions included in above domains</a:t>
            </a:r>
          </a:p>
        </p:txBody>
      </p:sp>
      <p:sp>
        <p:nvSpPr>
          <p:cNvPr id="11" name="Rectangle 10"/>
          <p:cNvSpPr/>
          <p:nvPr/>
        </p:nvSpPr>
        <p:spPr>
          <a:xfrm>
            <a:off x="2000250" y="3514725"/>
            <a:ext cx="2457450" cy="257175"/>
          </a:xfrm>
          <a:prstGeom prst="rect">
            <a:avLst/>
          </a:prstGeom>
          <a:solidFill>
            <a:srgbClr val="FF66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</a:rPr>
              <a:t>Derivatives</a:t>
            </a:r>
          </a:p>
        </p:txBody>
      </p:sp>
      <p:sp>
        <p:nvSpPr>
          <p:cNvPr id="12" name="Rectangle 11"/>
          <p:cNvSpPr/>
          <p:nvPr/>
        </p:nvSpPr>
        <p:spPr>
          <a:xfrm>
            <a:off x="4629150" y="3514725"/>
            <a:ext cx="2514600" cy="257175"/>
          </a:xfrm>
          <a:prstGeom prst="rect">
            <a:avLst/>
          </a:prstGeom>
          <a:solidFill>
            <a:srgbClr val="FF66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</a:rPr>
              <a:t>Loans, Mortgage Loans</a:t>
            </a:r>
          </a:p>
        </p:txBody>
      </p:sp>
      <p:sp>
        <p:nvSpPr>
          <p:cNvPr id="14" name="Rectangle 13"/>
          <p:cNvSpPr/>
          <p:nvPr/>
        </p:nvSpPr>
        <p:spPr>
          <a:xfrm>
            <a:off x="2000250" y="3857625"/>
            <a:ext cx="2457450" cy="257175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</a:rPr>
              <a:t>Funds</a:t>
            </a:r>
          </a:p>
        </p:txBody>
      </p:sp>
      <p:sp>
        <p:nvSpPr>
          <p:cNvPr id="15" name="Rectangle 14"/>
          <p:cNvSpPr/>
          <p:nvPr/>
        </p:nvSpPr>
        <p:spPr>
          <a:xfrm>
            <a:off x="4629150" y="3857625"/>
            <a:ext cx="2514600" cy="257175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</a:rPr>
              <a:t>Rights and Warrants</a:t>
            </a:r>
          </a:p>
        </p:txBody>
      </p:sp>
      <p:sp>
        <p:nvSpPr>
          <p:cNvPr id="17" name="Rectangle 16"/>
          <p:cNvSpPr/>
          <p:nvPr/>
        </p:nvSpPr>
        <p:spPr>
          <a:xfrm>
            <a:off x="2000250" y="3200400"/>
            <a:ext cx="2457450" cy="257175"/>
          </a:xfrm>
          <a:prstGeom prst="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sz="1200" dirty="0">
                <a:solidFill>
                  <a:schemeClr val="tx1"/>
                </a:solidFill>
              </a:rPr>
              <a:t>Securities (Common, Equities)</a:t>
            </a:r>
          </a:p>
        </p:txBody>
      </p:sp>
      <p:sp>
        <p:nvSpPr>
          <p:cNvPr id="18" name="Rectangle 17"/>
          <p:cNvSpPr/>
          <p:nvPr/>
        </p:nvSpPr>
        <p:spPr>
          <a:xfrm>
            <a:off x="4629150" y="3200400"/>
            <a:ext cx="2514600" cy="257175"/>
          </a:xfrm>
          <a:prstGeom prst="rect">
            <a:avLst/>
          </a:prstGeom>
          <a:solidFill>
            <a:srgbClr val="FF66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sz="1200" dirty="0">
                <a:solidFill>
                  <a:schemeClr val="tx1"/>
                </a:solidFill>
              </a:rPr>
              <a:t>Securities (Debt)</a:t>
            </a:r>
          </a:p>
        </p:txBody>
      </p:sp>
      <p:sp>
        <p:nvSpPr>
          <p:cNvPr id="20" name="Rectangle 19"/>
          <p:cNvSpPr/>
          <p:nvPr/>
        </p:nvSpPr>
        <p:spPr>
          <a:xfrm>
            <a:off x="3886200" y="857250"/>
            <a:ext cx="4114800" cy="74295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r>
              <a:rPr lang="en-US" b="1" u="sng" dirty="0">
                <a:solidFill>
                  <a:schemeClr val="tx1"/>
                </a:solidFill>
              </a:rPr>
              <a:t>Key</a:t>
            </a:r>
          </a:p>
          <a:p>
            <a:endParaRPr lang="en-US" dirty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6172200" y="908384"/>
            <a:ext cx="1600200" cy="237624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b="1" dirty="0">
                <a:solidFill>
                  <a:schemeClr val="tx1"/>
                </a:solidFill>
              </a:rPr>
              <a:t>OMG in process</a:t>
            </a:r>
          </a:p>
        </p:txBody>
      </p:sp>
      <p:sp>
        <p:nvSpPr>
          <p:cNvPr id="22" name="Rectangle 21"/>
          <p:cNvSpPr/>
          <p:nvPr/>
        </p:nvSpPr>
        <p:spPr>
          <a:xfrm>
            <a:off x="4471989" y="1248276"/>
            <a:ext cx="1594935" cy="237624"/>
          </a:xfrm>
          <a:prstGeom prst="rect">
            <a:avLst/>
          </a:prstGeom>
          <a:solidFill>
            <a:srgbClr val="FF66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b="1" dirty="0">
                <a:solidFill>
                  <a:schemeClr val="tx1"/>
                </a:solidFill>
              </a:rPr>
              <a:t>In preparation</a:t>
            </a:r>
          </a:p>
        </p:txBody>
      </p:sp>
      <p:sp>
        <p:nvSpPr>
          <p:cNvPr id="23" name="Rectangle 22"/>
          <p:cNvSpPr/>
          <p:nvPr/>
        </p:nvSpPr>
        <p:spPr>
          <a:xfrm>
            <a:off x="6172200" y="1248276"/>
            <a:ext cx="1600200" cy="237624"/>
          </a:xfrm>
          <a:prstGeom prst="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b="1" dirty="0">
                <a:solidFill>
                  <a:schemeClr val="tx1"/>
                </a:solidFill>
              </a:rPr>
              <a:t>Spec Release</a:t>
            </a:r>
          </a:p>
        </p:txBody>
      </p:sp>
      <p:sp>
        <p:nvSpPr>
          <p:cNvPr id="24" name="Rectangle 23"/>
          <p:cNvSpPr/>
          <p:nvPr/>
        </p:nvSpPr>
        <p:spPr>
          <a:xfrm>
            <a:off x="4471989" y="914400"/>
            <a:ext cx="1600200" cy="237624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b="1" dirty="0">
                <a:solidFill>
                  <a:schemeClr val="tx1"/>
                </a:solidFill>
              </a:rPr>
              <a:t>Draft in CCM/FIBO-V</a:t>
            </a:r>
          </a:p>
        </p:txBody>
      </p:sp>
      <p:sp>
        <p:nvSpPr>
          <p:cNvPr id="25" name="Rectangle 24"/>
          <p:cNvSpPr/>
          <p:nvPr/>
        </p:nvSpPr>
        <p:spPr>
          <a:xfrm>
            <a:off x="5486400" y="2457450"/>
            <a:ext cx="1830304" cy="400050"/>
          </a:xfrm>
          <a:prstGeom prst="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tx1"/>
                </a:solidFill>
              </a:rPr>
              <a:t>FIBO Indices and Indicators</a:t>
            </a:r>
          </a:p>
        </p:txBody>
      </p:sp>
      <p:sp>
        <p:nvSpPr>
          <p:cNvPr id="26" name="Rectangle 25"/>
          <p:cNvSpPr/>
          <p:nvPr/>
        </p:nvSpPr>
        <p:spPr>
          <a:xfrm>
            <a:off x="1822785" y="2457450"/>
            <a:ext cx="1777666" cy="400050"/>
          </a:xfrm>
          <a:prstGeom prst="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tx1"/>
                </a:solidFill>
              </a:rPr>
              <a:t>FIBO Business Entities</a:t>
            </a:r>
          </a:p>
        </p:txBody>
      </p:sp>
      <p:sp>
        <p:nvSpPr>
          <p:cNvPr id="27" name="Rectangle 26"/>
          <p:cNvSpPr/>
          <p:nvPr/>
        </p:nvSpPr>
        <p:spPr>
          <a:xfrm>
            <a:off x="3657600" y="2457450"/>
            <a:ext cx="1771650" cy="400050"/>
          </a:xfrm>
          <a:prstGeom prst="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tx1"/>
                </a:solidFill>
              </a:rPr>
              <a:t>FIBO Financial Business and Commerce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86C52FC1-2E45-4D0B-9802-C3EB9B35CDC5}"/>
              </a:ext>
            </a:extLst>
          </p:cNvPr>
          <p:cNvSpPr/>
          <p:nvPr/>
        </p:nvSpPr>
        <p:spPr>
          <a:xfrm>
            <a:off x="2000250" y="3518927"/>
            <a:ext cx="514350" cy="248771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0507FC19-01DD-4F98-94FF-4D09BCF314A0}"/>
              </a:ext>
            </a:extLst>
          </p:cNvPr>
          <p:cNvSpPr/>
          <p:nvPr/>
        </p:nvSpPr>
        <p:spPr>
          <a:xfrm>
            <a:off x="4629150" y="3200400"/>
            <a:ext cx="1371600" cy="257175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15573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dirty="0"/>
              <a:t>NEWS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371600"/>
            <a:ext cx="7772400" cy="5029200"/>
          </a:xfrm>
        </p:spPr>
        <p:txBody>
          <a:bodyPr/>
          <a:lstStyle/>
          <a:p>
            <a:pPr lvl="0"/>
            <a:r>
              <a:rPr lang="en-US" sz="2000" dirty="0"/>
              <a:t>OMG Quarterly Meeting last week (all virtual)</a:t>
            </a:r>
          </a:p>
          <a:p>
            <a:pPr lvl="0"/>
            <a:r>
              <a:rPr lang="en-US" sz="2000" dirty="0"/>
              <a:t>FIBO </a:t>
            </a:r>
          </a:p>
          <a:p>
            <a:pPr lvl="1"/>
            <a:r>
              <a:rPr lang="en-US" sz="1800" dirty="0"/>
              <a:t>URI alignment</a:t>
            </a:r>
          </a:p>
          <a:p>
            <a:pPr lvl="2"/>
            <a:r>
              <a:rPr lang="en-US" sz="1400" dirty="0"/>
              <a:t>EDMC and OMG management </a:t>
            </a:r>
            <a:r>
              <a:rPr lang="en-US" sz="1400" baseline="0" dirty="0"/>
              <a:t>happy with whatever is proposed by EK, MB and PR</a:t>
            </a:r>
          </a:p>
          <a:p>
            <a:pPr lvl="2"/>
            <a:r>
              <a:rPr lang="en-US" sz="1400" baseline="0" dirty="0"/>
              <a:t>Disposition not yet determined. </a:t>
            </a:r>
            <a:endParaRPr lang="en-US" sz="1400" dirty="0"/>
          </a:p>
          <a:p>
            <a:pPr lvl="1"/>
            <a:r>
              <a:rPr lang="en-US" sz="1800" dirty="0"/>
              <a:t>FIBO v2 Automation – target = FTF Report</a:t>
            </a:r>
          </a:p>
          <a:p>
            <a:pPr lvl="1"/>
            <a:r>
              <a:rPr lang="en-US" sz="1800" dirty="0"/>
              <a:t>FTF Report scheduled for June 2020</a:t>
            </a:r>
          </a:p>
          <a:p>
            <a:pPr lvl="0"/>
            <a:r>
              <a:rPr lang="en-US" sz="2000" dirty="0"/>
              <a:t>Other FDTF</a:t>
            </a:r>
          </a:p>
          <a:p>
            <a:pPr lvl="1"/>
            <a:r>
              <a:rPr lang="en-US" sz="1800" dirty="0"/>
              <a:t>Definitions – now with </a:t>
            </a:r>
            <a:r>
              <a:rPr lang="en-US" sz="1800" dirty="0" err="1"/>
              <a:t>GovDTF</a:t>
            </a:r>
            <a:r>
              <a:rPr lang="en-US" sz="1800" dirty="0"/>
              <a:t> and others</a:t>
            </a:r>
          </a:p>
          <a:p>
            <a:pPr lvl="1"/>
            <a:r>
              <a:rPr lang="en-US" sz="1800" dirty="0"/>
              <a:t>FIGI</a:t>
            </a:r>
          </a:p>
          <a:p>
            <a:pPr lvl="2"/>
            <a:r>
              <a:rPr lang="en-US" sz="1400" dirty="0"/>
              <a:t>In</a:t>
            </a:r>
            <a:r>
              <a:rPr lang="en-US" sz="1400" baseline="0" dirty="0"/>
              <a:t> </a:t>
            </a:r>
            <a:r>
              <a:rPr lang="en-US" sz="1400" dirty="0"/>
              <a:t>RTF</a:t>
            </a:r>
          </a:p>
          <a:p>
            <a:pPr lvl="2"/>
            <a:r>
              <a:rPr lang="en-US" sz="1400" dirty="0"/>
              <a:t>The ID4CA WG still meets</a:t>
            </a:r>
          </a:p>
          <a:p>
            <a:pPr lvl="2"/>
            <a:r>
              <a:rPr lang="en-US" sz="1400" dirty="0"/>
              <a:t>Whether ID4CA outcomes are RTF input or possible RFP is not yet clear</a:t>
            </a:r>
          </a:p>
          <a:p>
            <a:pPr lvl="0"/>
            <a:r>
              <a:rPr lang="en-US" sz="2000" dirty="0"/>
              <a:t>Blockchain PSIG</a:t>
            </a:r>
          </a:p>
          <a:p>
            <a:pPr lvl="1"/>
            <a:r>
              <a:rPr lang="en-US" sz="1600" dirty="0"/>
              <a:t>Possible RFPs from the Interoperability RFI</a:t>
            </a:r>
          </a:p>
          <a:p>
            <a:pPr lvl="1"/>
            <a:r>
              <a:rPr lang="en-US" sz="1600" dirty="0"/>
              <a:t>IOTA Tangle – to be targeted at </a:t>
            </a:r>
            <a:r>
              <a:rPr lang="en-US" sz="1600" dirty="0" err="1"/>
              <a:t>Coordicide</a:t>
            </a:r>
            <a:endParaRPr lang="en-US" sz="1600" dirty="0"/>
          </a:p>
          <a:p>
            <a:pPr lvl="0"/>
            <a:r>
              <a:rPr lang="en-US" sz="2000" baseline="0" dirty="0"/>
              <a:t>FERM WG continues to meet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C6BDA211-D83F-4883-8596-42D171D057DF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3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EDM-Council/FIBO Foundations Content Team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7954689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dirty="0"/>
              <a:t>Jargon Blaster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ISO 10962 </a:t>
            </a:r>
          </a:p>
          <a:p>
            <a:pPr lvl="1"/>
            <a:r>
              <a:rPr lang="en-US" dirty="0"/>
              <a:t>Classification of Financial Instruments (CFI)</a:t>
            </a:r>
          </a:p>
          <a:p>
            <a:pPr lvl="1"/>
            <a:r>
              <a:rPr lang="en-US" dirty="0"/>
              <a:t>New version released in Jan 2015</a:t>
            </a:r>
          </a:p>
          <a:p>
            <a:pPr lvl="0"/>
            <a:r>
              <a:rPr lang="en-US" dirty="0"/>
              <a:t>ISO 20022</a:t>
            </a:r>
          </a:p>
          <a:p>
            <a:pPr lvl="1"/>
            <a:r>
              <a:rPr lang="en-US" dirty="0"/>
              <a:t>Messaging standard, UML to XML transformation</a:t>
            </a:r>
          </a:p>
          <a:p>
            <a:pPr lvl="1"/>
            <a:r>
              <a:rPr lang="en-US" dirty="0"/>
              <a:t>incorporated the draft ISO 19312 (WG11)</a:t>
            </a:r>
          </a:p>
          <a:p>
            <a:pPr lvl="1"/>
            <a:r>
              <a:rPr lang="en-US" dirty="0"/>
              <a:t>WG11 model was starting point for most FIBO</a:t>
            </a:r>
          </a:p>
          <a:p>
            <a:pPr lvl="0"/>
            <a:r>
              <a:rPr lang="en-US" dirty="0"/>
              <a:t>ISO 11179 = Metadata Repositories</a:t>
            </a:r>
          </a:p>
          <a:p>
            <a:pPr lvl="0"/>
            <a:r>
              <a:rPr lang="en-US" dirty="0"/>
              <a:t>XBRL = </a:t>
            </a:r>
            <a:r>
              <a:rPr lang="en-US" dirty="0" err="1"/>
              <a:t>eXtensible</a:t>
            </a:r>
            <a:r>
              <a:rPr lang="en-US" dirty="0"/>
              <a:t> Business Reporting Language</a:t>
            </a:r>
          </a:p>
          <a:p>
            <a:pPr lvl="1"/>
            <a:r>
              <a:rPr lang="en-US" dirty="0"/>
              <a:t>Concepts are in individual “Taxonomies” (model schemas) only (IASB, IFRS, US-GAAP,</a:t>
            </a:r>
            <a:r>
              <a:rPr lang="en-US" baseline="0" dirty="0"/>
              <a:t> e</a:t>
            </a:r>
            <a:r>
              <a:rPr lang="en-US" dirty="0"/>
              <a:t>tc.)</a:t>
            </a:r>
          </a:p>
          <a:p>
            <a:r>
              <a:rPr lang="en-US" dirty="0"/>
              <a:t>MDDL – Market Data Definition Language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30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8998463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Questions?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31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67150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03D854-D819-499F-9A1E-24F13902C1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Quarterly meeting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530C7E-25C5-4D8F-A973-3DE37F7FC0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FDTF did not meet alone</a:t>
            </a:r>
          </a:p>
          <a:p>
            <a:r>
              <a:rPr lang="en-US" dirty="0"/>
              <a:t>Good</a:t>
            </a:r>
            <a:r>
              <a:rPr lang="en-US" baseline="0" dirty="0"/>
              <a:t> joint meetings with FERM WG and Gov DTF</a:t>
            </a:r>
          </a:p>
          <a:p>
            <a:r>
              <a:rPr lang="en-US" baseline="0" dirty="0"/>
              <a:t>FDTF issued one document (FIBO Update) and a Plenary Report</a:t>
            </a:r>
          </a:p>
          <a:p>
            <a:r>
              <a:rPr lang="en-US" dirty="0"/>
              <a:t>FIBO Update (Elisa)</a:t>
            </a:r>
          </a:p>
          <a:p>
            <a:pPr lvl="1"/>
            <a:r>
              <a:rPr lang="en-US" dirty="0"/>
              <a:t>New open FIBO development arrangements now live</a:t>
            </a:r>
          </a:p>
          <a:p>
            <a:pPr lvl="1"/>
            <a:r>
              <a:rPr lang="en-US" dirty="0"/>
              <a:t>Focus of FIBO Content teams (SEC/FBC,</a:t>
            </a:r>
            <a:r>
              <a:rPr lang="en-US" baseline="0" dirty="0"/>
              <a:t> DER, IND)</a:t>
            </a:r>
          </a:p>
          <a:p>
            <a:pPr lvl="1"/>
            <a:r>
              <a:rPr lang="en-US" baseline="0" dirty="0"/>
              <a:t>Good progress in eliminating ‘Informative’ ontologies</a:t>
            </a:r>
          </a:p>
          <a:p>
            <a:pPr lvl="1"/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E0BBE36-1F14-4566-BBD6-7CF9955BC6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12079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7C88B0-DE27-4CAE-8B1F-083765164E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sz="2000" baseline="0" dirty="0"/>
              <a:t>FERM WG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A71490-14FE-4405-8507-1B72F51742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z="2800" baseline="0" dirty="0"/>
              <a:t>Met in virtual Reston meeting</a:t>
            </a:r>
          </a:p>
          <a:p>
            <a:pPr lvl="1"/>
            <a:r>
              <a:rPr lang="en-US" sz="2000" baseline="0" dirty="0"/>
              <a:t>Data Coalition</a:t>
            </a:r>
          </a:p>
          <a:p>
            <a:pPr lvl="1"/>
            <a:r>
              <a:rPr lang="en-US" sz="2000" baseline="0" dirty="0"/>
              <a:t>ACTUS</a:t>
            </a:r>
          </a:p>
          <a:p>
            <a:pPr lvl="1"/>
            <a:r>
              <a:rPr lang="en-US" sz="2000" baseline="0" dirty="0"/>
              <a:t>NIEM</a:t>
            </a:r>
          </a:p>
          <a:p>
            <a:pPr lvl="1"/>
            <a:r>
              <a:rPr lang="en-US" sz="2000" baseline="0" dirty="0"/>
              <a:t>FIBO Update</a:t>
            </a:r>
          </a:p>
          <a:p>
            <a:pPr lvl="1"/>
            <a:r>
              <a:rPr lang="en-US" sz="2000" baseline="0" dirty="0"/>
              <a:t>FIGI Status (see later slide)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5D20F4F-FD78-4A34-A060-0713F3764F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73137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07A5EE-8BF2-4C2A-B276-B8A5707DF3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Orlando 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D23351-CB29-4274-A478-7D10748D9B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FDTF </a:t>
            </a:r>
          </a:p>
          <a:p>
            <a:pPr lvl="1"/>
            <a:r>
              <a:rPr lang="en-US" dirty="0"/>
              <a:t>Schedule a half day Tue or Wed as available</a:t>
            </a:r>
          </a:p>
          <a:p>
            <a:pPr lvl="1"/>
            <a:r>
              <a:rPr lang="en-US" dirty="0"/>
              <a:t>Also meet</a:t>
            </a:r>
            <a:r>
              <a:rPr lang="en-US" baseline="0" dirty="0"/>
              <a:t> </a:t>
            </a:r>
            <a:r>
              <a:rPr lang="en-US" dirty="0"/>
              <a:t>jointly with FERM WG and </a:t>
            </a:r>
            <a:r>
              <a:rPr lang="en-US" dirty="0" err="1"/>
              <a:t>GovDTF</a:t>
            </a:r>
            <a:endParaRPr lang="en-US" dirty="0"/>
          </a:p>
          <a:p>
            <a:pPr lvl="0"/>
            <a:r>
              <a:rPr lang="en-US" dirty="0"/>
              <a:t>Special Events</a:t>
            </a:r>
          </a:p>
          <a:p>
            <a:pPr lvl="1"/>
            <a:r>
              <a:rPr lang="en-US" dirty="0"/>
              <a:t>FERM Special Event (coordinated alongside MIT event)</a:t>
            </a:r>
          </a:p>
          <a:p>
            <a:pPr lvl="0"/>
            <a:r>
              <a:rPr lang="en-US" dirty="0"/>
              <a:t>SBRM</a:t>
            </a:r>
            <a:r>
              <a:rPr lang="en-US" baseline="0" dirty="0"/>
              <a:t> event – postponed from March</a:t>
            </a:r>
          </a:p>
          <a:p>
            <a:pPr lvl="1"/>
            <a:r>
              <a:rPr lang="en-US" baseline="0" dirty="0"/>
              <a:t>June or September? </a:t>
            </a:r>
          </a:p>
          <a:p>
            <a:pPr lvl="1"/>
            <a:r>
              <a:rPr lang="en-US" dirty="0"/>
              <a:t>Plan session on line over some 4 weeks TBC</a:t>
            </a:r>
            <a:endParaRPr lang="en-US" baseline="0" dirty="0"/>
          </a:p>
          <a:p>
            <a:pPr lvl="0"/>
            <a:r>
              <a:rPr lang="en-US" dirty="0"/>
              <a:t>Blockchain PSIG</a:t>
            </a:r>
          </a:p>
          <a:p>
            <a:pPr lvl="1"/>
            <a:r>
              <a:rPr lang="en-US" dirty="0"/>
              <a:t>Monday with MARS</a:t>
            </a:r>
          </a:p>
          <a:p>
            <a:pPr lvl="1"/>
            <a:r>
              <a:rPr lang="en-US" dirty="0"/>
              <a:t>BC-PSIG session (half day?)</a:t>
            </a:r>
          </a:p>
          <a:p>
            <a:pPr lvl="1"/>
            <a:r>
              <a:rPr lang="en-US" dirty="0"/>
              <a:t>Follow-ups with Cloud WG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A2A68BC-9DF5-457E-BC38-9980466C41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1616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064761-7FA7-46E6-8617-BDE6DD7902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Days to Meet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957C12-1993-4137-B645-237F46E79B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/>
              <a:t>Tuesday</a:t>
            </a:r>
          </a:p>
          <a:p>
            <a:pPr lvl="1"/>
            <a:r>
              <a:rPr lang="en-US" sz="1800" dirty="0"/>
              <a:t>Morning: Gov DTF</a:t>
            </a:r>
          </a:p>
          <a:p>
            <a:pPr lvl="2"/>
            <a:r>
              <a:rPr lang="en-US" sz="1600" dirty="0"/>
              <a:t>Including NIST, NIEM and NIEM/UML </a:t>
            </a:r>
          </a:p>
          <a:p>
            <a:pPr lvl="1"/>
            <a:r>
              <a:rPr lang="en-US" sz="1800" dirty="0"/>
              <a:t>Afternoon: Gov DTF</a:t>
            </a:r>
          </a:p>
          <a:p>
            <a:pPr lvl="2"/>
            <a:r>
              <a:rPr lang="en-US" sz="1600" dirty="0"/>
              <a:t>MIT, OMB, Crypto Asset, Internationalization, Gov Blockchain</a:t>
            </a:r>
          </a:p>
          <a:p>
            <a:pPr lvl="2"/>
            <a:r>
              <a:rPr lang="en-US" sz="1600" dirty="0"/>
              <a:t>FERM + FDTF half afternoon</a:t>
            </a:r>
          </a:p>
          <a:p>
            <a:pPr lvl="0"/>
            <a:r>
              <a:rPr lang="en-US" sz="2000" dirty="0"/>
              <a:t>Wednesday</a:t>
            </a:r>
          </a:p>
          <a:p>
            <a:pPr lvl="1"/>
            <a:r>
              <a:rPr lang="en-US" sz="1800" dirty="0"/>
              <a:t>Morning: </a:t>
            </a:r>
          </a:p>
          <a:p>
            <a:pPr lvl="2"/>
            <a:r>
              <a:rPr lang="en-US" sz="1600" dirty="0"/>
              <a:t>ADTF – sometimes interesting things, maybe not this time</a:t>
            </a:r>
          </a:p>
          <a:p>
            <a:pPr lvl="2"/>
            <a:r>
              <a:rPr lang="en-US" sz="1600" dirty="0"/>
              <a:t>FDTF – but avoid any specific ADTF things of interest</a:t>
            </a:r>
          </a:p>
          <a:p>
            <a:pPr lvl="1"/>
            <a:r>
              <a:rPr lang="en-US" sz="1800" dirty="0"/>
              <a:t>Afternoon: Blockchain PSIG</a:t>
            </a:r>
          </a:p>
          <a:p>
            <a:pPr lvl="1"/>
            <a:endParaRPr lang="en-US" sz="1800" dirty="0"/>
          </a:p>
          <a:p>
            <a:r>
              <a:rPr lang="en-US" sz="2000" dirty="0"/>
              <a:t>AI PTF – Tue all day</a:t>
            </a:r>
          </a:p>
          <a:p>
            <a:pPr lvl="1"/>
            <a:r>
              <a:rPr lang="en-US" sz="1800" dirty="0"/>
              <a:t>Last week this was Tue pm</a:t>
            </a:r>
          </a:p>
          <a:p>
            <a:pPr lvl="1"/>
            <a:r>
              <a:rPr lang="en-US" sz="1800" dirty="0"/>
              <a:t>Also liaises with BMI (Monday) so only Tues/Wed available</a:t>
            </a:r>
          </a:p>
          <a:p>
            <a:r>
              <a:rPr lang="en-US" sz="2000" dirty="0"/>
              <a:t>SBRM – Monday am</a:t>
            </a:r>
          </a:p>
          <a:p>
            <a:pPr lvl="1"/>
            <a:r>
              <a:rPr lang="en-US" sz="1600" dirty="0"/>
              <a:t>BMI is SBRM sponsor so needs to be Monday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8F1C240-0642-466E-BDD2-10B4119386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505596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53F227-6017-406B-B2E4-AA9A90565C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Orlando Liaisons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739607-F00E-41D4-A897-B736CD4E23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Blockchain PSIG</a:t>
            </a:r>
          </a:p>
          <a:p>
            <a:r>
              <a:rPr lang="en-US" dirty="0"/>
              <a:t>FERM WG</a:t>
            </a:r>
          </a:p>
          <a:p>
            <a:r>
              <a:rPr lang="en-US" dirty="0"/>
              <a:t>Gov DTF</a:t>
            </a:r>
          </a:p>
          <a:p>
            <a:r>
              <a:rPr lang="en-US" dirty="0"/>
              <a:t>AI DTF</a:t>
            </a:r>
          </a:p>
          <a:p>
            <a:r>
              <a:rPr lang="en-US" dirty="0"/>
              <a:t>SBRM</a:t>
            </a:r>
          </a:p>
          <a:p>
            <a:r>
              <a:rPr lang="en-US" dirty="0"/>
              <a:t>What else?</a:t>
            </a:r>
          </a:p>
          <a:p>
            <a:endParaRPr lang="en-US" dirty="0"/>
          </a:p>
          <a:p>
            <a:r>
              <a:rPr lang="en-US" dirty="0"/>
              <a:t>Also track /</a:t>
            </a:r>
            <a:r>
              <a:rPr lang="en-US" baseline="0" dirty="0"/>
              <a:t> avid AB, Board etc. that others need to be at</a:t>
            </a:r>
          </a:p>
          <a:p>
            <a:pPr lvl="1"/>
            <a:r>
              <a:rPr lang="en-US" dirty="0"/>
              <a:t>No Board</a:t>
            </a:r>
            <a:r>
              <a:rPr lang="en-US" baseline="0" dirty="0"/>
              <a:t> meeting in June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829B690-B4AF-4EEF-80DD-1B073DC894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019994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48908B-492A-4DB2-89A4-B5B910565B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FDTF Activities for Orlando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AAC95C-8C32-4593-B67B-ACF8E2384D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FIBO Status and updates</a:t>
            </a:r>
          </a:p>
          <a:p>
            <a:pPr lvl="1"/>
            <a:r>
              <a:rPr lang="en-US" dirty="0"/>
              <a:t>Assess the new open EDM Council FIBO dev process (per motion in December)</a:t>
            </a:r>
          </a:p>
          <a:p>
            <a:pPr lvl="1"/>
            <a:r>
              <a:rPr lang="en-US" dirty="0"/>
              <a:t>Need to make some recommendation based on this and vote on that</a:t>
            </a:r>
          </a:p>
          <a:p>
            <a:pPr lvl="0"/>
            <a:r>
              <a:rPr lang="en-US" dirty="0"/>
              <a:t>FIGI – nothing this cycle</a:t>
            </a:r>
          </a:p>
          <a:p>
            <a:pPr lvl="1"/>
            <a:r>
              <a:rPr lang="en-US" dirty="0"/>
              <a:t>IDs</a:t>
            </a:r>
            <a:r>
              <a:rPr lang="en-US" baseline="0" dirty="0"/>
              <a:t> for Crypto  Assets – nothing this cycle</a:t>
            </a:r>
            <a:endParaRPr lang="en-US" dirty="0"/>
          </a:p>
          <a:p>
            <a:pPr lvl="0"/>
            <a:r>
              <a:rPr lang="en-US" dirty="0"/>
              <a:t>Definitions – remaining FDTF ones?</a:t>
            </a:r>
          </a:p>
          <a:p>
            <a:pPr lvl="0"/>
            <a:r>
              <a:rPr lang="en-US" dirty="0"/>
              <a:t>FIBO workshop? </a:t>
            </a:r>
          </a:p>
          <a:p>
            <a:pPr lvl="1"/>
            <a:r>
              <a:rPr lang="en-US" dirty="0"/>
              <a:t>Hard to do without a whiteboard</a:t>
            </a:r>
          </a:p>
          <a:p>
            <a:pPr lvl="1"/>
            <a:r>
              <a:rPr lang="en-US" dirty="0"/>
              <a:t>Could do after coffee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7698E37-7717-4730-BC96-8AD3D00798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38651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24391</TotalTime>
  <Words>2600</Words>
  <Application>Microsoft Office PowerPoint</Application>
  <PresentationFormat>On-screen Show (4:3)</PresentationFormat>
  <Paragraphs>418</Paragraphs>
  <Slides>31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4" baseType="lpstr">
      <vt:lpstr>Arial</vt:lpstr>
      <vt:lpstr>Calibri</vt:lpstr>
      <vt:lpstr>Office Theme</vt:lpstr>
      <vt:lpstr>OMG Finance Domain Task Force (FDTF)</vt:lpstr>
      <vt:lpstr>Agenda</vt:lpstr>
      <vt:lpstr>NEWS</vt:lpstr>
      <vt:lpstr>Quarterly meeting</vt:lpstr>
      <vt:lpstr>FERM WG</vt:lpstr>
      <vt:lpstr>Orlando Agenda</vt:lpstr>
      <vt:lpstr>Days to Meet</vt:lpstr>
      <vt:lpstr>Orlando Liaisons</vt:lpstr>
      <vt:lpstr>FDTF Activities for Orlando</vt:lpstr>
      <vt:lpstr>Others for FDTF meeting?</vt:lpstr>
      <vt:lpstr>Other Thoughts: FIBO v2</vt:lpstr>
      <vt:lpstr>FIBO v2 Planning</vt:lpstr>
      <vt:lpstr>Outcome</vt:lpstr>
      <vt:lpstr>BC-PSIG Agenda</vt:lpstr>
      <vt:lpstr>Other Finance Items of Interest</vt:lpstr>
      <vt:lpstr>FIGI Status</vt:lpstr>
      <vt:lpstr>FDTF Definitions</vt:lpstr>
      <vt:lpstr>Definitions Status</vt:lpstr>
      <vt:lpstr>FDTF Ongoing Activities</vt:lpstr>
      <vt:lpstr>Active FDTF Standards</vt:lpstr>
      <vt:lpstr>FDTF Directions and Future Work</vt:lpstr>
      <vt:lpstr>BC-PSIG and MARS Active Work</vt:lpstr>
      <vt:lpstr>FIBO URI Alignment</vt:lpstr>
      <vt:lpstr>Take-away Slides</vt:lpstr>
      <vt:lpstr>FIBO v2 – Status</vt:lpstr>
      <vt:lpstr>FTF and RTF Charters (Friday Plenary) </vt:lpstr>
      <vt:lpstr>Appendices: Background Slides</vt:lpstr>
      <vt:lpstr>FIBO: Scope and Content</vt:lpstr>
      <vt:lpstr>FIBO: Status</vt:lpstr>
      <vt:lpstr>Jargon Blaster</vt:lpstr>
      <vt:lpstr>Questions?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EDM Council / Object Management Group Semantic Standards</dc:title>
  <dc:creator>Owner</dc:creator>
  <cp:lastModifiedBy>Mike Bennett</cp:lastModifiedBy>
  <cp:revision>728</cp:revision>
  <dcterms:created xsi:type="dcterms:W3CDTF">2011-04-19T19:19:23Z</dcterms:created>
  <dcterms:modified xsi:type="dcterms:W3CDTF">2020-04-01T20:22:43Z</dcterms:modified>
</cp:coreProperties>
</file>