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1"/>
  </p:notesMasterIdLst>
  <p:sldIdLst>
    <p:sldId id="256" r:id="rId2"/>
    <p:sldId id="519" r:id="rId3"/>
    <p:sldId id="843" r:id="rId4"/>
    <p:sldId id="851" r:id="rId5"/>
    <p:sldId id="860" r:id="rId6"/>
    <p:sldId id="804" r:id="rId7"/>
    <p:sldId id="833" r:id="rId8"/>
    <p:sldId id="834" r:id="rId9"/>
    <p:sldId id="858" r:id="rId10"/>
    <p:sldId id="859" r:id="rId11"/>
    <p:sldId id="856" r:id="rId12"/>
    <p:sldId id="861" r:id="rId13"/>
    <p:sldId id="800" r:id="rId14"/>
    <p:sldId id="845" r:id="rId15"/>
    <p:sldId id="837" r:id="rId16"/>
    <p:sldId id="855" r:id="rId17"/>
    <p:sldId id="857" r:id="rId18"/>
    <p:sldId id="849" r:id="rId19"/>
    <p:sldId id="847" r:id="rId20"/>
    <p:sldId id="850" r:id="rId21"/>
    <p:sldId id="838" r:id="rId22"/>
    <p:sldId id="853" r:id="rId23"/>
    <p:sldId id="798" r:id="rId24"/>
    <p:sldId id="711" r:id="rId25"/>
    <p:sldId id="822" r:id="rId26"/>
    <p:sldId id="831" r:id="rId27"/>
    <p:sldId id="826" r:id="rId28"/>
    <p:sldId id="828" r:id="rId29"/>
    <p:sldId id="835" r:id="rId30"/>
    <p:sldId id="824" r:id="rId31"/>
    <p:sldId id="848" r:id="rId32"/>
    <p:sldId id="832" r:id="rId33"/>
    <p:sldId id="836" r:id="rId34"/>
    <p:sldId id="809" r:id="rId35"/>
    <p:sldId id="483" r:id="rId36"/>
    <p:sldId id="665" r:id="rId37"/>
    <p:sldId id="666" r:id="rId38"/>
    <p:sldId id="734" r:id="rId39"/>
    <p:sldId id="735" r:id="rId40"/>
    <p:sldId id="793" r:id="rId41"/>
    <p:sldId id="749" r:id="rId42"/>
    <p:sldId id="736" r:id="rId43"/>
    <p:sldId id="741" r:id="rId44"/>
    <p:sldId id="700" r:id="rId45"/>
    <p:sldId id="704" r:id="rId46"/>
    <p:sldId id="701" r:id="rId47"/>
    <p:sldId id="702" r:id="rId48"/>
    <p:sldId id="668" r:id="rId49"/>
    <p:sldId id="787" r:id="rId5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0B2"/>
    <a:srgbClr val="FF66CC"/>
    <a:srgbClr val="FFFF66"/>
    <a:srgbClr val="FF6699"/>
    <a:srgbClr val="E329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509A18-5585-4FF0-88ED-9D2A12D15762}" v="5367" dt="2018-10-03T19:01:20.6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5" autoAdjust="0"/>
    <p:restoredTop sz="86401" autoAdjust="0"/>
  </p:normalViewPr>
  <p:slideViewPr>
    <p:cSldViewPr>
      <p:cViewPr varScale="1">
        <p:scale>
          <a:sx n="56" d="100"/>
          <a:sy n="56" d="100"/>
        </p:scale>
        <p:origin x="850" y="4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2615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microsoft.com/office/2016/11/relationships/changesInfo" Target="changesInfos/changesInfo1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ennett" userId="808163721be62333" providerId="LiveId" clId="{9F5DEB63-CC1F-424B-A402-C24C55657B4F}"/>
    <pc:docChg chg="addSld delSld modSld">
      <pc:chgData name="Michael Bennett" userId="808163721be62333" providerId="LiveId" clId="{9F5DEB63-CC1F-424B-A402-C24C55657B4F}" dt="2018-10-03T19:01:20.605" v="5303" actId="20577"/>
      <pc:docMkLst>
        <pc:docMk/>
      </pc:docMkLst>
      <pc:sldChg chg="modSp">
        <pc:chgData name="Michael Bennett" userId="808163721be62333" providerId="LiveId" clId="{9F5DEB63-CC1F-424B-A402-C24C55657B4F}" dt="2018-10-03T16:10:11.951" v="8" actId="20577"/>
        <pc:sldMkLst>
          <pc:docMk/>
          <pc:sldMk cId="0" sldId="256"/>
        </pc:sldMkLst>
        <pc:spChg chg="mod">
          <ac:chgData name="Michael Bennett" userId="808163721be62333" providerId="LiveId" clId="{9F5DEB63-CC1F-424B-A402-C24C55657B4F}" dt="2018-10-03T16:10:11.951" v="8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Michael Bennett" userId="808163721be62333" providerId="LiveId" clId="{9F5DEB63-CC1F-424B-A402-C24C55657B4F}" dt="2018-10-03T17:36:11.777" v="2808" actId="20577"/>
        <pc:sldMkLst>
          <pc:docMk/>
          <pc:sldMk cId="2334629059" sldId="519"/>
        </pc:sldMkLst>
        <pc:spChg chg="mod">
          <ac:chgData name="Michael Bennett" userId="808163721be62333" providerId="LiveId" clId="{9F5DEB63-CC1F-424B-A402-C24C55657B4F}" dt="2018-10-03T17:36:11.777" v="2808" actId="20577"/>
          <ac:spMkLst>
            <pc:docMk/>
            <pc:sldMk cId="2334629059" sldId="519"/>
            <ac:spMk id="3" creationId="{00000000-0000-0000-0000-000000000000}"/>
          </ac:spMkLst>
        </pc:spChg>
      </pc:sldChg>
      <pc:sldChg chg="modSp">
        <pc:chgData name="Michael Bennett" userId="808163721be62333" providerId="LiveId" clId="{9F5DEB63-CC1F-424B-A402-C24C55657B4F}" dt="2018-10-03T16:53:30.538" v="2766" actId="20577"/>
        <pc:sldMkLst>
          <pc:docMk/>
          <pc:sldMk cId="384815537" sldId="711"/>
        </pc:sldMkLst>
        <pc:spChg chg="mod">
          <ac:chgData name="Michael Bennett" userId="808163721be62333" providerId="LiveId" clId="{9F5DEB63-CC1F-424B-A402-C24C55657B4F}" dt="2018-10-03T16:53:30.538" v="2766" actId="20577"/>
          <ac:spMkLst>
            <pc:docMk/>
            <pc:sldMk cId="384815537" sldId="711"/>
            <ac:spMk id="3" creationId="{00000000-0000-0000-0000-000000000000}"/>
          </ac:spMkLst>
        </pc:spChg>
      </pc:sldChg>
      <pc:sldChg chg="modSp">
        <pc:chgData name="Michael Bennett" userId="808163721be62333" providerId="LiveId" clId="{9F5DEB63-CC1F-424B-A402-C24C55657B4F}" dt="2018-10-03T16:53:09.184" v="2763" actId="20577"/>
        <pc:sldMkLst>
          <pc:docMk/>
          <pc:sldMk cId="2100641947" sldId="798"/>
        </pc:sldMkLst>
        <pc:spChg chg="mod">
          <ac:chgData name="Michael Bennett" userId="808163721be62333" providerId="LiveId" clId="{9F5DEB63-CC1F-424B-A402-C24C55657B4F}" dt="2018-10-03T16:53:09.184" v="2763" actId="20577"/>
          <ac:spMkLst>
            <pc:docMk/>
            <pc:sldMk cId="2100641947" sldId="798"/>
            <ac:spMk id="3" creationId="{50BF16A6-282D-4968-B96D-F6B54B56F2CB}"/>
          </ac:spMkLst>
        </pc:spChg>
      </pc:sldChg>
      <pc:sldChg chg="modSp">
        <pc:chgData name="Michael Bennett" userId="808163721be62333" providerId="LiveId" clId="{9F5DEB63-CC1F-424B-A402-C24C55657B4F}" dt="2018-10-03T16:43:07.287" v="2297"/>
        <pc:sldMkLst>
          <pc:docMk/>
          <pc:sldMk cId="3776142035" sldId="800"/>
        </pc:sldMkLst>
        <pc:spChg chg="mod">
          <ac:chgData name="Michael Bennett" userId="808163721be62333" providerId="LiveId" clId="{9F5DEB63-CC1F-424B-A402-C24C55657B4F}" dt="2018-10-03T16:43:07.287" v="2297"/>
          <ac:spMkLst>
            <pc:docMk/>
            <pc:sldMk cId="3776142035" sldId="800"/>
            <ac:spMk id="2" creationId="{BA495C0D-F31A-4614-9EF7-B97054FF817D}"/>
          </ac:spMkLst>
        </pc:spChg>
      </pc:sldChg>
      <pc:sldChg chg="modSp">
        <pc:chgData name="Michael Bennett" userId="808163721be62333" providerId="LiveId" clId="{9F5DEB63-CC1F-424B-A402-C24C55657B4F}" dt="2018-10-03T16:24:58.979" v="1345" actId="20577"/>
        <pc:sldMkLst>
          <pc:docMk/>
          <pc:sldMk cId="1750916682" sldId="804"/>
        </pc:sldMkLst>
        <pc:spChg chg="mod">
          <ac:chgData name="Michael Bennett" userId="808163721be62333" providerId="LiveId" clId="{9F5DEB63-CC1F-424B-A402-C24C55657B4F}" dt="2018-10-03T16:24:58.979" v="1345" actId="20577"/>
          <ac:spMkLst>
            <pc:docMk/>
            <pc:sldMk cId="1750916682" sldId="804"/>
            <ac:spMk id="3" creationId="{4358D26F-F308-4023-80BB-7D3223D05D71}"/>
          </ac:spMkLst>
        </pc:spChg>
      </pc:sldChg>
      <pc:sldChg chg="modSp">
        <pc:chgData name="Michael Bennett" userId="808163721be62333" providerId="LiveId" clId="{9F5DEB63-CC1F-424B-A402-C24C55657B4F}" dt="2018-10-03T16:26:37.598" v="1415" actId="404"/>
        <pc:sldMkLst>
          <pc:docMk/>
          <pc:sldMk cId="3070257000" sldId="833"/>
        </pc:sldMkLst>
        <pc:spChg chg="mod">
          <ac:chgData name="Michael Bennett" userId="808163721be62333" providerId="LiveId" clId="{9F5DEB63-CC1F-424B-A402-C24C55657B4F}" dt="2018-10-03T16:25:19.359" v="1347" actId="6549"/>
          <ac:spMkLst>
            <pc:docMk/>
            <pc:sldMk cId="3070257000" sldId="833"/>
            <ac:spMk id="2" creationId="{A578E6D3-519F-44C7-97C8-B6CFE7B70D99}"/>
          </ac:spMkLst>
        </pc:spChg>
        <pc:spChg chg="mod">
          <ac:chgData name="Michael Bennett" userId="808163721be62333" providerId="LiveId" clId="{9F5DEB63-CC1F-424B-A402-C24C55657B4F}" dt="2018-10-03T16:26:37.598" v="1415" actId="404"/>
          <ac:spMkLst>
            <pc:docMk/>
            <pc:sldMk cId="3070257000" sldId="833"/>
            <ac:spMk id="3" creationId="{AAB5D0E4-A101-4187-A15D-673C4FA363F9}"/>
          </ac:spMkLst>
        </pc:spChg>
      </pc:sldChg>
      <pc:sldChg chg="modSp">
        <pc:chgData name="Michael Bennett" userId="808163721be62333" providerId="LiveId" clId="{9F5DEB63-CC1F-424B-A402-C24C55657B4F}" dt="2018-10-03T18:38:30.129" v="4708" actId="20577"/>
        <pc:sldMkLst>
          <pc:docMk/>
          <pc:sldMk cId="723982052" sldId="834"/>
        </pc:sldMkLst>
        <pc:spChg chg="mod">
          <ac:chgData name="Michael Bennett" userId="808163721be62333" providerId="LiveId" clId="{9F5DEB63-CC1F-424B-A402-C24C55657B4F}" dt="2018-10-03T16:27:06.695" v="1420" actId="20577"/>
          <ac:spMkLst>
            <pc:docMk/>
            <pc:sldMk cId="723982052" sldId="834"/>
            <ac:spMk id="2" creationId="{961A6E06-FD89-4BFF-94BF-D1B1412C5821}"/>
          </ac:spMkLst>
        </pc:spChg>
        <pc:spChg chg="mod">
          <ac:chgData name="Michael Bennett" userId="808163721be62333" providerId="LiveId" clId="{9F5DEB63-CC1F-424B-A402-C24C55657B4F}" dt="2018-10-03T18:38:30.129" v="4708" actId="20577"/>
          <ac:spMkLst>
            <pc:docMk/>
            <pc:sldMk cId="723982052" sldId="834"/>
            <ac:spMk id="3" creationId="{AE6C7DE3-6BCE-4EE2-82DD-4C564166554C}"/>
          </ac:spMkLst>
        </pc:spChg>
      </pc:sldChg>
      <pc:sldChg chg="modSp">
        <pc:chgData name="Michael Bennett" userId="808163721be62333" providerId="LiveId" clId="{9F5DEB63-CC1F-424B-A402-C24C55657B4F}" dt="2018-10-03T16:32:33.278" v="1980" actId="20577"/>
        <pc:sldMkLst>
          <pc:docMk/>
          <pc:sldMk cId="1316094766" sldId="837"/>
        </pc:sldMkLst>
        <pc:spChg chg="mod">
          <ac:chgData name="Michael Bennett" userId="808163721be62333" providerId="LiveId" clId="{9F5DEB63-CC1F-424B-A402-C24C55657B4F}" dt="2018-10-03T16:29:16.260" v="1549" actId="20577"/>
          <ac:spMkLst>
            <pc:docMk/>
            <pc:sldMk cId="1316094766" sldId="837"/>
            <ac:spMk id="2" creationId="{E1AFE825-54E8-4314-8EE8-6C34CD9CC63A}"/>
          </ac:spMkLst>
        </pc:spChg>
        <pc:spChg chg="mod">
          <ac:chgData name="Michael Bennett" userId="808163721be62333" providerId="LiveId" clId="{9F5DEB63-CC1F-424B-A402-C24C55657B4F}" dt="2018-10-03T16:32:33.278" v="1980" actId="20577"/>
          <ac:spMkLst>
            <pc:docMk/>
            <pc:sldMk cId="1316094766" sldId="837"/>
            <ac:spMk id="3" creationId="{06E7E7E3-1AD7-47D0-B477-BF6C761705AB}"/>
          </ac:spMkLst>
        </pc:spChg>
      </pc:sldChg>
      <pc:sldChg chg="modSp">
        <pc:chgData name="Michael Bennett" userId="808163721be62333" providerId="LiveId" clId="{9F5DEB63-CC1F-424B-A402-C24C55657B4F}" dt="2018-10-03T16:52:26.904" v="2741" actId="20577"/>
        <pc:sldMkLst>
          <pc:docMk/>
          <pc:sldMk cId="4211051418" sldId="838"/>
        </pc:sldMkLst>
        <pc:spChg chg="mod">
          <ac:chgData name="Michael Bennett" userId="808163721be62333" providerId="LiveId" clId="{9F5DEB63-CC1F-424B-A402-C24C55657B4F}" dt="2018-10-03T16:52:26.904" v="2741" actId="20577"/>
          <ac:spMkLst>
            <pc:docMk/>
            <pc:sldMk cId="4211051418" sldId="838"/>
            <ac:spMk id="3" creationId="{3FD67CA3-4FED-4FE6-AFDA-C5688A183E5C}"/>
          </ac:spMkLst>
        </pc:spChg>
      </pc:sldChg>
      <pc:sldChg chg="modSp">
        <pc:chgData name="Michael Bennett" userId="808163721be62333" providerId="LiveId" clId="{9F5DEB63-CC1F-424B-A402-C24C55657B4F}" dt="2018-10-03T17:46:31.777" v="3698" actId="20577"/>
        <pc:sldMkLst>
          <pc:docMk/>
          <pc:sldMk cId="3947954689" sldId="843"/>
        </pc:sldMkLst>
        <pc:spChg chg="mod">
          <ac:chgData name="Michael Bennett" userId="808163721be62333" providerId="LiveId" clId="{9F5DEB63-CC1F-424B-A402-C24C55657B4F}" dt="2018-10-03T17:46:31.777" v="3698" actId="20577"/>
          <ac:spMkLst>
            <pc:docMk/>
            <pc:sldMk cId="3947954689" sldId="843"/>
            <ac:spMk id="3" creationId="{00000000-0000-0000-0000-000000000000}"/>
          </ac:spMkLst>
        </pc:spChg>
      </pc:sldChg>
      <pc:sldChg chg="modSp">
        <pc:chgData name="Michael Bennett" userId="808163721be62333" providerId="LiveId" clId="{9F5DEB63-CC1F-424B-A402-C24C55657B4F}" dt="2018-10-03T16:28:59.204" v="1541" actId="20577"/>
        <pc:sldMkLst>
          <pc:docMk/>
          <pc:sldMk cId="3032193647" sldId="845"/>
        </pc:sldMkLst>
        <pc:spChg chg="mod">
          <ac:chgData name="Michael Bennett" userId="808163721be62333" providerId="LiveId" clId="{9F5DEB63-CC1F-424B-A402-C24C55657B4F}" dt="2018-10-03T16:28:59.204" v="1541" actId="20577"/>
          <ac:spMkLst>
            <pc:docMk/>
            <pc:sldMk cId="3032193647" sldId="845"/>
            <ac:spMk id="3" creationId="{9F2C5C4B-3C8C-4739-9DC9-4030805563D5}"/>
          </ac:spMkLst>
        </pc:spChg>
      </pc:sldChg>
      <pc:sldChg chg="modSp">
        <pc:chgData name="Michael Bennett" userId="808163721be62333" providerId="LiveId" clId="{9F5DEB63-CC1F-424B-A402-C24C55657B4F}" dt="2018-10-03T16:44:35.403" v="2378" actId="404"/>
        <pc:sldMkLst>
          <pc:docMk/>
          <pc:sldMk cId="2207867841" sldId="847"/>
        </pc:sldMkLst>
        <pc:spChg chg="mod">
          <ac:chgData name="Michael Bennett" userId="808163721be62333" providerId="LiveId" clId="{9F5DEB63-CC1F-424B-A402-C24C55657B4F}" dt="2018-10-03T16:44:35.403" v="2378" actId="404"/>
          <ac:spMkLst>
            <pc:docMk/>
            <pc:sldMk cId="2207867841" sldId="847"/>
            <ac:spMk id="2" creationId="{A422E9CA-FAF0-4EC3-B85F-767C7E9CA8B8}"/>
          </ac:spMkLst>
        </pc:spChg>
        <pc:spChg chg="mod">
          <ac:chgData name="Michael Bennett" userId="808163721be62333" providerId="LiveId" clId="{9F5DEB63-CC1F-424B-A402-C24C55657B4F}" dt="2018-10-03T16:38:28.517" v="2034" actId="20577"/>
          <ac:spMkLst>
            <pc:docMk/>
            <pc:sldMk cId="2207867841" sldId="847"/>
            <ac:spMk id="3" creationId="{50FE3C63-DA0A-4E5F-9549-2540DE7035AA}"/>
          </ac:spMkLst>
        </pc:spChg>
      </pc:sldChg>
      <pc:sldChg chg="modSp">
        <pc:chgData name="Michael Bennett" userId="808163721be62333" providerId="LiveId" clId="{9F5DEB63-CC1F-424B-A402-C24C55657B4F}" dt="2018-10-03T19:01:20.605" v="5303" actId="20577"/>
        <pc:sldMkLst>
          <pc:docMk/>
          <pc:sldMk cId="3071212602" sldId="849"/>
        </pc:sldMkLst>
        <pc:spChg chg="mod">
          <ac:chgData name="Michael Bennett" userId="808163721be62333" providerId="LiveId" clId="{9F5DEB63-CC1F-424B-A402-C24C55657B4F}" dt="2018-10-03T16:44:21.209" v="2365" actId="6549"/>
          <ac:spMkLst>
            <pc:docMk/>
            <pc:sldMk cId="3071212602" sldId="849"/>
            <ac:spMk id="2" creationId="{6D9E4104-4006-4621-8CEB-C21A4F166F8B}"/>
          </ac:spMkLst>
        </pc:spChg>
        <pc:spChg chg="mod">
          <ac:chgData name="Michael Bennett" userId="808163721be62333" providerId="LiveId" clId="{9F5DEB63-CC1F-424B-A402-C24C55657B4F}" dt="2018-10-03T19:01:20.605" v="5303" actId="20577"/>
          <ac:spMkLst>
            <pc:docMk/>
            <pc:sldMk cId="3071212602" sldId="849"/>
            <ac:spMk id="3" creationId="{098626B8-8720-4B43-B6BA-5311AF14FB53}"/>
          </ac:spMkLst>
        </pc:spChg>
      </pc:sldChg>
      <pc:sldChg chg="modSp">
        <pc:chgData name="Michael Bennett" userId="808163721be62333" providerId="LiveId" clId="{9F5DEB63-CC1F-424B-A402-C24C55657B4F}" dt="2018-10-03T16:45:22.868" v="2388" actId="6549"/>
        <pc:sldMkLst>
          <pc:docMk/>
          <pc:sldMk cId="2537408918" sldId="850"/>
        </pc:sldMkLst>
        <pc:spChg chg="mod">
          <ac:chgData name="Michael Bennett" userId="808163721be62333" providerId="LiveId" clId="{9F5DEB63-CC1F-424B-A402-C24C55657B4F}" dt="2018-10-03T16:45:22.868" v="2388" actId="6549"/>
          <ac:spMkLst>
            <pc:docMk/>
            <pc:sldMk cId="2537408918" sldId="850"/>
            <ac:spMk id="3" creationId="{69DE3F1E-79AD-45A2-97C7-E443F809A320}"/>
          </ac:spMkLst>
        </pc:spChg>
      </pc:sldChg>
      <pc:sldChg chg="modSp">
        <pc:chgData name="Michael Bennett" userId="808163721be62333" providerId="LiveId" clId="{9F5DEB63-CC1F-424B-A402-C24C55657B4F}" dt="2018-10-03T18:25:21.907" v="4086" actId="20577"/>
        <pc:sldMkLst>
          <pc:docMk/>
          <pc:sldMk cId="1313809421" sldId="851"/>
        </pc:sldMkLst>
        <pc:spChg chg="mod">
          <ac:chgData name="Michael Bennett" userId="808163721be62333" providerId="LiveId" clId="{9F5DEB63-CC1F-424B-A402-C24C55657B4F}" dt="2018-10-03T16:12:31.712" v="83" actId="20577"/>
          <ac:spMkLst>
            <pc:docMk/>
            <pc:sldMk cId="1313809421" sldId="851"/>
            <ac:spMk id="2" creationId="{AC77D3F8-86EC-4FAB-B2B2-BFB1E4529D64}"/>
          </ac:spMkLst>
        </pc:spChg>
        <pc:spChg chg="mod">
          <ac:chgData name="Michael Bennett" userId="808163721be62333" providerId="LiveId" clId="{9F5DEB63-CC1F-424B-A402-C24C55657B4F}" dt="2018-10-03T18:25:21.907" v="4086" actId="20577"/>
          <ac:spMkLst>
            <pc:docMk/>
            <pc:sldMk cId="1313809421" sldId="851"/>
            <ac:spMk id="3" creationId="{CF12A0D5-2557-4BD3-ABFB-79228CE940F0}"/>
          </ac:spMkLst>
        </pc:spChg>
      </pc:sldChg>
      <pc:sldChg chg="del">
        <pc:chgData name="Michael Bennett" userId="808163721be62333" providerId="LiveId" clId="{9F5DEB63-CC1F-424B-A402-C24C55657B4F}" dt="2018-10-03T16:12:21.587" v="62" actId="2696"/>
        <pc:sldMkLst>
          <pc:docMk/>
          <pc:sldMk cId="342802813" sldId="852"/>
        </pc:sldMkLst>
      </pc:sldChg>
      <pc:sldChg chg="modSp del">
        <pc:chgData name="Michael Bennett" userId="808163721be62333" providerId="LiveId" clId="{9F5DEB63-CC1F-424B-A402-C24C55657B4F}" dt="2018-10-03T16:51:58.475" v="2735" actId="2696"/>
        <pc:sldMkLst>
          <pc:docMk/>
          <pc:sldMk cId="3715702661" sldId="854"/>
        </pc:sldMkLst>
        <pc:spChg chg="mod">
          <ac:chgData name="Michael Bennett" userId="808163721be62333" providerId="LiveId" clId="{9F5DEB63-CC1F-424B-A402-C24C55657B4F}" dt="2018-10-03T16:51:50.949" v="2734" actId="20577"/>
          <ac:spMkLst>
            <pc:docMk/>
            <pc:sldMk cId="3715702661" sldId="854"/>
            <ac:spMk id="3" creationId="{540AC980-4429-440F-ADEE-79F432B365B4}"/>
          </ac:spMkLst>
        </pc:spChg>
      </pc:sldChg>
      <pc:sldChg chg="modSp add">
        <pc:chgData name="Michael Bennett" userId="808163721be62333" providerId="LiveId" clId="{9F5DEB63-CC1F-424B-A402-C24C55657B4F}" dt="2018-10-03T16:51:30.538" v="2732"/>
        <pc:sldMkLst>
          <pc:docMk/>
          <pc:sldMk cId="1503027774" sldId="855"/>
        </pc:sldMkLst>
        <pc:spChg chg="mod">
          <ac:chgData name="Michael Bennett" userId="808163721be62333" providerId="LiveId" clId="{9F5DEB63-CC1F-424B-A402-C24C55657B4F}" dt="2018-10-03T16:30:55.258" v="1785" actId="20577"/>
          <ac:spMkLst>
            <pc:docMk/>
            <pc:sldMk cId="1503027774" sldId="855"/>
            <ac:spMk id="2" creationId="{CD45D11D-771E-4D19-B78C-E1428791C369}"/>
          </ac:spMkLst>
        </pc:spChg>
        <pc:spChg chg="mod">
          <ac:chgData name="Michael Bennett" userId="808163721be62333" providerId="LiveId" clId="{9F5DEB63-CC1F-424B-A402-C24C55657B4F}" dt="2018-10-03T16:51:30.538" v="2732"/>
          <ac:spMkLst>
            <pc:docMk/>
            <pc:sldMk cId="1503027774" sldId="855"/>
            <ac:spMk id="3" creationId="{A85FC595-C69A-405C-B132-FAD1FC261F37}"/>
          </ac:spMkLst>
        </pc:spChg>
      </pc:sldChg>
      <pc:sldChg chg="modSp add del">
        <pc:chgData name="Michael Bennett" userId="808163721be62333" providerId="LiveId" clId="{9F5DEB63-CC1F-424B-A402-C24C55657B4F}" dt="2018-10-03T16:21:48.869" v="950" actId="2696"/>
        <pc:sldMkLst>
          <pc:docMk/>
          <pc:sldMk cId="3923583263" sldId="855"/>
        </pc:sldMkLst>
        <pc:spChg chg="mod">
          <ac:chgData name="Michael Bennett" userId="808163721be62333" providerId="LiveId" clId="{9F5DEB63-CC1F-424B-A402-C24C55657B4F}" dt="2018-10-03T16:21:46.503" v="949"/>
          <ac:spMkLst>
            <pc:docMk/>
            <pc:sldMk cId="3923583263" sldId="855"/>
            <ac:spMk id="2" creationId="{0F728CCA-6526-4346-A59C-AB3D97DA18E5}"/>
          </ac:spMkLst>
        </pc:spChg>
      </pc:sldChg>
      <pc:sldChg chg="modSp add del">
        <pc:chgData name="Michael Bennett" userId="808163721be62333" providerId="LiveId" clId="{9F5DEB63-CC1F-424B-A402-C24C55657B4F}" dt="2018-10-03T16:39:59.473" v="2071" actId="2696"/>
        <pc:sldMkLst>
          <pc:docMk/>
          <pc:sldMk cId="1568771725" sldId="856"/>
        </pc:sldMkLst>
        <pc:spChg chg="mod">
          <ac:chgData name="Michael Bennett" userId="808163721be62333" providerId="LiveId" clId="{9F5DEB63-CC1F-424B-A402-C24C55657B4F}" dt="2018-10-03T16:39:57.885" v="2070"/>
          <ac:spMkLst>
            <pc:docMk/>
            <pc:sldMk cId="1568771725" sldId="856"/>
            <ac:spMk id="2" creationId="{C24B433F-13FA-4431-93B8-6047062B09B9}"/>
          </ac:spMkLst>
        </pc:spChg>
      </pc:sldChg>
      <pc:sldChg chg="modSp add">
        <pc:chgData name="Michael Bennett" userId="808163721be62333" providerId="LiveId" clId="{9F5DEB63-CC1F-424B-A402-C24C55657B4F}" dt="2018-10-03T18:45:06.164" v="4710"/>
        <pc:sldMkLst>
          <pc:docMk/>
          <pc:sldMk cId="2134864129" sldId="856"/>
        </pc:sldMkLst>
        <pc:spChg chg="mod">
          <ac:chgData name="Michael Bennett" userId="808163721be62333" providerId="LiveId" clId="{9F5DEB63-CC1F-424B-A402-C24C55657B4F}" dt="2018-10-03T17:38:15.239" v="2962"/>
          <ac:spMkLst>
            <pc:docMk/>
            <pc:sldMk cId="2134864129" sldId="856"/>
            <ac:spMk id="2" creationId="{B508A378-5D39-45A3-B6AB-7B55E8F7510C}"/>
          </ac:spMkLst>
        </pc:spChg>
        <pc:spChg chg="mod">
          <ac:chgData name="Michael Bennett" userId="808163721be62333" providerId="LiveId" clId="{9F5DEB63-CC1F-424B-A402-C24C55657B4F}" dt="2018-10-03T18:45:06.164" v="4710"/>
          <ac:spMkLst>
            <pc:docMk/>
            <pc:sldMk cId="2134864129" sldId="856"/>
            <ac:spMk id="3" creationId="{82F554A9-03AF-403B-B108-561810B082FA}"/>
          </ac:spMkLst>
        </pc:spChg>
      </pc:sldChg>
      <pc:sldChg chg="modSp add">
        <pc:chgData name="Michael Bennett" userId="808163721be62333" providerId="LiveId" clId="{9F5DEB63-CC1F-424B-A402-C24C55657B4F}" dt="2018-10-03T16:50:17.855" v="2728" actId="20577"/>
        <pc:sldMkLst>
          <pc:docMk/>
          <pc:sldMk cId="1391759798" sldId="857"/>
        </pc:sldMkLst>
        <pc:spChg chg="mod">
          <ac:chgData name="Michael Bennett" userId="808163721be62333" providerId="LiveId" clId="{9F5DEB63-CC1F-424B-A402-C24C55657B4F}" dt="2018-10-03T16:48:36.975" v="2534" actId="20577"/>
          <ac:spMkLst>
            <pc:docMk/>
            <pc:sldMk cId="1391759798" sldId="857"/>
            <ac:spMk id="2" creationId="{A51311D2-2554-46F9-B337-6D3CD3E80ED2}"/>
          </ac:spMkLst>
        </pc:spChg>
        <pc:spChg chg="mod">
          <ac:chgData name="Michael Bennett" userId="808163721be62333" providerId="LiveId" clId="{9F5DEB63-CC1F-424B-A402-C24C55657B4F}" dt="2018-10-03T16:50:17.855" v="2728" actId="20577"/>
          <ac:spMkLst>
            <pc:docMk/>
            <pc:sldMk cId="1391759798" sldId="857"/>
            <ac:spMk id="3" creationId="{BD4CA405-59A6-4398-9C11-502A569A1D4F}"/>
          </ac:spMkLst>
        </pc:spChg>
      </pc:sldChg>
      <pc:sldChg chg="modSp add del">
        <pc:chgData name="Michael Bennett" userId="808163721be62333" providerId="LiveId" clId="{9F5DEB63-CC1F-424B-A402-C24C55657B4F}" dt="2018-10-03T16:43:24.970" v="2334" actId="2696"/>
        <pc:sldMkLst>
          <pc:docMk/>
          <pc:sldMk cId="2618308440" sldId="857"/>
        </pc:sldMkLst>
        <pc:spChg chg="mod">
          <ac:chgData name="Michael Bennett" userId="808163721be62333" providerId="LiveId" clId="{9F5DEB63-CC1F-424B-A402-C24C55657B4F}" dt="2018-10-03T16:43:24.267" v="2333"/>
          <ac:spMkLst>
            <pc:docMk/>
            <pc:sldMk cId="2618308440" sldId="857"/>
            <ac:spMk id="2" creationId="{F0F6F1D4-E157-4297-99DC-B31C4D4EB2B1}"/>
          </ac:spMkLst>
        </pc:spChg>
      </pc:sldChg>
      <pc:sldChg chg="modSp add">
        <pc:chgData name="Michael Bennett" userId="808163721be62333" providerId="LiveId" clId="{9F5DEB63-CC1F-424B-A402-C24C55657B4F}" dt="2018-10-03T17:48:21.221" v="3699" actId="20577"/>
        <pc:sldMkLst>
          <pc:docMk/>
          <pc:sldMk cId="3369918434" sldId="858"/>
        </pc:sldMkLst>
        <pc:spChg chg="mod">
          <ac:chgData name="Michael Bennett" userId="808163721be62333" providerId="LiveId" clId="{9F5DEB63-CC1F-424B-A402-C24C55657B4F}" dt="2018-10-03T17:38:23.598" v="2996" actId="20577"/>
          <ac:spMkLst>
            <pc:docMk/>
            <pc:sldMk cId="3369918434" sldId="858"/>
            <ac:spMk id="2" creationId="{972D061C-0B0D-4554-9A91-9BF486E56C55}"/>
          </ac:spMkLst>
        </pc:spChg>
        <pc:spChg chg="mod">
          <ac:chgData name="Michael Bennett" userId="808163721be62333" providerId="LiveId" clId="{9F5DEB63-CC1F-424B-A402-C24C55657B4F}" dt="2018-10-03T17:48:21.221" v="3699" actId="20577"/>
          <ac:spMkLst>
            <pc:docMk/>
            <pc:sldMk cId="3369918434" sldId="858"/>
            <ac:spMk id="3" creationId="{76B8E13D-28AE-4D9C-BFF9-4B35D7F45DFA}"/>
          </ac:spMkLst>
        </pc:spChg>
      </pc:sldChg>
      <pc:sldChg chg="modSp add del">
        <pc:chgData name="Michael Bennett" userId="808163721be62333" providerId="LiveId" clId="{9F5DEB63-CC1F-424B-A402-C24C55657B4F}" dt="2018-10-03T16:48:40.032" v="2536" actId="2696"/>
        <pc:sldMkLst>
          <pc:docMk/>
          <pc:sldMk cId="3768886037" sldId="858"/>
        </pc:sldMkLst>
        <pc:spChg chg="mod">
          <ac:chgData name="Michael Bennett" userId="808163721be62333" providerId="LiveId" clId="{9F5DEB63-CC1F-424B-A402-C24C55657B4F}" dt="2018-10-03T16:48:39.326" v="2535"/>
          <ac:spMkLst>
            <pc:docMk/>
            <pc:sldMk cId="3768886037" sldId="858"/>
            <ac:spMk id="2" creationId="{0478D4A7-15E3-4CD1-B868-CFDF2D723880}"/>
          </ac:spMkLst>
        </pc:spChg>
      </pc:sldChg>
      <pc:sldChg chg="modSp add del">
        <pc:chgData name="Michael Bennett" userId="808163721be62333" providerId="LiveId" clId="{9F5DEB63-CC1F-424B-A402-C24C55657B4F}" dt="2018-10-03T17:38:26.227" v="2998" actId="2696"/>
        <pc:sldMkLst>
          <pc:docMk/>
          <pc:sldMk cId="2800565278" sldId="859"/>
        </pc:sldMkLst>
        <pc:spChg chg="mod">
          <ac:chgData name="Michael Bennett" userId="808163721be62333" providerId="LiveId" clId="{9F5DEB63-CC1F-424B-A402-C24C55657B4F}" dt="2018-10-03T17:38:25.595" v="2997"/>
          <ac:spMkLst>
            <pc:docMk/>
            <pc:sldMk cId="2800565278" sldId="859"/>
            <ac:spMk id="2" creationId="{C8C93B5A-4E1F-401A-AD69-907C18D8C68D}"/>
          </ac:spMkLst>
        </pc:spChg>
      </pc:sldChg>
      <pc:sldChg chg="addSp delSp modSp add">
        <pc:chgData name="Michael Bennett" userId="808163721be62333" providerId="LiveId" clId="{9F5DEB63-CC1F-424B-A402-C24C55657B4F}" dt="2018-10-03T17:49:05.129" v="3734"/>
        <pc:sldMkLst>
          <pc:docMk/>
          <pc:sldMk cId="2842142020" sldId="859"/>
        </pc:sldMkLst>
        <pc:spChg chg="mod">
          <ac:chgData name="Michael Bennett" userId="808163721be62333" providerId="LiveId" clId="{9F5DEB63-CC1F-424B-A402-C24C55657B4F}" dt="2018-10-03T17:48:28.379" v="3716" actId="20577"/>
          <ac:spMkLst>
            <pc:docMk/>
            <pc:sldMk cId="2842142020" sldId="859"/>
            <ac:spMk id="2" creationId="{E75B7C44-2EE9-4812-9686-6318350B97C5}"/>
          </ac:spMkLst>
        </pc:spChg>
        <pc:spChg chg="del mod">
          <ac:chgData name="Michael Bennett" userId="808163721be62333" providerId="LiveId" clId="{9F5DEB63-CC1F-424B-A402-C24C55657B4F}" dt="2018-10-03T17:48:35.718" v="3720" actId="478"/>
          <ac:spMkLst>
            <pc:docMk/>
            <pc:sldMk cId="2842142020" sldId="859"/>
            <ac:spMk id="3" creationId="{1F7F8189-12C4-4D34-A569-B4F667862400}"/>
          </ac:spMkLst>
        </pc:spChg>
        <pc:graphicFrameChg chg="add mod">
          <ac:chgData name="Michael Bennett" userId="808163721be62333" providerId="LiveId" clId="{9F5DEB63-CC1F-424B-A402-C24C55657B4F}" dt="2018-10-03T17:49:05.129" v="3734"/>
          <ac:graphicFrameMkLst>
            <pc:docMk/>
            <pc:sldMk cId="2842142020" sldId="859"/>
            <ac:graphicFrameMk id="5" creationId="{412E16BD-2026-4175-B73B-938EA3F759C3}"/>
          </ac:graphicFrameMkLst>
        </pc:graphicFrameChg>
      </pc:sldChg>
      <pc:sldChg chg="modSp add">
        <pc:chgData name="Michael Bennett" userId="808163721be62333" providerId="LiveId" clId="{9F5DEB63-CC1F-424B-A402-C24C55657B4F}" dt="2018-10-03T18:34:18.124" v="4689" actId="404"/>
        <pc:sldMkLst>
          <pc:docMk/>
          <pc:sldMk cId="2265689849" sldId="860"/>
        </pc:sldMkLst>
        <pc:spChg chg="mod">
          <ac:chgData name="Michael Bennett" userId="808163721be62333" providerId="LiveId" clId="{9F5DEB63-CC1F-424B-A402-C24C55657B4F}" dt="2018-10-03T18:31:21.543" v="4107" actId="20577"/>
          <ac:spMkLst>
            <pc:docMk/>
            <pc:sldMk cId="2265689849" sldId="860"/>
            <ac:spMk id="2" creationId="{4089DF6A-C992-40ED-B0D6-E25C0814A657}"/>
          </ac:spMkLst>
        </pc:spChg>
        <pc:spChg chg="mod">
          <ac:chgData name="Michael Bennett" userId="808163721be62333" providerId="LiveId" clId="{9F5DEB63-CC1F-424B-A402-C24C55657B4F}" dt="2018-10-03T18:34:18.124" v="4689" actId="404"/>
          <ac:spMkLst>
            <pc:docMk/>
            <pc:sldMk cId="2265689849" sldId="860"/>
            <ac:spMk id="3" creationId="{B32B97B2-C24F-49EA-8E0E-E6D26C201EC1}"/>
          </ac:spMkLst>
        </pc:spChg>
      </pc:sldChg>
      <pc:sldChg chg="modSp add del">
        <pc:chgData name="Michael Bennett" userId="808163721be62333" providerId="LiveId" clId="{9F5DEB63-CC1F-424B-A402-C24C55657B4F}" dt="2018-10-03T17:48:31.219" v="3718" actId="2696"/>
        <pc:sldMkLst>
          <pc:docMk/>
          <pc:sldMk cId="3429837110" sldId="860"/>
        </pc:sldMkLst>
        <pc:spChg chg="mod">
          <ac:chgData name="Michael Bennett" userId="808163721be62333" providerId="LiveId" clId="{9F5DEB63-CC1F-424B-A402-C24C55657B4F}" dt="2018-10-03T17:48:29.295" v="3717"/>
          <ac:spMkLst>
            <pc:docMk/>
            <pc:sldMk cId="3429837110" sldId="860"/>
            <ac:spMk id="2" creationId="{A7043EC8-4F11-4F43-AEE5-75FDC946BDA3}"/>
          </ac:spMkLst>
        </pc:spChg>
      </pc:sldChg>
      <pc:sldChg chg="modSp add">
        <pc:chgData name="Michael Bennett" userId="808163721be62333" providerId="LiveId" clId="{9F5DEB63-CC1F-424B-A402-C24C55657B4F}" dt="2018-10-03T18:50:29.192" v="5102" actId="20577"/>
        <pc:sldMkLst>
          <pc:docMk/>
          <pc:sldMk cId="435200322" sldId="861"/>
        </pc:sldMkLst>
        <pc:spChg chg="mod">
          <ac:chgData name="Michael Bennett" userId="808163721be62333" providerId="LiveId" clId="{9F5DEB63-CC1F-424B-A402-C24C55657B4F}" dt="2018-10-03T18:45:13.774" v="4737" actId="20577"/>
          <ac:spMkLst>
            <pc:docMk/>
            <pc:sldMk cId="435200322" sldId="861"/>
            <ac:spMk id="2" creationId="{FADC3422-CFC5-4F0B-A40C-D7BAB5DE6908}"/>
          </ac:spMkLst>
        </pc:spChg>
        <pc:spChg chg="mod">
          <ac:chgData name="Michael Bennett" userId="808163721be62333" providerId="LiveId" clId="{9F5DEB63-CC1F-424B-A402-C24C55657B4F}" dt="2018-10-03T18:50:29.192" v="5102" actId="20577"/>
          <ac:spMkLst>
            <pc:docMk/>
            <pc:sldMk cId="435200322" sldId="861"/>
            <ac:spMk id="3" creationId="{F29A80E5-C56B-47D6-8658-BAD9B88C9ACE}"/>
          </ac:spMkLst>
        </pc:spChg>
      </pc:sldChg>
      <pc:sldChg chg="modSp add del">
        <pc:chgData name="Michael Bennett" userId="808163721be62333" providerId="LiveId" clId="{9F5DEB63-CC1F-424B-A402-C24C55657B4F}" dt="2018-10-03T18:31:22.610" v="4109" actId="2696"/>
        <pc:sldMkLst>
          <pc:docMk/>
          <pc:sldMk cId="2106208660" sldId="861"/>
        </pc:sldMkLst>
        <pc:spChg chg="mod">
          <ac:chgData name="Michael Bennett" userId="808163721be62333" providerId="LiveId" clId="{9F5DEB63-CC1F-424B-A402-C24C55657B4F}" dt="2018-10-03T18:31:22.195" v="4108"/>
          <ac:spMkLst>
            <pc:docMk/>
            <pc:sldMk cId="2106208660" sldId="861"/>
            <ac:spMk id="2" creationId="{2A6E865B-23D8-4E2A-B021-8D930A245BA9}"/>
          </ac:spMkLst>
        </pc:spChg>
      </pc:sldChg>
      <pc:sldChg chg="modSp add del">
        <pc:chgData name="Michael Bennett" userId="808163721be62333" providerId="LiveId" clId="{9F5DEB63-CC1F-424B-A402-C24C55657B4F}" dt="2018-10-03T18:45:16.553" v="4739" actId="2696"/>
        <pc:sldMkLst>
          <pc:docMk/>
          <pc:sldMk cId="1050406162" sldId="862"/>
        </pc:sldMkLst>
        <pc:spChg chg="mod">
          <ac:chgData name="Michael Bennett" userId="808163721be62333" providerId="LiveId" clId="{9F5DEB63-CC1F-424B-A402-C24C55657B4F}" dt="2018-10-03T18:45:16.067" v="4738"/>
          <ac:spMkLst>
            <pc:docMk/>
            <pc:sldMk cId="1050406162" sldId="862"/>
            <ac:spMk id="2" creationId="{A6919C3F-7F54-431F-8A61-7D37C62A204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C723B-399F-4A90-8296-830E5DB4E765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869B-921B-4CCE-897D-ADE41B506C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1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 viewable in Adaptive – see link on next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2869B-921B-4CCE-897D-ADE41B506C30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899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E1B46-8ADD-4A2E-AB61-0E5BCC4C79AB}" type="datetime1">
              <a:rPr lang="en-US" smtClean="0"/>
              <a:pPr>
                <a:defRPr/>
              </a:pPr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E282-EBFC-4412-8B3F-30C7B15CB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6267C-5F63-43FB-953A-A976EF4E6229}" type="datetime1">
              <a:rPr lang="en-US" smtClean="0"/>
              <a:pPr>
                <a:defRPr/>
              </a:pPr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74EC-37D6-44FE-8E84-6CFA0135BC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45367-FC62-4735-BCA9-3DD46055D026}" type="datetime1">
              <a:rPr lang="en-US" smtClean="0"/>
              <a:pPr>
                <a:defRPr/>
              </a:pPr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6DB0-F130-4CD7-BC01-EC85765301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381000" cy="3651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382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8903-0092-42E3-817E-1D62A797690F}" type="datetime1">
              <a:rPr lang="en-US" smtClean="0"/>
              <a:pPr>
                <a:defRPr/>
              </a:pPr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D8AD-8C41-461C-977C-39E1B6B65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4C57-850C-417E-9FAA-BE8D6A8DBE2C}" type="datetime1">
              <a:rPr lang="en-US" smtClean="0"/>
              <a:pPr>
                <a:defRPr/>
              </a:pPr>
              <a:t>10/3/2018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7409-C3A8-4142-9020-BEC4CC158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8E2E-814B-4C22-851F-F0549AD7FC66}" type="datetime1">
              <a:rPr lang="en-US" smtClean="0"/>
              <a:pPr>
                <a:defRPr/>
              </a:pPr>
              <a:t>10/3/2018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6F763-BEBA-4E81-AB50-EEE533FC3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3F742-F6A3-4DC9-AE0A-7277E31EA597}" type="datetime1">
              <a:rPr lang="en-US" smtClean="0"/>
              <a:pPr>
                <a:defRPr/>
              </a:pPr>
              <a:t>10/3/2018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68DC-D813-47B4-BCA0-5910B6BA0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3BC2E-9C88-463F-A988-4D5ECDDA207E}" type="datetime1">
              <a:rPr lang="en-US" smtClean="0"/>
              <a:pPr>
                <a:defRPr/>
              </a:pPr>
              <a:t>10/3/2018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8CD7-FEF3-4495-AF79-015AD3D98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5F7E-86C8-48D4-AA60-B2BA6081090A}" type="datetime1">
              <a:rPr lang="en-US" smtClean="0"/>
              <a:pPr>
                <a:defRPr/>
              </a:pPr>
              <a:t>10/3/2018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5A33-83E3-44CF-92E6-9E49D666A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898F2-689D-4729-A6BF-EDB64FFEC70D}" type="datetime1">
              <a:rPr lang="en-US" smtClean="0"/>
              <a:pPr>
                <a:defRPr/>
              </a:pPr>
              <a:t>10/3/2018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EECB8-9F4C-4F27-840F-D7F2A3FA88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79AE5-5F06-42A5-9C04-AB48C36DAE94}" type="datetime1">
              <a:rPr lang="en-US" smtClean="0"/>
              <a:pPr>
                <a:defRPr/>
              </a:pPr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8EE3A-0931-4FF7-8196-554F4BA17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dmcouncil.org/events/EventDetails.aspx?id=1132472&amp;group" TargetMode="External"/><Relationship Id="rId2" Type="http://schemas.openxmlformats.org/officeDocument/2006/relationships/hyperlink" Target="https://spec.edmcouncil.org/fibo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hyperlink" Target="https://github.com/edmcouncil/fibo/wiki/FIBO-Business-Entities" TargetMode="External"/><Relationship Id="rId13" Type="http://schemas.openxmlformats.org/officeDocument/2006/relationships/hyperlink" Target="https://github.com/edmcouncil/fibo/wiki/FIBO-Securities-and-Equities" TargetMode="External"/><Relationship Id="rId3" Type="http://schemas.openxmlformats.org/officeDocument/2006/relationships/hyperlink" Target="https://github.com/edmcouncil/fibo/wiki" TargetMode="External"/><Relationship Id="rId7" Type="http://schemas.openxmlformats.org/officeDocument/2006/relationships/hyperlink" Target="http://www.omg.org/spec/EDMC-FIBO/BE/Current" TargetMode="External"/><Relationship Id="rId12" Type="http://schemas.openxmlformats.org/officeDocument/2006/relationships/hyperlink" Target="https://github.com/edmcouncil/fibo/wiki/FIBO-Loans" TargetMode="External"/><Relationship Id="rId2" Type="http://schemas.openxmlformats.org/officeDocument/2006/relationships/hyperlink" Target="http://www.edmcouncil.org/semanticsrepository/index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ithub.com/edmcouncil/fibo/wiki/FIBO-Foundations" TargetMode="External"/><Relationship Id="rId11" Type="http://schemas.openxmlformats.org/officeDocument/2006/relationships/hyperlink" Target="https://github.com/edmcouncil/fibo/wiki/FIBO-Indices-and-Indicators" TargetMode="External"/><Relationship Id="rId5" Type="http://schemas.openxmlformats.org/officeDocument/2006/relationships/hyperlink" Target="http://www.omg.org/spec/EDMC-FIBO/FND/Current" TargetMode="External"/><Relationship Id="rId10" Type="http://schemas.openxmlformats.org/officeDocument/2006/relationships/hyperlink" Target="http://www.omg.org/spec/EDMC-FIBO/IND/Current" TargetMode="External"/><Relationship Id="rId4" Type="http://schemas.openxmlformats.org/officeDocument/2006/relationships/hyperlink" Target="http://us.adaptive.com/FIBO/a3/" TargetMode="External"/><Relationship Id="rId9" Type="http://schemas.openxmlformats.org/officeDocument/2006/relationships/hyperlink" Target="https://github.com/dsnewman/fibo/tree/pink/be" TargetMode="External"/><Relationship Id="rId14" Type="http://schemas.openxmlformats.org/officeDocument/2006/relationships/hyperlink" Target="http://www.edmcouncil.org/financialbusiness" TargetMode="Externa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hyperlink" Target="https://wiki.edmcouncil.org/pages/viewpage.action?pageId=786661" TargetMode="External"/><Relationship Id="rId3" Type="http://schemas.openxmlformats.org/officeDocument/2006/relationships/hyperlink" Target="https://wiki.edmcouncil.org/display/FND/FCT-FND" TargetMode="External"/><Relationship Id="rId7" Type="http://schemas.openxmlformats.org/officeDocument/2006/relationships/hyperlink" Target="https://wiki.edmcouncil.org/display/LOAN/FCT-LOAN" TargetMode="External"/><Relationship Id="rId2" Type="http://schemas.openxmlformats.org/officeDocument/2006/relationships/hyperlink" Target="https://wiki.edmcouncil.org/display/FIBO/FIB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iki.edmcouncil.org/pages/viewpage.action?pageId=786677" TargetMode="External"/><Relationship Id="rId5" Type="http://schemas.openxmlformats.org/officeDocument/2006/relationships/hyperlink" Target="https://wiki.edmcouncil.org/display/IND/FCT-IND" TargetMode="External"/><Relationship Id="rId10" Type="http://schemas.openxmlformats.org/officeDocument/2006/relationships/hyperlink" Target="https://wiki.edmcouncil.org/display/FVT/FIBO+-+Vendor+Team" TargetMode="External"/><Relationship Id="rId4" Type="http://schemas.openxmlformats.org/officeDocument/2006/relationships/hyperlink" Target="https://wiki.edmcouncil.org/display/BE/FIBO+-+FCT+-+Business+Entities" TargetMode="External"/><Relationship Id="rId9" Type="http://schemas.openxmlformats.org/officeDocument/2006/relationships/hyperlink" Target="https://wiki.edmcouncil.org/display/DER/FCT-DER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OMG Finance</a:t>
            </a:r>
            <a:r>
              <a:rPr lang="en-US" baseline="0" dirty="0"/>
              <a:t> </a:t>
            </a:r>
            <a:r>
              <a:rPr lang="en-US" dirty="0"/>
              <a:t>Domain Task Force (FDTF)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898989"/>
                </a:solidFill>
              </a:rPr>
              <a:t>Monthly Status/review call</a:t>
            </a:r>
          </a:p>
          <a:p>
            <a:r>
              <a:rPr lang="en-US" dirty="0">
                <a:solidFill>
                  <a:srgbClr val="898989"/>
                </a:solidFill>
              </a:rPr>
              <a:t>Wednesday October 03 2018</a:t>
            </a:r>
          </a:p>
        </p:txBody>
      </p:sp>
      <p:pic>
        <p:nvPicPr>
          <p:cNvPr id="13315" name="Picture 3" descr="[OMG's 20th Anniversary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" y="76200"/>
            <a:ext cx="21859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 descr="EDM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34925"/>
            <a:ext cx="16002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http://fdtf.omg.org/images/buttons-icons-lines/financ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0" y="304800"/>
            <a:ext cx="502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B7C44-2EE9-4812-9686-6318350B9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Ottawa Docs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B38BC-2D2D-4D73-830B-754803CEC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12E16BD-2026-4175-B73B-938EA3F759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0541786"/>
              </p:ext>
            </p:extLst>
          </p:nvPr>
        </p:nvGraphicFramePr>
        <p:xfrm>
          <a:off x="685800" y="2362200"/>
          <a:ext cx="7848600" cy="30347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3817391503"/>
                    </a:ext>
                  </a:extLst>
                </a:gridCol>
                <a:gridCol w="2215627">
                  <a:extLst>
                    <a:ext uri="{9D8B030D-6E8A-4147-A177-3AD203B41FA5}">
                      <a16:colId xmlns:a16="http://schemas.microsoft.com/office/drawing/2014/main" val="3332467714"/>
                    </a:ext>
                  </a:extLst>
                </a:gridCol>
                <a:gridCol w="3423173">
                  <a:extLst>
                    <a:ext uri="{9D8B030D-6E8A-4147-A177-3AD203B41FA5}">
                      <a16:colId xmlns:a16="http://schemas.microsoft.com/office/drawing/2014/main" val="3780193005"/>
                    </a:ext>
                  </a:extLst>
                </a:gridCol>
              </a:tblGrid>
              <a:tr h="4663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Number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Title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Filename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21936701"/>
                  </a:ext>
                </a:extLst>
              </a:tr>
              <a:tr h="46630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finance/2018-09-31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IOTA Tangle Architecture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IOTA_Basics_v01.pdf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9371021"/>
                  </a:ext>
                </a:extLst>
              </a:tr>
              <a:tr h="95419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finance/2018-09-32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Find Insights Hidden in Graph Data - Linkurious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FIBO_presentation.pdf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8801681"/>
                  </a:ext>
                </a:extLst>
              </a:tr>
              <a:tr h="46630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finance/2018-09-33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DLT WG Report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FIBO_DLT_PoC.pptx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8871617"/>
                  </a:ext>
                </a:extLst>
              </a:tr>
              <a:tr h="46630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finance/2018-09-34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Example Diagram Structure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Example_Diagram_Structure.pptx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6050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21420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8A378-5D39-45A3-B6AB-7B55E8F75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Workshop (Wednesday afternoon)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554A9-03AF-403B-B108-561810B08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Very informative</a:t>
            </a:r>
          </a:p>
          <a:p>
            <a:r>
              <a:rPr lang="en-US" sz="2800" dirty="0"/>
              <a:t>Concepts addressed: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Legal Entity information; listing info for Shares etc.. Markets, share prices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representation</a:t>
            </a:r>
            <a:endParaRPr lang="en-US" sz="2400" dirty="0">
              <a:effectLst/>
            </a:endParaRPr>
          </a:p>
          <a:p>
            <a:r>
              <a:rPr lang="en-US" sz="2800" dirty="0"/>
              <a:t>Findings</a:t>
            </a:r>
          </a:p>
          <a:p>
            <a:pPr lvl="1"/>
            <a:r>
              <a:rPr lang="en-US" sz="2400" dirty="0"/>
              <a:t>Basic terms missing: NOSH</a:t>
            </a:r>
          </a:p>
          <a:p>
            <a:pPr lvl="2"/>
            <a:r>
              <a:rPr lang="en-US" sz="2000" dirty="0"/>
              <a:t>Rationale: not available in data without</a:t>
            </a:r>
            <a:r>
              <a:rPr lang="en-US" sz="2000" baseline="0" dirty="0"/>
              <a:t> cost</a:t>
            </a:r>
          </a:p>
          <a:p>
            <a:pPr lvl="2"/>
            <a:r>
              <a:rPr lang="en-US" sz="2000" baseline="0" dirty="0"/>
              <a:t>Whether FIBO is model of things or the data about things </a:t>
            </a:r>
          </a:p>
          <a:p>
            <a:pPr lvl="1"/>
            <a:r>
              <a:rPr lang="en-US" sz="2400" baseline="0" dirty="0"/>
              <a:t>Listings semantics discussion</a:t>
            </a:r>
          </a:p>
          <a:p>
            <a:pPr lvl="1"/>
            <a:r>
              <a:rPr lang="en-US" sz="2400" baseline="0" dirty="0"/>
              <a:t>Securities pricing – need temporality semantics</a:t>
            </a:r>
          </a:p>
          <a:p>
            <a:pPr lvl="1"/>
            <a:r>
              <a:rPr lang="en-US" sz="2400" baseline="0" dirty="0"/>
              <a:t>FIBO Development use-case based (as application)</a:t>
            </a:r>
          </a:p>
          <a:p>
            <a:pPr lvl="1"/>
            <a:r>
              <a:rPr lang="en-US" sz="2400" baseline="0" dirty="0"/>
              <a:t>Definitions of concepts are user-led e.g. ‘Exchange’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E585E0-0A09-4DDB-8429-884DDC690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8641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C3422-CFC5-4F0B-A40C-D7BAB5DE6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Workshop follow-ups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A80E5-C56B-47D6-8658-BAD9B88C9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Raise JIRAs for the</a:t>
            </a:r>
            <a:r>
              <a:rPr lang="en-US" baseline="0" dirty="0"/>
              <a:t> missing information</a:t>
            </a:r>
          </a:p>
          <a:p>
            <a:r>
              <a:rPr lang="en-US" baseline="0" dirty="0"/>
              <a:t>Document the rules for FIBO Published OWL principles</a:t>
            </a:r>
          </a:p>
          <a:p>
            <a:r>
              <a:rPr lang="en-US" baseline="0" dirty="0"/>
              <a:t>Temporality treatment – for discussion by (which FCT?)</a:t>
            </a:r>
          </a:p>
          <a:p>
            <a:pPr lvl="1"/>
            <a:r>
              <a:rPr lang="en-US" dirty="0"/>
              <a:t>The MD Domain</a:t>
            </a:r>
          </a:p>
          <a:p>
            <a:pPr lvl="1"/>
            <a:r>
              <a:rPr lang="en-US" dirty="0"/>
              <a:t>SEC and DER on temporal concepts – should the legacy MD content be handled by those FCTs or will we</a:t>
            </a:r>
            <a:r>
              <a:rPr lang="en-US" baseline="0" dirty="0"/>
              <a:t> still have a future FCT for the MD ‘Domain’</a:t>
            </a:r>
          </a:p>
          <a:p>
            <a:pPr lvl="1"/>
            <a:r>
              <a:rPr lang="en-US" baseline="0" dirty="0"/>
              <a:t>FLT to determine the answer to the above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23692C-1E59-4D1B-9C9D-615D9567C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200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95C0D-F31A-4614-9EF7-B97054FF8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FDTF DLT (Blockchain) WG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16BDF-8869-4B24-A082-26F9FE3F56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Proof of Concept: use of FIBO as concept model for Smart Contracts</a:t>
            </a:r>
          </a:p>
          <a:p>
            <a:pPr lvl="1" rtl="0" fontAlgn="base"/>
            <a:r>
              <a:rPr lang="en-US" sz="1800" dirty="0">
                <a:effectLst/>
              </a:rPr>
              <a:t>Process models for IR Swaps</a:t>
            </a:r>
          </a:p>
          <a:p>
            <a:pPr lvl="1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Looked</a:t>
            </a: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 languages used in DLT networks</a:t>
            </a:r>
          </a:p>
          <a:p>
            <a:pPr lvl="1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Posting</a:t>
            </a: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RDF graphs</a:t>
            </a: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key</a:t>
            </a:r>
          </a:p>
          <a:p>
            <a:pPr lvl="0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Next steps: </a:t>
            </a:r>
          </a:p>
          <a:p>
            <a:pPr lvl="1"/>
            <a:r>
              <a:rPr lang="en-US" sz="1800" dirty="0"/>
              <a:t>Pseudocode</a:t>
            </a:r>
          </a:p>
          <a:p>
            <a:pPr lvl="1"/>
            <a:r>
              <a:rPr lang="en-US" sz="1800" dirty="0"/>
              <a:t>Example</a:t>
            </a:r>
            <a:r>
              <a:rPr lang="en-US" sz="1800" baseline="0" dirty="0"/>
              <a:t> </a:t>
            </a:r>
            <a:r>
              <a:rPr lang="en-US" sz="1800" dirty="0"/>
              <a:t>implementations with different architectures e.g. IOTA</a:t>
            </a:r>
          </a:p>
          <a:p>
            <a:pPr lvl="1"/>
            <a:r>
              <a:rPr lang="en-US" sz="1800" dirty="0"/>
              <a:t>Assume logical model remains unchanged for different architectures</a:t>
            </a:r>
          </a:p>
          <a:p>
            <a:pPr lvl="1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See how easy or otherwise it is to pull  the relevant stuff from FIBO</a:t>
            </a:r>
          </a:p>
          <a:p>
            <a:pPr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Standards Co-ordination</a:t>
            </a:r>
          </a:p>
          <a:p>
            <a:pPr lvl="1" rtl="0" fontAlgn="base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DIDO Reference Architecture (MARS PTF)</a:t>
            </a:r>
          </a:p>
          <a:p>
            <a:pPr lvl="1" rtl="0" fontAlgn="base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ISO Standards TC68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FC0C3A-6062-4699-9E4A-AE2FC153D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1420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4DCF2-0012-451F-AB1C-177FA1E07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C5C4B-3C8C-4739-9DC9-403080556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Presented RFC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proposals at Ottawa FDF</a:t>
            </a:r>
            <a:endParaRPr lang="en-US" sz="2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Distributed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‘ledger’ (immutable data object) protocol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Uses Tangle not chain of blocks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Scalable</a:t>
            </a: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has 2 standards initiatives (plus platform):</a:t>
            </a:r>
            <a:endParaRPr lang="en-US" sz="2800" dirty="0">
              <a:effectLst/>
            </a:endParaRP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Platform: to be released via Eclipse</a:t>
            </a:r>
            <a:endParaRPr lang="en-US" dirty="0">
              <a:effectLst/>
            </a:endParaRP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Protocols via ETSE (Europe)</a:t>
            </a:r>
            <a:endParaRPr lang="en-US" dirty="0">
              <a:effectLst/>
            </a:endParaRP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Tangle Architecture: via OMG</a:t>
            </a:r>
            <a:endParaRPr lang="en-US" dirty="0">
              <a:effectLst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OMG Submission Plans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Initial presentation and discussion in September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RFC in preparation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review in December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to formalize Scope and conformance criteria</a:t>
            </a:r>
            <a:endParaRPr lang="en-US" sz="2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462084-95DD-42C8-AC8D-E0AD646CE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936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FE825-54E8-4314-8EE8-6C34CD9CC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Plans for December Quarterly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7E7E3-1AD7-47D0-B477-BF6C761705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Decision on</a:t>
            </a:r>
            <a:r>
              <a:rPr lang="en-US" sz="2400" baseline="0" dirty="0"/>
              <a:t> </a:t>
            </a:r>
            <a:r>
              <a:rPr lang="en-US" sz="2400" dirty="0"/>
              <a:t>previous call</a:t>
            </a:r>
          </a:p>
          <a:p>
            <a:pPr lvl="1"/>
            <a:r>
              <a:rPr lang="en-US" sz="2000" dirty="0"/>
              <a:t>Meet on Tuesday + do the Wednesday afternoon workshop</a:t>
            </a:r>
          </a:p>
          <a:p>
            <a:pPr lvl="1"/>
            <a:r>
              <a:rPr lang="en-US" sz="2000" dirty="0"/>
              <a:t>Actually we ended up with a full slate</a:t>
            </a:r>
          </a:p>
          <a:p>
            <a:pPr lvl="2"/>
            <a:r>
              <a:rPr lang="en-US" sz="1600" dirty="0"/>
              <a:t>Extra session Monday for RFC Vote (not normally needed)</a:t>
            </a:r>
          </a:p>
          <a:p>
            <a:pPr lvl="2"/>
            <a:r>
              <a:rPr lang="en-US" sz="1600" dirty="0"/>
              <a:t>Workshop</a:t>
            </a:r>
            <a:r>
              <a:rPr lang="en-US" sz="1600" baseline="0" dirty="0"/>
              <a:t> (Wednesday) was very useful</a:t>
            </a:r>
          </a:p>
          <a:p>
            <a:pPr lvl="1"/>
            <a:r>
              <a:rPr lang="en-US" sz="2000" dirty="0"/>
              <a:t>So: work on the basis of the usual 2 days generally, only reduce when there is little to share</a:t>
            </a:r>
          </a:p>
          <a:p>
            <a:pPr lvl="0"/>
            <a:r>
              <a:rPr lang="en-US" sz="2400" dirty="0"/>
              <a:t>Things to monitor each quarter:</a:t>
            </a:r>
          </a:p>
          <a:p>
            <a:pPr lvl="1"/>
            <a:r>
              <a:rPr lang="en-US" sz="2000" dirty="0"/>
              <a:t>When there are thing</a:t>
            </a:r>
            <a:r>
              <a:rPr lang="en-US" sz="2000" baseline="0" dirty="0"/>
              <a:t>s at ADTF we need to attend</a:t>
            </a:r>
          </a:p>
          <a:p>
            <a:pPr lvl="1"/>
            <a:r>
              <a:rPr lang="en-US" sz="2000" baseline="0" dirty="0"/>
              <a:t>Availability of key personnel</a:t>
            </a:r>
          </a:p>
          <a:p>
            <a:pPr lvl="1"/>
            <a:r>
              <a:rPr lang="en-US" sz="2000" baseline="0" dirty="0"/>
              <a:t>Shared events – especially with MARS for DLT related topics</a:t>
            </a:r>
          </a:p>
          <a:p>
            <a:pPr lvl="1"/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4D03A5-67C8-43B3-A1AF-2F3193FA1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0947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5D11D-771E-4D19-B78C-E1428791C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Plans for December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FC595-C69A-405C-B132-FAD1FC261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General sessions</a:t>
            </a:r>
          </a:p>
          <a:p>
            <a:pPr lvl="1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RFC</a:t>
            </a:r>
          </a:p>
          <a:p>
            <a:pPr lvl="1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RFC</a:t>
            </a:r>
          </a:p>
          <a:p>
            <a:pPr lvl="1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DLT WG</a:t>
            </a:r>
          </a:p>
          <a:p>
            <a:pPr lvl="0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Distributed Ledger (Blockchain)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Joint Session with MARS</a:t>
            </a:r>
          </a:p>
          <a:p>
            <a:pPr lvl="1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(When?)</a:t>
            </a:r>
          </a:p>
          <a:p>
            <a:pPr lvl="1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Covers RFP, IOTA RFC, DIDO-RA etc.</a:t>
            </a:r>
            <a:endParaRPr lang="en-US" sz="2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Workshop </a:t>
            </a:r>
          </a:p>
          <a:p>
            <a:pPr lvl="1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Wednesday afternoon?</a:t>
            </a:r>
          </a:p>
          <a:p>
            <a:pPr lvl="1"/>
            <a:endParaRPr lang="en-US" sz="1800" baseline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861682-2FAC-49A5-8A59-5FC701875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0277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311D2-2554-46F9-B337-6D3CD3E80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December DLT / Blockchain Half 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CA405-59A6-4398-9C11-502A569A1D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RFP discussion(s) – areas</a:t>
            </a:r>
            <a:r>
              <a:rPr lang="en-US" baseline="0" dirty="0"/>
              <a:t> ripe for standards proposals</a:t>
            </a:r>
          </a:p>
          <a:p>
            <a:r>
              <a:rPr lang="en-US" baseline="0" dirty="0"/>
              <a:t>IOTA RFC is separate, per defined scope</a:t>
            </a:r>
          </a:p>
          <a:p>
            <a:r>
              <a:rPr lang="en-US" baseline="0" dirty="0"/>
              <a:t>No presumption of which TC (DTC or PTC) ends up progressing any of these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6C1CC6-B978-443D-9FB7-9A1285C11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7597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E4104-4006-4621-8CEB-C21A4F166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200" baseline="0" dirty="0"/>
              <a:t>December FIBO Workshop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626B8-8720-4B43-B6BA-5311AF14F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200" dirty="0"/>
              <a:t>FIBO – how to populate with the right instance data (enough information on the intended semantics?)</a:t>
            </a:r>
          </a:p>
          <a:p>
            <a:pPr lvl="1"/>
            <a:r>
              <a:rPr lang="en-US" sz="1800" dirty="0"/>
              <a:t>Previous ones:</a:t>
            </a:r>
          </a:p>
          <a:p>
            <a:pPr lvl="2"/>
            <a:r>
              <a:rPr lang="en-US" sz="1400" dirty="0"/>
              <a:t>Shares and business entities</a:t>
            </a:r>
          </a:p>
          <a:p>
            <a:pPr lvl="2"/>
            <a:r>
              <a:rPr lang="en-US" sz="1400" dirty="0"/>
              <a:t>DLT</a:t>
            </a:r>
            <a:r>
              <a:rPr lang="en-US" sz="1400" baseline="0" dirty="0"/>
              <a:t> </a:t>
            </a:r>
            <a:r>
              <a:rPr lang="en-US" sz="1400" baseline="0" dirty="0" err="1"/>
              <a:t>PoC</a:t>
            </a:r>
            <a:r>
              <a:rPr lang="en-US" sz="1400" baseline="0" dirty="0"/>
              <a:t> (IR Swaps)</a:t>
            </a:r>
          </a:p>
          <a:p>
            <a:pPr rtl="0" fontAlgn="base"/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Determine workshop agenda in these Monthly Update Calls not on the Tuesday</a:t>
            </a:r>
            <a:endParaRPr lang="en-US" sz="2400" dirty="0">
              <a:effectLst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Present a proposal in the November MUD call for considerations</a:t>
            </a:r>
          </a:p>
          <a:p>
            <a:pPr lvl="1" indent="-342900">
              <a:buFont typeface="Arial" charset="0"/>
              <a:buChar char="•"/>
            </a:pPr>
            <a:r>
              <a:rPr lang="en-US" dirty="0"/>
              <a:t>E.g. revisit identification terms for securities, listing etc. and FIGI alignment – </a:t>
            </a:r>
            <a:r>
              <a:rPr lang="en-US" dirty="0" err="1"/>
              <a:t>pik</a:t>
            </a:r>
            <a:r>
              <a:rPr lang="en-US" dirty="0"/>
              <a:t> up where we left off</a:t>
            </a:r>
          </a:p>
          <a:p>
            <a:pPr lvl="1" indent="-342900">
              <a:buFont typeface="Arial" charset="0"/>
              <a:buChar char="•"/>
            </a:pPr>
            <a:r>
              <a:rPr lang="en-US" dirty="0">
                <a:effectLst/>
              </a:rPr>
              <a:t>Classification </a:t>
            </a:r>
          </a:p>
          <a:p>
            <a:pPr lvl="2" indent="-342900"/>
            <a:r>
              <a:rPr lang="en-US" dirty="0"/>
              <a:t>Alignment with CFI ISO 19312</a:t>
            </a:r>
          </a:p>
          <a:p>
            <a:pPr lvl="2" indent="-342900"/>
            <a:r>
              <a:rPr lang="en-US" dirty="0">
                <a:effectLst/>
              </a:rPr>
              <a:t>Alignment with FIGI</a:t>
            </a:r>
          </a:p>
          <a:p>
            <a:pPr lvl="0"/>
            <a:endParaRPr lang="en-US" sz="2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A93D31-7DDF-4F9D-9F98-9CBAFC100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2126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E9CA-FAF0-4EC3-B85F-767C7E9CA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December Agenda: Things to cover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E3C63-DA0A-4E5F-9549-2540DE703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/>
              <a:t>FIBO 2.0 RFC review and vote to submit</a:t>
            </a:r>
          </a:p>
          <a:p>
            <a:pPr lvl="0"/>
            <a:r>
              <a:rPr lang="en-US" sz="2000" dirty="0"/>
              <a:t>DLT Matters</a:t>
            </a:r>
          </a:p>
          <a:p>
            <a:pPr lvl="1"/>
            <a:r>
              <a:rPr lang="en-US" sz="1600" dirty="0"/>
              <a:t>Distributed</a:t>
            </a:r>
            <a:r>
              <a:rPr lang="en-US" sz="1600" baseline="0" dirty="0"/>
              <a:t> Ledger </a:t>
            </a:r>
            <a:r>
              <a:rPr lang="en-US" sz="1600" baseline="0" dirty="0" err="1"/>
              <a:t>PoC</a:t>
            </a:r>
            <a:r>
              <a:rPr lang="en-US" sz="1600" baseline="0" dirty="0"/>
              <a:t> Report-back?</a:t>
            </a:r>
          </a:p>
          <a:p>
            <a:pPr marL="742950" lvl="1" indent="-285750"/>
            <a:r>
              <a:rPr lang="en-US" sz="1600" baseline="0" dirty="0"/>
              <a:t>DIDO RA collaboration with MARS</a:t>
            </a:r>
          </a:p>
          <a:p>
            <a:pPr marL="68580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effectLst/>
              </a:rPr>
              <a:t>Update on standards work in DLT</a:t>
            </a:r>
            <a:endParaRPr lang="en-US" sz="1600" dirty="0">
              <a:effectLst/>
            </a:endParaRPr>
          </a:p>
          <a:p>
            <a:pPr lvl="0"/>
            <a:r>
              <a:rPr lang="en-US" sz="2000" dirty="0"/>
              <a:t>IOTA Tangle RFC presentation and discussion </a:t>
            </a:r>
          </a:p>
          <a:p>
            <a:pPr lvl="0"/>
            <a:r>
              <a:rPr lang="en-US" sz="2000" baseline="0" dirty="0"/>
              <a:t>Regulatory matters and initiatives</a:t>
            </a:r>
          </a:p>
          <a:p>
            <a:pPr lvl="0"/>
            <a:r>
              <a:rPr lang="en-US" sz="2000" baseline="0" dirty="0"/>
              <a:t>What else ?</a:t>
            </a:r>
          </a:p>
          <a:p>
            <a:pPr lvl="1"/>
            <a:r>
              <a:rPr lang="en-US" sz="1800" baseline="0" dirty="0"/>
              <a:t>WG1 semantics?</a:t>
            </a:r>
          </a:p>
          <a:p>
            <a:pPr lvl="1"/>
            <a:r>
              <a:rPr lang="en-US" sz="1800" baseline="0" dirty="0"/>
              <a:t>XBRL?</a:t>
            </a:r>
          </a:p>
          <a:p>
            <a:pPr lvl="1"/>
            <a:r>
              <a:rPr lang="en-US" sz="1800" baseline="0" dirty="0"/>
              <a:t>BIAN?</a:t>
            </a:r>
          </a:p>
          <a:p>
            <a:pPr lvl="0"/>
            <a:r>
              <a:rPr lang="en-US" sz="2000" baseline="0" dirty="0"/>
              <a:t>Anything in other groups we need to go along to?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B20CD7-9786-47F5-BCEB-117FD8A7B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867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r>
              <a:rPr lang="en-US" sz="2800" dirty="0"/>
              <a:t>News</a:t>
            </a: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dirty="0"/>
              <a:t>FIBO OMG Submission Status</a:t>
            </a: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dirty="0">
                <a:effectLst/>
              </a:rPr>
              <a:t>FDTF QM Report-back – FIBO Workshop etc.</a:t>
            </a:r>
          </a:p>
          <a:p>
            <a:r>
              <a:rPr lang="en-US" sz="2800" dirty="0"/>
              <a:t>Other FDTF Activities: Distributed Ledger (Blockchain) WG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Agenda for December OMG FDTF Quarterly Meeting (Seattle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en-US" sz="2800" dirty="0">
              <a:effectLst/>
            </a:endParaRPr>
          </a:p>
          <a:p>
            <a:r>
              <a:rPr lang="en-US" sz="2800" dirty="0"/>
              <a:t>FIBO detail – CCM, Metadata, Products etc.</a:t>
            </a:r>
          </a:p>
          <a:p>
            <a:r>
              <a:rPr lang="en-US" sz="2800" dirty="0"/>
              <a:t>FIBO Status Takeaway Slides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Detailed Status etc. </a:t>
            </a:r>
            <a:endParaRPr lang="en-US" sz="2400" dirty="0">
              <a:effectLst/>
            </a:endParaRPr>
          </a:p>
          <a:p>
            <a:pPr lvl="1"/>
            <a:r>
              <a:rPr lang="en-US" sz="2400" dirty="0"/>
              <a:t>Status of Current Specifications</a:t>
            </a:r>
          </a:p>
          <a:p>
            <a:pPr lvl="1"/>
            <a:r>
              <a:rPr lang="en-US" sz="2400" dirty="0"/>
              <a:t>Status of upcoming FIBO specifications and FCT activities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6290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34D31-E998-41EC-BB14-3C600C174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E3F1E-79AD-45A2-97C7-E443F809A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Integration with FIGI</a:t>
            </a:r>
          </a:p>
          <a:p>
            <a:pPr lvl="1"/>
            <a:r>
              <a:rPr lang="en-US" sz="1800" dirty="0"/>
              <a:t>Equivalence and sub classis, mapping and classification matters</a:t>
            </a:r>
          </a:p>
          <a:p>
            <a:pPr lvl="1"/>
            <a:r>
              <a:rPr lang="en-US" sz="1800" dirty="0"/>
              <a:t>Ontology of information constructs e.g. identifiers versus security concepts?</a:t>
            </a:r>
          </a:p>
          <a:p>
            <a:pPr lvl="0"/>
            <a:r>
              <a:rPr lang="en-US" sz="2000" dirty="0"/>
              <a:t>FIBO shortfalls in separation</a:t>
            </a:r>
            <a:r>
              <a:rPr lang="en-US" sz="2000" baseline="0" dirty="0"/>
              <a:t> between share equity versus share instruments</a:t>
            </a:r>
          </a:p>
          <a:p>
            <a:pPr lvl="0"/>
            <a:r>
              <a:rPr lang="en-US" sz="2000" baseline="0" dirty="0"/>
              <a:t>Industry updates</a:t>
            </a:r>
          </a:p>
          <a:p>
            <a:pPr lvl="1"/>
            <a:r>
              <a:rPr lang="en-US" sz="1800" dirty="0"/>
              <a:t>Regulatory</a:t>
            </a:r>
            <a:r>
              <a:rPr lang="en-US" sz="1800" baseline="0" dirty="0"/>
              <a:t> e.g. MIFID</a:t>
            </a:r>
          </a:p>
          <a:p>
            <a:pPr lvl="1"/>
            <a:r>
              <a:rPr lang="en-US" sz="1800" baseline="0" dirty="0"/>
              <a:t>Standards e.g. ISO 20022 and WG1 work</a:t>
            </a:r>
          </a:p>
          <a:p>
            <a:pPr lvl="1"/>
            <a:r>
              <a:rPr lang="en-US" sz="1800" baseline="0" dirty="0"/>
              <a:t>Get out of our bubble</a:t>
            </a:r>
          </a:p>
          <a:p>
            <a:pPr lvl="1"/>
            <a:r>
              <a:rPr lang="en-US" sz="1800" baseline="0" dirty="0"/>
              <a:t>Other financial areas like Microfinance</a:t>
            </a:r>
          </a:p>
          <a:p>
            <a:pPr lvl="0"/>
            <a:r>
              <a:rPr lang="en-US" sz="2000" dirty="0"/>
              <a:t>People to approach for talks etc. </a:t>
            </a:r>
          </a:p>
          <a:p>
            <a:pPr lvl="1"/>
            <a:r>
              <a:rPr lang="en-US" sz="1800" dirty="0"/>
              <a:t>PJ </a:t>
            </a:r>
            <a:r>
              <a:rPr lang="en-US" sz="1800" dirty="0" err="1"/>
              <a:t>DiGiammarino</a:t>
            </a:r>
            <a:r>
              <a:rPr lang="en-US" sz="1800" dirty="0"/>
              <a:t> (</a:t>
            </a:r>
            <a:r>
              <a:rPr lang="en-US" sz="1800" dirty="0" err="1"/>
              <a:t>RegTech</a:t>
            </a:r>
            <a:r>
              <a:rPr lang="en-US" sz="1800" dirty="0"/>
              <a:t> Council)</a:t>
            </a:r>
          </a:p>
          <a:p>
            <a:pPr lvl="1"/>
            <a:r>
              <a:rPr lang="en-US" sz="1800" dirty="0"/>
              <a:t>Others – review next month</a:t>
            </a:r>
          </a:p>
          <a:p>
            <a:pPr lvl="1"/>
            <a:r>
              <a:rPr lang="en-US" sz="1800" dirty="0"/>
              <a:t>Hashtags: #</a:t>
            </a:r>
            <a:r>
              <a:rPr lang="en-US" sz="1800" dirty="0" err="1"/>
              <a:t>RegTech</a:t>
            </a:r>
            <a:r>
              <a:rPr lang="en-US" sz="1800" dirty="0"/>
              <a:t> #FinTech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46D7B7-7916-4CDB-8BE0-09202A15B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4089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B5539-A502-4649-AFEB-F3BA5D161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Draft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67CA3-4FED-4FE6-AFDA-C5688A183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Tuesday</a:t>
            </a:r>
          </a:p>
          <a:p>
            <a:pPr lvl="1"/>
            <a:r>
              <a:rPr lang="en-US" sz="2000" dirty="0"/>
              <a:t>Tues Morning (9 – 12)</a:t>
            </a:r>
          </a:p>
          <a:p>
            <a:pPr marL="457200" lvl="1" indent="0">
              <a:buNone/>
            </a:pPr>
            <a:endParaRPr lang="en-US" sz="2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endParaRPr lang="en-US" sz="2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2000" dirty="0"/>
              <a:t>Afternoon (1 – 5)</a:t>
            </a:r>
          </a:p>
          <a:p>
            <a:pPr lvl="1"/>
            <a:endParaRPr lang="en-US" sz="2000" baseline="0" dirty="0"/>
          </a:p>
          <a:p>
            <a:pPr lvl="0"/>
            <a:r>
              <a:rPr lang="en-US" sz="2800" dirty="0"/>
              <a:t>Wednesday</a:t>
            </a:r>
            <a:endParaRPr lang="en-US" sz="1800" dirty="0"/>
          </a:p>
          <a:p>
            <a:pPr lvl="1"/>
            <a:r>
              <a:rPr lang="en-US" sz="2400" dirty="0"/>
              <a:t>Morning (9 – 12) 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Extended</a:t>
            </a:r>
            <a:r>
              <a:rPr lang="en-US" sz="2400" baseline="0" dirty="0"/>
              <a:t> lunch 12 – 1:30</a:t>
            </a:r>
            <a:endParaRPr lang="en-US" sz="2400" dirty="0"/>
          </a:p>
          <a:p>
            <a:pPr lvl="1"/>
            <a:r>
              <a:rPr lang="en-US" sz="2400" dirty="0"/>
              <a:t>Wednesday Afternoon (1:30 – 5)</a:t>
            </a:r>
          </a:p>
          <a:p>
            <a:pPr lvl="1"/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E2C8F5-D637-4FF9-AD88-5E3F82C5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0514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F35FA-6C7C-40C6-8DB8-064F108E5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(Background)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534EF-C283-419D-8CBE-037A3542C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A39B11-C68F-424D-88CD-64BD00F63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9863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39B72-B759-4049-9606-FE305B7B3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Plans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F16A6-282D-4968-B96D-F6B54B56F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FIBO 1</a:t>
            </a:r>
          </a:p>
          <a:p>
            <a:pPr lvl="1"/>
            <a:r>
              <a:rPr lang="en-US" sz="2000" dirty="0"/>
              <a:t>FND: 1.2 as delivered in March 2017</a:t>
            </a:r>
          </a:p>
          <a:p>
            <a:pPr lvl="1"/>
            <a:r>
              <a:rPr lang="en-US" sz="2000" dirty="0"/>
              <a:t>FBC: 1.1</a:t>
            </a:r>
          </a:p>
          <a:p>
            <a:pPr lvl="1"/>
            <a:r>
              <a:rPr lang="en-US" sz="2000" dirty="0"/>
              <a:t>IND:</a:t>
            </a:r>
            <a:r>
              <a:rPr lang="en-US" sz="2000" baseline="0" dirty="0"/>
              <a:t> 1.0</a:t>
            </a:r>
          </a:p>
          <a:p>
            <a:pPr lvl="1"/>
            <a:r>
              <a:rPr lang="en-US" sz="2000" baseline="0" dirty="0"/>
              <a:t>BE: 1.2</a:t>
            </a:r>
            <a:endParaRPr lang="en-US" sz="2000" dirty="0"/>
          </a:p>
          <a:p>
            <a:pPr marL="1143000" marR="0" lvl="2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1.2.1 delivering imminently* as urgent fix</a:t>
            </a:r>
          </a:p>
          <a:p>
            <a:pPr lvl="1"/>
            <a:r>
              <a:rPr lang="en-US" sz="2000" dirty="0"/>
              <a:t>RTFs remain open until March 2019 and until FIBO2 approved</a:t>
            </a:r>
          </a:p>
          <a:p>
            <a:pPr lvl="2"/>
            <a:r>
              <a:rPr lang="en-US" sz="1800" baseline="0" dirty="0"/>
              <a:t>Check extension rules</a:t>
            </a:r>
          </a:p>
          <a:p>
            <a:pPr lvl="2"/>
            <a:r>
              <a:rPr lang="en-US" sz="1800" dirty="0"/>
              <a:t>Need a new RTF chair for each after December</a:t>
            </a:r>
            <a:endParaRPr lang="en-US" sz="1800" baseline="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r>
              <a:rPr lang="en-US" sz="1400" dirty="0"/>
              <a:t>* for certain values of imminently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89981D-70E5-4A98-B12C-0AAFAADF2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6419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FTF and RTF Charters (Friday Plenary) June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Foundations</a:t>
            </a:r>
            <a:endParaRPr lang="en-US" sz="1800" dirty="0"/>
          </a:p>
          <a:p>
            <a:pPr lvl="1"/>
            <a:r>
              <a:rPr lang="en-US" sz="1400" dirty="0"/>
              <a:t>1.2 RTF reported in </a:t>
            </a:r>
            <a:r>
              <a:rPr lang="en-US" sz="1400" baseline="0" dirty="0"/>
              <a:t>March 2017</a:t>
            </a:r>
          </a:p>
          <a:p>
            <a:pPr lvl="1"/>
            <a:r>
              <a:rPr lang="en-US" sz="1400" baseline="0" dirty="0"/>
              <a:t>1.3 RTF chartered Sept 2017</a:t>
            </a:r>
          </a:p>
          <a:p>
            <a:pPr lvl="1"/>
            <a:r>
              <a:rPr lang="en-US" sz="1400" dirty="0"/>
              <a:t>June: Extended to December 2018</a:t>
            </a:r>
            <a:endParaRPr lang="en-US" sz="1400" baseline="0" dirty="0"/>
          </a:p>
          <a:p>
            <a:r>
              <a:rPr lang="en-US" sz="1400" dirty="0"/>
              <a:t>Business Entities</a:t>
            </a:r>
          </a:p>
          <a:p>
            <a:pPr lvl="1"/>
            <a:r>
              <a:rPr lang="en-US" sz="1400" dirty="0"/>
              <a:t>1.2 RTF</a:t>
            </a:r>
            <a:r>
              <a:rPr lang="en-US" sz="1400" baseline="0" dirty="0"/>
              <a:t> chartered Sept 2016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Separate urgent issue – to be actioned by the RTF</a:t>
            </a:r>
          </a:p>
          <a:p>
            <a:pPr lvl="1"/>
            <a:r>
              <a:rPr lang="en-US" sz="1400" dirty="0"/>
              <a:t>June: Extended to December 2018</a:t>
            </a:r>
            <a:endParaRPr lang="en-US" sz="1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400" dirty="0"/>
              <a:t>Indices and Indicators</a:t>
            </a:r>
          </a:p>
          <a:p>
            <a:pPr lvl="1"/>
            <a:r>
              <a:rPr lang="en-US" sz="1400" dirty="0"/>
              <a:t>1.1 RTF chartered in Sept 2016</a:t>
            </a:r>
          </a:p>
          <a:p>
            <a:pPr lvl="1">
              <a:defRPr/>
            </a:pPr>
            <a:r>
              <a:rPr lang="en-US" sz="1400" dirty="0"/>
              <a:t>June: Extended to December 2018</a:t>
            </a:r>
            <a:endParaRPr lang="en-US" sz="1400" dirty="0">
              <a:effectLst/>
            </a:endParaRPr>
          </a:p>
          <a:p>
            <a:r>
              <a:rPr lang="en-US" sz="1400" dirty="0"/>
              <a:t>Financial Business and Commerce (FBC) </a:t>
            </a:r>
          </a:p>
          <a:p>
            <a:pPr lvl="1"/>
            <a:r>
              <a:rPr lang="en-US" sz="1400" dirty="0"/>
              <a:t>New RTF 1.1 chartered in September 2016</a:t>
            </a:r>
          </a:p>
          <a:p>
            <a:pPr lvl="1">
              <a:defRPr/>
            </a:pPr>
            <a:r>
              <a:rPr lang="en-US" sz="1400" dirty="0"/>
              <a:t>June: Extended to December 2018</a:t>
            </a:r>
            <a:endParaRPr lang="en-US" sz="1400" dirty="0">
              <a:effectLst/>
            </a:endParaRPr>
          </a:p>
          <a:p>
            <a:pPr lvl="0"/>
            <a:r>
              <a:rPr lang="en-US" sz="1600" dirty="0"/>
              <a:t>These remain in existence until FIBO2 is approved</a:t>
            </a:r>
          </a:p>
          <a:p>
            <a:pPr lvl="1"/>
            <a:r>
              <a:rPr lang="en-US" sz="1400" dirty="0"/>
              <a:t>Needed for approving urgent issues</a:t>
            </a:r>
          </a:p>
          <a:p>
            <a:pPr lvl="1"/>
            <a:endParaRPr lang="en-US" sz="1400" dirty="0"/>
          </a:p>
          <a:p>
            <a:pPr lvl="0"/>
            <a:r>
              <a:rPr lang="en-US" sz="1800" dirty="0"/>
              <a:t>NO MOTIONS IN SEPTEMBER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55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89A8D-5D27-4961-BBB4-DD5FAE2FD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Detailed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6FE60-290D-4665-A43D-F0AECFD25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Terminology (Modules, domains etc.)</a:t>
            </a:r>
            <a:endParaRPr lang="en-US" dirty="0">
              <a:effectLst/>
            </a:endParaRP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EDMC and OMG Metadata</a:t>
            </a:r>
            <a:endParaRPr lang="en-US" dirty="0">
              <a:effectLst/>
            </a:endParaRP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CCM Round Tripping</a:t>
            </a:r>
            <a:endParaRPr lang="en-US" sz="2800" dirty="0">
              <a:effectLst/>
            </a:endParaRPr>
          </a:p>
          <a:p>
            <a:r>
              <a:rPr lang="en-US" dirty="0"/>
              <a:t>FIBO spec Products</a:t>
            </a:r>
          </a:p>
          <a:p>
            <a:r>
              <a:rPr lang="en-US" dirty="0"/>
              <a:t>FIBO spec Content</a:t>
            </a:r>
          </a:p>
          <a:p>
            <a:r>
              <a:rPr lang="en-US" baseline="0" dirty="0"/>
              <a:t>FIBO 2.0 OMG Submission Deliverables</a:t>
            </a:r>
          </a:p>
          <a:p>
            <a:pPr lvl="1"/>
            <a:r>
              <a:rPr lang="en-US" baseline="0" dirty="0"/>
              <a:t>And decisions needed</a:t>
            </a: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Web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presentation of FIBO content</a:t>
            </a:r>
            <a:endParaRPr lang="en-US" dirty="0">
              <a:effectLst/>
            </a:endParaRPr>
          </a:p>
          <a:p>
            <a:pPr lvl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3AE292-F2F4-4C99-A150-C685C0B9B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6770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55D0E-8669-4C73-A98B-2F3EF1333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6E5EF-B542-4952-937E-F348F4D9E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Business Domain: Separate views of business content without reference</a:t>
            </a:r>
            <a:r>
              <a:rPr lang="en-US" sz="2400" baseline="0" dirty="0"/>
              <a:t> to model structure / namespaces</a:t>
            </a:r>
          </a:p>
          <a:p>
            <a:r>
              <a:rPr lang="en-US" sz="2400" baseline="0" dirty="0"/>
              <a:t>Model Structure</a:t>
            </a:r>
            <a:endParaRPr lang="en-US" sz="2400" dirty="0"/>
          </a:p>
          <a:p>
            <a:pPr lvl="1"/>
            <a:r>
              <a:rPr lang="en-US" sz="2000" dirty="0"/>
              <a:t>Domain: The top level</a:t>
            </a:r>
            <a:r>
              <a:rPr lang="en-US" sz="2000" baseline="0" dirty="0"/>
              <a:t> e.g. BE, FND, FBC</a:t>
            </a:r>
          </a:p>
          <a:p>
            <a:pPr lvl="1"/>
            <a:r>
              <a:rPr lang="en-US" sz="2000" baseline="0" dirty="0"/>
              <a:t>Module: package and IRI fragments below Domain</a:t>
            </a:r>
          </a:p>
          <a:p>
            <a:pPr lvl="2"/>
            <a:r>
              <a:rPr lang="en-US" sz="1800" baseline="0" dirty="0"/>
              <a:t> recursive</a:t>
            </a:r>
          </a:p>
          <a:p>
            <a:pPr lvl="1"/>
            <a:r>
              <a:rPr lang="en-US" sz="2000" baseline="0" dirty="0"/>
              <a:t>Ontology: file / leaf level component</a:t>
            </a:r>
          </a:p>
          <a:p>
            <a:pPr lvl="0"/>
            <a:r>
              <a:rPr lang="en-US" sz="2400" dirty="0"/>
              <a:t>There are abstracts for each of these</a:t>
            </a:r>
          </a:p>
          <a:p>
            <a:pPr lvl="1"/>
            <a:r>
              <a:rPr lang="en-US" sz="2000" dirty="0"/>
              <a:t>Written</a:t>
            </a:r>
            <a:r>
              <a:rPr lang="en-US" sz="2000" baseline="0" dirty="0"/>
              <a:t> </a:t>
            </a:r>
            <a:r>
              <a:rPr lang="en-US" sz="2000" dirty="0"/>
              <a:t>now for Provisional / Extensions</a:t>
            </a:r>
          </a:p>
          <a:p>
            <a:pPr lvl="1"/>
            <a:r>
              <a:rPr lang="en-US" sz="2000" dirty="0"/>
              <a:t>Included in Metadata files for each level / component</a:t>
            </a:r>
          </a:p>
          <a:p>
            <a:pPr lvl="1"/>
            <a:r>
              <a:rPr lang="en-US" sz="2000" dirty="0"/>
              <a:t>All abstracts moved from </a:t>
            </a:r>
            <a:r>
              <a:rPr lang="en-US" sz="2000" dirty="0" err="1"/>
              <a:t>sm:fileAbstract</a:t>
            </a:r>
            <a:r>
              <a:rPr lang="en-US" sz="2000" dirty="0"/>
              <a:t> to </a:t>
            </a:r>
            <a:r>
              <a:rPr lang="en-US" sz="2000" dirty="0" err="1"/>
              <a:t>dct:abstract</a:t>
            </a:r>
            <a:endParaRPr lang="en-US" sz="2000" dirty="0"/>
          </a:p>
          <a:p>
            <a:pPr lvl="1"/>
            <a:r>
              <a:rPr lang="en-US" sz="2000" dirty="0"/>
              <a:t>OMG</a:t>
            </a:r>
            <a:r>
              <a:rPr lang="en-US" sz="2000" baseline="0" dirty="0"/>
              <a:t> specs to be generated from these, reversing some changes e.g. add OMG Copyright when submitted</a:t>
            </a:r>
          </a:p>
          <a:p>
            <a:pPr lvl="0"/>
            <a:r>
              <a:rPr lang="en-US" sz="2400" dirty="0" err="1"/>
              <a:t>FIBOPedia</a:t>
            </a:r>
            <a:r>
              <a:rPr lang="en-US" sz="2400" baseline="0" dirty="0"/>
              <a:t> also generated from these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E47962-1D99-4E30-B422-60D7B04DA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4392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Master Open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Main issues:</a:t>
            </a:r>
          </a:p>
          <a:p>
            <a:pPr lvl="1"/>
            <a:r>
              <a:rPr lang="en-US" sz="2000" dirty="0"/>
              <a:t>Duplication (Proxies) all fixed? See JIRA on Equivalent classes</a:t>
            </a:r>
          </a:p>
          <a:p>
            <a:pPr lvl="1"/>
            <a:r>
              <a:rPr lang="en-US" sz="2000" dirty="0"/>
              <a:t>Semantic Duplication – FND FCT investigations ongoing</a:t>
            </a:r>
          </a:p>
          <a:p>
            <a:pPr lvl="1"/>
            <a:r>
              <a:rPr lang="en-US" sz="2000" dirty="0"/>
              <a:t>References to things not there (status unknown; scripted?)</a:t>
            </a: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Duplicate property names (short names)</a:t>
            </a:r>
            <a:endParaRPr lang="en-US" sz="2400" dirty="0">
              <a:effectLst/>
            </a:endParaRPr>
          </a:p>
          <a:p>
            <a:pPr lvl="0"/>
            <a:r>
              <a:rPr lang="en-US" sz="2400" dirty="0"/>
              <a:t>Values</a:t>
            </a:r>
            <a:r>
              <a:rPr lang="en-US" sz="2400" baseline="0" dirty="0"/>
              <a:t> ontology </a:t>
            </a:r>
          </a:p>
          <a:p>
            <a:pPr lvl="1"/>
            <a:r>
              <a:rPr lang="en-US" sz="2000" baseline="0" dirty="0"/>
              <a:t>Phase 1 (Provisional) DONE</a:t>
            </a:r>
          </a:p>
          <a:p>
            <a:pPr lvl="1"/>
            <a:r>
              <a:rPr lang="en-US" sz="2000" baseline="0" dirty="0"/>
              <a:t>Phase 2 (Release) to do</a:t>
            </a:r>
          </a:p>
          <a:p>
            <a:pPr lvl="1"/>
            <a:r>
              <a:rPr lang="en-US" sz="2000" baseline="0" dirty="0"/>
              <a:t>Phase 3 (applying Values semantics) to do</a:t>
            </a:r>
          </a:p>
          <a:p>
            <a:pPr lvl="0"/>
            <a:r>
              <a:rPr lang="en-US" sz="2400" baseline="0" dirty="0"/>
              <a:t>Proposal</a:t>
            </a:r>
          </a:p>
          <a:p>
            <a:pPr lvl="1"/>
            <a:r>
              <a:rPr lang="en-US" sz="2000" baseline="0" dirty="0"/>
              <a:t>Release updates to the legacy material in horizontal layers:</a:t>
            </a:r>
          </a:p>
          <a:p>
            <a:pPr lvl="2"/>
            <a:r>
              <a:rPr lang="en-US" sz="1600" baseline="0" dirty="0"/>
              <a:t>Layer 1: definitions cleaned up</a:t>
            </a:r>
          </a:p>
          <a:p>
            <a:pPr lvl="2"/>
            <a:r>
              <a:rPr lang="en-US" sz="1600" baseline="0" dirty="0"/>
              <a:t>Layer 2: Simple conceptual semantics</a:t>
            </a:r>
          </a:p>
          <a:p>
            <a:pPr lvl="2"/>
            <a:r>
              <a:rPr lang="en-US" sz="1600" baseline="0" dirty="0"/>
              <a:t>Layer 3: FIBO OMG Release style and fitness for Protégé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2874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55077-69D0-4904-85DD-432BBCB14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CCM Round Trip Ingest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13A36-7FF2-4520-902F-B50C1BA78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Process 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Written up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Set-up Requirements documented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Working directory set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Only FIBO one needed now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Need to be on line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Home folder set up for multi-user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Namespaces: can’t simply change a URI in OWL without replicating in CCM ahead of next ingest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 are being tracked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E5279B-72E4-4004-8224-90445E098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0689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AE9BF-8EC7-4458-B85A-59111C38B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400" baseline="0" dirty="0"/>
              <a:t>Round tripping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C8B2F-6057-4CDB-ABCA-F6562CD96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aseline="0" dirty="0"/>
              <a:t>Functional as currently specified</a:t>
            </a:r>
          </a:p>
          <a:p>
            <a:pPr lvl="0"/>
            <a:r>
              <a:rPr lang="en-US" sz="2400" baseline="0" dirty="0"/>
              <a:t>Some functions not yet implemented</a:t>
            </a:r>
          </a:p>
          <a:p>
            <a:pPr lvl="1"/>
            <a:r>
              <a:rPr lang="en-US" sz="2000" baseline="0" dirty="0"/>
              <a:t>Individuals?</a:t>
            </a:r>
          </a:p>
          <a:p>
            <a:pPr lvl="0"/>
            <a:r>
              <a:rPr lang="en-US" sz="2400" baseline="0" dirty="0"/>
              <a:t>New features implemented in CCM</a:t>
            </a:r>
          </a:p>
          <a:p>
            <a:pPr lvl="1"/>
            <a:r>
              <a:rPr lang="en-US" sz="2000" baseline="0" dirty="0"/>
              <a:t>Ontology Metadata</a:t>
            </a:r>
          </a:p>
          <a:p>
            <a:pPr lvl="1"/>
            <a:r>
              <a:rPr lang="en-US" sz="2000" baseline="0" dirty="0"/>
              <a:t>Min 0 restrictions</a:t>
            </a:r>
          </a:p>
          <a:p>
            <a:pPr lvl="1"/>
            <a:r>
              <a:rPr lang="en-US" sz="2000" baseline="0" dirty="0"/>
              <a:t>Remote restrictions (domain is in a different ontology / package) (to test)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DA9AED-B7C0-4D4E-BB73-3E76433F6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074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7772400" cy="5029200"/>
          </a:xfrm>
        </p:spPr>
        <p:txBody>
          <a:bodyPr/>
          <a:lstStyle/>
          <a:p>
            <a:pPr lvl="0"/>
            <a:r>
              <a:rPr lang="en-US" sz="2400" baseline="0" dirty="0"/>
              <a:t>FIBO v2 OMG Submission: Voted to Publish for Comments </a:t>
            </a:r>
          </a:p>
          <a:p>
            <a:pPr lvl="1"/>
            <a:r>
              <a:rPr lang="en-US" sz="2000" baseline="0" dirty="0"/>
              <a:t>Voted at FDTF and in AB</a:t>
            </a:r>
          </a:p>
          <a:p>
            <a:pPr lvl="1"/>
            <a:r>
              <a:rPr lang="en-US" sz="2000" baseline="0" dirty="0"/>
              <a:t>Actually did this twice to pick up further actionable comments</a:t>
            </a:r>
          </a:p>
          <a:p>
            <a:pPr lvl="0"/>
            <a:r>
              <a:rPr lang="en-US" sz="2400" dirty="0"/>
              <a:t>EDMC FIBO Q3 Publication completed</a:t>
            </a:r>
          </a:p>
          <a:p>
            <a:pPr lvl="1"/>
            <a:r>
              <a:rPr lang="en-US" sz="2000" dirty="0">
                <a:hlinkClick r:id="rId2"/>
              </a:rPr>
              <a:t>https://spec.edmcouncil.org/fibo/</a:t>
            </a:r>
            <a:r>
              <a:rPr lang="en-US" sz="2000" baseline="0" dirty="0"/>
              <a:t> </a:t>
            </a:r>
            <a:endParaRPr lang="en-US" sz="2000" dirty="0"/>
          </a:p>
          <a:p>
            <a:pPr lvl="0"/>
            <a:r>
              <a:rPr lang="en-US" sz="2400" dirty="0"/>
              <a:t>Upcoming Training</a:t>
            </a:r>
          </a:p>
          <a:p>
            <a:pPr lvl="1"/>
            <a:r>
              <a:rPr lang="en-US" sz="2000" dirty="0"/>
              <a:t>Chicago, October 10 - 11: FIBO in-depth with Mike Atkin, Dean </a:t>
            </a:r>
            <a:r>
              <a:rPr lang="en-US" sz="2000" dirty="0" err="1"/>
              <a:t>Allemang</a:t>
            </a:r>
            <a:r>
              <a:rPr lang="en-US" sz="2000" dirty="0"/>
              <a:t>, Dennis Wisnosky and Jacobus </a:t>
            </a:r>
            <a:r>
              <a:rPr lang="en-US" sz="2000" dirty="0" err="1"/>
              <a:t>Geluk</a:t>
            </a:r>
            <a:endParaRPr lang="en-US" sz="2000" dirty="0"/>
          </a:p>
          <a:p>
            <a:pPr lvl="2"/>
            <a:r>
              <a:rPr lang="en-US" sz="1600" dirty="0">
                <a:hlinkClick r:id="rId3"/>
              </a:rPr>
              <a:t>https://edmcouncil.org/events/EventDetails.aspx?id=1132472&amp;group</a:t>
            </a:r>
            <a:r>
              <a:rPr lang="en-US" sz="1600" dirty="0"/>
              <a:t>= </a:t>
            </a:r>
          </a:p>
          <a:p>
            <a:pPr lvl="1"/>
            <a:r>
              <a:rPr lang="en-US" sz="2000" dirty="0"/>
              <a:t>Other training available (e.g. Conceptual Ontology Tutorial delivered in Cape Town by Hypercube)</a:t>
            </a:r>
          </a:p>
          <a:p>
            <a:pPr lvl="0"/>
            <a:r>
              <a:rPr lang="en-US" sz="2400" dirty="0"/>
              <a:t>OMG is a Category A liaison with ISO TC68/SC8 and TC68/SC9</a:t>
            </a:r>
            <a:r>
              <a:rPr lang="en-US" sz="2400" baseline="0" dirty="0"/>
              <a:t> and TC68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6BDA211-D83F-4883-8596-42D171D057D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EDM-Council/FIBO Foundations Content Team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9546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36BC9-725A-444C-B9DC-7E7F94957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spec.edmcouncil.org/</a:t>
            </a:r>
            <a:r>
              <a:rPr lang="en-US" dirty="0" err="1"/>
              <a:t>fibo</a:t>
            </a:r>
            <a:r>
              <a:rPr lang="en-US" dirty="0"/>
              <a:t> Products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A6E7-0CFE-4B4E-A6CA-327310662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600" dirty="0"/>
              <a:t>Glossary</a:t>
            </a:r>
          </a:p>
          <a:p>
            <a:pPr lvl="1"/>
            <a:r>
              <a:rPr lang="en-US" sz="1400" dirty="0"/>
              <a:t>As HTML</a:t>
            </a:r>
          </a:p>
          <a:p>
            <a:pPr lvl="1"/>
            <a:r>
              <a:rPr lang="en-US" sz="1400" dirty="0"/>
              <a:t>As spreadsheet</a:t>
            </a:r>
          </a:p>
          <a:p>
            <a:pPr lvl="0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 dictionary spreadsheet</a:t>
            </a:r>
          </a:p>
          <a:p>
            <a:pPr lvl="0"/>
            <a:r>
              <a:rPr lang="en-US" sz="16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FIBOPedia</a:t>
            </a:r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(module and ontology abstracts)</a:t>
            </a:r>
            <a:endParaRPr lang="en-US" sz="1600" dirty="0">
              <a:effectLst/>
            </a:endParaRPr>
          </a:p>
          <a:p>
            <a:pPr lvl="0"/>
            <a:r>
              <a:rPr lang="en-US" sz="1600" dirty="0"/>
              <a:t>Vocabulary (SKOS)</a:t>
            </a:r>
          </a:p>
          <a:p>
            <a:pPr lvl="1"/>
            <a:r>
              <a:rPr lang="en-US" sz="1400" dirty="0"/>
              <a:t>Use alt-label for synonyms for tool support added this quarter</a:t>
            </a:r>
          </a:p>
          <a:p>
            <a:pPr lvl="1"/>
            <a:r>
              <a:rPr lang="en-US" sz="1400" dirty="0"/>
              <a:t>SKOS Relations usage (2 styles); actually doing just one at present? Yet we do see Concept treatments for Properties in the current SKOS as well, somehow</a:t>
            </a:r>
          </a:p>
          <a:p>
            <a:pPr lvl="0"/>
            <a:r>
              <a:rPr lang="en-US" sz="1600" dirty="0"/>
              <a:t>SMIF - UML Business Model diagrams</a:t>
            </a:r>
          </a:p>
          <a:p>
            <a:pPr lvl="1"/>
            <a:r>
              <a:rPr lang="en-US" sz="1400" dirty="0"/>
              <a:t>Extending to Provisional as well as Release</a:t>
            </a:r>
            <a:endParaRPr lang="en-US" sz="1100" dirty="0"/>
          </a:p>
          <a:p>
            <a:pPr lvl="0"/>
            <a:r>
              <a:rPr lang="en-US" sz="1600" dirty="0"/>
              <a:t>Widoco OWL documentation (including visualizations)</a:t>
            </a:r>
          </a:p>
          <a:p>
            <a:pPr lvl="1"/>
            <a:r>
              <a:rPr lang="en-US" sz="1400" dirty="0"/>
              <a:t>Existing issues fixed</a:t>
            </a:r>
          </a:p>
          <a:p>
            <a:pPr lvl="1"/>
            <a:r>
              <a:rPr lang="en-US" sz="1400" dirty="0"/>
              <a:t>New document content (abstracts etc.)</a:t>
            </a:r>
          </a:p>
          <a:p>
            <a:pPr lvl="0"/>
            <a:r>
              <a:rPr lang="en-US" sz="1600" dirty="0"/>
              <a:t>OWL</a:t>
            </a:r>
            <a:r>
              <a:rPr lang="en-US" sz="1600" baseline="0" dirty="0"/>
              <a:t> Ontology files</a:t>
            </a:r>
          </a:p>
          <a:p>
            <a:pPr lvl="1"/>
            <a:r>
              <a:rPr lang="en-US" sz="1400" dirty="0"/>
              <a:t>RDF/XML, TTL, JSON-LD + </a:t>
            </a:r>
            <a:r>
              <a:rPr lang="en-US" sz="1400" dirty="0" err="1"/>
              <a:t>Nquads</a:t>
            </a:r>
            <a:endParaRPr lang="en-US" sz="1400" dirty="0"/>
          </a:p>
          <a:p>
            <a:pPr lvl="0"/>
            <a:r>
              <a:rPr lang="en-US" sz="1600" kern="1200" dirty="0">
                <a:solidFill>
                  <a:schemeClr val="tx1"/>
                </a:solidFill>
                <a:effectLst/>
              </a:rPr>
              <a:t>Linked Data Fragments </a:t>
            </a:r>
          </a:p>
          <a:p>
            <a:pPr lvl="0"/>
            <a:r>
              <a:rPr lang="en-US" sz="1600" dirty="0"/>
              <a:t>Schema.org (alignment)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0EAB3F-0C82-482B-893A-4BC907C18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8043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B81CA-B8B9-462C-BC29-3E265F14F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400" dirty="0"/>
              <a:t>FIBO spec Statuses: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EEF67-205E-40A7-9CE6-37E78D125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Release</a:t>
            </a:r>
          </a:p>
          <a:p>
            <a:pPr lvl="1"/>
            <a:r>
              <a:rPr lang="en-US" sz="2200" dirty="0"/>
              <a:t>All fully vetted OWL ontologies</a:t>
            </a:r>
          </a:p>
          <a:p>
            <a:pPr lvl="1"/>
            <a:r>
              <a:rPr lang="en-US" sz="2200" dirty="0"/>
              <a:t>FND (part); FBC; BE; IND; DER (part); SEC (part)</a:t>
            </a:r>
          </a:p>
          <a:p>
            <a:pPr lvl="0"/>
            <a:r>
              <a:rPr lang="en-US" sz="2400" dirty="0"/>
              <a:t>Provisional (in development ontologies)</a:t>
            </a:r>
          </a:p>
          <a:p>
            <a:pPr lvl="1"/>
            <a:r>
              <a:rPr lang="en-US" sz="2200" dirty="0"/>
              <a:t>Loans – the HDMA / US mortgage Loans vertical substantively complete but not yet Release</a:t>
            </a:r>
          </a:p>
          <a:p>
            <a:pPr lvl="1"/>
            <a:r>
              <a:rPr lang="en-US" sz="2200" dirty="0"/>
              <a:t>Reference terms: SEC, DER,</a:t>
            </a:r>
            <a:r>
              <a:rPr lang="en-US" sz="2200" baseline="0" dirty="0"/>
              <a:t> CIV</a:t>
            </a:r>
          </a:p>
          <a:p>
            <a:pPr lvl="2"/>
            <a:r>
              <a:rPr lang="en-US" sz="1800" baseline="0" dirty="0"/>
              <a:t>Bonds substantively complete but not Release</a:t>
            </a:r>
          </a:p>
          <a:p>
            <a:pPr lvl="1"/>
            <a:r>
              <a:rPr lang="en-US" sz="2200" baseline="0" dirty="0"/>
              <a:t>Temporal terms (pricing etc.)</a:t>
            </a:r>
          </a:p>
          <a:p>
            <a:pPr lvl="1"/>
            <a:r>
              <a:rPr lang="en-US" sz="2200" dirty="0"/>
              <a:t>Process terms (CAE, Issuance etc.)</a:t>
            </a:r>
          </a:p>
          <a:p>
            <a:pPr lvl="1"/>
            <a:r>
              <a:rPr lang="en-US" sz="2200" dirty="0"/>
              <a:t>These are in Alpha and Beta SME review status</a:t>
            </a:r>
          </a:p>
          <a:p>
            <a:pPr lvl="0"/>
            <a:r>
              <a:rPr lang="en-US" sz="2400" dirty="0"/>
              <a:t>Informative</a:t>
            </a:r>
          </a:p>
          <a:p>
            <a:pPr lvl="1"/>
            <a:r>
              <a:rPr lang="en-US" sz="2200" dirty="0"/>
              <a:t>Extensions to items already published</a:t>
            </a:r>
          </a:p>
          <a:p>
            <a:pPr lvl="1"/>
            <a:r>
              <a:rPr lang="en-US" sz="2200" dirty="0"/>
              <a:t>Additional material that is not really extensions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51F460-C4E6-425D-A16F-EA42FF3F8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2530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600" dirty="0"/>
              <a:t>Web Presentation Requirements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How to render ontologies using HTML / Web browser </a:t>
            </a:r>
          </a:p>
          <a:p>
            <a:pPr lvl="0"/>
            <a:r>
              <a:rPr lang="en-US" dirty="0"/>
              <a:t>What you see in a browser when you enter the URI of a class or property</a:t>
            </a:r>
          </a:p>
          <a:p>
            <a:pPr lvl="0"/>
            <a:r>
              <a:rPr lang="en-GB" sz="2800" dirty="0"/>
              <a:t>OMG Working Group: </a:t>
            </a:r>
          </a:p>
          <a:p>
            <a:pPr lvl="1"/>
            <a:r>
              <a:rPr lang="en-GB" dirty="0"/>
              <a:t>FIBO and other OMG requirements</a:t>
            </a:r>
          </a:p>
          <a:p>
            <a:pPr lvl="1"/>
            <a:r>
              <a:rPr lang="en-GB" baseline="0" dirty="0"/>
              <a:t>Single IRI per concept with alternative views</a:t>
            </a:r>
          </a:p>
          <a:p>
            <a:pPr lvl="1"/>
            <a:r>
              <a:rPr lang="en-GB" dirty="0"/>
              <a:t>Completed its work for now</a:t>
            </a:r>
            <a:endParaRPr lang="en-GB" baseline="0" dirty="0"/>
          </a:p>
          <a:p>
            <a:pPr lvl="0"/>
            <a:r>
              <a:rPr lang="en-GB" baseline="0" dirty="0"/>
              <a:t>The material at spec doesn’t follow this at the current release</a:t>
            </a:r>
          </a:p>
          <a:p>
            <a:pPr lvl="1"/>
            <a:r>
              <a:rPr lang="en-GB" baseline="0" dirty="0"/>
              <a:t>Stay tuned for possible improvements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7732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3E1E3-AE08-44AE-B18B-093BA6A87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Take-away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72BC4-1389-4DC9-AD41-B971BDA84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79E2C4-A812-4B86-971A-1A8BF025F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2862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97F65-7BE5-42DB-AA4A-DF7DA0362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Current Status and RTFs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C1ABC-B95A-4010-BA55-CA4AA5AFC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E6A3F3-EB89-4305-AB49-A29FB922C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9653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800" baseline="0" dirty="0"/>
              <a:t>FIBO Current Specifications Status Overview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baseline="0" dirty="0"/>
              <a:t>FIBO Foundations </a:t>
            </a:r>
          </a:p>
          <a:p>
            <a:pPr lvl="1"/>
            <a:r>
              <a:rPr lang="en-US" sz="1800" baseline="0" dirty="0"/>
              <a:t>Final</a:t>
            </a:r>
            <a:r>
              <a:rPr lang="en-US" sz="1800" dirty="0"/>
              <a:t> version approved by OMG March 2015</a:t>
            </a:r>
            <a:endParaRPr lang="en-US" sz="1800" baseline="0" dirty="0"/>
          </a:p>
          <a:p>
            <a:pPr lvl="1"/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Revised </a:t>
            </a:r>
            <a:r>
              <a:rPr lang="en-US" sz="1800" baseline="0" dirty="0"/>
              <a:t>1.2 approved March 2017</a:t>
            </a:r>
          </a:p>
          <a:p>
            <a:pPr lvl="1"/>
            <a:r>
              <a:rPr lang="en-US" sz="1800" baseline="0" dirty="0"/>
              <a:t>RTF 1.3 Dec 2018 </a:t>
            </a:r>
            <a:r>
              <a:rPr lang="en-US" sz="1800" dirty="0"/>
              <a:t>close: defer changes to FIBO2 (FTF)</a:t>
            </a:r>
            <a:endParaRPr lang="en-US" sz="1800" baseline="0" dirty="0"/>
          </a:p>
          <a:p>
            <a:pPr lvl="0"/>
            <a:r>
              <a:rPr lang="en-US" sz="2000" baseline="0" dirty="0"/>
              <a:t>FIBO Business Entities</a:t>
            </a:r>
          </a:p>
          <a:p>
            <a:pPr lvl="1" rtl="0" fontAlgn="base"/>
            <a:r>
              <a:rPr lang="en-US" sz="1800" dirty="0"/>
              <a:t>RTF 1.2 Dec 2018 close: defer changes to FIBO2 (FTF)</a:t>
            </a:r>
          </a:p>
          <a:p>
            <a:pPr lvl="1" rtl="0" fontAlgn="base"/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Version 1.1 is current FIBO 1 baseline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Revised 1.2.1 Urgent Issue Resolution -  baseline</a:t>
            </a:r>
            <a:endParaRPr lang="en-US" sz="14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2000" dirty="0"/>
              <a:t>FIBO Indices and Indicators</a:t>
            </a:r>
          </a:p>
          <a:p>
            <a:pPr lvl="1"/>
            <a:r>
              <a:rPr lang="en-US" sz="1800" dirty="0"/>
              <a:t>RTF 1.1 Dec 2018 </a:t>
            </a:r>
            <a:r>
              <a:rPr lang="en-US" sz="2000" dirty="0"/>
              <a:t>close: defer changes to FIBO2 (FTF)</a:t>
            </a:r>
            <a:endParaRPr lang="en-US" sz="1800" dirty="0"/>
          </a:p>
          <a:p>
            <a:pPr lvl="1"/>
            <a:r>
              <a:rPr lang="en-US" sz="1800" dirty="0"/>
              <a:t>Version 1.0 is FIBO 1 baseline</a:t>
            </a:r>
          </a:p>
          <a:p>
            <a:pPr lvl="0"/>
            <a:r>
              <a:rPr lang="en-US" sz="2000" dirty="0"/>
              <a:t>FIBO FBC</a:t>
            </a:r>
          </a:p>
          <a:p>
            <a:pPr lvl="1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RTF 1.1  Dec 2018 </a:t>
            </a:r>
            <a:r>
              <a:rPr lang="en-US" sz="2000" dirty="0"/>
              <a:t>close: defer changes to FIBO2 (FTF)</a:t>
            </a:r>
            <a:endParaRPr lang="en-US" sz="1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 rtl="0" fontAlgn="base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Version 1.0 will be FIBO 1 baseline</a:t>
            </a:r>
            <a:endParaRPr lang="en-US" sz="1800" dirty="0">
              <a:effectLst/>
            </a:endParaRPr>
          </a:p>
          <a:p>
            <a:pPr lvl="0"/>
            <a:r>
              <a:rPr lang="en-US" sz="2000" dirty="0"/>
              <a:t>These</a:t>
            </a:r>
            <a:r>
              <a:rPr lang="en-US" sz="2000" baseline="0" dirty="0"/>
              <a:t> will be the final definitive versions of FIBO 1</a:t>
            </a:r>
          </a:p>
          <a:p>
            <a:pPr marL="0" lv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17997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Scope and Content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66800"/>
            <a:ext cx="7315200" cy="381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524000"/>
            <a:ext cx="7315199" cy="533400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743200"/>
            <a:ext cx="7315200" cy="1752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Contract Ontologies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4572000"/>
            <a:ext cx="7315200" cy="6858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Pricing, Yields, Analytics per instrument class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6096000"/>
            <a:ext cx="7315200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Concepts relating to individual institutions, reporting requirements etc.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334000"/>
            <a:ext cx="7315200" cy="6858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Corporate Actions, Securities Issuance and Securitization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43000" y="35433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48200" y="35433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43000" y="40005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48200" y="40005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791199" y="2133600"/>
            <a:ext cx="2440405" cy="533400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3000" y="31242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48200" y="31242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06379" y="2133600"/>
            <a:ext cx="2370221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352800" y="2133600"/>
            <a:ext cx="2362200" cy="533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</p:spTree>
    <p:extLst>
      <p:ext uri="{BB962C8B-B14F-4D97-AF65-F5344CB8AC3E}">
        <p14:creationId xmlns:p14="http://schemas.microsoft.com/office/powerpoint/2010/main" val="27414570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2781299" y="1524000"/>
            <a:ext cx="5448299" cy="533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4400" y="1524000"/>
            <a:ext cx="5562600" cy="533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Status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66800"/>
            <a:ext cx="73152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524000"/>
            <a:ext cx="7315199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743200"/>
            <a:ext cx="7315200" cy="1752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Contract Ontologies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4572000"/>
            <a:ext cx="7315200" cy="6858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Pricing, Yields, Analytics per instrument class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6096000"/>
            <a:ext cx="73152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Concepts relating to individual institutions, reporting requirements etc.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334000"/>
            <a:ext cx="7315200" cy="6858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Corporate Actions, Securities Issuance and Securitization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43000" y="3543300"/>
            <a:ext cx="3276600" cy="3429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48200" y="3543300"/>
            <a:ext cx="3352800" cy="342900"/>
          </a:xfrm>
          <a:prstGeom prst="rect">
            <a:avLst/>
          </a:prstGeom>
          <a:solidFill>
            <a:srgbClr val="FF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43000" y="4000500"/>
            <a:ext cx="3276600" cy="3429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48200" y="4000500"/>
            <a:ext cx="3352800" cy="3429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3000" y="3124200"/>
            <a:ext cx="3276600" cy="342900"/>
          </a:xfrm>
          <a:prstGeom prst="rect">
            <a:avLst/>
          </a:prstGeom>
          <a:solidFill>
            <a:srgbClr val="FF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48200" y="3124200"/>
            <a:ext cx="3352800" cy="3429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0" y="0"/>
            <a:ext cx="548640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b="1" u="sng" dirty="0">
                <a:solidFill>
                  <a:schemeClr val="tx1"/>
                </a:solidFill>
              </a:rPr>
              <a:t>Key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705600" y="68179"/>
            <a:ext cx="2133600" cy="3168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OMG in process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438652" y="521368"/>
            <a:ext cx="2126580" cy="316832"/>
          </a:xfrm>
          <a:prstGeom prst="rect">
            <a:avLst/>
          </a:prstGeom>
          <a:solidFill>
            <a:srgbClr val="FF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In preparation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705600" y="521368"/>
            <a:ext cx="2133600" cy="3168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Spec Release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38652" y="76200"/>
            <a:ext cx="2133600" cy="3168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Draft in CCM/FIBO-V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791199" y="2133600"/>
            <a:ext cx="2440405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06379" y="2133600"/>
            <a:ext cx="2370221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352800" y="2133600"/>
            <a:ext cx="2362200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74520AD-69CB-42AC-949B-2DCAD453CBC3}"/>
              </a:ext>
            </a:extLst>
          </p:cNvPr>
          <p:cNvSpPr/>
          <p:nvPr/>
        </p:nvSpPr>
        <p:spPr>
          <a:xfrm>
            <a:off x="1143000" y="3135406"/>
            <a:ext cx="685800" cy="33169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6C52FC1-2E45-4D0B-9802-C3EB9B35CDC5}"/>
              </a:ext>
            </a:extLst>
          </p:cNvPr>
          <p:cNvSpPr/>
          <p:nvPr/>
        </p:nvSpPr>
        <p:spPr>
          <a:xfrm>
            <a:off x="1143000" y="3548903"/>
            <a:ext cx="685800" cy="33169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0384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48692"/>
            <a:ext cx="8229600" cy="1143000"/>
          </a:xfrm>
        </p:spPr>
        <p:txBody>
          <a:bodyPr/>
          <a:lstStyle/>
          <a:p>
            <a:r>
              <a:rPr lang="en-US" dirty="0"/>
              <a:t>FIBO Where is What!</a:t>
            </a:r>
          </a:p>
        </p:txBody>
      </p: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457200" y="1433698"/>
            <a:ext cx="1035382" cy="1157102"/>
            <a:chOff x="0" y="0"/>
            <a:chExt cx="650" cy="720"/>
          </a:xfrm>
        </p:grpSpPr>
        <p:sp>
          <p:nvSpPr>
            <p:cNvPr id="5" name="Oval 2"/>
            <p:cNvSpPr>
              <a:spLocks/>
            </p:cNvSpPr>
            <p:nvPr/>
          </p:nvSpPr>
          <p:spPr bwMode="auto">
            <a:xfrm>
              <a:off x="0" y="201"/>
              <a:ext cx="230" cy="231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" name="Oval 3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" name="Oval 4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" name="Oval 5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422399" y="1295400"/>
            <a:ext cx="7318016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200" dirty="0"/>
              <a:t>29 FIBO Business Conceptual Ontologies have been built since 2008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 </a:t>
            </a:r>
            <a:r>
              <a:rPr lang="en-US" sz="1200" dirty="0">
                <a:hlinkClick r:id="rId2"/>
              </a:rPr>
              <a:t>http://www.edmcouncil.org/semanticsrepository/index.html</a:t>
            </a:r>
            <a:endParaRPr lang="en-US" sz="1200" dirty="0"/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Contains much detailed downloadable information including models, spreadsheets and XLS files for 29 FIBOs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Working Wiki page”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>
                <a:hlinkClick r:id="rId3"/>
              </a:rPr>
              <a:t>https://github.com/edmcouncil/fibo/wiki</a:t>
            </a:r>
            <a:endParaRPr lang="en-US" sz="1200" dirty="0"/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For those who want to get serious soon – Links to UML and RDF/OWL downloadable files for all 29 FIBOs and much much more of Pink and Yellow and Green FIBOs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 err="1"/>
              <a:t>Browseable</a:t>
            </a:r>
            <a:r>
              <a:rPr lang="en-US" sz="1200" dirty="0"/>
              <a:t> and searchable repository with workspaces for all ontologies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4"/>
              </a:rPr>
              <a:t>http://us.adaptive.com/FIBO/a3/</a:t>
            </a:r>
            <a:r>
              <a:rPr lang="en-US" sz="1200" dirty="0"/>
              <a:t> </a:t>
            </a:r>
          </a:p>
          <a:p>
            <a:pPr marL="742950" lvl="1" indent="-285750">
              <a:buFont typeface="Arial"/>
              <a:buChar char="•"/>
            </a:pPr>
            <a:endParaRPr lang="en-US" sz="800" dirty="0"/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5"/>
              </a:rPr>
              <a:t>http://www.omg.org/spec/EDMC-FIBO/FND/Current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FIBO-FND in final OMG documentation form including UML and RDF/OWL models for FIBO Foundations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at: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6"/>
              </a:rPr>
              <a:t>https://github.com/edmcouncil/fibo/wiki/FIBO-Foundations</a:t>
            </a:r>
            <a:r>
              <a:rPr lang="en-US" sz="1200" dirty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7"/>
              </a:rPr>
              <a:t>http://www.omg.org/spec/EDMC-FIBO/BE/Current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FIBO-BE (Business Entities) In OMG documentation form.  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8"/>
              </a:rPr>
              <a:t>https://github.com/edmcouncil/fibo/wiki/FIBO-Business-Entities</a:t>
            </a:r>
            <a:r>
              <a:rPr lang="en-US" sz="1200" dirty="0"/>
              <a:t> 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A working version in testing (“David’s Branch”) is at 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9"/>
              </a:rPr>
              <a:t>https://github.com/dsnewman/fibo/tree/pink/be</a:t>
            </a:r>
            <a:endParaRPr lang="en-US" sz="1200" dirty="0"/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10"/>
              </a:rPr>
              <a:t>http://www.omg.org/spec/EDMC-FIBO/IND/Current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FIBO-IND (Indices and Indicators) In OMG documentation form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>
                <a:hlinkClick r:id="rId11"/>
              </a:rPr>
              <a:t>https://github.com/edmcouncil/fibo/wiki/FIBO-Indices-and-Indicators</a:t>
            </a:r>
            <a:r>
              <a:rPr lang="en-US" sz="1200" dirty="0"/>
              <a:t> .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/>
              <a:t>Pointer to Loans FIBO </a:t>
            </a:r>
            <a:r>
              <a:rPr lang="en-US" sz="1200" dirty="0" err="1"/>
              <a:t>Github</a:t>
            </a:r>
            <a:r>
              <a:rPr lang="en-US" sz="1200" dirty="0"/>
              <a:t> Wiki page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12"/>
              </a:rPr>
              <a:t>https://github.com/edmcouncil/fibo/wiki/FIBO-Loans</a:t>
            </a:r>
            <a:r>
              <a:rPr lang="en-US" sz="1200" dirty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/>
              <a:t>Pointer to Securities and Equities FIBO </a:t>
            </a:r>
            <a:r>
              <a:rPr lang="en-US" sz="1200" dirty="0" err="1"/>
              <a:t>Github</a:t>
            </a:r>
            <a:r>
              <a:rPr lang="en-US" sz="1200" dirty="0"/>
              <a:t> wiki page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13"/>
              </a:rPr>
              <a:t>https://github.com/edmcouncil/fibo/wiki/FIBO-Securities-and-Equities</a:t>
            </a:r>
            <a:r>
              <a:rPr lang="en-US" sz="1200" dirty="0"/>
              <a:t> </a:t>
            </a:r>
          </a:p>
          <a:p>
            <a:endParaRPr lang="en-US" sz="1400" dirty="0"/>
          </a:p>
          <a:p>
            <a:pPr lvl="3"/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430871" y="937736"/>
            <a:ext cx="6934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200" dirty="0"/>
              <a:t>General Information - </a:t>
            </a:r>
            <a:r>
              <a:rPr lang="en-US" sz="1200" dirty="0">
                <a:hlinkClick r:id="rId14"/>
              </a:rPr>
              <a:t>http://www.edmcouncil.org/financialbusiness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Historical perspective and status </a:t>
            </a:r>
          </a:p>
          <a:p>
            <a:pPr lvl="1"/>
            <a:endParaRPr lang="en-US" dirty="0"/>
          </a:p>
        </p:txBody>
      </p:sp>
      <p:grpSp>
        <p:nvGrpSpPr>
          <p:cNvPr id="23" name="Group 18"/>
          <p:cNvGrpSpPr>
            <a:grpSpLocks/>
          </p:cNvGrpSpPr>
          <p:nvPr/>
        </p:nvGrpSpPr>
        <p:grpSpPr bwMode="auto">
          <a:xfrm>
            <a:off x="685801" y="3124200"/>
            <a:ext cx="585684" cy="533395"/>
            <a:chOff x="0" y="0"/>
            <a:chExt cx="650" cy="719"/>
          </a:xfrm>
        </p:grpSpPr>
        <p:sp>
          <p:nvSpPr>
            <p:cNvPr id="24" name="Oval 11"/>
            <p:cNvSpPr>
              <a:spLocks/>
            </p:cNvSpPr>
            <p:nvPr/>
          </p:nvSpPr>
          <p:spPr bwMode="auto">
            <a:xfrm>
              <a:off x="0" y="204"/>
              <a:ext cx="230" cy="232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5" name="Oval 12"/>
            <p:cNvSpPr>
              <a:spLocks/>
            </p:cNvSpPr>
            <p:nvPr/>
          </p:nvSpPr>
          <p:spPr bwMode="auto">
            <a:xfrm>
              <a:off x="479" y="245"/>
              <a:ext cx="173" cy="175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6" name="Oval 13"/>
            <p:cNvSpPr>
              <a:spLocks/>
            </p:cNvSpPr>
            <p:nvPr/>
          </p:nvSpPr>
          <p:spPr bwMode="auto">
            <a:xfrm>
              <a:off x="305" y="2"/>
              <a:ext cx="175" cy="172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7" name="Oval 14"/>
            <p:cNvSpPr>
              <a:spLocks/>
            </p:cNvSpPr>
            <p:nvPr/>
          </p:nvSpPr>
          <p:spPr bwMode="auto">
            <a:xfrm>
              <a:off x="133" y="549"/>
              <a:ext cx="173" cy="172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8" name="Line 15"/>
            <p:cNvSpPr>
              <a:spLocks noChangeShapeType="1"/>
            </p:cNvSpPr>
            <p:nvPr/>
          </p:nvSpPr>
          <p:spPr bwMode="auto">
            <a:xfrm>
              <a:off x="426" y="157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9" name="Line 16"/>
            <p:cNvSpPr>
              <a:spLocks noChangeShapeType="1"/>
            </p:cNvSpPr>
            <p:nvPr/>
          </p:nvSpPr>
          <p:spPr bwMode="auto">
            <a:xfrm>
              <a:off x="231" y="320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0" name="Line 17"/>
            <p:cNvSpPr>
              <a:spLocks noChangeShapeType="1"/>
            </p:cNvSpPr>
            <p:nvPr/>
          </p:nvSpPr>
          <p:spPr bwMode="auto">
            <a:xfrm flipH="1">
              <a:off x="280" y="392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32" name="Group 101"/>
          <p:cNvGrpSpPr>
            <a:grpSpLocks/>
          </p:cNvGrpSpPr>
          <p:nvPr/>
        </p:nvGrpSpPr>
        <p:grpSpPr bwMode="auto">
          <a:xfrm>
            <a:off x="762000" y="4016026"/>
            <a:ext cx="609600" cy="632174"/>
            <a:chOff x="0" y="0"/>
            <a:chExt cx="650" cy="720"/>
          </a:xfrm>
        </p:grpSpPr>
        <p:sp>
          <p:nvSpPr>
            <p:cNvPr id="34" name="Oval 94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5" name="Oval 95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6" name="Oval 96"/>
            <p:cNvSpPr>
              <a:spLocks/>
            </p:cNvSpPr>
            <p:nvPr/>
          </p:nvSpPr>
          <p:spPr bwMode="auto">
            <a:xfrm>
              <a:off x="304" y="0"/>
              <a:ext cx="175" cy="172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7" name="Oval 97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8" name="Line 98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9" name="Line 99"/>
            <p:cNvSpPr>
              <a:spLocks noChangeShapeType="1"/>
            </p:cNvSpPr>
            <p:nvPr/>
          </p:nvSpPr>
          <p:spPr bwMode="auto">
            <a:xfrm>
              <a:off x="230" y="316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40" name="Line 100"/>
            <p:cNvSpPr>
              <a:spLocks noChangeShapeType="1"/>
            </p:cNvSpPr>
            <p:nvPr/>
          </p:nvSpPr>
          <p:spPr bwMode="auto">
            <a:xfrm flipH="1">
              <a:off x="279" y="390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50" name="Group 92"/>
          <p:cNvGrpSpPr>
            <a:grpSpLocks/>
          </p:cNvGrpSpPr>
          <p:nvPr/>
        </p:nvGrpSpPr>
        <p:grpSpPr bwMode="auto">
          <a:xfrm>
            <a:off x="1219201" y="4724400"/>
            <a:ext cx="533399" cy="533400"/>
            <a:chOff x="0" y="0"/>
            <a:chExt cx="650" cy="720"/>
          </a:xfrm>
        </p:grpSpPr>
        <p:sp>
          <p:nvSpPr>
            <p:cNvPr id="52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3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4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5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6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7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8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59" name="Group 101"/>
          <p:cNvGrpSpPr>
            <a:grpSpLocks/>
          </p:cNvGrpSpPr>
          <p:nvPr/>
        </p:nvGrpSpPr>
        <p:grpSpPr bwMode="auto">
          <a:xfrm>
            <a:off x="533400" y="5082826"/>
            <a:ext cx="609600" cy="632174"/>
            <a:chOff x="0" y="0"/>
            <a:chExt cx="650" cy="720"/>
          </a:xfrm>
        </p:grpSpPr>
        <p:sp>
          <p:nvSpPr>
            <p:cNvPr id="60" name="Oval 94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1" name="Oval 95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2" name="Oval 96"/>
            <p:cNvSpPr>
              <a:spLocks/>
            </p:cNvSpPr>
            <p:nvPr/>
          </p:nvSpPr>
          <p:spPr bwMode="auto">
            <a:xfrm>
              <a:off x="304" y="0"/>
              <a:ext cx="175" cy="172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3" name="Oval 97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4" name="Line 98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5" name="Line 99"/>
            <p:cNvSpPr>
              <a:spLocks noChangeShapeType="1"/>
            </p:cNvSpPr>
            <p:nvPr/>
          </p:nvSpPr>
          <p:spPr bwMode="auto">
            <a:xfrm>
              <a:off x="230" y="316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6" name="Line 100"/>
            <p:cNvSpPr>
              <a:spLocks noChangeShapeType="1"/>
            </p:cNvSpPr>
            <p:nvPr/>
          </p:nvSpPr>
          <p:spPr bwMode="auto">
            <a:xfrm flipH="1">
              <a:off x="279" y="390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67" name="Group 92"/>
          <p:cNvGrpSpPr>
            <a:grpSpLocks/>
          </p:cNvGrpSpPr>
          <p:nvPr/>
        </p:nvGrpSpPr>
        <p:grpSpPr bwMode="auto">
          <a:xfrm>
            <a:off x="838200" y="5791200"/>
            <a:ext cx="533399" cy="533400"/>
            <a:chOff x="0" y="0"/>
            <a:chExt cx="650" cy="720"/>
          </a:xfrm>
        </p:grpSpPr>
        <p:sp>
          <p:nvSpPr>
            <p:cNvPr id="68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9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0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1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2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3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4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75" name="Group 92"/>
          <p:cNvGrpSpPr>
            <a:grpSpLocks/>
          </p:cNvGrpSpPr>
          <p:nvPr/>
        </p:nvGrpSpPr>
        <p:grpSpPr bwMode="auto">
          <a:xfrm>
            <a:off x="914400" y="6248400"/>
            <a:ext cx="533399" cy="533400"/>
            <a:chOff x="0" y="0"/>
            <a:chExt cx="650" cy="720"/>
          </a:xfrm>
        </p:grpSpPr>
        <p:sp>
          <p:nvSpPr>
            <p:cNvPr id="76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7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8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9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0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1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2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3891868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</a:t>
            </a:r>
            <a:r>
              <a:rPr lang="en-US" dirty="0" err="1"/>
              <a:t>Atlassian</a:t>
            </a:r>
            <a:r>
              <a:rPr lang="en-US" dirty="0"/>
              <a:t> Wiki Spaces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FIBO Overall</a:t>
            </a:r>
          </a:p>
          <a:p>
            <a:pPr lvl="1"/>
            <a:r>
              <a:rPr lang="en-US" sz="1800" dirty="0">
                <a:hlinkClick r:id="rId2"/>
              </a:rPr>
              <a:t>https://wiki.edmcouncil.org/display/FIBO/FIBO</a:t>
            </a:r>
            <a:r>
              <a:rPr lang="en-US" sz="1800" dirty="0"/>
              <a:t> </a:t>
            </a:r>
          </a:p>
          <a:p>
            <a:r>
              <a:rPr lang="en-US" sz="2000" dirty="0"/>
              <a:t>FIBO Content Teams</a:t>
            </a:r>
          </a:p>
          <a:p>
            <a:pPr lvl="1"/>
            <a:r>
              <a:rPr lang="en-US" sz="1600" dirty="0"/>
              <a:t>Foundations</a:t>
            </a:r>
          </a:p>
          <a:p>
            <a:pPr lvl="2"/>
            <a:r>
              <a:rPr lang="en-US" sz="1400" dirty="0">
                <a:hlinkClick r:id="rId3"/>
              </a:rPr>
              <a:t>https://wiki.edmcouncil.org/display/FND/FCT-FND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Business Entities </a:t>
            </a:r>
          </a:p>
          <a:p>
            <a:pPr lvl="2"/>
            <a:r>
              <a:rPr lang="en-US" sz="1400" dirty="0">
                <a:hlinkClick r:id="rId4"/>
              </a:rPr>
              <a:t>https://wiki.edmcouncil.org/display/BE/FIBO+-+FCT+-+Business+Entities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Indices and Indicators</a:t>
            </a:r>
          </a:p>
          <a:p>
            <a:pPr lvl="2"/>
            <a:r>
              <a:rPr lang="en-US" sz="1400" dirty="0">
                <a:hlinkClick r:id="rId5"/>
              </a:rPr>
              <a:t>https://wiki.edmcouncil.org/display/IND/FCT-IND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Financial Business and Commerce</a:t>
            </a:r>
          </a:p>
          <a:p>
            <a:pPr lvl="2"/>
            <a:r>
              <a:rPr lang="en-US" sz="1400" dirty="0">
                <a:hlinkClick r:id="rId6"/>
              </a:rPr>
              <a:t>https://wiki.edmcouncil.org/pages/viewpage.action?pageId=786677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Loans</a:t>
            </a:r>
          </a:p>
          <a:p>
            <a:pPr lvl="2"/>
            <a:r>
              <a:rPr lang="en-US" sz="1400" dirty="0">
                <a:hlinkClick r:id="rId7"/>
              </a:rPr>
              <a:t>https://wiki.edmcouncil.org/display/LOAN/FCT-LOAN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Securities and Equities</a:t>
            </a:r>
          </a:p>
          <a:p>
            <a:pPr lvl="2"/>
            <a:r>
              <a:rPr lang="en-US" sz="1400" dirty="0">
                <a:hlinkClick r:id="rId8"/>
              </a:rPr>
              <a:t>https://wiki.edmcouncil.org/pages/viewpage.action?pageId=786661</a:t>
            </a:r>
            <a:r>
              <a:rPr lang="en-US" sz="1400" dirty="0"/>
              <a:t> </a:t>
            </a:r>
          </a:p>
          <a:p>
            <a:pPr lvl="1"/>
            <a:r>
              <a:rPr lang="en-US" sz="1800" dirty="0"/>
              <a:t>Derivatives</a:t>
            </a:r>
          </a:p>
          <a:p>
            <a:pPr lvl="2"/>
            <a:r>
              <a:rPr lang="en-US" sz="1400" dirty="0">
                <a:hlinkClick r:id="rId9"/>
              </a:rPr>
              <a:t>https://wiki.edmcouncil.org/display/DER/FCT-DER</a:t>
            </a:r>
            <a:r>
              <a:rPr lang="en-US" sz="1400" dirty="0"/>
              <a:t> </a:t>
            </a:r>
          </a:p>
          <a:p>
            <a:pPr lvl="0"/>
            <a:r>
              <a:rPr lang="en-US" sz="2000" dirty="0"/>
              <a:t>Vendor</a:t>
            </a:r>
            <a:r>
              <a:rPr lang="en-US" sz="2000" baseline="0" dirty="0"/>
              <a:t> Team</a:t>
            </a:r>
          </a:p>
          <a:p>
            <a:pPr lvl="1"/>
            <a:r>
              <a:rPr lang="en-US" sz="1600" dirty="0">
                <a:hlinkClick r:id="rId10"/>
              </a:rPr>
              <a:t>https://wiki.edmcouncil.org/display/FVT/FIBO+-+Vendor+Team</a:t>
            </a:r>
            <a:r>
              <a:rPr lang="en-US" sz="1600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610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7D3F8-86EC-4FAB-B2B2-BFB1E4529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v2 – What Happens Next?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2A0D5-2557-4BD3-ABFB-79228CE94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The September FDTF ands AB (and subsequent DTC) votes</a:t>
            </a:r>
            <a:r>
              <a:rPr lang="en-US" sz="1600" baseline="0" dirty="0"/>
              <a:t> was to ‘Publish for Comments’</a:t>
            </a:r>
          </a:p>
          <a:p>
            <a:pPr lvl="1"/>
            <a:r>
              <a:rPr lang="en-US" sz="1400" dirty="0"/>
              <a:t>This goes out to the wide world for comments from anyone at all</a:t>
            </a:r>
          </a:p>
          <a:p>
            <a:pPr lvl="0"/>
            <a:r>
              <a:rPr lang="en-US" sz="1600" dirty="0"/>
              <a:t>December FDTF reviews these comments</a:t>
            </a:r>
          </a:p>
          <a:p>
            <a:pPr lvl="1"/>
            <a:r>
              <a:rPr lang="en-US" sz="1400" dirty="0"/>
              <a:t>If any serious ones: can vote instead to replace with an RFP (request for proposals) for a standard and would not send to the AB</a:t>
            </a:r>
          </a:p>
          <a:p>
            <a:pPr lvl="1"/>
            <a:r>
              <a:rPr lang="en-US" sz="1400" dirty="0"/>
              <a:t>Else: vote to proceed with the RFC process</a:t>
            </a:r>
          </a:p>
          <a:p>
            <a:pPr lvl="0"/>
            <a:r>
              <a:rPr lang="en-US" sz="1600" dirty="0"/>
              <a:t>The FIBO v2 RFC (as published in September) then gets published as an initial draft (Alpha) Specification by OMG</a:t>
            </a:r>
          </a:p>
          <a:p>
            <a:pPr lvl="1"/>
            <a:r>
              <a:rPr lang="en-US" sz="1400" dirty="0"/>
              <a:t>All OWL</a:t>
            </a:r>
            <a:r>
              <a:rPr lang="en-US" sz="1400" baseline="0" dirty="0"/>
              <a:t> / Machine </a:t>
            </a:r>
            <a:r>
              <a:rPr lang="en-US" sz="1400" baseline="0" dirty="0" err="1"/>
              <a:t>readables</a:t>
            </a:r>
            <a:r>
              <a:rPr lang="en-US" sz="1400" baseline="0" dirty="0"/>
              <a:t> then also published at the OMG URLs – timing TBC</a:t>
            </a:r>
          </a:p>
          <a:p>
            <a:pPr lvl="1"/>
            <a:r>
              <a:rPr lang="en-US" sz="1400" dirty="0"/>
              <a:t>Public comments on the published Specification are moved into OMG JIRA</a:t>
            </a:r>
          </a:p>
          <a:p>
            <a:pPr lvl="1"/>
            <a:r>
              <a:rPr lang="en-US" sz="1400" dirty="0"/>
              <a:t>Open issues in the FIBO</a:t>
            </a:r>
            <a:r>
              <a:rPr lang="en-US" sz="1400" baseline="0" dirty="0"/>
              <a:t> v1 RTFs are moved to the FIBO v2 JIRA</a:t>
            </a:r>
          </a:p>
          <a:p>
            <a:pPr lvl="0"/>
            <a:r>
              <a:rPr lang="en-US" sz="1600" dirty="0"/>
              <a:t>A ‘Finalization Task Force’ (FTF) is chartered at an OMG meeting (December)</a:t>
            </a:r>
          </a:p>
          <a:p>
            <a:pPr lvl="1"/>
            <a:r>
              <a:rPr lang="en-US" sz="1400" dirty="0"/>
              <a:t>This works on the JIRAs listed above</a:t>
            </a:r>
          </a:p>
          <a:p>
            <a:pPr lvl="1"/>
            <a:r>
              <a:rPr lang="en-US" sz="1400" dirty="0"/>
              <a:t>Adds new material from the EDMC Quarterly release (December or March)</a:t>
            </a:r>
          </a:p>
          <a:p>
            <a:pPr lvl="1"/>
            <a:r>
              <a:rPr lang="en-US" sz="1400" dirty="0"/>
              <a:t>Works against the Beta – published soon after</a:t>
            </a:r>
          </a:p>
          <a:p>
            <a:pPr lvl="1"/>
            <a:r>
              <a:rPr lang="en-US" sz="1400" dirty="0"/>
              <a:t>Date for comments that MUST be addressed is min 28 days after the Publish date</a:t>
            </a:r>
          </a:p>
          <a:p>
            <a:pPr lvl="1"/>
            <a:r>
              <a:rPr lang="en-US" sz="1400" dirty="0"/>
              <a:t>Delivers a ‘Final’ version of the Specification within 1 or 2 quarters</a:t>
            </a:r>
          </a:p>
          <a:p>
            <a:pPr lvl="0"/>
            <a:r>
              <a:rPr lang="en-US" sz="1600" dirty="0"/>
              <a:t>Subsequent changes are in later RTFs which will run quarterly tracking the preceding EDM Council Quarterly Release</a:t>
            </a:r>
          </a:p>
          <a:p>
            <a:pPr lvl="1"/>
            <a:r>
              <a:rPr lang="en-US" sz="1400" dirty="0"/>
              <a:t>EDM Council will also provide some automation for the transformation for EDM Council owl to OMG OWL (different IRIs; some metadata additions)</a:t>
            </a:r>
          </a:p>
          <a:p>
            <a:pPr lvl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869DBF-F949-492A-A109-27A121EE6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80942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Vocabulary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means FIBO expressed in SKOS</a:t>
            </a:r>
          </a:p>
          <a:p>
            <a:r>
              <a:rPr lang="en-US" dirty="0"/>
              <a:t>Usabl</a:t>
            </a:r>
            <a:r>
              <a:rPr lang="en-US" baseline="0" dirty="0"/>
              <a:t>e in SKOS tools</a:t>
            </a:r>
          </a:p>
          <a:p>
            <a:pPr lvl="1"/>
            <a:r>
              <a:rPr lang="en-US" baseline="0" dirty="0"/>
              <a:t>Optimized for relationships view in diagrams</a:t>
            </a:r>
          </a:p>
          <a:p>
            <a:pPr lvl="1"/>
            <a:r>
              <a:rPr lang="en-US" baseline="0" dirty="0"/>
              <a:t>Uses alt-label for synonym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86995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schema.org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Work on second phase (FB extensions) </a:t>
            </a:r>
          </a:p>
          <a:p>
            <a:pPr lvl="1"/>
            <a:r>
              <a:rPr lang="en-US" dirty="0"/>
              <a:t>Status? Not</a:t>
            </a:r>
            <a:r>
              <a:rPr lang="en-US" baseline="0" dirty="0"/>
              <a:t> known at </a:t>
            </a:r>
            <a:r>
              <a:rPr lang="en-US" baseline="0" dirty="0" err="1"/>
              <a:t>thi</a:t>
            </a:r>
            <a:r>
              <a:rPr lang="en-US" baseline="0" dirty="0"/>
              <a:t> time</a:t>
            </a:r>
          </a:p>
          <a:p>
            <a:pPr lvl="1"/>
            <a:r>
              <a:rPr lang="en-US" baseline="0" dirty="0"/>
              <a:t>See schema.org for status and details</a:t>
            </a:r>
            <a:endParaRPr lang="en-US" dirty="0"/>
          </a:p>
          <a:p>
            <a:pPr lvl="0"/>
            <a:r>
              <a:rPr lang="en-US" dirty="0"/>
              <a:t>See FIBO Wiki structure </a:t>
            </a:r>
          </a:p>
          <a:p>
            <a:pPr lvl="1"/>
            <a:r>
              <a:rPr lang="en-US" dirty="0"/>
              <a:t>Wiki group management as per FCTs (see other notes)</a:t>
            </a:r>
          </a:p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2022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Appendices: Background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Jargon Blaster</a:t>
            </a:r>
            <a:endParaRPr lang="en-US" sz="2800" dirty="0">
              <a:effectLst/>
            </a:endParaRPr>
          </a:p>
          <a:p>
            <a:r>
              <a:rPr lang="en-US" dirty="0"/>
              <a:t>II FIBO Infrastructure</a:t>
            </a:r>
          </a:p>
          <a:p>
            <a:r>
              <a:rPr lang="en-US" dirty="0"/>
              <a:t>III Red FIBO</a:t>
            </a:r>
          </a:p>
          <a:p>
            <a:r>
              <a:rPr lang="en-US" dirty="0"/>
              <a:t>IV FIBO Content and Status (“scenario” slides)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72100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Appendix I: Jargon Blaster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ISO 10962 </a:t>
            </a:r>
          </a:p>
          <a:p>
            <a:pPr lvl="1"/>
            <a:r>
              <a:rPr lang="en-US" dirty="0"/>
              <a:t>Classification of Financial Instruments (CFI)</a:t>
            </a:r>
          </a:p>
          <a:p>
            <a:pPr lvl="1"/>
            <a:r>
              <a:rPr lang="en-US" dirty="0"/>
              <a:t>New version released in Jan 2015</a:t>
            </a:r>
          </a:p>
          <a:p>
            <a:pPr lvl="0"/>
            <a:r>
              <a:rPr lang="en-US" dirty="0"/>
              <a:t>ISO 20022</a:t>
            </a:r>
          </a:p>
          <a:p>
            <a:pPr lvl="1"/>
            <a:r>
              <a:rPr lang="en-US" dirty="0"/>
              <a:t>Messaging standard, UML to XML transformation</a:t>
            </a:r>
          </a:p>
          <a:p>
            <a:pPr lvl="1"/>
            <a:r>
              <a:rPr lang="en-US" dirty="0"/>
              <a:t>incorporated the draft ISO 19312 (WG11)</a:t>
            </a:r>
          </a:p>
          <a:p>
            <a:pPr lvl="1"/>
            <a:r>
              <a:rPr lang="en-US" dirty="0"/>
              <a:t>WG11 model was starting point for most FIBO</a:t>
            </a:r>
          </a:p>
          <a:p>
            <a:pPr lvl="0"/>
            <a:r>
              <a:rPr lang="en-US" dirty="0"/>
              <a:t>ISO 11179 = Metadata Repositories</a:t>
            </a:r>
          </a:p>
          <a:p>
            <a:pPr lvl="0"/>
            <a:r>
              <a:rPr lang="en-US" dirty="0"/>
              <a:t>XBRL = </a:t>
            </a:r>
            <a:r>
              <a:rPr lang="en-US" dirty="0" err="1"/>
              <a:t>eXtensible</a:t>
            </a:r>
            <a:r>
              <a:rPr lang="en-US" dirty="0"/>
              <a:t> Business </a:t>
            </a:r>
            <a:r>
              <a:rPr lang="en-US" dirty="0" err="1"/>
              <a:t>Reposrting</a:t>
            </a:r>
            <a:r>
              <a:rPr lang="en-US" dirty="0"/>
              <a:t> Language</a:t>
            </a:r>
          </a:p>
          <a:p>
            <a:pPr lvl="1"/>
            <a:r>
              <a:rPr lang="en-US" dirty="0"/>
              <a:t>Concepts are in individual “Taxonomies” (model schemas) only (IASB, IFRS, US-GAAP,</a:t>
            </a:r>
            <a:r>
              <a:rPr lang="en-US" baseline="0" dirty="0"/>
              <a:t> e</a:t>
            </a:r>
            <a:r>
              <a:rPr lang="en-US" dirty="0"/>
              <a:t>tc.)</a:t>
            </a:r>
          </a:p>
          <a:p>
            <a:r>
              <a:rPr lang="en-US" dirty="0"/>
              <a:t>MDDL – Market Data Definition Language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99846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 II: FIBO Infrastructure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“Holy Trinity”</a:t>
            </a:r>
          </a:p>
          <a:p>
            <a:pPr lvl="1"/>
            <a:r>
              <a:rPr lang="en-US" dirty="0"/>
              <a:t>GitHub</a:t>
            </a:r>
          </a:p>
          <a:p>
            <a:pPr lvl="1"/>
            <a:r>
              <a:rPr lang="en-US" dirty="0"/>
              <a:t>JIRA</a:t>
            </a:r>
          </a:p>
          <a:p>
            <a:pPr lvl="1"/>
            <a:r>
              <a:rPr lang="en-US" dirty="0"/>
              <a:t>Jenkins</a:t>
            </a:r>
          </a:p>
          <a:p>
            <a:pPr lvl="0"/>
            <a:r>
              <a:rPr lang="en-US" dirty="0"/>
              <a:t>Wiki</a:t>
            </a:r>
          </a:p>
          <a:p>
            <a:pPr lvl="1"/>
            <a:r>
              <a:rPr lang="en-US" dirty="0"/>
              <a:t>Each FCT and other teams have Wiki area (“Space”)</a:t>
            </a:r>
          </a:p>
          <a:p>
            <a:pPr lvl="1"/>
            <a:r>
              <a:rPr lang="en-US" dirty="0"/>
              <a:t>Minutes, actions etc. posted there</a:t>
            </a:r>
          </a:p>
          <a:p>
            <a:pPr lvl="1"/>
            <a:r>
              <a:rPr lang="en-US" dirty="0"/>
              <a:t>How-to Guide will be posted to Wiki also</a:t>
            </a:r>
          </a:p>
          <a:p>
            <a:pPr lvl="1"/>
            <a:endParaRPr lang="en-US" dirty="0"/>
          </a:p>
          <a:p>
            <a:pPr lvl="0"/>
            <a:r>
              <a:rPr lang="en-US" dirty="0"/>
              <a:t>Wiki to JIRA Bridge: meeting actions identified in Wikis are also now reflected as JIRA issues</a:t>
            </a:r>
          </a:p>
          <a:p>
            <a:pPr lvl="1"/>
            <a:r>
              <a:rPr lang="en-US" dirty="0"/>
              <a:t>Need for some instruction in this for FCT Leads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75328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How-To</a:t>
            </a:r>
            <a:r>
              <a:rPr lang="en-US" baseline="0" dirty="0"/>
              <a:t> Guide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Shows overall process to follow in using GitHub and </a:t>
            </a:r>
            <a:r>
              <a:rPr lang="en-US" dirty="0" err="1"/>
              <a:t>Atlassian</a:t>
            </a:r>
            <a:r>
              <a:rPr lang="en-US" dirty="0"/>
              <a:t> </a:t>
            </a:r>
            <a:r>
              <a:rPr lang="en-US" dirty="0" err="1"/>
              <a:t>Sourcetree</a:t>
            </a:r>
            <a:r>
              <a:rPr lang="en-US" dirty="0"/>
              <a:t>, for FCT Leads</a:t>
            </a:r>
          </a:p>
          <a:p>
            <a:r>
              <a:rPr lang="en-US" dirty="0"/>
              <a:t>Detailed screenshots</a:t>
            </a:r>
            <a:r>
              <a:rPr lang="en-US" baseline="0" dirty="0"/>
              <a:t> for each part of the process</a:t>
            </a:r>
          </a:p>
          <a:p>
            <a:r>
              <a:rPr lang="en-US" baseline="0" dirty="0"/>
              <a:t>New section on definitions added</a:t>
            </a:r>
          </a:p>
          <a:p>
            <a:r>
              <a:rPr lang="en-US" baseline="0" dirty="0"/>
              <a:t>Additional definitions added</a:t>
            </a:r>
          </a:p>
          <a:p>
            <a:pPr lvl="1"/>
            <a:r>
              <a:rPr lang="en-US" baseline="0" dirty="0"/>
              <a:t>This is the version that is posted on the Wiki</a:t>
            </a:r>
          </a:p>
          <a:p>
            <a:r>
              <a:rPr lang="en-US" dirty="0"/>
              <a:t>New section on aligning local and remote branches with EDM Council Master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72286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Engagement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Groups</a:t>
            </a:r>
          </a:p>
          <a:p>
            <a:pPr lvl="1"/>
            <a:r>
              <a:rPr lang="en-US" dirty="0"/>
              <a:t>Each Team is configured as a “Group” in JIRA</a:t>
            </a:r>
          </a:p>
          <a:p>
            <a:pPr lvl="1"/>
            <a:r>
              <a:rPr lang="en-US" dirty="0"/>
              <a:t>This group is then als</a:t>
            </a:r>
            <a:r>
              <a:rPr lang="en-US" baseline="0" dirty="0"/>
              <a:t>o used for participation in Wiki “spaces”</a:t>
            </a:r>
          </a:p>
          <a:p>
            <a:pPr lvl="0"/>
            <a:r>
              <a:rPr lang="en-US" dirty="0"/>
              <a:t>If you registered for</a:t>
            </a:r>
            <a:r>
              <a:rPr lang="en-US" baseline="0" dirty="0"/>
              <a:t> GitHub access, you GitHub ID also becomes your JIRA ID</a:t>
            </a:r>
          </a:p>
          <a:p>
            <a:pPr lvl="1"/>
            <a:r>
              <a:rPr lang="en-US" dirty="0"/>
              <a:t>Group leads will</a:t>
            </a:r>
            <a:r>
              <a:rPr lang="en-US" baseline="0" dirty="0"/>
              <a:t> then add you to their team group</a:t>
            </a:r>
          </a:p>
          <a:p>
            <a:pPr lvl="0"/>
            <a:r>
              <a:rPr lang="en-US" dirty="0"/>
              <a:t>Otherwise, you will have received an invitation</a:t>
            </a:r>
            <a:r>
              <a:rPr lang="en-US" baseline="0" dirty="0"/>
              <a:t> from JIRA directly</a:t>
            </a:r>
          </a:p>
          <a:p>
            <a:pPr lvl="1"/>
            <a:r>
              <a:rPr lang="en-US" dirty="0"/>
              <a:t>You may</a:t>
            </a:r>
            <a:r>
              <a:rPr lang="en-US" baseline="0" dirty="0"/>
              <a:t> want to retrospectively ask to be added to GitHub</a:t>
            </a:r>
          </a:p>
          <a:p>
            <a:pPr lvl="0"/>
            <a:r>
              <a:rPr lang="en-US" baseline="0" dirty="0"/>
              <a:t>Some people are having difficulty accessing the Wiki </a:t>
            </a:r>
            <a:r>
              <a:rPr lang="en-US" sz="2400" baseline="0" dirty="0"/>
              <a:t>– there is a synch to be run periodically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16417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Progress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FCT Process (to be followed by FCT Leads)</a:t>
            </a:r>
          </a:p>
          <a:p>
            <a:pPr lvl="1"/>
            <a:r>
              <a:rPr lang="en-US" sz="2000" dirty="0"/>
              <a:t>Standard template / slides used by all FCT leads</a:t>
            </a:r>
          </a:p>
          <a:p>
            <a:pPr lvl="1"/>
            <a:r>
              <a:rPr lang="en-US" sz="2000" dirty="0"/>
              <a:t>Minutes posted to Wiki</a:t>
            </a:r>
          </a:p>
          <a:p>
            <a:pPr lvl="2"/>
            <a:r>
              <a:rPr lang="en-US" sz="1800" dirty="0"/>
              <a:t>Dennis is doing this fro MB notes; </a:t>
            </a:r>
          </a:p>
          <a:p>
            <a:pPr lvl="2"/>
            <a:r>
              <a:rPr lang="en-US" sz="1800" dirty="0"/>
              <a:t>FCT leads should take on responsibility for note-taking and publishing</a:t>
            </a:r>
          </a:p>
          <a:p>
            <a:pPr lvl="0"/>
            <a:r>
              <a:rPr lang="en-US" sz="2400" dirty="0"/>
              <a:t>FIBO Proof</a:t>
            </a:r>
            <a:r>
              <a:rPr lang="en-US" sz="2400" baseline="0" dirty="0"/>
              <a:t> of Concept Teams</a:t>
            </a:r>
          </a:p>
          <a:p>
            <a:pPr lvl="1"/>
            <a:r>
              <a:rPr lang="en-US" sz="2000" dirty="0"/>
              <a:t>May</a:t>
            </a:r>
            <a:r>
              <a:rPr lang="en-US" sz="2000" baseline="0" dirty="0"/>
              <a:t> use any FIBO color as appropriate</a:t>
            </a:r>
          </a:p>
          <a:p>
            <a:pPr lvl="1"/>
            <a:r>
              <a:rPr lang="en-US" sz="2000" baseline="0" dirty="0"/>
              <a:t>Run on same process as FCTs (wiki etc.).</a:t>
            </a:r>
          </a:p>
          <a:p>
            <a:pPr lvl="0"/>
            <a:r>
              <a:rPr lang="en-US" sz="2400" dirty="0"/>
              <a:t>FIBO</a:t>
            </a:r>
            <a:r>
              <a:rPr lang="en-US" sz="2400" baseline="0" dirty="0"/>
              <a:t> Vendor Team</a:t>
            </a:r>
          </a:p>
          <a:p>
            <a:pPr lvl="1"/>
            <a:r>
              <a:rPr lang="en-US" sz="2000" dirty="0"/>
              <a:t>Initially focused on tool support for specification activities</a:t>
            </a:r>
          </a:p>
          <a:p>
            <a:pPr lvl="1"/>
            <a:r>
              <a:rPr lang="en-US" sz="2000" dirty="0"/>
              <a:t>Will also extend to potential</a:t>
            </a:r>
            <a:r>
              <a:rPr lang="en-US" sz="2000" baseline="0" dirty="0"/>
              <a:t> test assistance, </a:t>
            </a:r>
            <a:r>
              <a:rPr lang="en-US" sz="2000" baseline="0" dirty="0" err="1"/>
              <a:t>PoCs</a:t>
            </a:r>
            <a:r>
              <a:rPr lang="en-US" sz="2000" baseline="0" dirty="0"/>
              <a:t> etc. </a:t>
            </a:r>
          </a:p>
          <a:p>
            <a:pPr lvl="0"/>
            <a:r>
              <a:rPr lang="en-US" sz="2400" dirty="0"/>
              <a:t>Build</a:t>
            </a:r>
            <a:r>
              <a:rPr lang="en-US" sz="2400" baseline="0" dirty="0"/>
              <a:t> / Test / Deploy / Maintain document</a:t>
            </a:r>
          </a:p>
          <a:p>
            <a:pPr lvl="1"/>
            <a:r>
              <a:rPr lang="en-US" sz="2000" dirty="0"/>
              <a:t>This is the definitive reference for all process (see Fig 4 of that)</a:t>
            </a:r>
          </a:p>
          <a:p>
            <a:pPr lvl="0"/>
            <a:r>
              <a:rPr lang="en-US" sz="2400" dirty="0"/>
              <a:t>GitHub / Process User Guide updated</a:t>
            </a:r>
          </a:p>
          <a:p>
            <a:pPr lvl="1"/>
            <a:r>
              <a:rPr lang="en-US" sz="2000" dirty="0"/>
              <a:t>Will</a:t>
            </a:r>
            <a:r>
              <a:rPr lang="en-US" sz="2000" baseline="0" dirty="0"/>
              <a:t> </a:t>
            </a:r>
            <a:r>
              <a:rPr lang="en-US" sz="2000" dirty="0"/>
              <a:t>extend to overall process over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19408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Content</a:t>
            </a:r>
            <a:r>
              <a:rPr lang="en-US" baseline="0" dirty="0"/>
              <a:t> Teams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FIBO Content Team has</a:t>
            </a:r>
          </a:p>
          <a:p>
            <a:pPr lvl="1"/>
            <a:r>
              <a:rPr lang="en-US" dirty="0"/>
              <a:t>A GitHub fork on the FCT</a:t>
            </a:r>
            <a:r>
              <a:rPr lang="en-US" baseline="0" dirty="0"/>
              <a:t> Leader GitHub account</a:t>
            </a:r>
            <a:endParaRPr lang="en-US" dirty="0"/>
          </a:p>
          <a:p>
            <a:pPr lvl="1"/>
            <a:r>
              <a:rPr lang="en-US" dirty="0"/>
              <a:t>A working wiki on the main (EDM Council) GitHub account</a:t>
            </a:r>
          </a:p>
          <a:p>
            <a:pPr lvl="1"/>
            <a:r>
              <a:rPr lang="en-US" dirty="0"/>
              <a:t>Regular</a:t>
            </a:r>
            <a:r>
              <a:rPr lang="en-US" baseline="0" dirty="0"/>
              <a:t> meetings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66797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15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9DF6A-C992-40ED-B0D6-E25C0814A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B97B2-C24F-49EA-8E0E-E6D26C201E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Use of OMG JIRA</a:t>
            </a:r>
          </a:p>
          <a:p>
            <a:pPr lvl="1"/>
            <a:r>
              <a:rPr lang="en-US" sz="2000" dirty="0"/>
              <a:t>We need those in place anyway for Redline</a:t>
            </a:r>
          </a:p>
          <a:p>
            <a:pPr lvl="1"/>
            <a:r>
              <a:rPr lang="en-US" sz="2000" dirty="0"/>
              <a:t>Could automate creation</a:t>
            </a:r>
            <a:r>
              <a:rPr lang="en-US" sz="2000" baseline="0" dirty="0"/>
              <a:t> of OMG JIRA from EDMC JIRA</a:t>
            </a:r>
          </a:p>
          <a:p>
            <a:pPr lvl="2"/>
            <a:r>
              <a:rPr lang="en-US" sz="1800" baseline="0" dirty="0"/>
              <a:t>This itself was discussed earlier and not completed</a:t>
            </a:r>
          </a:p>
          <a:p>
            <a:pPr lvl="2"/>
            <a:r>
              <a:rPr lang="en-US" sz="1800" baseline="0" dirty="0"/>
              <a:t>Currently we have to replicate these by hand</a:t>
            </a:r>
          </a:p>
          <a:p>
            <a:pPr lvl="1"/>
            <a:r>
              <a:rPr lang="en-US" sz="2000" baseline="0" dirty="0"/>
              <a:t>The (non negotiable) end point is that there is OMG JIRA coverage for each change in the code base</a:t>
            </a:r>
            <a:endParaRPr lang="en-US" sz="2000" dirty="0"/>
          </a:p>
          <a:p>
            <a:pPr lvl="0"/>
            <a:r>
              <a:rPr lang="en-US" sz="2400" dirty="0"/>
              <a:t>Recommend that OMG JIRA be used to manage discussions, feedback etc. within a JIRA</a:t>
            </a:r>
          </a:p>
          <a:p>
            <a:pPr lvl="1"/>
            <a:r>
              <a:rPr lang="en-US" sz="2000" dirty="0"/>
              <a:t>Avoids</a:t>
            </a:r>
            <a:r>
              <a:rPr lang="en-US" sz="2000" baseline="0" dirty="0"/>
              <a:t> surprises later in the FTF or RTF</a:t>
            </a:r>
          </a:p>
          <a:p>
            <a:pPr lvl="0"/>
            <a:r>
              <a:rPr lang="en-US" sz="2400" dirty="0"/>
              <a:t>EDMC discussing this</a:t>
            </a:r>
          </a:p>
          <a:p>
            <a:pPr lvl="1"/>
            <a:r>
              <a:rPr lang="en-US" sz="2000" dirty="0"/>
              <a:t>e.g. don’t see that many changes will come through OMG JIRA</a:t>
            </a:r>
          </a:p>
          <a:p>
            <a:pPr lvl="1"/>
            <a:r>
              <a:rPr lang="en-US" sz="2000" dirty="0"/>
              <a:t>EDMC: Will look at this from both sides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6ADEE7-1668-46A7-83EA-D75F3EEAE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689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13C37-C22C-4EB6-A18D-1E9F91A8C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2.0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8D26F-F308-4023-80BB-7D3223D05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Everything that is in GitHub “Production” (spec)</a:t>
            </a:r>
          </a:p>
          <a:p>
            <a:pPr lvl="1" rtl="0" fontAlgn="base"/>
            <a:r>
              <a:rPr lang="en-US" sz="2000" dirty="0">
                <a:effectLst/>
              </a:rPr>
              <a:t>One code base, previously originated FIBO 1</a:t>
            </a:r>
          </a:p>
          <a:p>
            <a:pPr lvl="1" rtl="0" fontAlgn="base"/>
            <a:r>
              <a:rPr lang="en-US" sz="2000" dirty="0">
                <a:effectLst/>
              </a:rPr>
              <a:t>New</a:t>
            </a:r>
            <a:r>
              <a:rPr lang="en-US" sz="2000" baseline="0" dirty="0">
                <a:effectLst/>
              </a:rPr>
              <a:t> diagrams for Release items not in OMG FIBO v1 specs</a:t>
            </a:r>
          </a:p>
          <a:p>
            <a:pPr lvl="1" rtl="0" fontAlgn="base"/>
            <a:r>
              <a:rPr lang="en-US" sz="2000" baseline="0" dirty="0">
                <a:effectLst/>
              </a:rPr>
              <a:t>Metadata (formerly About) files derived from EDM Council metadata</a:t>
            </a:r>
          </a:p>
          <a:p>
            <a:pPr lvl="1" rtl="0" fontAlgn="base"/>
            <a:r>
              <a:rPr lang="en-US" sz="2000" baseline="0" dirty="0">
                <a:effectLst/>
              </a:rPr>
              <a:t>Minimal OMG metadata added for submission</a:t>
            </a:r>
            <a:endParaRPr lang="en-US" sz="2000" dirty="0">
              <a:effectLst/>
            </a:endParaRPr>
          </a:p>
          <a:p>
            <a:pPr lvl="0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Backwards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compatible with FIBO1</a:t>
            </a:r>
          </a:p>
          <a:p>
            <a:pPr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Once adopted, will be updated quarterly via RTF</a:t>
            </a:r>
            <a:endParaRPr lang="en-US" sz="2400" dirty="0">
              <a:effectLst/>
            </a:endParaRPr>
          </a:p>
          <a:p>
            <a:pPr rtl="0" fontAlgn="base"/>
            <a:r>
              <a:rPr lang="en-US" sz="2400" dirty="0">
                <a:effectLst/>
              </a:rPr>
              <a:t>Will co-ordinate with Mariano Benitez (OMG) to bring any open OMG RTF JIRA issues across to FIBO2 FTF JIRA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FB3AF5-59D1-40DC-9598-42FF225F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916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8E6D3-519F-44C7-97C8-B6CFE7B70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2.0 Deliverables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5D0E4-A101-4187-A15D-673C4FA363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EDM Council ‘spec’ site</a:t>
            </a:r>
            <a:r>
              <a:rPr lang="en-US" sz="2000" baseline="0" dirty="0"/>
              <a:t> – not included in OMG FIBO v2 Submission</a:t>
            </a:r>
            <a:endParaRPr lang="en-US" sz="2000" dirty="0"/>
          </a:p>
          <a:p>
            <a:pPr lvl="1"/>
            <a:r>
              <a:rPr lang="en-US" sz="1800" dirty="0"/>
              <a:t>Glossary (HTML and Excel)</a:t>
            </a:r>
          </a:p>
          <a:p>
            <a:pPr lvl="1"/>
            <a:r>
              <a:rPr lang="en-US" sz="1800" dirty="0"/>
              <a:t>Data Dictionary (CSV / Excel)</a:t>
            </a:r>
          </a:p>
          <a:p>
            <a:pPr lvl="1"/>
            <a:r>
              <a:rPr lang="en-US" sz="1800" dirty="0" err="1"/>
              <a:t>FIBOPedia</a:t>
            </a:r>
            <a:endParaRPr lang="en-US" sz="1800" dirty="0"/>
          </a:p>
          <a:p>
            <a:pPr lvl="1"/>
            <a:r>
              <a:rPr lang="en-US" sz="1800" dirty="0"/>
              <a:t>Vocabulary (SKOS)</a:t>
            </a:r>
          </a:p>
          <a:p>
            <a:pPr lvl="1"/>
            <a:r>
              <a:rPr lang="en-US" sz="1800" dirty="0"/>
              <a:t>UML Business Model (SMIF) </a:t>
            </a:r>
          </a:p>
          <a:p>
            <a:pPr lvl="1"/>
            <a:r>
              <a:rPr lang="en-US" sz="2000" dirty="0"/>
              <a:t>Widoco (VOWL + Specification document)</a:t>
            </a:r>
          </a:p>
          <a:p>
            <a:pPr lvl="1"/>
            <a:r>
              <a:rPr lang="en-US" sz="1800" dirty="0"/>
              <a:t>OWL Ontology Files (definitive) 4 formats available</a:t>
            </a:r>
          </a:p>
          <a:p>
            <a:pPr lvl="0"/>
            <a:r>
              <a:rPr lang="en-US" sz="2000" dirty="0"/>
              <a:t>OMG RFC</a:t>
            </a:r>
          </a:p>
          <a:p>
            <a:pPr lvl="1"/>
            <a:r>
              <a:rPr lang="en-US" sz="1800" dirty="0"/>
              <a:t>OWL – as above; RDF/XML</a:t>
            </a:r>
            <a:r>
              <a:rPr lang="en-US" sz="1800" baseline="0" dirty="0"/>
              <a:t> flavor only (Normative)</a:t>
            </a:r>
            <a:endParaRPr lang="en-US" sz="1800" dirty="0"/>
          </a:p>
          <a:p>
            <a:pPr lvl="1"/>
            <a:r>
              <a:rPr lang="en-US" sz="1800" dirty="0"/>
              <a:t>UML XMI with UMLCMP Profile applied</a:t>
            </a:r>
          </a:p>
          <a:p>
            <a:pPr lvl="1"/>
            <a:r>
              <a:rPr lang="en-US" sz="1800" dirty="0"/>
              <a:t>Ancillary files: </a:t>
            </a:r>
          </a:p>
          <a:p>
            <a:pPr lvl="2"/>
            <a:r>
              <a:rPr lang="en-US" sz="1600" dirty="0"/>
              <a:t>SMIF Repository (CCM)</a:t>
            </a:r>
          </a:p>
          <a:p>
            <a:pPr lvl="2"/>
            <a:r>
              <a:rPr lang="en-US" sz="1600" dirty="0"/>
              <a:t>Clean CCM Project file for XMI generation</a:t>
            </a:r>
          </a:p>
          <a:p>
            <a:pPr lvl="0"/>
            <a:r>
              <a:rPr lang="en-US" sz="2000" dirty="0"/>
              <a:t>Written Specification</a:t>
            </a:r>
          </a:p>
          <a:p>
            <a:pPr lvl="1"/>
            <a:r>
              <a:rPr lang="en-US" sz="1800" dirty="0"/>
              <a:t>With one</a:t>
            </a:r>
            <a:r>
              <a:rPr lang="en-US" sz="1800" baseline="0" dirty="0"/>
              <a:t> Annex per Domain</a:t>
            </a: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177A5-B62C-44AF-A4B4-5E31D903B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257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A6E06-FD89-4BFF-94BF-D1B1412C5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000" dirty="0"/>
              <a:t>Decisions by Submitters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C7DE3-6BCE-4EE2-82DD-4C5641665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Which</a:t>
            </a:r>
            <a:r>
              <a:rPr lang="en-US" sz="2800" baseline="0" dirty="0"/>
              <a:t> </a:t>
            </a:r>
            <a:r>
              <a:rPr lang="en-US" sz="2800" dirty="0"/>
              <a:t>of</a:t>
            </a:r>
            <a:r>
              <a:rPr lang="en-US" sz="2800" baseline="0" dirty="0"/>
              <a:t> these needed to be Normative for OMG end users?  </a:t>
            </a:r>
          </a:p>
          <a:p>
            <a:pPr lvl="1"/>
            <a:r>
              <a:rPr lang="en-US" baseline="0" dirty="0"/>
              <a:t>Not adding EDMC spec deliverables</a:t>
            </a:r>
          </a:p>
          <a:p>
            <a:pPr lvl="1"/>
            <a:r>
              <a:rPr lang="en-US" dirty="0"/>
              <a:t>Decision: deliver UML XMI </a:t>
            </a:r>
          </a:p>
          <a:p>
            <a:pPr lvl="2"/>
            <a:r>
              <a:rPr lang="en-US" dirty="0"/>
              <a:t>Business requirements now identified for these</a:t>
            </a:r>
          </a:p>
          <a:p>
            <a:pPr lvl="0"/>
            <a:r>
              <a:rPr lang="en-US" sz="2800" dirty="0"/>
              <a:t>Decision: to include Ancillary </a:t>
            </a:r>
            <a:r>
              <a:rPr lang="en-US" sz="2800" dirty="0" err="1"/>
              <a:t>MDZip</a:t>
            </a:r>
            <a:r>
              <a:rPr lang="en-US" sz="2800" dirty="0"/>
              <a:t> files for CCM</a:t>
            </a:r>
            <a:r>
              <a:rPr lang="en-US" sz="2800" baseline="0" dirty="0"/>
              <a:t> models</a:t>
            </a:r>
          </a:p>
          <a:p>
            <a:pPr lvl="1"/>
            <a:r>
              <a:rPr lang="en-US" sz="2400" dirty="0"/>
              <a:t>EDM Council to consider whether to include these on spec.edmcouncil.org as well</a:t>
            </a:r>
          </a:p>
          <a:p>
            <a:pPr lvl="1"/>
            <a:r>
              <a:rPr lang="en-US" sz="2400" dirty="0"/>
              <a:t>EDM Council to consider whether to track similar statuses of Definitive / Normative / Informative for the deliverables there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83825F-78DF-4B08-B3CF-9E2D4A967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982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D061C-0B0D-4554-9A91-9BF486E56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Quarterly Meeting Report-back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B8E13D-28AE-4D9C-BFF9-4B35D7F45D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FIBO v2 RFC</a:t>
            </a:r>
          </a:p>
          <a:p>
            <a:r>
              <a:rPr lang="en-US" sz="2400" dirty="0"/>
              <a:t>ISO</a:t>
            </a:r>
            <a:r>
              <a:rPr lang="en-US" sz="2400" baseline="0" dirty="0"/>
              <a:t> TC68 Liaison Update</a:t>
            </a:r>
          </a:p>
          <a:p>
            <a:r>
              <a:rPr lang="en-US" sz="2400" baseline="0" dirty="0"/>
              <a:t>IOTA RFC Discussion</a:t>
            </a:r>
          </a:p>
          <a:p>
            <a:r>
              <a:rPr lang="en-US" sz="2400" baseline="0" dirty="0"/>
              <a:t>FIBO / Ontology visualization sessions</a:t>
            </a:r>
          </a:p>
          <a:p>
            <a:pPr lvl="1"/>
            <a:r>
              <a:rPr lang="en-US" sz="2000" dirty="0" err="1"/>
              <a:t>Linkurious</a:t>
            </a:r>
            <a:endParaRPr lang="en-US" sz="2000" dirty="0"/>
          </a:p>
          <a:p>
            <a:pPr lvl="1"/>
            <a:r>
              <a:rPr lang="en-US" sz="2000" dirty="0"/>
              <a:t>Adaptive</a:t>
            </a:r>
          </a:p>
          <a:p>
            <a:pPr lvl="1"/>
            <a:r>
              <a:rPr lang="en-US" sz="2000" dirty="0"/>
              <a:t>NoMagic / CCM FIBO diagrams options</a:t>
            </a:r>
          </a:p>
          <a:p>
            <a:pPr lvl="0"/>
            <a:r>
              <a:rPr lang="en-US" sz="2400" dirty="0"/>
              <a:t>DLT WG Report-back (all aspects)</a:t>
            </a:r>
          </a:p>
          <a:p>
            <a:pPr lvl="0"/>
            <a:r>
              <a:rPr lang="en-US" sz="2400" dirty="0"/>
              <a:t>Standards: Update on GLIEF</a:t>
            </a:r>
          </a:p>
          <a:p>
            <a:pPr lvl="0"/>
            <a:r>
              <a:rPr lang="en-US" sz="2400" dirty="0"/>
              <a:t>FIBO Workshop</a:t>
            </a:r>
          </a:p>
          <a:p>
            <a:pPr lvl="0"/>
            <a:endParaRPr lang="en-US" sz="2400" dirty="0"/>
          </a:p>
          <a:p>
            <a:pPr lvl="0"/>
            <a:r>
              <a:rPr lang="en-US" sz="2400" dirty="0"/>
              <a:t>All presentations are now posted to the OMG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FD6444-CA15-4821-B125-E2F352365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918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18733</TotalTime>
  <Words>3890</Words>
  <Application>Microsoft Office PowerPoint</Application>
  <PresentationFormat>On-screen Show (4:3)</PresentationFormat>
  <Paragraphs>618</Paragraphs>
  <Slides>49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5" baseType="lpstr">
      <vt:lpstr>Arial</vt:lpstr>
      <vt:lpstr>Calibri</vt:lpstr>
      <vt:lpstr>Gill Sans</vt:lpstr>
      <vt:lpstr>Times New Roman</vt:lpstr>
      <vt:lpstr>ヒラギノ角ゴ ProN W3</vt:lpstr>
      <vt:lpstr>Office Theme</vt:lpstr>
      <vt:lpstr>OMG Finance Domain Task Force (FDTF)</vt:lpstr>
      <vt:lpstr>Agenda</vt:lpstr>
      <vt:lpstr>NEWS</vt:lpstr>
      <vt:lpstr>FIBO v2 – What Happens Next?</vt:lpstr>
      <vt:lpstr>FDTF Recommendations</vt:lpstr>
      <vt:lpstr>FIBO 2.0</vt:lpstr>
      <vt:lpstr>FIBO 2.0 Deliverables</vt:lpstr>
      <vt:lpstr>Decisions by Submitters</vt:lpstr>
      <vt:lpstr>FDTF Quarterly Meeting Report-back</vt:lpstr>
      <vt:lpstr>FDTF Ottawa Docs</vt:lpstr>
      <vt:lpstr>FIBO Workshop (Wednesday afternoon)</vt:lpstr>
      <vt:lpstr>FIBO Workshop follow-ups</vt:lpstr>
      <vt:lpstr>FDTF DLT (Blockchain) WG</vt:lpstr>
      <vt:lpstr>IOTA</vt:lpstr>
      <vt:lpstr>Plans for December Quarterly Meeting</vt:lpstr>
      <vt:lpstr>Plans for December</vt:lpstr>
      <vt:lpstr>December DLT / Blockchain Half Day</vt:lpstr>
      <vt:lpstr>December FIBO Workshop</vt:lpstr>
      <vt:lpstr>December Agenda: Things to cover</vt:lpstr>
      <vt:lpstr>Ideas:</vt:lpstr>
      <vt:lpstr>Draft Agenda</vt:lpstr>
      <vt:lpstr>Additional (Background) Slides</vt:lpstr>
      <vt:lpstr>FIBO Plans</vt:lpstr>
      <vt:lpstr>FTF and RTF Charters (Friday Plenary) June results</vt:lpstr>
      <vt:lpstr>FIBO Detailed Information</vt:lpstr>
      <vt:lpstr>Terminology</vt:lpstr>
      <vt:lpstr>FIBO Master Open Actions</vt:lpstr>
      <vt:lpstr>CCM Round Trip Ingest Process</vt:lpstr>
      <vt:lpstr>Round tripping</vt:lpstr>
      <vt:lpstr>spec.edmcouncil.org/fibo Products</vt:lpstr>
      <vt:lpstr>FIBO spec Statuses:</vt:lpstr>
      <vt:lpstr>Web Presentation Requirements</vt:lpstr>
      <vt:lpstr>Take-away Slides</vt:lpstr>
      <vt:lpstr>FIBO Current Status and RTFs</vt:lpstr>
      <vt:lpstr>FIBO Current Specifications Status Overview</vt:lpstr>
      <vt:lpstr>FIBO: Scope and Content</vt:lpstr>
      <vt:lpstr>FIBO: Status</vt:lpstr>
      <vt:lpstr>FIBO Where is What!</vt:lpstr>
      <vt:lpstr>FIBO Atlassian Wiki Spaces</vt:lpstr>
      <vt:lpstr>FIBO Vocabulary</vt:lpstr>
      <vt:lpstr>schema.org Status</vt:lpstr>
      <vt:lpstr>Appendices: Background Slides</vt:lpstr>
      <vt:lpstr>Appendix I: Jargon Blaster</vt:lpstr>
      <vt:lpstr>Appendix II: FIBO Infrastructure</vt:lpstr>
      <vt:lpstr>How-To Guide</vt:lpstr>
      <vt:lpstr>Engagement Model</vt:lpstr>
      <vt:lpstr>Process Progress</vt:lpstr>
      <vt:lpstr>FIBO Content Teams</vt:lpstr>
      <vt:lpstr>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 Council / Object Management Group Semantic Standards</dc:title>
  <dc:creator>Owner</dc:creator>
  <cp:lastModifiedBy>Michael Bennett</cp:lastModifiedBy>
  <cp:revision>724</cp:revision>
  <dcterms:created xsi:type="dcterms:W3CDTF">2011-04-19T19:19:23Z</dcterms:created>
  <dcterms:modified xsi:type="dcterms:W3CDTF">2018-10-03T19:01:30Z</dcterms:modified>
</cp:coreProperties>
</file>