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5" r:id="rId5"/>
    <p:sldId id="286" r:id="rId6"/>
    <p:sldId id="274" r:id="rId7"/>
    <p:sldId id="283" r:id="rId8"/>
    <p:sldId id="284" r:id="rId9"/>
    <p:sldId id="275" r:id="rId10"/>
    <p:sldId id="259" r:id="rId11"/>
    <p:sldId id="260" r:id="rId12"/>
    <p:sldId id="278" r:id="rId13"/>
    <p:sldId id="279" r:id="rId14"/>
    <p:sldId id="281" r:id="rId15"/>
    <p:sldId id="272" r:id="rId16"/>
    <p:sldId id="262" r:id="rId17"/>
    <p:sldId id="263" r:id="rId18"/>
    <p:sldId id="264" r:id="rId19"/>
    <p:sldId id="265" r:id="rId20"/>
    <p:sldId id="266" r:id="rId21"/>
    <p:sldId id="267" r:id="rId22"/>
    <p:sldId id="270" r:id="rId23"/>
    <p:sldId id="269" r:id="rId24"/>
    <p:sldId id="282" r:id="rId25"/>
    <p:sldId id="268" r:id="rId26"/>
    <p:sldId id="271" r:id="rId27"/>
    <p:sldId id="27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477" autoAdjust="0"/>
  </p:normalViewPr>
  <p:slideViewPr>
    <p:cSldViewPr>
      <p:cViewPr varScale="1">
        <p:scale>
          <a:sx n="59" d="100"/>
          <a:sy n="59" d="100"/>
        </p:scale>
        <p:origin x="-816" y="-90"/>
      </p:cViewPr>
      <p:guideLst>
        <p:guide orient="horz" pos="2160"/>
        <p:guide pos="2880"/>
      </p:guideLst>
    </p:cSldViewPr>
  </p:slideViewPr>
  <p:outlineViewPr>
    <p:cViewPr>
      <p:scale>
        <a:sx n="33" d="100"/>
        <a:sy n="33" d="100"/>
      </p:scale>
      <p:origin x="0" y="197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5D5E5C-B23C-42DA-8933-DC91167228B5}"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4033942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5D5E5C-B23C-42DA-8933-DC91167228B5}"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2069621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5D5E5C-B23C-42DA-8933-DC91167228B5}"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84986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5D5E5C-B23C-42DA-8933-DC91167228B5}"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2131559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5D5E5C-B23C-42DA-8933-DC91167228B5}"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101575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5D5E5C-B23C-42DA-8933-DC91167228B5}"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2900281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5D5E5C-B23C-42DA-8933-DC91167228B5}" type="datetimeFigureOut">
              <a:rPr lang="en-US" smtClean="0"/>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125520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5D5E5C-B23C-42DA-8933-DC91167228B5}" type="datetimeFigureOut">
              <a:rPr lang="en-US" smtClean="0"/>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3310148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D5E5C-B23C-42DA-8933-DC91167228B5}" type="datetimeFigureOut">
              <a:rPr lang="en-US" smtClean="0"/>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3467764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5D5E5C-B23C-42DA-8933-DC91167228B5}"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330081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5D5E5C-B23C-42DA-8933-DC91167228B5}"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6B653-5C4B-4790-B99C-3D6D37E3A7A8}" type="slidenum">
              <a:rPr lang="en-US" smtClean="0"/>
              <a:t>‹#›</a:t>
            </a:fld>
            <a:endParaRPr lang="en-US"/>
          </a:p>
        </p:txBody>
      </p:sp>
    </p:spTree>
    <p:extLst>
      <p:ext uri="{BB962C8B-B14F-4D97-AF65-F5344CB8AC3E}">
        <p14:creationId xmlns:p14="http://schemas.microsoft.com/office/powerpoint/2010/main" val="3635639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D5E5C-B23C-42DA-8933-DC91167228B5}" type="datetimeFigureOut">
              <a:rPr lang="en-US" smtClean="0"/>
              <a:t>11/1/2016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6B653-5C4B-4790-B99C-3D6D37E3A7A8}" type="slidenum">
              <a:rPr lang="en-US" smtClean="0"/>
              <a:t>‹#›</a:t>
            </a:fld>
            <a:endParaRPr lang="en-US"/>
          </a:p>
        </p:txBody>
      </p:sp>
    </p:spTree>
    <p:extLst>
      <p:ext uri="{BB962C8B-B14F-4D97-AF65-F5344CB8AC3E}">
        <p14:creationId xmlns:p14="http://schemas.microsoft.com/office/powerpoint/2010/main" val="2116934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reuters.com/article/us-banks-blockchain-r3-exclusive-idUSKCN12K17E" TargetMode="External"/><Relationship Id="rId2" Type="http://schemas.openxmlformats.org/officeDocument/2006/relationships/hyperlink" Target="https://smartcontract.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endal.me/2016/04/05/introducing-r3-corda-a-distributed-ledger-designed-for-financial-servic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Distributed Ledger </a:t>
            </a:r>
            <a:r>
              <a:rPr lang="en-US" dirty="0" smtClean="0"/>
              <a:t>Technology  </a:t>
            </a:r>
            <a:r>
              <a:rPr lang="en-US" dirty="0" smtClean="0"/>
              <a:t>Working Group at OMG FDTF</a:t>
            </a:r>
            <a:endParaRPr lang="en-US" dirty="0"/>
          </a:p>
        </p:txBody>
      </p:sp>
      <p:sp>
        <p:nvSpPr>
          <p:cNvPr id="3" name="Subtitle 2"/>
          <p:cNvSpPr>
            <a:spLocks noGrp="1"/>
          </p:cNvSpPr>
          <p:nvPr>
            <p:ph type="subTitle" idx="1"/>
          </p:nvPr>
        </p:nvSpPr>
        <p:spPr/>
        <p:txBody>
          <a:bodyPr/>
          <a:lstStyle/>
          <a:p>
            <a:r>
              <a:rPr lang="en-US" dirty="0" smtClean="0"/>
              <a:t>Status and </a:t>
            </a:r>
            <a:r>
              <a:rPr lang="en-US" dirty="0" smtClean="0"/>
              <a:t>Summary of Activities</a:t>
            </a:r>
          </a:p>
          <a:p>
            <a:r>
              <a:rPr lang="en-US" sz="2000" dirty="0" smtClean="0"/>
              <a:t>Based on OFDG Report Slides </a:t>
            </a:r>
            <a:r>
              <a:rPr lang="en-US" sz="2000" dirty="0"/>
              <a:t>+</a:t>
            </a:r>
            <a:r>
              <a:rPr lang="en-US" sz="2000" dirty="0" smtClean="0"/>
              <a:t> subsequent calls</a:t>
            </a:r>
            <a:endParaRPr lang="en-US" dirty="0" smtClean="0"/>
          </a:p>
          <a:p>
            <a:r>
              <a:rPr lang="en-US" dirty="0" smtClean="0"/>
              <a:t>01</a:t>
            </a:r>
            <a:r>
              <a:rPr lang="en-US" dirty="0" smtClean="0"/>
              <a:t> Nov 2016</a:t>
            </a:r>
            <a:endParaRPr lang="en-US" dirty="0" smtClean="0"/>
          </a:p>
        </p:txBody>
      </p:sp>
    </p:spTree>
    <p:extLst>
      <p:ext uri="{BB962C8B-B14F-4D97-AF65-F5344CB8AC3E}">
        <p14:creationId xmlns:p14="http://schemas.microsoft.com/office/powerpoint/2010/main" val="40498607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Smart Contracts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What gets posted on the DL</a:t>
            </a:r>
          </a:p>
          <a:p>
            <a:r>
              <a:rPr lang="en-US" dirty="0" smtClean="0"/>
              <a:t>Off-</a:t>
            </a:r>
            <a:r>
              <a:rPr lang="en-US" dirty="0" err="1" smtClean="0"/>
              <a:t>blockchain</a:t>
            </a:r>
            <a:r>
              <a:rPr lang="en-US" baseline="0" dirty="0" smtClean="0"/>
              <a:t> activities</a:t>
            </a:r>
          </a:p>
          <a:p>
            <a:r>
              <a:rPr lang="en-US" baseline="0" dirty="0" smtClean="0"/>
              <a:t>Currently managed at the “code” level (physical)</a:t>
            </a:r>
          </a:p>
          <a:p>
            <a:r>
              <a:rPr lang="en-US" dirty="0" smtClean="0"/>
              <a:t>Variations</a:t>
            </a:r>
          </a:p>
          <a:p>
            <a:pPr lvl="1"/>
            <a:r>
              <a:rPr lang="en-US" dirty="0" err="1" smtClean="0"/>
              <a:t>Ethereum</a:t>
            </a:r>
            <a:r>
              <a:rPr lang="en-US" dirty="0" smtClean="0"/>
              <a:t> – VM where instructions are posted as pseudocode in the chain</a:t>
            </a:r>
          </a:p>
          <a:p>
            <a:pPr lvl="1"/>
            <a:r>
              <a:rPr lang="en-US" dirty="0" smtClean="0"/>
              <a:t>As soon as logic is executed off chain or information accessed off chain it is not longer a DLT thing</a:t>
            </a:r>
          </a:p>
          <a:p>
            <a:pPr lvl="1"/>
            <a:r>
              <a:rPr lang="en-US" dirty="0" smtClean="0"/>
              <a:t>Very limited opportunity for BC to be a closed system</a:t>
            </a:r>
          </a:p>
          <a:p>
            <a:pPr lvl="1"/>
            <a:r>
              <a:rPr lang="en-US" dirty="0" smtClean="0"/>
              <a:t>So SC is a heavily hybridized concept. “Permission side chains”</a:t>
            </a:r>
          </a:p>
          <a:p>
            <a:pPr lvl="1"/>
            <a:r>
              <a:rPr lang="en-US" dirty="0" smtClean="0"/>
              <a:t>R3: peer to peer copying of information with off-ledger services</a:t>
            </a:r>
            <a:endParaRPr lang="en-US" dirty="0"/>
          </a:p>
        </p:txBody>
      </p:sp>
    </p:spTree>
    <p:extLst>
      <p:ext uri="{BB962C8B-B14F-4D97-AF65-F5344CB8AC3E}">
        <p14:creationId xmlns:p14="http://schemas.microsoft.com/office/powerpoint/2010/main" val="437535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Ledgers</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Ethereum</a:t>
            </a:r>
            <a:endParaRPr lang="en-US" dirty="0" smtClean="0"/>
          </a:p>
          <a:p>
            <a:r>
              <a:rPr lang="en-US" dirty="0" err="1" smtClean="0"/>
              <a:t>Hyperledger</a:t>
            </a:r>
            <a:endParaRPr lang="en-US" dirty="0" smtClean="0"/>
          </a:p>
          <a:p>
            <a:r>
              <a:rPr lang="en-US" dirty="0" err="1" smtClean="0"/>
              <a:t>Interledger</a:t>
            </a:r>
            <a:endParaRPr lang="en-US" dirty="0" smtClean="0"/>
          </a:p>
          <a:p>
            <a:r>
              <a:rPr lang="en-US" sz="3200" kern="1200" dirty="0" smtClean="0">
                <a:solidFill>
                  <a:schemeClr val="tx1"/>
                </a:solidFill>
                <a:effectLst/>
                <a:latin typeface="+mn-lt"/>
                <a:ea typeface="+mn-ea"/>
                <a:cs typeface="+mn-cs"/>
              </a:rPr>
              <a:t>R3</a:t>
            </a:r>
          </a:p>
          <a:p>
            <a:pPr lvl="1"/>
            <a:r>
              <a:rPr lang="en-US" dirty="0" smtClean="0"/>
              <a:t>Not really a “Blockchain” but</a:t>
            </a:r>
            <a:r>
              <a:rPr lang="en-US" baseline="0" dirty="0" smtClean="0"/>
              <a:t> is a Distributed Ledger</a:t>
            </a:r>
          </a:p>
          <a:p>
            <a:pPr lvl="1"/>
            <a:r>
              <a:rPr lang="en-US" dirty="0" smtClean="0"/>
              <a:t>Messaging application with a shared data model</a:t>
            </a:r>
          </a:p>
          <a:p>
            <a:pPr lvl="1"/>
            <a:r>
              <a:rPr lang="en-US" baseline="0" dirty="0" smtClean="0"/>
              <a:t>Templates dine the data needed to apply the data to a different contract algorithm</a:t>
            </a:r>
          </a:p>
          <a:p>
            <a:pPr lvl="1"/>
            <a:r>
              <a:rPr lang="en-US" dirty="0" smtClean="0"/>
              <a:t>Not transmitting </a:t>
            </a:r>
            <a:r>
              <a:rPr lang="en-US" dirty="0" err="1" smtClean="0"/>
              <a:t>transctions</a:t>
            </a:r>
            <a:r>
              <a:rPr lang="en-US" dirty="0" smtClean="0"/>
              <a:t> but </a:t>
            </a:r>
            <a:r>
              <a:rPr lang="en-US" dirty="0" err="1" smtClean="0"/>
              <a:t>routign</a:t>
            </a:r>
            <a:r>
              <a:rPr lang="en-US" dirty="0" smtClean="0"/>
              <a:t> them as part of the workflow</a:t>
            </a:r>
            <a:endParaRPr lang="en-US" baseline="0" dirty="0" smtClean="0"/>
          </a:p>
          <a:p>
            <a:pPr lvl="0"/>
            <a:r>
              <a:rPr lang="en-US" dirty="0" smtClean="0"/>
              <a:t>At one level this is just another implementation of distributed database concepts (replication)</a:t>
            </a:r>
          </a:p>
          <a:p>
            <a:pPr lvl="1"/>
            <a:r>
              <a:rPr lang="en-US" dirty="0" smtClean="0"/>
              <a:t>With differences</a:t>
            </a:r>
          </a:p>
          <a:p>
            <a:pPr lvl="0"/>
            <a:r>
              <a:rPr lang="en-US" dirty="0" smtClean="0"/>
              <a:t>Can be implemented publicly or as a private network</a:t>
            </a:r>
          </a:p>
        </p:txBody>
      </p:sp>
    </p:spTree>
    <p:extLst>
      <p:ext uri="{BB962C8B-B14F-4D97-AF65-F5344CB8AC3E}">
        <p14:creationId xmlns:p14="http://schemas.microsoft.com/office/powerpoint/2010/main" val="1345802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a:t>
            </a:r>
            <a:endParaRPr lang="en-US" dirty="0"/>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r>
              <a:rPr lang="en-US" dirty="0" err="1" smtClean="0"/>
              <a:t>Ethereum</a:t>
            </a:r>
            <a:endParaRPr lang="en-US" dirty="0" smtClean="0"/>
          </a:p>
          <a:p>
            <a:pPr lvl="1"/>
            <a:r>
              <a:rPr lang="en-US" dirty="0" smtClean="0"/>
              <a:t>created a programming language like </a:t>
            </a:r>
            <a:r>
              <a:rPr lang="en-US" dirty="0" err="1" smtClean="0"/>
              <a:t>Javascript</a:t>
            </a:r>
            <a:r>
              <a:rPr lang="en-US" dirty="0" smtClean="0"/>
              <a:t> with a VM in which they run</a:t>
            </a:r>
          </a:p>
          <a:p>
            <a:pPr lvl="1"/>
            <a:r>
              <a:rPr lang="en-US" dirty="0" smtClean="0"/>
              <a:t>Less obvious how you wrote these things in the same way everyone else is writing them</a:t>
            </a:r>
          </a:p>
          <a:p>
            <a:pPr lvl="1"/>
            <a:r>
              <a:rPr lang="en-US" dirty="0" smtClean="0"/>
              <a:t>No common conceptual model</a:t>
            </a:r>
          </a:p>
          <a:p>
            <a:pPr lvl="1"/>
            <a:r>
              <a:rPr lang="en-US" dirty="0" smtClean="0"/>
              <a:t>All sites would have the same logic</a:t>
            </a:r>
          </a:p>
          <a:p>
            <a:pPr lvl="1"/>
            <a:r>
              <a:rPr lang="en-US" dirty="0" smtClean="0"/>
              <a:t>All nodes evaluate the same stuff and that is the basis for consensus</a:t>
            </a:r>
          </a:p>
          <a:p>
            <a:pPr lvl="0"/>
            <a:r>
              <a:rPr lang="en-US" dirty="0" smtClean="0"/>
              <a:t>Code</a:t>
            </a:r>
          </a:p>
          <a:p>
            <a:pPr lvl="1"/>
            <a:r>
              <a:rPr lang="en-US" dirty="0" smtClean="0"/>
              <a:t>Need to be able generate the code in an idiomatic way that can later be recognized, thereby improving trust</a:t>
            </a:r>
          </a:p>
          <a:p>
            <a:pPr lvl="1"/>
            <a:r>
              <a:rPr lang="en-US" dirty="0" smtClean="0"/>
              <a:t>Because of the overhead of large apps and large umbers of nodes, what is realistic t put on the chain is just he results e.g. settled transactions not contracts</a:t>
            </a:r>
          </a:p>
          <a:p>
            <a:pPr lvl="1"/>
            <a:r>
              <a:rPr lang="en-US" dirty="0" smtClean="0"/>
              <a:t>Chain is always evaluated from start to finish each time</a:t>
            </a:r>
          </a:p>
          <a:p>
            <a:pPr lvl="0"/>
            <a:r>
              <a:rPr lang="en-US" dirty="0" smtClean="0"/>
              <a:t>Smart Contracts</a:t>
            </a:r>
          </a:p>
          <a:p>
            <a:pPr lvl="1"/>
            <a:r>
              <a:rPr lang="en-US" dirty="0" smtClean="0"/>
              <a:t>Parties related to the contract interact with the object. </a:t>
            </a:r>
          </a:p>
          <a:p>
            <a:pPr lvl="1"/>
            <a:r>
              <a:rPr lang="en-US" dirty="0" smtClean="0"/>
              <a:t>State and history of the state is maintained on the BC.</a:t>
            </a:r>
          </a:p>
          <a:p>
            <a:pPr lvl="1"/>
            <a:r>
              <a:rPr lang="en-US" dirty="0" smtClean="0"/>
              <a:t>Who defines the template class for e.g. IR Swaps. </a:t>
            </a:r>
          </a:p>
          <a:p>
            <a:pPr lvl="1"/>
            <a:r>
              <a:rPr lang="en-US" dirty="0" smtClean="0"/>
              <a:t>Syndicated loans are a hard use case for BC.</a:t>
            </a:r>
          </a:p>
        </p:txBody>
      </p:sp>
    </p:spTree>
    <p:extLst>
      <p:ext uri="{BB962C8B-B14F-4D97-AF65-F5344CB8AC3E}">
        <p14:creationId xmlns:p14="http://schemas.microsoft.com/office/powerpoint/2010/main" val="9031978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 Smart Contracts</a:t>
            </a:r>
            <a:endParaRPr lang="en-US" dirty="0"/>
          </a:p>
        </p:txBody>
      </p:sp>
      <p:sp>
        <p:nvSpPr>
          <p:cNvPr id="3" name="Content Placeholder 2"/>
          <p:cNvSpPr>
            <a:spLocks noGrp="1"/>
          </p:cNvSpPr>
          <p:nvPr>
            <p:ph idx="1"/>
          </p:nvPr>
        </p:nvSpPr>
        <p:spPr/>
        <p:txBody>
          <a:bodyPr>
            <a:normAutofit lnSpcReduction="10000"/>
          </a:bodyPr>
          <a:lstStyle/>
          <a:p>
            <a:r>
              <a:rPr lang="en-US" dirty="0" smtClean="0"/>
              <a:t>Can propose a basic tenet of a few standard templates for those Smart Contracts. </a:t>
            </a:r>
          </a:p>
          <a:p>
            <a:r>
              <a:rPr lang="en-US" dirty="0" smtClean="0"/>
              <a:t>Banks can take those and inherit those and create their own SCs. </a:t>
            </a:r>
          </a:p>
          <a:p>
            <a:r>
              <a:rPr lang="en-US" dirty="0" smtClean="0"/>
              <a:t>People have to trust the class itself. </a:t>
            </a:r>
          </a:p>
          <a:p>
            <a:r>
              <a:rPr lang="en-US" dirty="0" smtClean="0"/>
              <a:t>"The Contract is on the BC" - the language is off line, the BC has the business logic.</a:t>
            </a:r>
          </a:p>
          <a:p>
            <a:pPr lvl="1"/>
            <a:r>
              <a:rPr lang="en-US" dirty="0" smtClean="0"/>
              <a:t>In theory – but bear in mind limitations </a:t>
            </a:r>
          </a:p>
          <a:p>
            <a:r>
              <a:rPr lang="en-US" dirty="0" smtClean="0"/>
              <a:t>Will not be a single smart contract. </a:t>
            </a:r>
            <a:endParaRPr lang="en-US" dirty="0"/>
          </a:p>
        </p:txBody>
      </p:sp>
    </p:spTree>
    <p:extLst>
      <p:ext uri="{BB962C8B-B14F-4D97-AF65-F5344CB8AC3E}">
        <p14:creationId xmlns:p14="http://schemas.microsoft.com/office/powerpoint/2010/main" val="4237433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SMART CONTRACTS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Premise: Smart Contracts should standardize around ontological definitions of contracts (or commitments etc.) rather than whatever is the "Code" approach that others in Smart Contracts have been considering. </a:t>
            </a:r>
          </a:p>
          <a:p>
            <a:r>
              <a:rPr lang="en-US" dirty="0" smtClean="0"/>
              <a:t>One opportunity is that whatever code is distributed, itself has a hash key, so if that has been vetted and accepted then the code is known that it can be trusted. We know we are executing the same code in the same VM</a:t>
            </a:r>
          </a:p>
          <a:p>
            <a:pPr lvl="1"/>
            <a:r>
              <a:rPr lang="en-US" dirty="0" smtClean="0"/>
              <a:t>So consensus can be at the level of both the business content and the code that does the work (meta level)</a:t>
            </a:r>
          </a:p>
          <a:p>
            <a:pPr lvl="1"/>
            <a:r>
              <a:rPr lang="en-US" dirty="0" smtClean="0"/>
              <a:t>Then </a:t>
            </a:r>
            <a:r>
              <a:rPr lang="en-US" dirty="0"/>
              <a:t>e</a:t>
            </a:r>
            <a:r>
              <a:rPr lang="en-US" dirty="0" smtClean="0"/>
              <a:t>xecution is off chain but the DLT validates that you can trust the outcome</a:t>
            </a:r>
            <a:endParaRPr lang="en-US" dirty="0"/>
          </a:p>
        </p:txBody>
      </p:sp>
    </p:spTree>
    <p:extLst>
      <p:ext uri="{BB962C8B-B14F-4D97-AF65-F5344CB8AC3E}">
        <p14:creationId xmlns:p14="http://schemas.microsoft.com/office/powerpoint/2010/main" val="1926573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A Model Driven Approach</a:t>
            </a:r>
            <a:r>
              <a:rPr lang="en-US" baseline="0" dirty="0" smtClean="0"/>
              <a:t> to Blockchain/DL</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We see things happening at a physical or logical design level</a:t>
            </a:r>
          </a:p>
          <a:p>
            <a:pPr lvl="1"/>
            <a:r>
              <a:rPr lang="en-US" dirty="0" smtClean="0"/>
              <a:t>Smart Contracts code in e.g. Python, defining required behaviors, conditions etc. when a thing is posted</a:t>
            </a:r>
          </a:p>
          <a:p>
            <a:pPr lvl="1"/>
            <a:r>
              <a:rPr lang="en-US" dirty="0" smtClean="0"/>
              <a:t>Physical architecture of the different Blockchain and DLs</a:t>
            </a:r>
          </a:p>
          <a:p>
            <a:pPr lvl="0"/>
            <a:r>
              <a:rPr lang="en-US" dirty="0" smtClean="0"/>
              <a:t>We see the need for and benefits of a common business view</a:t>
            </a:r>
          </a:p>
          <a:p>
            <a:pPr lvl="1"/>
            <a:r>
              <a:rPr lang="en-US" dirty="0" smtClean="0"/>
              <a:t>Computational independent of “Conceptual”</a:t>
            </a:r>
          </a:p>
          <a:p>
            <a:pPr lvl="1"/>
            <a:r>
              <a:rPr lang="en-US" dirty="0" smtClean="0"/>
              <a:t>Business semantics</a:t>
            </a:r>
          </a:p>
          <a:p>
            <a:pPr lvl="0"/>
            <a:r>
              <a:rPr lang="en-US" dirty="0" smtClean="0"/>
              <a:t>Conceptual view for both structural and behavioral</a:t>
            </a:r>
            <a:endParaRPr lang="en-US" dirty="0"/>
          </a:p>
        </p:txBody>
      </p:sp>
    </p:spTree>
    <p:extLst>
      <p:ext uri="{BB962C8B-B14F-4D97-AF65-F5344CB8AC3E}">
        <p14:creationId xmlns:p14="http://schemas.microsoft.com/office/powerpoint/2010/main" val="2727267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Structural and Behavioral Business Content</a:t>
            </a:r>
            <a:r>
              <a:rPr lang="en-US" baseline="0" dirty="0" smtClean="0"/>
              <a:t> (semantics)</a:t>
            </a:r>
            <a:endParaRPr lang="en-US" dirty="0"/>
          </a:p>
        </p:txBody>
      </p:sp>
      <p:sp>
        <p:nvSpPr>
          <p:cNvPr id="3" name="Content Placeholder 2"/>
          <p:cNvSpPr>
            <a:spLocks noGrp="1"/>
          </p:cNvSpPr>
          <p:nvPr>
            <p:ph idx="1"/>
          </p:nvPr>
        </p:nvSpPr>
        <p:spPr/>
        <p:txBody>
          <a:bodyPr/>
          <a:lstStyle/>
          <a:p>
            <a:r>
              <a:rPr lang="en-US" dirty="0" smtClean="0"/>
              <a:t>Structural: terms of the contract</a:t>
            </a:r>
          </a:p>
          <a:p>
            <a:pPr lvl="1"/>
            <a:r>
              <a:rPr lang="en-US" dirty="0" smtClean="0"/>
              <a:t>This should be </a:t>
            </a:r>
            <a:r>
              <a:rPr lang="en-US" dirty="0" err="1" smtClean="0"/>
              <a:t>mappable</a:t>
            </a:r>
            <a:r>
              <a:rPr lang="en-US" dirty="0" smtClean="0"/>
              <a:t> to FIBO and ACTUS</a:t>
            </a:r>
          </a:p>
          <a:p>
            <a:pPr lvl="0"/>
            <a:r>
              <a:rPr lang="en-US" dirty="0" smtClean="0"/>
              <a:t>Behavioral: off-Blockchain behaviors</a:t>
            </a:r>
            <a:r>
              <a:rPr lang="en-US" baseline="0" dirty="0" smtClean="0"/>
              <a:t> and activities</a:t>
            </a:r>
          </a:p>
          <a:p>
            <a:pPr lvl="1"/>
            <a:r>
              <a:rPr lang="en-US" dirty="0" smtClean="0"/>
              <a:t>Payments process flow</a:t>
            </a:r>
          </a:p>
        </p:txBody>
      </p:sp>
    </p:spTree>
    <p:extLst>
      <p:ext uri="{BB962C8B-B14F-4D97-AF65-F5344CB8AC3E}">
        <p14:creationId xmlns:p14="http://schemas.microsoft.com/office/powerpoint/2010/main" val="29008913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anything can be hashed and posted to the DL then:</a:t>
            </a:r>
          </a:p>
          <a:p>
            <a:pPr lvl="1"/>
            <a:r>
              <a:rPr lang="en-US" dirty="0" smtClean="0"/>
              <a:t>Can be at the level of the whole contract (PDF)</a:t>
            </a:r>
          </a:p>
          <a:p>
            <a:pPr lvl="2"/>
            <a:r>
              <a:rPr lang="en-US" dirty="0" smtClean="0"/>
              <a:t>OR</a:t>
            </a:r>
          </a:p>
          <a:p>
            <a:pPr lvl="1"/>
            <a:r>
              <a:rPr lang="en-US" dirty="0" smtClean="0"/>
              <a:t>Can be at the level of the individual Commitment</a:t>
            </a:r>
          </a:p>
          <a:p>
            <a:pPr lvl="0"/>
            <a:r>
              <a:rPr lang="en-US" dirty="0" smtClean="0"/>
              <a:t>FIBO</a:t>
            </a:r>
            <a:r>
              <a:rPr lang="en-US" baseline="0" dirty="0" smtClean="0"/>
              <a:t> describes commitments individually (based on REA transaction semantics)</a:t>
            </a:r>
          </a:p>
          <a:p>
            <a:pPr lvl="1"/>
            <a:r>
              <a:rPr lang="en-US" baseline="0" dirty="0" smtClean="0"/>
              <a:t>We think there is benefit in posting specific commitments to the DL for grater precision</a:t>
            </a:r>
          </a:p>
          <a:p>
            <a:pPr lvl="1"/>
            <a:r>
              <a:rPr lang="en-US" baseline="0" dirty="0" smtClean="0"/>
              <a:t>These also map more directly to process activities</a:t>
            </a:r>
          </a:p>
        </p:txBody>
      </p:sp>
    </p:spTree>
    <p:extLst>
      <p:ext uri="{BB962C8B-B14F-4D97-AF65-F5344CB8AC3E}">
        <p14:creationId xmlns:p14="http://schemas.microsoft.com/office/powerpoint/2010/main" val="598851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Business process or workflow</a:t>
            </a:r>
          </a:p>
          <a:p>
            <a:pPr lvl="1"/>
            <a:r>
              <a:rPr lang="en-US" dirty="0" smtClean="0"/>
              <a:t>E.g. payments, settlement delivery workflows</a:t>
            </a:r>
          </a:p>
          <a:p>
            <a:pPr lvl="1"/>
            <a:r>
              <a:rPr lang="en-US" dirty="0" smtClean="0"/>
              <a:t>Swap:</a:t>
            </a:r>
            <a:r>
              <a:rPr lang="en-US" baseline="0" dirty="0" smtClean="0"/>
              <a:t> two cashflow-based commitments</a:t>
            </a:r>
          </a:p>
          <a:p>
            <a:pPr lvl="0"/>
            <a:r>
              <a:rPr lang="en-US" dirty="0" smtClean="0"/>
              <a:t>Can model these in </a:t>
            </a:r>
          </a:p>
          <a:p>
            <a:pPr lvl="1"/>
            <a:r>
              <a:rPr lang="en-US" dirty="0" smtClean="0"/>
              <a:t>UML Activity</a:t>
            </a:r>
            <a:r>
              <a:rPr lang="en-US" baseline="0" dirty="0" smtClean="0"/>
              <a:t> Diagram format</a:t>
            </a:r>
          </a:p>
          <a:p>
            <a:pPr lvl="1"/>
            <a:r>
              <a:rPr lang="en-US" baseline="0" dirty="0" smtClean="0"/>
              <a:t>BPMN (Business process modeling notation)</a:t>
            </a:r>
          </a:p>
          <a:p>
            <a:pPr lvl="0"/>
            <a:r>
              <a:rPr lang="en-US" dirty="0" smtClean="0"/>
              <a:t>FIBO Conceptual</a:t>
            </a:r>
            <a:r>
              <a:rPr lang="en-US" baseline="0" dirty="0" smtClean="0"/>
              <a:t> Abstractions Model</a:t>
            </a:r>
          </a:p>
          <a:p>
            <a:pPr lvl="1"/>
            <a:r>
              <a:rPr lang="en-US" dirty="0" smtClean="0"/>
              <a:t>Includes process and activity primitives</a:t>
            </a:r>
          </a:p>
          <a:p>
            <a:pPr lvl="2"/>
            <a:r>
              <a:rPr lang="en-US" dirty="0" smtClean="0"/>
              <a:t>These</a:t>
            </a:r>
            <a:r>
              <a:rPr lang="en-US" baseline="0" dirty="0" smtClean="0"/>
              <a:t> currently resemble UML Activity notation</a:t>
            </a:r>
          </a:p>
          <a:p>
            <a:pPr lvl="2"/>
            <a:r>
              <a:rPr lang="en-US" baseline="0" dirty="0" smtClean="0"/>
              <a:t>Can extend to BPMN constructs</a:t>
            </a:r>
          </a:p>
        </p:txBody>
      </p:sp>
    </p:spTree>
    <p:extLst>
      <p:ext uri="{BB962C8B-B14F-4D97-AF65-F5344CB8AC3E}">
        <p14:creationId xmlns:p14="http://schemas.microsoft.com/office/powerpoint/2010/main" val="40804010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 and </a:t>
            </a:r>
            <a:r>
              <a:rPr lang="en-US" dirty="0" err="1" smtClean="0"/>
              <a:t>PoC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Cook-off between UML-Activity and</a:t>
            </a:r>
            <a:r>
              <a:rPr lang="en-US" baseline="0" dirty="0" smtClean="0"/>
              <a:t> BPMN representations</a:t>
            </a:r>
          </a:p>
          <a:p>
            <a:r>
              <a:rPr lang="en-US" baseline="0" dirty="0" smtClean="0"/>
              <a:t>Map out in UML Activity for now</a:t>
            </a:r>
          </a:p>
          <a:p>
            <a:pPr lvl="1"/>
            <a:r>
              <a:rPr lang="en-US" baseline="0" dirty="0" smtClean="0"/>
              <a:t>Convert that to FIBO Abstractions for Process</a:t>
            </a:r>
          </a:p>
          <a:p>
            <a:pPr lvl="1"/>
            <a:r>
              <a:rPr lang="en-US" baseline="0" dirty="0" smtClean="0"/>
              <a:t>Extend or convert to BPMN also</a:t>
            </a:r>
          </a:p>
          <a:p>
            <a:pPr lvl="0"/>
            <a:r>
              <a:rPr lang="en-US" baseline="0" dirty="0" smtClean="0"/>
              <a:t>Extend to “hybrid” type of diagram</a:t>
            </a:r>
          </a:p>
          <a:p>
            <a:pPr lvl="1"/>
            <a:r>
              <a:rPr lang="en-US" baseline="0" dirty="0" smtClean="0"/>
              <a:t>Process – information interface</a:t>
            </a:r>
          </a:p>
          <a:p>
            <a:pPr lvl="1"/>
            <a:r>
              <a:rPr lang="en-US" baseline="0" dirty="0" smtClean="0"/>
              <a:t>What information is used by a process step</a:t>
            </a:r>
          </a:p>
          <a:p>
            <a:pPr lvl="1"/>
            <a:r>
              <a:rPr lang="en-US" baseline="0" dirty="0" smtClean="0"/>
              <a:t>What information is generated by a process step</a:t>
            </a:r>
          </a:p>
          <a:p>
            <a:pPr lvl="2"/>
            <a:r>
              <a:rPr lang="en-US" baseline="0" dirty="0" smtClean="0"/>
              <a:t>E.g. Red Herring prospects; terms sheet</a:t>
            </a:r>
          </a:p>
        </p:txBody>
      </p:sp>
    </p:spTree>
    <p:extLst>
      <p:ext uri="{BB962C8B-B14F-4D97-AF65-F5344CB8AC3E}">
        <p14:creationId xmlns:p14="http://schemas.microsoft.com/office/powerpoint/2010/main" val="3124521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OMG Finance Domain Task Force</a:t>
            </a:r>
          </a:p>
          <a:p>
            <a:r>
              <a:rPr lang="en-US" dirty="0" smtClean="0"/>
              <a:t>“Blockchain” initiative</a:t>
            </a:r>
          </a:p>
          <a:p>
            <a:pPr lvl="1"/>
            <a:r>
              <a:rPr lang="en-US" dirty="0" smtClean="0"/>
              <a:t>Introduced in March 2016 in Reston</a:t>
            </a:r>
          </a:p>
          <a:p>
            <a:pPr lvl="1"/>
            <a:r>
              <a:rPr lang="en-US" dirty="0" smtClean="0"/>
              <a:t>Initial</a:t>
            </a:r>
            <a:r>
              <a:rPr lang="en-US" baseline="0" dirty="0" smtClean="0"/>
              <a:t> exploration calls</a:t>
            </a:r>
          </a:p>
          <a:p>
            <a:pPr lvl="0"/>
            <a:r>
              <a:rPr lang="en-US" dirty="0" smtClean="0"/>
              <a:t>June 2016 detailed</a:t>
            </a:r>
            <a:r>
              <a:rPr lang="en-US" baseline="0" dirty="0" smtClean="0"/>
              <a:t> sessions</a:t>
            </a:r>
          </a:p>
          <a:p>
            <a:pPr lvl="0"/>
            <a:r>
              <a:rPr lang="en-US" baseline="0" dirty="0" smtClean="0"/>
              <a:t>Sept 2016 Workshop for </a:t>
            </a:r>
            <a:r>
              <a:rPr lang="en-US" baseline="0" dirty="0" err="1" smtClean="0"/>
              <a:t>PoC</a:t>
            </a:r>
            <a:endParaRPr lang="en-US" baseline="0" dirty="0" smtClean="0"/>
          </a:p>
          <a:p>
            <a:pPr lvl="0"/>
            <a:r>
              <a:rPr lang="en-US" baseline="0" dirty="0" smtClean="0"/>
              <a:t>Renamed to “Distributed Ledger” WG</a:t>
            </a:r>
          </a:p>
          <a:p>
            <a:pPr lvl="0"/>
            <a:r>
              <a:rPr lang="en-US" baseline="0" dirty="0" smtClean="0"/>
              <a:t>Ongoing activities</a:t>
            </a:r>
          </a:p>
        </p:txBody>
      </p:sp>
    </p:spTree>
    <p:extLst>
      <p:ext uri="{BB962C8B-B14F-4D97-AF65-F5344CB8AC3E}">
        <p14:creationId xmlns:p14="http://schemas.microsoft.com/office/powerpoint/2010/main" val="11258858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 of Concept</a:t>
            </a:r>
            <a:endParaRPr lang="en-US" dirty="0"/>
          </a:p>
        </p:txBody>
      </p:sp>
      <p:sp>
        <p:nvSpPr>
          <p:cNvPr id="3" name="Content Placeholder 2"/>
          <p:cNvSpPr>
            <a:spLocks noGrp="1"/>
          </p:cNvSpPr>
          <p:nvPr>
            <p:ph idx="1"/>
          </p:nvPr>
        </p:nvSpPr>
        <p:spPr/>
        <p:txBody>
          <a:bodyPr/>
          <a:lstStyle/>
          <a:p>
            <a:r>
              <a:rPr lang="en-US" dirty="0" smtClean="0"/>
              <a:t>Two separate instrument types</a:t>
            </a:r>
            <a:r>
              <a:rPr lang="en-US" baseline="0" dirty="0" smtClean="0"/>
              <a:t> chosen</a:t>
            </a:r>
          </a:p>
          <a:p>
            <a:pPr lvl="1"/>
            <a:r>
              <a:rPr lang="en-US" dirty="0" smtClean="0"/>
              <a:t>This is to illustrate the benefits of common</a:t>
            </a:r>
            <a:r>
              <a:rPr lang="en-US" baseline="0" dirty="0" smtClean="0"/>
              <a:t> semantics of concepts</a:t>
            </a:r>
          </a:p>
          <a:p>
            <a:pPr lvl="0"/>
            <a:r>
              <a:rPr lang="en-US" dirty="0" smtClean="0"/>
              <a:t>Interest Rate Swaps</a:t>
            </a:r>
          </a:p>
          <a:p>
            <a:pPr lvl="0"/>
            <a:r>
              <a:rPr lang="en-US" dirty="0" smtClean="0"/>
              <a:t>Treasury</a:t>
            </a:r>
            <a:r>
              <a:rPr lang="en-US" baseline="0" dirty="0" smtClean="0"/>
              <a:t> bonds</a:t>
            </a:r>
          </a:p>
        </p:txBody>
      </p:sp>
    </p:spTree>
    <p:extLst>
      <p:ext uri="{BB962C8B-B14F-4D97-AF65-F5344CB8AC3E}">
        <p14:creationId xmlns:p14="http://schemas.microsoft.com/office/powerpoint/2010/main" val="140579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 Swaps </a:t>
            </a:r>
            <a:r>
              <a:rPr lang="en-US" dirty="0" err="1" smtClean="0"/>
              <a:t>PoC</a:t>
            </a:r>
            <a:r>
              <a:rPr lang="en-US" dirty="0" smtClean="0"/>
              <a:t> Component</a:t>
            </a:r>
            <a:endParaRPr lang="en-US" dirty="0"/>
          </a:p>
        </p:txBody>
      </p:sp>
      <p:sp>
        <p:nvSpPr>
          <p:cNvPr id="3" name="Content Placeholder 2"/>
          <p:cNvSpPr>
            <a:spLocks noGrp="1"/>
          </p:cNvSpPr>
          <p:nvPr>
            <p:ph idx="1"/>
          </p:nvPr>
        </p:nvSpPr>
        <p:spPr/>
        <p:txBody>
          <a:bodyPr/>
          <a:lstStyle/>
          <a:p>
            <a:r>
              <a:rPr lang="en-US" dirty="0" smtClean="0"/>
              <a:t>Based</a:t>
            </a:r>
            <a:r>
              <a:rPr lang="en-US" baseline="0" dirty="0" smtClean="0"/>
              <a:t> on a simple vanilla IR Swap example</a:t>
            </a:r>
            <a:endParaRPr lang="en-US" dirty="0" smtClean="0"/>
          </a:p>
          <a:p>
            <a:r>
              <a:rPr lang="en-US" dirty="0" smtClean="0"/>
              <a:t>Mapped out the process workflow</a:t>
            </a:r>
            <a:r>
              <a:rPr lang="en-US" baseline="0" dirty="0" smtClean="0"/>
              <a:t> (ongoing)</a:t>
            </a:r>
          </a:p>
          <a:p>
            <a:r>
              <a:rPr lang="en-US" baseline="0" dirty="0" smtClean="0"/>
              <a:t>Created simple class diagram (placeholder for ontology) </a:t>
            </a:r>
          </a:p>
          <a:p>
            <a:r>
              <a:rPr lang="en-US" baseline="0" dirty="0" smtClean="0"/>
              <a:t>Start to combine these as hybrid view</a:t>
            </a:r>
          </a:p>
          <a:p>
            <a:r>
              <a:rPr lang="en-US" baseline="0" dirty="0" smtClean="0"/>
              <a:t>Then link these to FIBO ontology terms in IR Swaps </a:t>
            </a:r>
            <a:r>
              <a:rPr lang="en-US" baseline="0" dirty="0" err="1" smtClean="0"/>
              <a:t>PoC</a:t>
            </a:r>
            <a:r>
              <a:rPr lang="en-US" baseline="0" dirty="0" smtClean="0"/>
              <a:t> ontology</a:t>
            </a:r>
          </a:p>
        </p:txBody>
      </p:sp>
    </p:spTree>
    <p:extLst>
      <p:ext uri="{BB962C8B-B14F-4D97-AF65-F5344CB8AC3E}">
        <p14:creationId xmlns:p14="http://schemas.microsoft.com/office/powerpoint/2010/main" val="26487423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2514600" cy="1143000"/>
          </a:xfrm>
        </p:spPr>
        <p:txBody>
          <a:bodyPr>
            <a:noAutofit/>
          </a:bodyPr>
          <a:lstStyle/>
          <a:p>
            <a:r>
              <a:rPr lang="en-US" sz="2800" dirty="0" smtClean="0"/>
              <a:t>Brainstorming Workshop</a:t>
            </a:r>
            <a:endParaRPr lang="en-US" sz="2800" dirty="0"/>
          </a:p>
        </p:txBody>
      </p:sp>
      <p:pic>
        <p:nvPicPr>
          <p:cNvPr id="2050" name="Picture 2" descr="C:\Users\User\Documents\EDM Council\OMG\FDTF Blockchain WG\IRSwapProcessFlipchar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0"/>
            <a:ext cx="5473030" cy="6838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4237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 Swaps Process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66800"/>
            <a:ext cx="9282366" cy="73786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1498816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 Swap process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Segregate</a:t>
            </a:r>
          </a:p>
          <a:p>
            <a:pPr lvl="1"/>
            <a:r>
              <a:rPr lang="en-US" dirty="0" smtClean="0"/>
              <a:t>business process view of the IR Swap </a:t>
            </a:r>
          </a:p>
          <a:p>
            <a:pPr lvl="1"/>
            <a:r>
              <a:rPr lang="en-US" dirty="0" smtClean="0"/>
              <a:t>Blockchain possible</a:t>
            </a:r>
            <a:r>
              <a:rPr lang="en-US" baseline="0" dirty="0" smtClean="0"/>
              <a:t> postings</a:t>
            </a:r>
          </a:p>
          <a:p>
            <a:pPr lvl="0"/>
            <a:r>
              <a:rPr lang="en-US" dirty="0" smtClean="0"/>
              <a:t>Q: different</a:t>
            </a:r>
            <a:r>
              <a:rPr lang="en-US" baseline="0" dirty="0" smtClean="0"/>
              <a:t> DLTs may present different opportunities or constraints for what to post and for what happens off-ledger? No</a:t>
            </a:r>
          </a:p>
          <a:p>
            <a:pPr lvl="1"/>
            <a:r>
              <a:rPr lang="en-US" dirty="0" smtClean="0"/>
              <a:t>This need not vary among DL architectures</a:t>
            </a:r>
          </a:p>
          <a:p>
            <a:pPr lvl="1"/>
            <a:r>
              <a:rPr lang="en-US" dirty="0" smtClean="0"/>
              <a:t>Ned to also identify access /visibility requirements</a:t>
            </a:r>
          </a:p>
          <a:p>
            <a:r>
              <a:rPr lang="en-US" dirty="0" smtClean="0"/>
              <a:t>O we can till do this as a </a:t>
            </a:r>
            <a:r>
              <a:rPr lang="en-US" smtClean="0"/>
              <a:t>computationally independent </a:t>
            </a:r>
            <a:r>
              <a:rPr lang="en-US" dirty="0" smtClean="0"/>
              <a:t>model as proposed standard</a:t>
            </a:r>
            <a:endParaRPr lang="en-US" dirty="0"/>
          </a:p>
        </p:txBody>
      </p:sp>
    </p:spTree>
    <p:extLst>
      <p:ext uri="{BB962C8B-B14F-4D97-AF65-F5344CB8AC3E}">
        <p14:creationId xmlns:p14="http://schemas.microsoft.com/office/powerpoint/2010/main" val="4217774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Treasury Bonds </a:t>
            </a:r>
            <a:r>
              <a:rPr lang="en-US" dirty="0" err="1" smtClean="0"/>
              <a:t>PoC</a:t>
            </a:r>
            <a:r>
              <a:rPr lang="en-US" dirty="0" smtClean="0"/>
              <a:t> Component</a:t>
            </a:r>
            <a:endParaRPr lang="en-US" dirty="0"/>
          </a:p>
        </p:txBody>
      </p:sp>
      <p:sp>
        <p:nvSpPr>
          <p:cNvPr id="3" name="Content Placeholder 2"/>
          <p:cNvSpPr>
            <a:spLocks noGrp="1"/>
          </p:cNvSpPr>
          <p:nvPr>
            <p:ph idx="1"/>
          </p:nvPr>
        </p:nvSpPr>
        <p:spPr/>
        <p:txBody>
          <a:bodyPr/>
          <a:lstStyle/>
          <a:p>
            <a:r>
              <a:rPr lang="en-US" dirty="0" smtClean="0"/>
              <a:t>Structural:</a:t>
            </a:r>
          </a:p>
          <a:p>
            <a:pPr lvl="1"/>
            <a:r>
              <a:rPr lang="en-US" dirty="0" smtClean="0"/>
              <a:t>FIBO concepts for bonds contractual terms</a:t>
            </a:r>
          </a:p>
          <a:p>
            <a:r>
              <a:rPr lang="en-US" dirty="0" smtClean="0"/>
              <a:t>Primary market (issuance):</a:t>
            </a:r>
            <a:r>
              <a:rPr lang="en-US" baseline="0" dirty="0" smtClean="0"/>
              <a:t> Auction process workflow</a:t>
            </a:r>
          </a:p>
          <a:p>
            <a:pPr lvl="1"/>
            <a:r>
              <a:rPr lang="en-US" dirty="0" smtClean="0"/>
              <a:t>Map out in UML Activity</a:t>
            </a:r>
          </a:p>
          <a:p>
            <a:pPr lvl="1"/>
            <a:r>
              <a:rPr lang="en-US" dirty="0" smtClean="0"/>
              <a:t>Based on earlier FIBO draft issuance process material</a:t>
            </a:r>
          </a:p>
          <a:p>
            <a:pPr lvl="1"/>
            <a:r>
              <a:rPr lang="en-US" dirty="0" smtClean="0"/>
              <a:t>Focus on specifics of Auction process workflow</a:t>
            </a:r>
          </a:p>
        </p:txBody>
      </p:sp>
    </p:spTree>
    <p:extLst>
      <p:ext uri="{BB962C8B-B14F-4D97-AF65-F5344CB8AC3E}">
        <p14:creationId xmlns:p14="http://schemas.microsoft.com/office/powerpoint/2010/main" val="5314269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Status: To Do</a:t>
            </a:r>
            <a:endParaRPr lang="en-US" dirty="0"/>
          </a:p>
        </p:txBody>
      </p:sp>
      <p:sp>
        <p:nvSpPr>
          <p:cNvPr id="3" name="Content Placeholder 2"/>
          <p:cNvSpPr>
            <a:spLocks noGrp="1"/>
          </p:cNvSpPr>
          <p:nvPr>
            <p:ph idx="1"/>
          </p:nvPr>
        </p:nvSpPr>
        <p:spPr/>
        <p:txBody>
          <a:bodyPr/>
          <a:lstStyle/>
          <a:p>
            <a:r>
              <a:rPr lang="en-US" dirty="0" smtClean="0"/>
              <a:t>More research on what can be posted where</a:t>
            </a:r>
          </a:p>
          <a:p>
            <a:r>
              <a:rPr lang="en-US" dirty="0" smtClean="0"/>
              <a:t>DL v Blockchain v Smart Contracts detail</a:t>
            </a:r>
          </a:p>
          <a:p>
            <a:pPr lvl="1"/>
            <a:r>
              <a:rPr lang="en-US" dirty="0" smtClean="0"/>
              <a:t>What</a:t>
            </a:r>
            <a:r>
              <a:rPr lang="en-US" baseline="0" dirty="0" smtClean="0"/>
              <a:t> to propose</a:t>
            </a:r>
          </a:p>
          <a:p>
            <a:pPr lvl="1"/>
            <a:r>
              <a:rPr lang="en-US" baseline="0" dirty="0" smtClean="0"/>
              <a:t>What architectures support what</a:t>
            </a:r>
          </a:p>
          <a:p>
            <a:pPr lvl="1"/>
            <a:r>
              <a:rPr lang="en-US" baseline="0" dirty="0" smtClean="0"/>
              <a:t>Keeping it “conceptual”</a:t>
            </a:r>
          </a:p>
          <a:p>
            <a:pPr lvl="0"/>
            <a:r>
              <a:rPr lang="en-US" dirty="0" smtClean="0"/>
              <a:t>Treasury Auction process to model</a:t>
            </a:r>
          </a:p>
          <a:p>
            <a:pPr lvl="0"/>
            <a:r>
              <a:rPr lang="en-US" dirty="0" smtClean="0"/>
              <a:t>Hybrid models (as ontology)</a:t>
            </a:r>
          </a:p>
          <a:p>
            <a:pPr lvl="0"/>
            <a:r>
              <a:rPr lang="en-US" dirty="0" smtClean="0"/>
              <a:t>Demonstrate</a:t>
            </a:r>
            <a:r>
              <a:rPr lang="en-US" baseline="0" dirty="0" smtClean="0"/>
              <a:t> linkage to &gt;1 DL architecture</a:t>
            </a:r>
          </a:p>
        </p:txBody>
      </p:sp>
    </p:spTree>
    <p:extLst>
      <p:ext uri="{BB962C8B-B14F-4D97-AF65-F5344CB8AC3E}">
        <p14:creationId xmlns:p14="http://schemas.microsoft.com/office/powerpoint/2010/main" val="7970469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dirty="0" smtClean="0"/>
              <a:t>Smart Contracts</a:t>
            </a:r>
          </a:p>
          <a:p>
            <a:pPr lvl="1"/>
            <a:r>
              <a:rPr lang="en-US" sz="2800" kern="1200" dirty="0" smtClean="0">
                <a:solidFill>
                  <a:schemeClr val="tx1"/>
                </a:solidFill>
                <a:effectLst/>
                <a:latin typeface="+mn-lt"/>
                <a:ea typeface="+mn-ea"/>
                <a:cs typeface="+mn-cs"/>
                <a:hlinkClick r:id="rId2"/>
              </a:rPr>
              <a:t>https://smartcontract.com</a:t>
            </a:r>
            <a:endParaRPr lang="en-US" sz="2800" kern="1200" dirty="0" smtClean="0">
              <a:solidFill>
                <a:schemeClr val="tx1"/>
              </a:solidFill>
              <a:effectLst/>
              <a:latin typeface="+mn-lt"/>
              <a:ea typeface="+mn-ea"/>
              <a:cs typeface="+mn-cs"/>
            </a:endParaRPr>
          </a:p>
          <a:p>
            <a:pPr lvl="0"/>
            <a:r>
              <a:rPr lang="en-US" dirty="0" smtClean="0"/>
              <a:t>Treasury R3 Initiative</a:t>
            </a:r>
          </a:p>
          <a:p>
            <a:pPr lvl="1"/>
            <a:endParaRPr lang="en-US" dirty="0" smtClean="0"/>
          </a:p>
          <a:p>
            <a:pPr lvl="0"/>
            <a:r>
              <a:rPr lang="en-US" dirty="0" smtClean="0"/>
              <a:t>Corda and R3</a:t>
            </a:r>
          </a:p>
          <a:p>
            <a:pPr lvl="1"/>
            <a:r>
              <a:rPr lang="en-US" dirty="0" smtClean="0">
                <a:hlinkClick r:id="rId3"/>
              </a:rPr>
              <a:t>http://www.reuters.com/article/us-banks-blockchain-r3-exclusive-idUSKCN12K17E</a:t>
            </a:r>
            <a:r>
              <a:rPr lang="en-US" dirty="0" smtClean="0"/>
              <a:t> </a:t>
            </a:r>
          </a:p>
          <a:p>
            <a:r>
              <a:rPr lang="en-US" dirty="0" smtClean="0"/>
              <a:t>Circle (Boston) initiative – mobile phone enabled payment transfers</a:t>
            </a:r>
            <a:endParaRPr lang="en-US" dirty="0"/>
          </a:p>
        </p:txBody>
      </p:sp>
    </p:spTree>
    <p:extLst>
      <p:ext uri="{BB962C8B-B14F-4D97-AF65-F5344CB8AC3E}">
        <p14:creationId xmlns:p14="http://schemas.microsoft.com/office/powerpoint/2010/main" val="378369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Blockchain and Distributed Ledgers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Origin: </a:t>
            </a:r>
            <a:r>
              <a:rPr lang="en-US" dirty="0" err="1" smtClean="0"/>
              <a:t>BitCoin</a:t>
            </a:r>
            <a:r>
              <a:rPr lang="en-US" dirty="0" smtClean="0"/>
              <a:t>, paper Satoshi </a:t>
            </a:r>
            <a:r>
              <a:rPr lang="en-US" dirty="0" err="1" smtClean="0"/>
              <a:t>Nakamoto</a:t>
            </a:r>
            <a:endParaRPr lang="en-US" dirty="0" smtClean="0"/>
          </a:p>
          <a:p>
            <a:r>
              <a:rPr lang="en-US" dirty="0" smtClean="0"/>
              <a:t>Ability to</a:t>
            </a:r>
            <a:r>
              <a:rPr lang="en-US" baseline="0" dirty="0" smtClean="0"/>
              <a:t> post non </a:t>
            </a:r>
            <a:r>
              <a:rPr lang="en-US" baseline="0" dirty="0" err="1" smtClean="0"/>
              <a:t>repudiatable</a:t>
            </a:r>
            <a:r>
              <a:rPr lang="en-US" baseline="0" dirty="0" smtClean="0"/>
              <a:t> stuff on a distributed ledger</a:t>
            </a:r>
          </a:p>
          <a:p>
            <a:r>
              <a:rPr lang="en-US" baseline="0" dirty="0" smtClean="0"/>
              <a:t>What stuff? </a:t>
            </a:r>
          </a:p>
          <a:p>
            <a:pPr lvl="1"/>
            <a:r>
              <a:rPr lang="en-US" dirty="0" smtClean="0"/>
              <a:t>Balances?</a:t>
            </a:r>
            <a:endParaRPr lang="en-US" dirty="0" smtClean="0"/>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2800" kern="1200" dirty="0" smtClean="0">
                <a:solidFill>
                  <a:schemeClr val="tx1"/>
                </a:solidFill>
                <a:effectLst/>
                <a:latin typeface="+mn-lt"/>
                <a:ea typeface="+mn-ea"/>
                <a:cs typeface="+mn-cs"/>
              </a:rPr>
              <a:t>Anything</a:t>
            </a:r>
            <a:endParaRPr lang="en-US" sz="2800" dirty="0" smtClean="0">
              <a:effectLst/>
            </a:endParaRPr>
          </a:p>
          <a:p>
            <a:pPr lvl="2"/>
            <a:r>
              <a:rPr lang="en-US" dirty="0" smtClean="0"/>
              <a:t>Binaries in theory but too cumbersome</a:t>
            </a:r>
          </a:p>
          <a:p>
            <a:pPr lvl="2"/>
            <a:r>
              <a:rPr lang="en-US" dirty="0" smtClean="0"/>
              <a:t>Hash </a:t>
            </a:r>
            <a:r>
              <a:rPr lang="en-US" dirty="0" smtClean="0"/>
              <a:t>code for</a:t>
            </a:r>
            <a:r>
              <a:rPr lang="en-US" baseline="0" dirty="0" smtClean="0"/>
              <a:t> any kind of </a:t>
            </a:r>
            <a:r>
              <a:rPr lang="en-US" baseline="0" dirty="0" smtClean="0"/>
              <a:t>binary file </a:t>
            </a:r>
            <a:endParaRPr lang="en-US" baseline="0" dirty="0" smtClean="0"/>
          </a:p>
          <a:p>
            <a:pPr lvl="0"/>
            <a:r>
              <a:rPr lang="en-US" dirty="0" smtClean="0"/>
              <a:t>What </a:t>
            </a:r>
            <a:r>
              <a:rPr lang="en-US" dirty="0" smtClean="0"/>
              <a:t>is distributed? </a:t>
            </a:r>
            <a:endParaRPr lang="en-US" dirty="0" smtClean="0"/>
          </a:p>
          <a:p>
            <a:pPr lvl="1"/>
            <a:r>
              <a:rPr lang="en-US" dirty="0" smtClean="0"/>
              <a:t>The content</a:t>
            </a:r>
          </a:p>
          <a:p>
            <a:pPr lvl="1"/>
            <a:r>
              <a:rPr lang="en-US" dirty="0" smtClean="0"/>
              <a:t>Validation rules for what you can post</a:t>
            </a:r>
          </a:p>
          <a:p>
            <a:pPr lvl="1"/>
            <a:r>
              <a:rPr lang="en-US" dirty="0" smtClean="0"/>
              <a:t>Pseudo code for Smart Contracts</a:t>
            </a:r>
            <a:endParaRPr lang="en-US" dirty="0" smtClean="0"/>
          </a:p>
          <a:p>
            <a:pPr lvl="0"/>
            <a:r>
              <a:rPr lang="en-US" dirty="0" smtClean="0"/>
              <a:t>Smart Contracts</a:t>
            </a:r>
          </a:p>
        </p:txBody>
      </p:sp>
    </p:spTree>
    <p:extLst>
      <p:ext uri="{BB962C8B-B14F-4D97-AF65-F5344CB8AC3E}">
        <p14:creationId xmlns:p14="http://schemas.microsoft.com/office/powerpoint/2010/main" val="3958139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“Blockchain Bundle” Menu</a:t>
            </a:r>
            <a:endParaRPr lang="en-US" dirty="0"/>
          </a:p>
        </p:txBody>
      </p:sp>
      <p:sp>
        <p:nvSpPr>
          <p:cNvPr id="3" name="Content Placeholder 2"/>
          <p:cNvSpPr>
            <a:spLocks noGrp="1"/>
          </p:cNvSpPr>
          <p:nvPr>
            <p:ph idx="1"/>
          </p:nvPr>
        </p:nvSpPr>
        <p:spPr/>
        <p:txBody>
          <a:bodyPr/>
          <a:lstStyle/>
          <a:p>
            <a:pPr lvl="2"/>
            <a:r>
              <a:rPr lang="en-US" dirty="0" smtClean="0"/>
              <a:t>Ref </a:t>
            </a:r>
          </a:p>
          <a:p>
            <a:pPr lvl="3"/>
            <a:r>
              <a:rPr lang="en-US" dirty="0" smtClean="0">
                <a:hlinkClick r:id="rId2"/>
              </a:rPr>
              <a:t>https://gendal.me/2016/04/05/introducing-r3-corda-a-distributed-ledger-designed-for-financial-services/</a:t>
            </a:r>
            <a:endParaRPr lang="en-US" dirty="0" smtClean="0"/>
          </a:p>
          <a:p>
            <a:pPr lvl="0"/>
            <a:r>
              <a:rPr lang="en-US" dirty="0" smtClean="0"/>
              <a:t>Consensus</a:t>
            </a:r>
          </a:p>
          <a:p>
            <a:pPr lvl="0"/>
            <a:r>
              <a:rPr lang="en-US" dirty="0" smtClean="0"/>
              <a:t>Validity</a:t>
            </a:r>
          </a:p>
          <a:p>
            <a:pPr lvl="0"/>
            <a:r>
              <a:rPr lang="en-US" dirty="0" smtClean="0"/>
              <a:t>Uniqueness</a:t>
            </a:r>
          </a:p>
          <a:p>
            <a:pPr lvl="0"/>
            <a:r>
              <a:rPr lang="en-US" dirty="0" smtClean="0"/>
              <a:t>Immutability</a:t>
            </a:r>
          </a:p>
          <a:p>
            <a:pPr lvl="0"/>
            <a:r>
              <a:rPr lang="en-US" dirty="0" smtClean="0"/>
              <a:t>Authentication</a:t>
            </a:r>
          </a:p>
        </p:txBody>
      </p:sp>
    </p:spTree>
    <p:extLst>
      <p:ext uri="{BB962C8B-B14F-4D97-AF65-F5344CB8AC3E}">
        <p14:creationId xmlns:p14="http://schemas.microsoft.com/office/powerpoint/2010/main" val="1083876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R3 Proposal for </a:t>
            </a:r>
            <a:r>
              <a:rPr lang="en-US" dirty="0" err="1" smtClean="0"/>
              <a:t>FiServ</a:t>
            </a:r>
            <a:r>
              <a:rPr lang="en-US" dirty="0" smtClean="0"/>
              <a:t> Bundle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Consensus</a:t>
            </a:r>
          </a:p>
          <a:p>
            <a:pPr lvl="1"/>
            <a:r>
              <a:rPr lang="en-US" dirty="0" smtClean="0"/>
              <a:t>Between parties – not to all</a:t>
            </a:r>
          </a:p>
          <a:p>
            <a:r>
              <a:rPr lang="en-US" dirty="0" smtClean="0"/>
              <a:t>Validity</a:t>
            </a:r>
          </a:p>
          <a:p>
            <a:pPr lvl="1"/>
            <a:r>
              <a:rPr lang="en-US" dirty="0" smtClean="0"/>
              <a:t>Stakeholders</a:t>
            </a:r>
          </a:p>
          <a:p>
            <a:pPr lvl="1"/>
            <a:r>
              <a:rPr lang="en-US" dirty="0" smtClean="0"/>
              <a:t>Validation logic</a:t>
            </a:r>
          </a:p>
          <a:p>
            <a:r>
              <a:rPr lang="en-US" dirty="0" smtClean="0"/>
              <a:t>Uniqueness</a:t>
            </a:r>
          </a:p>
          <a:p>
            <a:pPr lvl="1"/>
            <a:r>
              <a:rPr lang="en-US" dirty="0" smtClean="0"/>
              <a:t>Uniqueness service implementations</a:t>
            </a:r>
          </a:p>
          <a:p>
            <a:pPr lvl="1"/>
            <a:r>
              <a:rPr lang="en-US" dirty="0" smtClean="0"/>
              <a:t>Trade-offs</a:t>
            </a:r>
            <a:r>
              <a:rPr lang="en-US" baseline="0" dirty="0" smtClean="0"/>
              <a:t> and prioritization</a:t>
            </a:r>
            <a:endParaRPr lang="en-US" dirty="0" smtClean="0"/>
          </a:p>
          <a:p>
            <a:r>
              <a:rPr lang="en-US" dirty="0" smtClean="0"/>
              <a:t>Immutability</a:t>
            </a:r>
            <a:r>
              <a:rPr lang="en-US" baseline="0" dirty="0" smtClean="0"/>
              <a:t> and Authentication</a:t>
            </a:r>
          </a:p>
          <a:p>
            <a:pPr lvl="1"/>
            <a:r>
              <a:rPr lang="en-US" dirty="0" smtClean="0"/>
              <a:t>As per Blockchain</a:t>
            </a:r>
            <a:endParaRPr lang="en-US" dirty="0"/>
          </a:p>
        </p:txBody>
      </p:sp>
    </p:spTree>
    <p:extLst>
      <p:ext uri="{BB962C8B-B14F-4D97-AF65-F5344CB8AC3E}">
        <p14:creationId xmlns:p14="http://schemas.microsoft.com/office/powerpoint/2010/main" val="3923000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OMG Motivation</a:t>
            </a:r>
            <a:endParaRPr lang="en-US" dirty="0"/>
          </a:p>
        </p:txBody>
      </p:sp>
      <p:sp>
        <p:nvSpPr>
          <p:cNvPr id="3" name="Content Placeholder 2"/>
          <p:cNvSpPr>
            <a:spLocks noGrp="1"/>
          </p:cNvSpPr>
          <p:nvPr>
            <p:ph idx="1"/>
          </p:nvPr>
        </p:nvSpPr>
        <p:spPr/>
        <p:txBody>
          <a:bodyPr/>
          <a:lstStyle/>
          <a:p>
            <a:r>
              <a:rPr lang="en-US" dirty="0" smtClean="0"/>
              <a:t>Are</a:t>
            </a:r>
            <a:r>
              <a:rPr lang="en-US" baseline="0" dirty="0" smtClean="0"/>
              <a:t> there aspects of Blockchain where some standardization would be of value? </a:t>
            </a:r>
          </a:p>
          <a:p>
            <a:pPr lvl="1"/>
            <a:r>
              <a:rPr lang="en-US" dirty="0" smtClean="0"/>
              <a:t>If so, what to introduce as OMG standards v what to coordinate with</a:t>
            </a:r>
            <a:r>
              <a:rPr lang="en-US" baseline="0" dirty="0" smtClean="0"/>
              <a:t> other WGs</a:t>
            </a:r>
          </a:p>
          <a:p>
            <a:pPr lvl="0"/>
            <a:r>
              <a:rPr lang="en-US" dirty="0" smtClean="0"/>
              <a:t>Potential value of FIBO for Blockchain</a:t>
            </a:r>
            <a:r>
              <a:rPr lang="en-US" baseline="0" dirty="0" smtClean="0"/>
              <a:t> / DLs</a:t>
            </a:r>
            <a:endParaRPr lang="en-US" dirty="0" smtClean="0"/>
          </a:p>
        </p:txBody>
      </p:sp>
    </p:spTree>
    <p:extLst>
      <p:ext uri="{BB962C8B-B14F-4D97-AF65-F5344CB8AC3E}">
        <p14:creationId xmlns:p14="http://schemas.microsoft.com/office/powerpoint/2010/main" val="1012228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OMG Motivation</a:t>
            </a:r>
            <a:endParaRPr lang="en-US" dirty="0"/>
          </a:p>
        </p:txBody>
      </p:sp>
      <p:sp>
        <p:nvSpPr>
          <p:cNvPr id="3" name="Content Placeholder 2"/>
          <p:cNvSpPr>
            <a:spLocks noGrp="1"/>
          </p:cNvSpPr>
          <p:nvPr>
            <p:ph idx="1"/>
          </p:nvPr>
        </p:nvSpPr>
        <p:spPr/>
        <p:txBody>
          <a:bodyPr/>
          <a:lstStyle/>
          <a:p>
            <a:r>
              <a:rPr lang="en-US" dirty="0" smtClean="0"/>
              <a:t>What we</a:t>
            </a:r>
            <a:r>
              <a:rPr lang="en-US" baseline="0" dirty="0" smtClean="0"/>
              <a:t> think can be standardized:</a:t>
            </a:r>
          </a:p>
          <a:p>
            <a:pPr lvl="1"/>
            <a:r>
              <a:rPr lang="en-US" dirty="0" smtClean="0"/>
              <a:t>Computationally</a:t>
            </a:r>
            <a:r>
              <a:rPr lang="en-US" baseline="0" dirty="0" smtClean="0"/>
              <a:t> independent representation of subject matter</a:t>
            </a:r>
          </a:p>
          <a:p>
            <a:pPr lvl="2"/>
            <a:r>
              <a:rPr lang="en-US" dirty="0" smtClean="0"/>
              <a:t>AKA Conceptual Model </a:t>
            </a:r>
          </a:p>
          <a:p>
            <a:pPr lvl="3"/>
            <a:r>
              <a:rPr lang="en-US" dirty="0" smtClean="0"/>
              <a:t>But some participants don’t like that term</a:t>
            </a:r>
          </a:p>
          <a:p>
            <a:pPr lvl="2"/>
            <a:r>
              <a:rPr lang="en-US" dirty="0" smtClean="0"/>
              <a:t>AKA Computationally Independent Model (CIM)</a:t>
            </a:r>
          </a:p>
          <a:p>
            <a:pPr lvl="2"/>
            <a:r>
              <a:rPr lang="en-US" dirty="0" smtClean="0"/>
              <a:t>AKA Ontology</a:t>
            </a:r>
          </a:p>
          <a:p>
            <a:pPr lvl="3"/>
            <a:r>
              <a:rPr lang="en-US" dirty="0" smtClean="0"/>
              <a:t>At least if we include process ontology</a:t>
            </a:r>
          </a:p>
          <a:p>
            <a:pPr lvl="3"/>
            <a:r>
              <a:rPr lang="en-US" dirty="0" smtClean="0"/>
              <a:t>BPMN and OML-Activity give computationally independent view of process also</a:t>
            </a:r>
          </a:p>
        </p:txBody>
      </p:sp>
    </p:spTree>
    <p:extLst>
      <p:ext uri="{BB962C8B-B14F-4D97-AF65-F5344CB8AC3E}">
        <p14:creationId xmlns:p14="http://schemas.microsoft.com/office/powerpoint/2010/main" val="376456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FDTF DLTWG Consensus</a:t>
            </a:r>
            <a:endParaRPr lang="en-US" dirty="0"/>
          </a:p>
        </p:txBody>
      </p:sp>
      <p:sp>
        <p:nvSpPr>
          <p:cNvPr id="3" name="Content Placeholder 2"/>
          <p:cNvSpPr>
            <a:spLocks noGrp="1"/>
          </p:cNvSpPr>
          <p:nvPr>
            <p:ph idx="1"/>
          </p:nvPr>
        </p:nvSpPr>
        <p:spPr/>
        <p:txBody>
          <a:bodyPr>
            <a:normAutofit lnSpcReduction="10000"/>
          </a:bodyPr>
          <a:lstStyle/>
          <a:p>
            <a:r>
              <a:rPr lang="en-US" dirty="0" smtClean="0"/>
              <a:t>Provide</a:t>
            </a:r>
            <a:r>
              <a:rPr lang="en-US" baseline="0" dirty="0" smtClean="0"/>
              <a:t> computationally independent view of subject matter suitable for DLT applications</a:t>
            </a:r>
          </a:p>
          <a:p>
            <a:pPr lvl="1"/>
            <a:r>
              <a:rPr lang="en-US" dirty="0" smtClean="0"/>
              <a:t>Based on FIBO</a:t>
            </a:r>
          </a:p>
          <a:p>
            <a:pPr lvl="1"/>
            <a:r>
              <a:rPr lang="en-US" dirty="0" smtClean="0"/>
              <a:t>Is ontology</a:t>
            </a:r>
          </a:p>
          <a:p>
            <a:pPr lvl="1"/>
            <a:r>
              <a:rPr lang="en-US" dirty="0" smtClean="0"/>
              <a:t>Demonstrate process dimension</a:t>
            </a:r>
            <a:r>
              <a:rPr lang="en-US" baseline="0" dirty="0" smtClean="0"/>
              <a:t> also</a:t>
            </a:r>
          </a:p>
          <a:p>
            <a:pPr lvl="0"/>
            <a:r>
              <a:rPr lang="en-US" dirty="0" smtClean="0"/>
              <a:t>Proof of Concept</a:t>
            </a:r>
          </a:p>
          <a:p>
            <a:pPr lvl="1"/>
            <a:r>
              <a:rPr lang="en-US" dirty="0" smtClean="0"/>
              <a:t>Identify the concepts</a:t>
            </a:r>
          </a:p>
          <a:p>
            <a:pPr lvl="1"/>
            <a:r>
              <a:rPr lang="en-US" dirty="0" smtClean="0"/>
              <a:t>Show</a:t>
            </a:r>
            <a:r>
              <a:rPr lang="en-US" baseline="0" dirty="0" smtClean="0"/>
              <a:t> </a:t>
            </a:r>
            <a:r>
              <a:rPr lang="en-US" baseline="0" dirty="0" err="1" smtClean="0"/>
              <a:t>hw</a:t>
            </a:r>
            <a:r>
              <a:rPr lang="en-US" baseline="0" dirty="0" smtClean="0"/>
              <a:t> thee relate to &gt;1 DT </a:t>
            </a:r>
            <a:r>
              <a:rPr lang="en-US" baseline="0" dirty="0" err="1" smtClean="0"/>
              <a:t>aplication</a:t>
            </a:r>
            <a:r>
              <a:rPr lang="en-US" baseline="0" dirty="0" smtClean="0"/>
              <a:t> or </a:t>
            </a:r>
            <a:r>
              <a:rPr lang="en-US" baseline="0" dirty="0" err="1" smtClean="0"/>
              <a:t>architcture</a:t>
            </a:r>
            <a:endParaRPr lang="en-US" dirty="0" smtClean="0"/>
          </a:p>
          <a:p>
            <a:pPr lvl="1"/>
            <a:endParaRPr lang="en-US" dirty="0"/>
          </a:p>
        </p:txBody>
      </p:sp>
    </p:spTree>
    <p:extLst>
      <p:ext uri="{BB962C8B-B14F-4D97-AF65-F5344CB8AC3E}">
        <p14:creationId xmlns:p14="http://schemas.microsoft.com/office/powerpoint/2010/main" val="360782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Investigation</a:t>
            </a:r>
            <a:endParaRPr lang="en-US" dirty="0"/>
          </a:p>
        </p:txBody>
      </p:sp>
      <p:sp>
        <p:nvSpPr>
          <p:cNvPr id="3" name="Content Placeholder 2"/>
          <p:cNvSpPr>
            <a:spLocks noGrp="1"/>
          </p:cNvSpPr>
          <p:nvPr>
            <p:ph idx="1"/>
          </p:nvPr>
        </p:nvSpPr>
        <p:spPr/>
        <p:txBody>
          <a:bodyPr/>
          <a:lstStyle/>
          <a:p>
            <a:r>
              <a:rPr lang="en-US" dirty="0" smtClean="0"/>
              <a:t>Identified</a:t>
            </a:r>
            <a:r>
              <a:rPr lang="en-US" baseline="0" dirty="0" smtClean="0"/>
              <a:t> 2 areas where there is potential for standardization</a:t>
            </a:r>
          </a:p>
          <a:p>
            <a:pPr lvl="1"/>
            <a:r>
              <a:rPr lang="en-US" dirty="0" smtClean="0"/>
              <a:t>Common identifiers</a:t>
            </a:r>
          </a:p>
          <a:p>
            <a:pPr lvl="1"/>
            <a:r>
              <a:rPr lang="en-US" dirty="0" smtClean="0"/>
              <a:t>So called “Smart Contracts”</a:t>
            </a:r>
            <a:endParaRPr lang="en-US" dirty="0"/>
          </a:p>
        </p:txBody>
      </p:sp>
    </p:spTree>
    <p:extLst>
      <p:ext uri="{BB962C8B-B14F-4D97-AF65-F5344CB8AC3E}">
        <p14:creationId xmlns:p14="http://schemas.microsoft.com/office/powerpoint/2010/main" val="2991759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TotalTime>
  <Words>1385</Words>
  <Application>Microsoft Office PowerPoint</Application>
  <PresentationFormat>On-screen Show (4:3)</PresentationFormat>
  <Paragraphs>207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Distributed Ledger Technology  Working Group at OMG FDTF</vt:lpstr>
      <vt:lpstr>Introduction</vt:lpstr>
      <vt:lpstr>Blockchain and Distributed Ledgers</vt:lpstr>
      <vt:lpstr>The “Blockchain Bundle” Menu</vt:lpstr>
      <vt:lpstr>R3 Proposal for FiServ Bundle</vt:lpstr>
      <vt:lpstr>OMG Motivation</vt:lpstr>
      <vt:lpstr>OMG Motivation</vt:lpstr>
      <vt:lpstr>FDTF DLTWG Consensus</vt:lpstr>
      <vt:lpstr>Initial Investigation</vt:lpstr>
      <vt:lpstr>Smart Contracts</vt:lpstr>
      <vt:lpstr>Distributed Ledgers</vt:lpstr>
      <vt:lpstr>Discovery</vt:lpstr>
      <vt:lpstr>Discovery: Smart Contracts</vt:lpstr>
      <vt:lpstr>SMART CONTRACTS</vt:lpstr>
      <vt:lpstr>A Model Driven Approach to Blockchain/DL</vt:lpstr>
      <vt:lpstr>Structural and Behavioral Business Content (semantics)</vt:lpstr>
      <vt:lpstr>Structural</vt:lpstr>
      <vt:lpstr>Behavioral</vt:lpstr>
      <vt:lpstr>Behavioral and PoC</vt:lpstr>
      <vt:lpstr>Proof of Concept</vt:lpstr>
      <vt:lpstr>IR Swaps PoC Component</vt:lpstr>
      <vt:lpstr>Brainstorming Workshop</vt:lpstr>
      <vt:lpstr>IR Swaps Process</vt:lpstr>
      <vt:lpstr>IR Swap process</vt:lpstr>
      <vt:lpstr>Treasury Bonds PoC Component</vt:lpstr>
      <vt:lpstr>Current Status: To Do</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Distribted Ledger (Blockchain) Working Group at OMG FDTF</dc:title>
  <dc:creator>User</dc:creator>
  <cp:lastModifiedBy>User</cp:lastModifiedBy>
  <cp:revision>22</cp:revision>
  <dcterms:created xsi:type="dcterms:W3CDTF">2016-10-21T17:15:01Z</dcterms:created>
  <dcterms:modified xsi:type="dcterms:W3CDTF">2016-11-01T17:37:50Z</dcterms:modified>
</cp:coreProperties>
</file>