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sldIdLst>
    <p:sldId id="256" r:id="rId2"/>
    <p:sldId id="483" r:id="rId3"/>
    <p:sldId id="482" r:id="rId4"/>
    <p:sldId id="467" r:id="rId5"/>
    <p:sldId id="388" r:id="rId6"/>
    <p:sldId id="470" r:id="rId7"/>
    <p:sldId id="475" r:id="rId8"/>
    <p:sldId id="464" r:id="rId9"/>
    <p:sldId id="476" r:id="rId10"/>
    <p:sldId id="471" r:id="rId11"/>
    <p:sldId id="472" r:id="rId12"/>
    <p:sldId id="477" r:id="rId13"/>
    <p:sldId id="453" r:id="rId14"/>
    <p:sldId id="473" r:id="rId15"/>
    <p:sldId id="478" r:id="rId16"/>
    <p:sldId id="428" r:id="rId17"/>
    <p:sldId id="469" r:id="rId18"/>
    <p:sldId id="457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2963"/>
    <a:srgbClr val="0060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59" autoAdjust="0"/>
    <p:restoredTop sz="86323" autoAdjust="0"/>
  </p:normalViewPr>
  <p:slideViewPr>
    <p:cSldViewPr>
      <p:cViewPr>
        <p:scale>
          <a:sx n="70" d="100"/>
          <a:sy n="70" d="100"/>
        </p:scale>
        <p:origin x="-528" y="3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1444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FC723B-399F-4A90-8296-830E5DB4E765}" type="datetimeFigureOut">
              <a:rPr lang="en-US" smtClean="0"/>
              <a:pPr/>
              <a:t>6/12/2013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2869B-921B-4CCE-897D-ADE41B506C3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816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E1B46-8ADD-4A2E-AB61-0E5BCC4C79AB}" type="datetime1">
              <a:rPr lang="en-US" smtClean="0"/>
              <a:pPr>
                <a:defRPr/>
              </a:pPr>
              <a:t>6/12/2013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8E282-EBFC-4412-8B3F-30C7B15CB7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6267C-5F63-43FB-953A-A976EF4E6229}" type="datetime1">
              <a:rPr lang="en-US" smtClean="0"/>
              <a:pPr>
                <a:defRPr/>
              </a:pPr>
              <a:t>6/12/2013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F74EC-37D6-44FE-8E84-6CFA0135BC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45367-FC62-4735-BCA9-3DD46055D026}" type="datetime1">
              <a:rPr lang="en-US" smtClean="0"/>
              <a:pPr>
                <a:defRPr/>
              </a:pPr>
              <a:t>6/12/2013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D6DB0-F130-4CD7-BC01-EC85765301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63562"/>
          </a:xfrm>
        </p:spPr>
        <p:txBody>
          <a:bodyPr/>
          <a:lstStyle>
            <a:lvl1pPr algn="l"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6800" y="6356350"/>
            <a:ext cx="381000" cy="3651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8382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68903-0092-42E3-817E-1D62A797690F}" type="datetime1">
              <a:rPr lang="en-US" smtClean="0"/>
              <a:pPr>
                <a:defRPr/>
              </a:pPr>
              <a:t>6/12/2013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5D8AD-8C41-461C-977C-39E1B6B656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24C57-850C-417E-9FAA-BE8D6A8DBE2C}" type="datetime1">
              <a:rPr lang="en-US" smtClean="0"/>
              <a:pPr>
                <a:defRPr/>
              </a:pPr>
              <a:t>6/12/2013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97409-C3A8-4142-9020-BEC4CC1580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28E2E-814B-4C22-851F-F0549AD7FC66}" type="datetime1">
              <a:rPr lang="en-US" smtClean="0"/>
              <a:pPr>
                <a:defRPr/>
              </a:pPr>
              <a:t>6/12/2013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6F763-BEBA-4E81-AB50-EEE533FC35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3F742-F6A3-4DC9-AE0A-7277E31EA597}" type="datetime1">
              <a:rPr lang="en-US" smtClean="0"/>
              <a:pPr>
                <a:defRPr/>
              </a:pPr>
              <a:t>6/12/2013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868DC-D813-47B4-BCA0-5910B6BA04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3BC2E-9C88-463F-A988-4D5ECDDA207E}" type="datetime1">
              <a:rPr lang="en-US" smtClean="0"/>
              <a:pPr>
                <a:defRPr/>
              </a:pPr>
              <a:t>6/12/2013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D8CD7-FEF3-4495-AF79-015AD3D984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75F7E-86C8-48D4-AA60-B2BA6081090A}" type="datetime1">
              <a:rPr lang="en-US" smtClean="0"/>
              <a:pPr>
                <a:defRPr/>
              </a:pPr>
              <a:t>6/12/2013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35A33-83E3-44CF-92E6-9E49D666A9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898F2-689D-4729-A6BF-EDB64FFEC70D}" type="datetime1">
              <a:rPr lang="en-US" smtClean="0"/>
              <a:pPr>
                <a:defRPr/>
              </a:pPr>
              <a:t>6/12/2013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EECB8-9F4C-4F27-840F-D7F2A3FA88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7A79AE5-5F06-42A5-9C04-AB48C36DAE94}" type="datetime1">
              <a:rPr lang="en-US" smtClean="0"/>
              <a:pPr>
                <a:defRPr/>
              </a:pPr>
              <a:t>6/12/2013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08EE3A-0931-4FF7-8196-554F4BA17F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OMG Finance</a:t>
            </a:r>
            <a:r>
              <a:rPr lang="en-US" baseline="0" dirty="0" smtClean="0"/>
              <a:t> </a:t>
            </a:r>
            <a:r>
              <a:rPr lang="en-US" dirty="0" smtClean="0"/>
              <a:t>Domain Task Force (FDTF)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898989"/>
                </a:solidFill>
              </a:rPr>
              <a:t>Monthly Status/review call</a:t>
            </a:r>
          </a:p>
          <a:p>
            <a:r>
              <a:rPr lang="en-US" dirty="0" smtClean="0">
                <a:solidFill>
                  <a:srgbClr val="898989"/>
                </a:solidFill>
              </a:rPr>
              <a:t>Wednesday </a:t>
            </a:r>
            <a:r>
              <a:rPr lang="en-US" dirty="0" smtClean="0">
                <a:solidFill>
                  <a:srgbClr val="898989"/>
                </a:solidFill>
              </a:rPr>
              <a:t>June 12</a:t>
            </a:r>
            <a:r>
              <a:rPr lang="en-US" baseline="30000" dirty="0" smtClean="0">
                <a:solidFill>
                  <a:srgbClr val="898989"/>
                </a:solidFill>
              </a:rPr>
              <a:t>th</a:t>
            </a:r>
            <a:r>
              <a:rPr lang="en-US" dirty="0" smtClean="0">
                <a:solidFill>
                  <a:srgbClr val="898989"/>
                </a:solidFill>
              </a:rPr>
              <a:t> </a:t>
            </a:r>
            <a:r>
              <a:rPr lang="en-US" dirty="0" smtClean="0">
                <a:solidFill>
                  <a:srgbClr val="898989"/>
                </a:solidFill>
              </a:rPr>
              <a:t>2013</a:t>
            </a:r>
          </a:p>
        </p:txBody>
      </p:sp>
      <p:pic>
        <p:nvPicPr>
          <p:cNvPr id="13315" name="Picture 3" descr="[OMG's 20th Anniversary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2" y="76200"/>
            <a:ext cx="218598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4" descr="EDM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34925"/>
            <a:ext cx="160020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http://fdtf.omg.org/images/buttons-icons-lines/financ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62200" y="304800"/>
            <a:ext cx="502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</a:t>
            </a:r>
            <a:r>
              <a:rPr lang="en-US" dirty="0" smtClean="0"/>
              <a:t>PART: </a:t>
            </a:r>
            <a:r>
              <a:rPr lang="en-US" dirty="0" smtClean="0"/>
              <a:t>Web Presentation</a:t>
            </a:r>
            <a:r>
              <a:rPr lang="en-US" baseline="0" dirty="0" smtClean="0"/>
              <a:t> and Visualizations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be done before</a:t>
            </a:r>
            <a:r>
              <a:rPr lang="en-US" baseline="0" dirty="0" smtClean="0"/>
              <a:t> SME Reviews can recommence</a:t>
            </a:r>
          </a:p>
          <a:p>
            <a:pPr lvl="0"/>
            <a:r>
              <a:rPr lang="en-US" dirty="0" smtClean="0"/>
              <a:t>Design new archetype</a:t>
            </a:r>
            <a:r>
              <a:rPr lang="en-US" baseline="0" dirty="0" smtClean="0"/>
              <a:t> icons from scratch</a:t>
            </a:r>
          </a:p>
          <a:p>
            <a:pPr lvl="1"/>
            <a:r>
              <a:rPr lang="en-US" dirty="0" smtClean="0"/>
              <a:t>These will be Item Types in </a:t>
            </a:r>
            <a:r>
              <a:rPr lang="en-US" dirty="0" smtClean="0"/>
              <a:t>Adaptive</a:t>
            </a:r>
          </a:p>
          <a:p>
            <a:pPr lvl="1"/>
            <a:r>
              <a:rPr lang="en-US" dirty="0" err="1" smtClean="0"/>
              <a:t>NoMagic</a:t>
            </a:r>
            <a:r>
              <a:rPr lang="en-US" dirty="0" smtClean="0"/>
              <a:t> and others also coming up with ideas on this</a:t>
            </a:r>
          </a:p>
          <a:p>
            <a:pPr lvl="1"/>
            <a:r>
              <a:rPr lang="en-US" dirty="0" smtClean="0"/>
              <a:t>Will be covered in a </a:t>
            </a:r>
            <a:r>
              <a:rPr lang="en-US" dirty="0" err="1" smtClean="0"/>
              <a:t>workstream</a:t>
            </a:r>
            <a:r>
              <a:rPr lang="en-US" dirty="0" smtClean="0"/>
              <a:t> coming out of FIBO Summit</a:t>
            </a:r>
            <a:endParaRPr lang="en-US" dirty="0" smtClean="0"/>
          </a:p>
          <a:p>
            <a:pPr lvl="1"/>
            <a:r>
              <a:rPr lang="en-US" dirty="0" smtClean="0"/>
              <a:t>Develop the business-facing front end</a:t>
            </a:r>
            <a:r>
              <a:rPr lang="en-US" baseline="0" dirty="0" smtClean="0"/>
              <a:t> (high level diagrams, way in to the model content)</a:t>
            </a:r>
          </a:p>
          <a:p>
            <a:pPr lvl="0"/>
            <a:r>
              <a:rPr lang="en-US" baseline="0" dirty="0" smtClean="0"/>
              <a:t>Open </a:t>
            </a:r>
            <a:r>
              <a:rPr lang="en-US" baseline="0" dirty="0" smtClean="0"/>
              <a:t>action: hosting of the content for </a:t>
            </a:r>
            <a:r>
              <a:rPr lang="en-US" baseline="0" dirty="0" err="1" smtClean="0"/>
              <a:t>dereferenceable</a:t>
            </a:r>
            <a:r>
              <a:rPr lang="en-US" baseline="0" dirty="0" smtClean="0"/>
              <a:t> URIs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3542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PART: FIBO OMG Specifications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FIBO </a:t>
            </a:r>
            <a:r>
              <a:rPr lang="en-US" dirty="0" smtClean="0"/>
              <a:t>Foundations</a:t>
            </a:r>
          </a:p>
          <a:p>
            <a:r>
              <a:rPr lang="en-US" baseline="0" dirty="0" smtClean="0"/>
              <a:t>FIBO Business Entities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8243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400" baseline="0" dirty="0" smtClean="0"/>
              <a:t>FIBO-Foundations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baseline="0" dirty="0" smtClean="0"/>
              <a:t>Changes (errata) being made in OWL</a:t>
            </a:r>
          </a:p>
          <a:p>
            <a:pPr lvl="1"/>
            <a:r>
              <a:rPr lang="en-US" sz="2000" baseline="0" dirty="0" smtClean="0"/>
              <a:t>RDF/OWL – still being hand edited (VOM tool incompatibility)</a:t>
            </a:r>
          </a:p>
          <a:p>
            <a:pPr lvl="0"/>
            <a:r>
              <a:rPr lang="en-US" sz="2400" baseline="0" dirty="0" smtClean="0"/>
              <a:t>Specification Section 10 to be regenerated by </a:t>
            </a:r>
            <a:r>
              <a:rPr lang="en-US" sz="2400" baseline="0" dirty="0" err="1" smtClean="0"/>
              <a:t>NoMagic</a:t>
            </a:r>
            <a:endParaRPr lang="en-US" sz="2400" baseline="0" dirty="0" smtClean="0"/>
          </a:p>
          <a:p>
            <a:pPr lvl="1"/>
            <a:r>
              <a:rPr lang="en-US" sz="2000" baseline="0" dirty="0" smtClean="0"/>
              <a:t>Mike to complete “redline” version of spec from this</a:t>
            </a:r>
          </a:p>
          <a:p>
            <a:pPr lvl="1"/>
            <a:r>
              <a:rPr lang="en-US" sz="2000" baseline="0" dirty="0" smtClean="0"/>
              <a:t>Timing is very tight (OWL running late)</a:t>
            </a:r>
          </a:p>
          <a:p>
            <a:pPr lvl="0"/>
            <a:r>
              <a:rPr lang="en-US" sz="2400" baseline="0" dirty="0" smtClean="0"/>
              <a:t>ODM XMI to be regenerated from this when available</a:t>
            </a:r>
          </a:p>
          <a:p>
            <a:pPr lvl="1"/>
            <a:r>
              <a:rPr lang="en-US" sz="2000" baseline="0" dirty="0" smtClean="0"/>
              <a:t>Adaptive to do this</a:t>
            </a:r>
          </a:p>
          <a:p>
            <a:pPr lvl="1"/>
            <a:r>
              <a:rPr lang="en-US" sz="2000" baseline="0" dirty="0" smtClean="0"/>
              <a:t>Timing? The OWL is just in, will Adaptive be able to deliver this? </a:t>
            </a:r>
          </a:p>
          <a:p>
            <a:pPr lvl="0"/>
            <a:r>
              <a:rPr lang="en-US" sz="2400" baseline="0" dirty="0" smtClean="0"/>
              <a:t>UML XMI</a:t>
            </a:r>
          </a:p>
          <a:p>
            <a:pPr lvl="1"/>
            <a:r>
              <a:rPr lang="en-US" sz="2000" baseline="0" dirty="0" smtClean="0"/>
              <a:t>Not done for May draft</a:t>
            </a:r>
          </a:p>
          <a:p>
            <a:pPr lvl="1"/>
            <a:r>
              <a:rPr lang="en-US" sz="2000" baseline="0" dirty="0" smtClean="0"/>
              <a:t>TBD with Errata version (June update)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1522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OMG </a:t>
            </a:r>
            <a:r>
              <a:rPr lang="en-US" dirty="0" smtClean="0"/>
              <a:t>Submissions Open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aseline="0" dirty="0" smtClean="0"/>
              <a:t>Need to identify the business impact of recent architectural changes</a:t>
            </a:r>
          </a:p>
          <a:p>
            <a:pPr lvl="1"/>
            <a:r>
              <a:rPr lang="en-US" sz="2000" baseline="0" dirty="0" smtClean="0"/>
              <a:t>Use of restrictions on properties</a:t>
            </a:r>
          </a:p>
          <a:p>
            <a:pPr lvl="1"/>
            <a:r>
              <a:rPr lang="en-US" sz="2000" baseline="0" dirty="0" smtClean="0"/>
              <a:t>Simplification of properties – some of these may have changed the semantics agreed upon by the business</a:t>
            </a:r>
          </a:p>
          <a:p>
            <a:r>
              <a:rPr lang="en-US" sz="2400" baseline="0" dirty="0" smtClean="0"/>
              <a:t>OMG submissions</a:t>
            </a:r>
          </a:p>
          <a:p>
            <a:pPr lvl="1"/>
            <a:r>
              <a:rPr lang="en-US" sz="2000" baseline="0" dirty="0" smtClean="0"/>
              <a:t>Simplified and reduced from overall BCO</a:t>
            </a:r>
          </a:p>
          <a:p>
            <a:pPr lvl="1"/>
            <a:r>
              <a:rPr lang="en-US" sz="2000" baseline="0" dirty="0" smtClean="0"/>
              <a:t>Excludes material where we anticipate future standards</a:t>
            </a:r>
          </a:p>
          <a:p>
            <a:pPr lvl="1"/>
            <a:r>
              <a:rPr lang="en-US" sz="2000" baseline="0" dirty="0" smtClean="0"/>
              <a:t>Need a clearer policy on scoping e.g. BMM terms v country terms</a:t>
            </a:r>
            <a:endParaRPr lang="en-US" sz="20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679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PART: Operational Ontologies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going from strength to strength</a:t>
            </a:r>
          </a:p>
          <a:p>
            <a:r>
              <a:rPr lang="en-US" dirty="0" smtClean="0"/>
              <a:t>Now able to demonstrate the following use cases: </a:t>
            </a:r>
          </a:p>
          <a:p>
            <a:pPr lvl="1"/>
            <a:r>
              <a:rPr lang="en-US" dirty="0" smtClean="0"/>
              <a:t>Semantic based classification</a:t>
            </a:r>
            <a:r>
              <a:rPr lang="en-US" baseline="0" dirty="0" smtClean="0"/>
              <a:t> of instruments</a:t>
            </a:r>
          </a:p>
          <a:p>
            <a:pPr lvl="1"/>
            <a:r>
              <a:rPr lang="en-US" baseline="0" dirty="0" smtClean="0"/>
              <a:t>Semantic Queries</a:t>
            </a:r>
          </a:p>
          <a:p>
            <a:pPr lvl="2"/>
            <a:r>
              <a:rPr lang="en-US" baseline="0" dirty="0" smtClean="0"/>
              <a:t>General queries e.g. relations</a:t>
            </a:r>
          </a:p>
          <a:p>
            <a:pPr lvl="2"/>
            <a:r>
              <a:rPr lang="en-US" baseline="0" dirty="0" smtClean="0"/>
              <a:t>Transitive exposure: queries across transitive relations</a:t>
            </a:r>
          </a:p>
          <a:p>
            <a:pPr lvl="2"/>
            <a:r>
              <a:rPr lang="en-US" baseline="0" dirty="0" smtClean="0"/>
              <a:t>Numeric queries e.g. summing up exposures</a:t>
            </a:r>
          </a:p>
          <a:p>
            <a:pPr lvl="1"/>
            <a:r>
              <a:rPr lang="en-US" baseline="0" dirty="0" smtClean="0"/>
              <a:t>Instance level visualization</a:t>
            </a:r>
          </a:p>
          <a:p>
            <a:pPr lvl="0"/>
            <a:r>
              <a:rPr lang="en-US" baseline="0" dirty="0" smtClean="0"/>
              <a:t>All of these are a big hit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7521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PART: Operational Ontologies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Things to do:</a:t>
            </a:r>
          </a:p>
          <a:p>
            <a:pPr lvl="1"/>
            <a:r>
              <a:rPr lang="en-US" dirty="0" smtClean="0"/>
              <a:t>Operational ontologies to he updated</a:t>
            </a:r>
            <a:r>
              <a:rPr lang="en-US" baseline="0" dirty="0" smtClean="0"/>
              <a:t> with material from current Business Conceptual Ontology</a:t>
            </a:r>
          </a:p>
          <a:p>
            <a:pPr lvl="1"/>
            <a:r>
              <a:rPr lang="en-US" baseline="0" dirty="0" smtClean="0"/>
              <a:t>Implications of OWL changes in the OMG submission to be factored in (use of restrictions etc.)</a:t>
            </a:r>
          </a:p>
          <a:p>
            <a:pPr lvl="1"/>
            <a:r>
              <a:rPr lang="en-US" baseline="0" dirty="0" smtClean="0"/>
              <a:t>Segregate operational ontologies by use case</a:t>
            </a:r>
          </a:p>
          <a:p>
            <a:pPr lvl="2"/>
            <a:r>
              <a:rPr lang="en-US" dirty="0" smtClean="0"/>
              <a:t>No one size fits all</a:t>
            </a:r>
          </a:p>
          <a:p>
            <a:pPr lvl="2"/>
            <a:r>
              <a:rPr lang="en-US" dirty="0" smtClean="0"/>
              <a:t>See e.g. the 2 kinds of</a:t>
            </a:r>
            <a:r>
              <a:rPr lang="en-US" baseline="0" dirty="0" smtClean="0"/>
              <a:t> “Control” relationship</a:t>
            </a:r>
          </a:p>
          <a:p>
            <a:pPr lvl="3"/>
            <a:r>
              <a:rPr lang="en-US" baseline="0" dirty="0" smtClean="0"/>
              <a:t>current POC shows how one of these is used; </a:t>
            </a:r>
          </a:p>
          <a:p>
            <a:pPr lvl="3"/>
            <a:r>
              <a:rPr lang="en-US" baseline="0" dirty="0" smtClean="0"/>
              <a:t>Almost no use case would require both</a:t>
            </a:r>
          </a:p>
          <a:p>
            <a:pPr lvl="1"/>
            <a:r>
              <a:rPr lang="en-US" dirty="0" smtClean="0"/>
              <a:t>Transformation Methodology</a:t>
            </a:r>
          </a:p>
          <a:p>
            <a:pPr lvl="2"/>
            <a:r>
              <a:rPr lang="en-US" dirty="0" smtClean="0"/>
              <a:t>FIBO Summit: Great ideas, insights, references to existing work in this area (facets;</a:t>
            </a:r>
            <a:r>
              <a:rPr lang="en-US" baseline="0" dirty="0" smtClean="0"/>
              <a:t> contexts etc.)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29462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9394" name="Straight Connector 11"/>
          <p:cNvCxnSpPr>
            <a:cxnSpLocks noChangeShapeType="1"/>
          </p:cNvCxnSpPr>
          <p:nvPr/>
        </p:nvCxnSpPr>
        <p:spPr bwMode="auto">
          <a:xfrm>
            <a:off x="6040438" y="1295400"/>
            <a:ext cx="0" cy="4664075"/>
          </a:xfrm>
          <a:prstGeom prst="line">
            <a:avLst/>
          </a:prstGeom>
          <a:noFill/>
          <a:ln w="9525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939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Provisional Roadmap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096000" y="6553200"/>
            <a:ext cx="19050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B741BF8-7313-40CF-99F4-EF55CB009342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 2010 EDM Council Inc.</a:t>
            </a:r>
            <a:endParaRPr lang="en-US" sz="1600">
              <a:latin typeface="Times New Roman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422900" y="5502275"/>
            <a:ext cx="3449638" cy="457200"/>
          </a:xfrm>
          <a:prstGeom prst="roundRect">
            <a:avLst/>
          </a:prstGeom>
          <a:solidFill>
            <a:srgbClr val="29759B"/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</a:rPr>
              <a:t>FIBO Market Data, CAE, Risk/Reporting</a:t>
            </a:r>
          </a:p>
          <a:p>
            <a:pPr algn="ctr">
              <a:defRPr/>
            </a:pPr>
            <a:r>
              <a:rPr lang="en-US" sz="1000" b="1" dirty="0">
                <a:solidFill>
                  <a:schemeClr val="bg1"/>
                </a:solidFill>
              </a:rPr>
              <a:t>Other Domain ontologies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272088" y="5349875"/>
            <a:ext cx="3519487" cy="457200"/>
          </a:xfrm>
          <a:prstGeom prst="roundRect">
            <a:avLst/>
          </a:prstGeom>
          <a:solidFill>
            <a:srgbClr val="29759B"/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</a:rPr>
              <a:t>FIBO Market Data, CAE, Risk/Reporting</a:t>
            </a:r>
          </a:p>
          <a:p>
            <a:pPr algn="ctr">
              <a:defRPr/>
            </a:pPr>
            <a:r>
              <a:rPr lang="en-US" sz="1000" b="1" dirty="0">
                <a:solidFill>
                  <a:schemeClr val="bg1"/>
                </a:solidFill>
              </a:rPr>
              <a:t>Other Domain ontologies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119688" y="5197475"/>
            <a:ext cx="3519487" cy="457200"/>
          </a:xfrm>
          <a:prstGeom prst="roundRect">
            <a:avLst/>
          </a:prstGeom>
          <a:solidFill>
            <a:srgbClr val="29759B"/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</a:rPr>
              <a:t>FIBO Market Data, CAE, Risk/Reporting</a:t>
            </a:r>
          </a:p>
          <a:p>
            <a:pPr algn="ctr">
              <a:defRPr/>
            </a:pPr>
            <a:r>
              <a:rPr lang="en-US" sz="1000" b="1" dirty="0">
                <a:solidFill>
                  <a:schemeClr val="bg1"/>
                </a:solidFill>
              </a:rPr>
              <a:t>Other Domain ontologies</a:t>
            </a:r>
          </a:p>
        </p:txBody>
      </p:sp>
      <p:cxnSp>
        <p:nvCxnSpPr>
          <p:cNvPr id="59401" name="Straight Connector 8"/>
          <p:cNvCxnSpPr>
            <a:cxnSpLocks noChangeShapeType="1"/>
          </p:cNvCxnSpPr>
          <p:nvPr/>
        </p:nvCxnSpPr>
        <p:spPr bwMode="auto">
          <a:xfrm>
            <a:off x="1349375" y="1295400"/>
            <a:ext cx="0" cy="4664075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9402" name="TextBox 4"/>
          <p:cNvSpPr txBox="1">
            <a:spLocks noChangeArrowheads="1"/>
          </p:cNvSpPr>
          <p:nvPr/>
        </p:nvSpPr>
        <p:spPr bwMode="auto">
          <a:xfrm>
            <a:off x="0" y="898525"/>
            <a:ext cx="8143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sz="2200"/>
              <a:t>2012</a:t>
            </a:r>
          </a:p>
        </p:txBody>
      </p:sp>
      <p:sp>
        <p:nvSpPr>
          <p:cNvPr id="59403" name="TextBox 5"/>
          <p:cNvSpPr txBox="1">
            <a:spLocks noChangeArrowheads="1"/>
          </p:cNvSpPr>
          <p:nvPr/>
        </p:nvSpPr>
        <p:spPr bwMode="auto">
          <a:xfrm>
            <a:off x="3262313" y="898525"/>
            <a:ext cx="812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sz="2200"/>
              <a:t>2013</a:t>
            </a:r>
          </a:p>
        </p:txBody>
      </p:sp>
      <p:sp>
        <p:nvSpPr>
          <p:cNvPr id="59404" name="TextBox 6"/>
          <p:cNvSpPr txBox="1">
            <a:spLocks noChangeArrowheads="1"/>
          </p:cNvSpPr>
          <p:nvPr/>
        </p:nvSpPr>
        <p:spPr bwMode="auto">
          <a:xfrm>
            <a:off x="6269038" y="898525"/>
            <a:ext cx="11414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sz="2200"/>
              <a:t>Beyond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206375" y="1798638"/>
            <a:ext cx="3429000" cy="457200"/>
          </a:xfrm>
          <a:prstGeom prst="roundRect">
            <a:avLst/>
          </a:prstGeom>
          <a:solidFill>
            <a:srgbClr val="29759B"/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</a:rPr>
              <a:t>FIBO-Foundations</a:t>
            </a:r>
          </a:p>
          <a:p>
            <a:pPr algn="ctr">
              <a:defRPr/>
            </a:pPr>
            <a:r>
              <a:rPr lang="en-US" sz="1000" b="1" dirty="0">
                <a:solidFill>
                  <a:schemeClr val="bg1"/>
                </a:solidFill>
              </a:rPr>
              <a:t>Global Terms and modeling framework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1349375" y="2438400"/>
            <a:ext cx="3429000" cy="457200"/>
          </a:xfrm>
          <a:prstGeom prst="roundRect">
            <a:avLst/>
          </a:prstGeom>
          <a:solidFill>
            <a:srgbClr val="29759B"/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</a:rPr>
              <a:t>FIBO Business Entity</a:t>
            </a:r>
          </a:p>
          <a:p>
            <a:pPr algn="ctr">
              <a:defRPr/>
            </a:pPr>
            <a:r>
              <a:rPr lang="en-US" sz="1000" b="1" dirty="0">
                <a:solidFill>
                  <a:schemeClr val="bg1"/>
                </a:solidFill>
              </a:rPr>
              <a:t>Domain ontology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3703638" y="3078163"/>
            <a:ext cx="2209800" cy="457200"/>
          </a:xfrm>
          <a:prstGeom prst="roundRect">
            <a:avLst/>
          </a:prstGeom>
          <a:solidFill>
            <a:srgbClr val="29759B"/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</a:rPr>
              <a:t>FIBO Securities</a:t>
            </a:r>
          </a:p>
          <a:p>
            <a:pPr algn="ctr">
              <a:defRPr/>
            </a:pPr>
            <a:r>
              <a:rPr lang="en-US" sz="1000" b="1" dirty="0">
                <a:solidFill>
                  <a:schemeClr val="bg1"/>
                </a:solidFill>
              </a:rPr>
              <a:t>Domain ontology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3703638" y="3719513"/>
            <a:ext cx="2209800" cy="457200"/>
          </a:xfrm>
          <a:prstGeom prst="roundRect">
            <a:avLst/>
          </a:prstGeom>
          <a:solidFill>
            <a:srgbClr val="29759B"/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</a:rPr>
              <a:t>FIBO Derivatives</a:t>
            </a:r>
          </a:p>
          <a:p>
            <a:pPr algn="ctr">
              <a:defRPr/>
            </a:pPr>
            <a:r>
              <a:rPr lang="en-US" sz="1000" b="1" dirty="0">
                <a:solidFill>
                  <a:schemeClr val="bg1"/>
                </a:solidFill>
              </a:rPr>
              <a:t>Domain ontology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3656013" y="4359275"/>
            <a:ext cx="2209800" cy="457200"/>
          </a:xfrm>
          <a:prstGeom prst="roundRect">
            <a:avLst/>
          </a:prstGeom>
          <a:solidFill>
            <a:srgbClr val="29759B"/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</a:rPr>
              <a:t>FIBO Loans</a:t>
            </a:r>
          </a:p>
          <a:p>
            <a:pPr algn="ctr">
              <a:defRPr/>
            </a:pPr>
            <a:r>
              <a:rPr lang="en-US" sz="1000" b="1" dirty="0">
                <a:solidFill>
                  <a:schemeClr val="bg1"/>
                </a:solidFill>
              </a:rPr>
              <a:t>Domain ontology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967288" y="5045075"/>
            <a:ext cx="3519487" cy="457200"/>
          </a:xfrm>
          <a:prstGeom prst="roundRect">
            <a:avLst/>
          </a:prstGeom>
          <a:solidFill>
            <a:srgbClr val="29759B"/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</a:rPr>
              <a:t>FIBO Market Data, CAE, Portfolio, Payments</a:t>
            </a:r>
          </a:p>
          <a:p>
            <a:pPr algn="ctr">
              <a:defRPr/>
            </a:pPr>
            <a:r>
              <a:rPr lang="en-US" sz="1000" b="1" dirty="0">
                <a:solidFill>
                  <a:schemeClr val="bg1"/>
                </a:solidFill>
              </a:rPr>
              <a:t>Other Domain ontologies</a:t>
            </a:r>
          </a:p>
        </p:txBody>
      </p:sp>
      <p:sp>
        <p:nvSpPr>
          <p:cNvPr id="20" name="Chevron 19"/>
          <p:cNvSpPr/>
          <p:nvPr/>
        </p:nvSpPr>
        <p:spPr bwMode="auto">
          <a:xfrm>
            <a:off x="3771900" y="1798638"/>
            <a:ext cx="1181100" cy="457200"/>
          </a:xfrm>
          <a:prstGeom prst="chevron">
            <a:avLst>
              <a:gd name="adj" fmla="val 27778"/>
            </a:avLst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>
            <a:defPPr>
              <a:defRPr lang="en-US"/>
            </a:defPPr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hlink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hlink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hlink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hlink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hlink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hlink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hlink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hlink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hlink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dirty="0">
                <a:solidFill>
                  <a:srgbClr val="002060"/>
                </a:solidFill>
              </a:rPr>
              <a:t>Industry review</a:t>
            </a:r>
            <a:endParaRPr lang="en-US" dirty="0">
              <a:solidFill>
                <a:srgbClr val="002060"/>
              </a:solidFill>
            </a:endParaRPr>
          </a:p>
        </p:txBody>
      </p:sp>
      <p:cxnSp>
        <p:nvCxnSpPr>
          <p:cNvPr id="59412" name="Straight Connector 20"/>
          <p:cNvCxnSpPr>
            <a:cxnSpLocks noChangeShapeType="1"/>
          </p:cNvCxnSpPr>
          <p:nvPr/>
        </p:nvCxnSpPr>
        <p:spPr bwMode="auto">
          <a:xfrm flipH="1">
            <a:off x="3663950" y="1387475"/>
            <a:ext cx="0" cy="1968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13" name="Straight Connector 21"/>
          <p:cNvCxnSpPr>
            <a:cxnSpLocks noChangeShapeType="1"/>
          </p:cNvCxnSpPr>
          <p:nvPr/>
        </p:nvCxnSpPr>
        <p:spPr bwMode="auto">
          <a:xfrm flipH="1">
            <a:off x="4806950" y="1387475"/>
            <a:ext cx="0" cy="1968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414" name="Straight Connector 22"/>
          <p:cNvCxnSpPr>
            <a:cxnSpLocks noChangeShapeType="1"/>
          </p:cNvCxnSpPr>
          <p:nvPr/>
        </p:nvCxnSpPr>
        <p:spPr bwMode="auto">
          <a:xfrm flipH="1">
            <a:off x="2565400" y="1387475"/>
            <a:ext cx="0" cy="1968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9415" name="Chevron 23"/>
          <p:cNvSpPr>
            <a:spLocks noChangeArrowheads="1"/>
          </p:cNvSpPr>
          <p:nvPr/>
        </p:nvSpPr>
        <p:spPr bwMode="auto">
          <a:xfrm>
            <a:off x="4914900" y="2438400"/>
            <a:ext cx="1181100" cy="457200"/>
          </a:xfrm>
          <a:prstGeom prst="chevron">
            <a:avLst>
              <a:gd name="adj" fmla="val 27783"/>
            </a:avLst>
          </a:prstGeom>
          <a:solidFill>
            <a:srgbClr val="C9C9D5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sz="1200">
                <a:solidFill>
                  <a:srgbClr val="002060"/>
                </a:solidFill>
              </a:rPr>
              <a:t>Industry review</a:t>
            </a:r>
            <a:endParaRPr lang="en-US" sz="2200">
              <a:solidFill>
                <a:srgbClr val="002060"/>
              </a:solidFill>
            </a:endParaRPr>
          </a:p>
        </p:txBody>
      </p:sp>
      <p:sp>
        <p:nvSpPr>
          <p:cNvPr id="59416" name="Chevron 24"/>
          <p:cNvSpPr>
            <a:spLocks noChangeArrowheads="1"/>
          </p:cNvSpPr>
          <p:nvPr/>
        </p:nvSpPr>
        <p:spPr bwMode="auto">
          <a:xfrm>
            <a:off x="6080125" y="3078163"/>
            <a:ext cx="1181100" cy="457200"/>
          </a:xfrm>
          <a:prstGeom prst="chevron">
            <a:avLst>
              <a:gd name="adj" fmla="val 27783"/>
            </a:avLst>
          </a:prstGeom>
          <a:solidFill>
            <a:srgbClr val="C9C9D5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sz="1200">
                <a:solidFill>
                  <a:srgbClr val="002060"/>
                </a:solidFill>
              </a:rPr>
              <a:t>Industry review</a:t>
            </a:r>
            <a:endParaRPr lang="en-US" sz="2200">
              <a:solidFill>
                <a:srgbClr val="002060"/>
              </a:solidFill>
            </a:endParaRPr>
          </a:p>
        </p:txBody>
      </p:sp>
      <p:sp>
        <p:nvSpPr>
          <p:cNvPr id="59417" name="Chevron 25"/>
          <p:cNvSpPr>
            <a:spLocks noChangeArrowheads="1"/>
          </p:cNvSpPr>
          <p:nvPr/>
        </p:nvSpPr>
        <p:spPr bwMode="auto">
          <a:xfrm>
            <a:off x="6083300" y="3719513"/>
            <a:ext cx="1181100" cy="457200"/>
          </a:xfrm>
          <a:prstGeom prst="chevron">
            <a:avLst>
              <a:gd name="adj" fmla="val 27783"/>
            </a:avLst>
          </a:prstGeom>
          <a:solidFill>
            <a:srgbClr val="C9C9D5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sz="1200">
                <a:solidFill>
                  <a:srgbClr val="002060"/>
                </a:solidFill>
              </a:rPr>
              <a:t>Industry review</a:t>
            </a:r>
            <a:endParaRPr lang="en-US" sz="2200">
              <a:solidFill>
                <a:srgbClr val="002060"/>
              </a:solidFill>
            </a:endParaRPr>
          </a:p>
        </p:txBody>
      </p:sp>
      <p:sp>
        <p:nvSpPr>
          <p:cNvPr id="59418" name="Chevron 26"/>
          <p:cNvSpPr>
            <a:spLocks noChangeArrowheads="1"/>
          </p:cNvSpPr>
          <p:nvPr/>
        </p:nvSpPr>
        <p:spPr bwMode="auto">
          <a:xfrm>
            <a:off x="5986463" y="4359275"/>
            <a:ext cx="1181100" cy="457200"/>
          </a:xfrm>
          <a:prstGeom prst="chevron">
            <a:avLst>
              <a:gd name="adj" fmla="val 27783"/>
            </a:avLst>
          </a:prstGeom>
          <a:solidFill>
            <a:srgbClr val="C9C9D5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sz="1200">
                <a:solidFill>
                  <a:srgbClr val="002060"/>
                </a:solidFill>
              </a:rPr>
              <a:t>Industry review</a:t>
            </a:r>
            <a:endParaRPr lang="en-US" sz="2200">
              <a:solidFill>
                <a:srgbClr val="002060"/>
              </a:solidFill>
            </a:endParaRPr>
          </a:p>
        </p:txBody>
      </p:sp>
      <p:sp>
        <p:nvSpPr>
          <p:cNvPr id="59419" name="Chevron 27"/>
          <p:cNvSpPr>
            <a:spLocks noChangeArrowheads="1"/>
          </p:cNvSpPr>
          <p:nvPr/>
        </p:nvSpPr>
        <p:spPr bwMode="auto">
          <a:xfrm>
            <a:off x="4914900" y="1798638"/>
            <a:ext cx="1181100" cy="457200"/>
          </a:xfrm>
          <a:prstGeom prst="chevron">
            <a:avLst>
              <a:gd name="adj" fmla="val 27783"/>
            </a:avLst>
          </a:prstGeom>
          <a:solidFill>
            <a:srgbClr val="FCB6F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sz="1200"/>
              <a:t>OMG finalization</a:t>
            </a:r>
            <a:endParaRPr lang="en-US" sz="2200"/>
          </a:p>
        </p:txBody>
      </p:sp>
      <p:sp>
        <p:nvSpPr>
          <p:cNvPr id="59420" name="Chevron 28"/>
          <p:cNvSpPr>
            <a:spLocks noChangeArrowheads="1"/>
          </p:cNvSpPr>
          <p:nvPr/>
        </p:nvSpPr>
        <p:spPr bwMode="auto">
          <a:xfrm>
            <a:off x="6065838" y="2438400"/>
            <a:ext cx="1181100" cy="457200"/>
          </a:xfrm>
          <a:prstGeom prst="chevron">
            <a:avLst>
              <a:gd name="adj" fmla="val 27783"/>
            </a:avLst>
          </a:prstGeom>
          <a:solidFill>
            <a:srgbClr val="FCB6F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sz="1200"/>
              <a:t>OMG finalization</a:t>
            </a:r>
            <a:endParaRPr lang="en-US" sz="2200"/>
          </a:p>
        </p:txBody>
      </p:sp>
      <p:sp>
        <p:nvSpPr>
          <p:cNvPr id="59421" name="Chevron 29"/>
          <p:cNvSpPr>
            <a:spLocks noChangeArrowheads="1"/>
          </p:cNvSpPr>
          <p:nvPr/>
        </p:nvSpPr>
        <p:spPr bwMode="auto">
          <a:xfrm>
            <a:off x="7231063" y="3078163"/>
            <a:ext cx="1181100" cy="457200"/>
          </a:xfrm>
          <a:prstGeom prst="chevron">
            <a:avLst>
              <a:gd name="adj" fmla="val 27783"/>
            </a:avLst>
          </a:prstGeom>
          <a:solidFill>
            <a:srgbClr val="FCB6F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sz="1200"/>
              <a:t>OMG finalization</a:t>
            </a:r>
            <a:endParaRPr lang="en-US" sz="2200"/>
          </a:p>
        </p:txBody>
      </p:sp>
      <p:sp>
        <p:nvSpPr>
          <p:cNvPr id="59422" name="Chevron 30"/>
          <p:cNvSpPr>
            <a:spLocks noChangeArrowheads="1"/>
          </p:cNvSpPr>
          <p:nvPr/>
        </p:nvSpPr>
        <p:spPr bwMode="auto">
          <a:xfrm>
            <a:off x="7223125" y="3719513"/>
            <a:ext cx="1181100" cy="457200"/>
          </a:xfrm>
          <a:prstGeom prst="chevron">
            <a:avLst>
              <a:gd name="adj" fmla="val 27783"/>
            </a:avLst>
          </a:prstGeom>
          <a:solidFill>
            <a:srgbClr val="FCB6F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sz="1200"/>
              <a:t>OMG finalization</a:t>
            </a:r>
            <a:endParaRPr lang="en-US" sz="2200"/>
          </a:p>
        </p:txBody>
      </p:sp>
      <p:sp>
        <p:nvSpPr>
          <p:cNvPr id="59423" name="Chevron 31"/>
          <p:cNvSpPr>
            <a:spLocks noChangeArrowheads="1"/>
          </p:cNvSpPr>
          <p:nvPr/>
        </p:nvSpPr>
        <p:spPr bwMode="auto">
          <a:xfrm>
            <a:off x="7137401" y="4359275"/>
            <a:ext cx="1181100" cy="457200"/>
          </a:xfrm>
          <a:prstGeom prst="chevron">
            <a:avLst>
              <a:gd name="adj" fmla="val 27783"/>
            </a:avLst>
          </a:prstGeom>
          <a:solidFill>
            <a:srgbClr val="FCB6F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sz="1200"/>
              <a:t>OMG finalization</a:t>
            </a:r>
            <a:endParaRPr lang="en-US" sz="2200"/>
          </a:p>
        </p:txBody>
      </p:sp>
      <p:sp>
        <p:nvSpPr>
          <p:cNvPr id="33" name="Rounded Rectangle 32"/>
          <p:cNvSpPr/>
          <p:nvPr/>
        </p:nvSpPr>
        <p:spPr>
          <a:xfrm>
            <a:off x="6103938" y="1798638"/>
            <a:ext cx="655637" cy="457200"/>
          </a:xfrm>
          <a:prstGeom prst="roundRect">
            <a:avLst/>
          </a:prstGeom>
          <a:solidFill>
            <a:srgbClr val="29759B"/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</a:rPr>
              <a:t>Final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7246938" y="2438400"/>
            <a:ext cx="655637" cy="457200"/>
          </a:xfrm>
          <a:prstGeom prst="roundRect">
            <a:avLst/>
          </a:prstGeom>
          <a:solidFill>
            <a:srgbClr val="29759B"/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</a:rPr>
              <a:t>Final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8412163" y="3078163"/>
            <a:ext cx="655637" cy="457200"/>
          </a:xfrm>
          <a:prstGeom prst="roundRect">
            <a:avLst/>
          </a:prstGeom>
          <a:solidFill>
            <a:srgbClr val="29759B"/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</a:rPr>
              <a:t>Final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8412163" y="3719513"/>
            <a:ext cx="655637" cy="457200"/>
          </a:xfrm>
          <a:prstGeom prst="roundRect">
            <a:avLst/>
          </a:prstGeom>
          <a:solidFill>
            <a:srgbClr val="29759B"/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</a:rPr>
              <a:t>Final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8348663" y="4359275"/>
            <a:ext cx="655638" cy="457200"/>
          </a:xfrm>
          <a:prstGeom prst="roundRect">
            <a:avLst/>
          </a:prstGeom>
          <a:solidFill>
            <a:srgbClr val="29759B"/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</a:rPr>
              <a:t>Final</a:t>
            </a:r>
          </a:p>
        </p:txBody>
      </p:sp>
      <p:sp>
        <p:nvSpPr>
          <p:cNvPr id="59429" name="TextBox 11"/>
          <p:cNvSpPr txBox="1">
            <a:spLocks noChangeArrowheads="1"/>
          </p:cNvSpPr>
          <p:nvPr/>
        </p:nvSpPr>
        <p:spPr bwMode="auto">
          <a:xfrm>
            <a:off x="1789113" y="1387475"/>
            <a:ext cx="407987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sz="1200" b="1"/>
              <a:t>Q1</a:t>
            </a:r>
            <a:endParaRPr lang="en-US" sz="2200" b="1"/>
          </a:p>
        </p:txBody>
      </p:sp>
      <p:sp>
        <p:nvSpPr>
          <p:cNvPr id="59430" name="TextBox 42"/>
          <p:cNvSpPr txBox="1">
            <a:spLocks noChangeArrowheads="1"/>
          </p:cNvSpPr>
          <p:nvPr/>
        </p:nvSpPr>
        <p:spPr bwMode="auto">
          <a:xfrm>
            <a:off x="2886075" y="1387475"/>
            <a:ext cx="407988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sz="1200" b="1"/>
              <a:t>Q2</a:t>
            </a:r>
            <a:endParaRPr lang="en-US" sz="2200" b="1"/>
          </a:p>
        </p:txBody>
      </p:sp>
      <p:sp>
        <p:nvSpPr>
          <p:cNvPr id="59431" name="TextBox 43"/>
          <p:cNvSpPr txBox="1">
            <a:spLocks noChangeArrowheads="1"/>
          </p:cNvSpPr>
          <p:nvPr/>
        </p:nvSpPr>
        <p:spPr bwMode="auto">
          <a:xfrm>
            <a:off x="4032250" y="1387475"/>
            <a:ext cx="407988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sz="1200" b="1"/>
              <a:t>Q3</a:t>
            </a:r>
            <a:endParaRPr lang="en-US" sz="2200" b="1"/>
          </a:p>
        </p:txBody>
      </p:sp>
      <p:sp>
        <p:nvSpPr>
          <p:cNvPr id="59432" name="TextBox 44"/>
          <p:cNvSpPr txBox="1">
            <a:spLocks noChangeArrowheads="1"/>
          </p:cNvSpPr>
          <p:nvPr/>
        </p:nvSpPr>
        <p:spPr bwMode="auto">
          <a:xfrm>
            <a:off x="5221288" y="1387475"/>
            <a:ext cx="407987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Osaka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sz="1200" b="1"/>
              <a:t>Q4</a:t>
            </a:r>
            <a:endParaRPr lang="en-US" sz="2200" b="1"/>
          </a:p>
        </p:txBody>
      </p:sp>
    </p:spTree>
    <p:extLst>
      <p:ext uri="{BB962C8B-B14F-4D97-AF65-F5344CB8AC3E}">
        <p14:creationId xmlns:p14="http://schemas.microsoft.com/office/powerpoint/2010/main" val="4280937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baseline="0" dirty="0" smtClean="0"/>
              <a:t>Voting on FIBO foundations in Berlin next week</a:t>
            </a:r>
          </a:p>
          <a:p>
            <a:pPr lvl="0"/>
            <a:r>
              <a:rPr lang="en-US" sz="2800" baseline="0" dirty="0" smtClean="0"/>
              <a:t>FIBO BE draft will follow shortly after</a:t>
            </a:r>
          </a:p>
          <a:p>
            <a:pPr lvl="0"/>
            <a:r>
              <a:rPr lang="en-US" sz="2800" baseline="0" dirty="0" smtClean="0"/>
              <a:t>VOM: Tooling update to next version will take place after Berlin</a:t>
            </a:r>
          </a:p>
          <a:p>
            <a:pPr lvl="1"/>
            <a:r>
              <a:rPr lang="en-US" sz="2000" baseline="0" dirty="0" smtClean="0"/>
              <a:t>This is a dependency for FIBO-BE draft completion</a:t>
            </a:r>
          </a:p>
          <a:p>
            <a:pPr lvl="0"/>
            <a:r>
              <a:rPr lang="en-US" sz="2800" baseline="0" dirty="0" smtClean="0"/>
              <a:t>The work initiated by this FDTF to be carried forward within the broader semantics community with EDM Council / OMG leadership</a:t>
            </a:r>
          </a:p>
          <a:p>
            <a:pPr lvl="1"/>
            <a:r>
              <a:rPr lang="en-US" sz="2000" baseline="0" dirty="0" smtClean="0"/>
              <a:t>Shared Semantics etc. not forgotten!</a:t>
            </a:r>
          </a:p>
          <a:p>
            <a:pPr lvl="0"/>
            <a:endParaRPr lang="en-US" sz="20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713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13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aseline="0" dirty="0" smtClean="0"/>
              <a:t>Highlights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aseline="0" dirty="0" smtClean="0"/>
              <a:t>FIBO Summit last week</a:t>
            </a:r>
          </a:p>
          <a:p>
            <a:pPr lvl="0"/>
            <a:r>
              <a:rPr lang="en-US" baseline="0" dirty="0" smtClean="0"/>
              <a:t>Berlin FDTF Meeting next week</a:t>
            </a:r>
          </a:p>
          <a:p>
            <a:pPr lvl="1"/>
            <a:r>
              <a:rPr lang="en-US" baseline="0" dirty="0" smtClean="0"/>
              <a:t>Submitting FIBO-Foundations</a:t>
            </a:r>
          </a:p>
          <a:p>
            <a:pPr lvl="0"/>
            <a:r>
              <a:rPr lang="en-US" baseline="0" dirty="0" smtClean="0"/>
              <a:t>Specification status</a:t>
            </a:r>
          </a:p>
          <a:p>
            <a:pPr lvl="1"/>
            <a:r>
              <a:rPr lang="en-US" baseline="0" dirty="0" smtClean="0"/>
              <a:t>Errata version of the May specification</a:t>
            </a:r>
          </a:p>
          <a:p>
            <a:pPr lvl="1"/>
            <a:r>
              <a:rPr lang="en-US" baseline="0" dirty="0" smtClean="0"/>
              <a:t>Machine readable files (OWL, ODM-XMI UML-XMI)</a:t>
            </a:r>
          </a:p>
          <a:p>
            <a:pPr lvl="0"/>
            <a:endParaRPr lang="en-US" baseline="0" dirty="0" smtClean="0"/>
          </a:p>
          <a:p>
            <a:pPr lvl="0"/>
            <a:r>
              <a:rPr lang="en-US" baseline="0" dirty="0" smtClean="0"/>
              <a:t>Moving Parts Detail slides (take-</a:t>
            </a:r>
            <a:r>
              <a:rPr lang="en-US" baseline="0" dirty="0" err="1" smtClean="0"/>
              <a:t>aways</a:t>
            </a:r>
            <a:r>
              <a:rPr lang="en-US" baseline="0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179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FIBO Foundations</a:t>
            </a:r>
            <a:r>
              <a:rPr lang="en-US" baseline="0" dirty="0" smtClean="0"/>
              <a:t> Submission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b="0" baseline="0" dirty="0" smtClean="0"/>
              <a:t>Draft submitted May 20 as planned</a:t>
            </a:r>
          </a:p>
          <a:p>
            <a:pPr lvl="1"/>
            <a:r>
              <a:rPr lang="en-US" b="0" baseline="0" dirty="0" smtClean="0"/>
              <a:t>Errata: new version in preparation</a:t>
            </a:r>
          </a:p>
          <a:p>
            <a:pPr lvl="2"/>
            <a:r>
              <a:rPr lang="en-US" b="0" baseline="0" dirty="0" smtClean="0"/>
              <a:t>Response to AB reviewer comments</a:t>
            </a:r>
          </a:p>
          <a:p>
            <a:pPr lvl="2"/>
            <a:r>
              <a:rPr lang="en-US" b="0" baseline="0" dirty="0" smtClean="0"/>
              <a:t>OWL changes arising from BE revision work</a:t>
            </a:r>
          </a:p>
          <a:p>
            <a:pPr lvl="1"/>
            <a:r>
              <a:rPr lang="en-US" b="0" baseline="0" dirty="0" smtClean="0"/>
              <a:t>Challenges:</a:t>
            </a:r>
          </a:p>
          <a:p>
            <a:pPr lvl="2"/>
            <a:r>
              <a:rPr lang="en-US" b="0" baseline="0" dirty="0" smtClean="0"/>
              <a:t>Foundation OWL still being hand edited due to tooling incompatibilities (VOM / MD)</a:t>
            </a:r>
          </a:p>
          <a:p>
            <a:pPr lvl="2"/>
            <a:r>
              <a:rPr lang="en-US" b="0" baseline="0" dirty="0" smtClean="0"/>
              <a:t>OWL received today</a:t>
            </a:r>
          </a:p>
          <a:p>
            <a:pPr lvl="2"/>
            <a:r>
              <a:rPr lang="en-US" b="0" baseline="0" dirty="0" smtClean="0"/>
              <a:t>Timing </a:t>
            </a:r>
            <a:r>
              <a:rPr lang="en-US" b="1" baseline="0" dirty="0" smtClean="0"/>
              <a:t>very tight </a:t>
            </a:r>
            <a:r>
              <a:rPr lang="en-US" b="0" baseline="0" dirty="0" smtClean="0"/>
              <a:t>for delivery of revised specification in Berlin!</a:t>
            </a:r>
          </a:p>
          <a:p>
            <a:pPr lvl="1"/>
            <a:r>
              <a:rPr lang="en-US" b="0" baseline="0" dirty="0" smtClean="0"/>
              <a:t>FIBO Business Entities Draft</a:t>
            </a:r>
          </a:p>
          <a:p>
            <a:pPr lvl="2"/>
            <a:r>
              <a:rPr lang="en-US" b="1" baseline="0" dirty="0" smtClean="0"/>
              <a:t>Not</a:t>
            </a:r>
            <a:r>
              <a:rPr lang="en-US" b="0" baseline="0" dirty="0" smtClean="0"/>
              <a:t> on track for Berlin review</a:t>
            </a:r>
          </a:p>
          <a:p>
            <a:pPr lvl="2"/>
            <a:r>
              <a:rPr lang="en-US" b="0" baseline="0" dirty="0" smtClean="0"/>
              <a:t>Need to review the OWL architectural changes and asses any changes to the business semantics.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697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FIBO Reference Data Specifications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FIBO-Securities</a:t>
            </a:r>
          </a:p>
          <a:p>
            <a:pPr lvl="1"/>
            <a:r>
              <a:rPr lang="en-US" dirty="0" smtClean="0"/>
              <a:t>Substantive Beta model</a:t>
            </a:r>
          </a:p>
          <a:p>
            <a:pPr lvl="1"/>
            <a:r>
              <a:rPr lang="en-US" dirty="0" smtClean="0"/>
              <a:t>Minor business change notes to implement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FIBO-Derivatives</a:t>
            </a:r>
          </a:p>
          <a:p>
            <a:pPr lvl="1"/>
            <a:r>
              <a:rPr lang="en-US" dirty="0" smtClean="0"/>
              <a:t>Substantive draft</a:t>
            </a:r>
          </a:p>
          <a:p>
            <a:pPr lvl="1"/>
            <a:r>
              <a:rPr lang="en-US" b="1" dirty="0" smtClean="0"/>
              <a:t>DONE:</a:t>
            </a:r>
            <a:r>
              <a:rPr lang="en-US" dirty="0" smtClean="0"/>
              <a:t> Realignment for transactions foundational semantics (legs, sides etc.)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FIBO-Loans</a:t>
            </a:r>
          </a:p>
          <a:p>
            <a:pPr lvl="1"/>
            <a:r>
              <a:rPr lang="en-US" dirty="0" smtClean="0"/>
              <a:t>Extensive but incomplete draft</a:t>
            </a:r>
          </a:p>
          <a:p>
            <a:pPr lvl="1"/>
            <a:r>
              <a:rPr lang="en-US" dirty="0" smtClean="0"/>
              <a:t>To be aligned with MISMO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055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 on the Moving</a:t>
            </a:r>
            <a:r>
              <a:rPr lang="en-US" baseline="0" dirty="0" smtClean="0"/>
              <a:t> </a:t>
            </a:r>
            <a:r>
              <a:rPr lang="en-US" dirty="0" smtClean="0"/>
              <a:t>Parts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0273870"/>
              </p:ext>
            </p:extLst>
          </p:nvPr>
        </p:nvGraphicFramePr>
        <p:xfrm>
          <a:off x="838200" y="1447800"/>
          <a:ext cx="7315200" cy="4038601"/>
        </p:xfrm>
        <a:graphic>
          <a:graphicData uri="http://schemas.openxmlformats.org/drawingml/2006/table">
            <a:tbl>
              <a:tblPr/>
              <a:tblGrid>
                <a:gridCol w="3579779"/>
                <a:gridCol w="3735421"/>
              </a:tblGrid>
              <a:tr h="118347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Verdana"/>
                          <a:ea typeface="MS Mincho"/>
                          <a:cs typeface="Times New Roman"/>
                        </a:rPr>
                        <a:t>FIBO Business Conceptual Ontology (BCO)</a:t>
                      </a:r>
                      <a:endParaRPr lang="en-US" sz="1000" dirty="0">
                        <a:effectLst/>
                        <a:latin typeface="Verdan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Verdana"/>
                          <a:ea typeface="MS Mincho"/>
                          <a:cs typeface="Times New Roman"/>
                        </a:rPr>
                        <a:t>Adaptive Web Presentation Facility</a:t>
                      </a:r>
                      <a:endParaRPr lang="en-US" sz="1000" dirty="0">
                        <a:effectLst/>
                        <a:latin typeface="Verdan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00"/>
                    </a:solidFill>
                  </a:tcPr>
                </a:tc>
              </a:tr>
              <a:tr h="1405374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Verdana"/>
                          <a:ea typeface="MS Mincho"/>
                          <a:cs typeface="Times New Roman"/>
                        </a:rPr>
                        <a:t>FIBO OMG Specifications</a:t>
                      </a:r>
                      <a:endParaRPr lang="en-US" sz="1000" dirty="0">
                        <a:effectLst/>
                        <a:latin typeface="Verdan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36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49754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Verdana"/>
                          <a:ea typeface="MS Mincho"/>
                          <a:cs typeface="Times New Roman"/>
                        </a:rPr>
                        <a:t>FIBO Operational Ontologies</a:t>
                      </a:r>
                      <a:endParaRPr lang="en-US" sz="1000" dirty="0">
                        <a:effectLst/>
                        <a:latin typeface="Verdan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1885950" y="25479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316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 a Glance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3886200" cy="5715000"/>
          </a:xfrm>
        </p:spPr>
        <p:txBody>
          <a:bodyPr/>
          <a:lstStyle/>
          <a:p>
            <a:r>
              <a:rPr lang="en-US" dirty="0" smtClean="0"/>
              <a:t>Successes</a:t>
            </a:r>
          </a:p>
          <a:p>
            <a:pPr lvl="1"/>
            <a:r>
              <a:rPr lang="en-US" dirty="0" smtClean="0"/>
              <a:t>ODM Usage Update</a:t>
            </a:r>
          </a:p>
          <a:p>
            <a:pPr lvl="1"/>
            <a:r>
              <a:rPr lang="en-US" dirty="0" smtClean="0"/>
              <a:t>Modular Packaging</a:t>
            </a:r>
          </a:p>
          <a:p>
            <a:pPr lvl="1"/>
            <a:r>
              <a:rPr lang="en-US" dirty="0" smtClean="0"/>
              <a:t>Visibility of FIBO content to the OWL world</a:t>
            </a:r>
          </a:p>
          <a:p>
            <a:pPr lvl="1"/>
            <a:r>
              <a:rPr lang="en-US" dirty="0" smtClean="0"/>
              <a:t>Can produce diagrams in a form that are acceptable for FIBO OMG technical standards</a:t>
            </a:r>
          </a:p>
          <a:p>
            <a:pPr lvl="1"/>
            <a:r>
              <a:rPr lang="en-US" dirty="0" smtClean="0"/>
              <a:t>SME facing views: blank sheet to rethink presentation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800600" y="990600"/>
            <a:ext cx="38862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Risks</a:t>
            </a:r>
          </a:p>
          <a:p>
            <a:pPr lvl="1"/>
            <a:r>
              <a:rPr lang="en-US" dirty="0" smtClean="0"/>
              <a:t>No “SME facing” presentation notation</a:t>
            </a:r>
          </a:p>
          <a:p>
            <a:pPr lvl="2"/>
            <a:r>
              <a:rPr lang="en-US" dirty="0" smtClean="0"/>
              <a:t>Need to develop this in </a:t>
            </a:r>
            <a:r>
              <a:rPr lang="en-US" dirty="0" err="1" smtClean="0"/>
              <a:t>MagicDraw</a:t>
            </a:r>
            <a:endParaRPr lang="en-US" dirty="0" smtClean="0"/>
          </a:p>
          <a:p>
            <a:pPr lvl="2"/>
            <a:r>
              <a:rPr lang="en-US" dirty="0" smtClean="0"/>
              <a:t>OWL Restrictions issue</a:t>
            </a:r>
          </a:p>
          <a:p>
            <a:pPr lvl="2"/>
            <a:r>
              <a:rPr lang="en-US" dirty="0" smtClean="0"/>
              <a:t>Some unknowns around archetypes etc.</a:t>
            </a:r>
          </a:p>
          <a:p>
            <a:pPr lvl="1"/>
            <a:r>
              <a:rPr lang="en-US" dirty="0" smtClean="0"/>
              <a:t>Scheduling: </a:t>
            </a:r>
          </a:p>
          <a:p>
            <a:pPr lvl="2"/>
            <a:r>
              <a:rPr lang="en-US" dirty="0" smtClean="0"/>
              <a:t>The schedule for Securities, Derivatives etc. SMER is unknown until we have completed the new SME facing diagram formats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62972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PART: Business Conceptual Ontology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aseline="0" dirty="0" smtClean="0"/>
              <a:t>All migrated into latest ODM and modularized</a:t>
            </a:r>
          </a:p>
          <a:p>
            <a:pPr lvl="0"/>
            <a:r>
              <a:rPr lang="en-US" dirty="0" smtClean="0"/>
              <a:t>OMG </a:t>
            </a:r>
            <a:r>
              <a:rPr lang="en-US" dirty="0" smtClean="0"/>
              <a:t>Submission is a BCO</a:t>
            </a:r>
          </a:p>
          <a:p>
            <a:pPr lvl="1"/>
            <a:r>
              <a:rPr lang="en-US" dirty="0" smtClean="0"/>
              <a:t>No application constraints!</a:t>
            </a:r>
          </a:p>
          <a:p>
            <a:pPr lvl="1"/>
            <a:r>
              <a:rPr lang="en-US" dirty="0" smtClean="0"/>
              <a:t>Changes </a:t>
            </a:r>
            <a:r>
              <a:rPr lang="en-US" dirty="0" smtClean="0"/>
              <a:t>made for OMG submission do not change </a:t>
            </a:r>
            <a:r>
              <a:rPr lang="en-US" baseline="0" dirty="0" smtClean="0"/>
              <a:t>this</a:t>
            </a:r>
            <a:endParaRPr lang="en-US" dirty="0" smtClean="0"/>
          </a:p>
          <a:p>
            <a:pPr lvl="0"/>
            <a:r>
              <a:rPr lang="en-US" dirty="0" smtClean="0"/>
              <a:t>Non OMG portions managed by</a:t>
            </a:r>
            <a:r>
              <a:rPr lang="en-US" baseline="0" dirty="0" smtClean="0"/>
              <a:t> EDM Council </a:t>
            </a:r>
          </a:p>
          <a:p>
            <a:pPr lvl="1"/>
            <a:r>
              <a:rPr lang="en-US" baseline="0" dirty="0" smtClean="0"/>
              <a:t>Used in alignment / mapping proofs of concept</a:t>
            </a:r>
          </a:p>
          <a:p>
            <a:pPr lvl="1"/>
            <a:r>
              <a:rPr lang="en-US" baseline="0" dirty="0" smtClean="0"/>
              <a:t>Deeper semantics will also enable consistent, reusable operational ontology applications e.g. for automated classification, reporting etc.</a:t>
            </a:r>
          </a:p>
          <a:p>
            <a:pPr lvl="0"/>
            <a:r>
              <a:rPr lang="en-US" dirty="0" smtClean="0"/>
              <a:t>Foundations / Shared Semantics is proving critical</a:t>
            </a:r>
          </a:p>
          <a:p>
            <a:pPr lvl="1"/>
            <a:r>
              <a:rPr lang="en-US" dirty="0" smtClean="0"/>
              <a:t>Work ongoing with IBM, BAML, ANZ etc. uses this</a:t>
            </a:r>
          </a:p>
          <a:p>
            <a:pPr lvl="1"/>
            <a:r>
              <a:rPr lang="en-US" dirty="0" smtClean="0"/>
              <a:t>Also in play</a:t>
            </a:r>
            <a:r>
              <a:rPr lang="en-US" baseline="0" dirty="0" smtClean="0"/>
              <a:t> for MISMO / Fannie Mae and BoE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341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BCO: Origination </a:t>
            </a:r>
            <a:r>
              <a:rPr lang="en-US" dirty="0" smtClean="0"/>
              <a:t>Tooling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 fontAlgn="base"/>
            <a:r>
              <a:rPr lang="en-U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Moved </a:t>
            </a:r>
            <a:r>
              <a:rPr lang="en-U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primary</a:t>
            </a:r>
            <a:r>
              <a:rPr lang="en-US" sz="24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point of control to </a:t>
            </a:r>
            <a:r>
              <a:rPr lang="en-US" sz="24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MagicDraw</a:t>
            </a:r>
            <a:endParaRPr lang="en-US" sz="2400" dirty="0" smtClean="0">
              <a:effectLst/>
            </a:endParaRPr>
          </a:p>
          <a:p>
            <a:pPr lvl="1" rtl="0" fontAlgn="base"/>
            <a:r>
              <a:rPr lang="en-US" sz="20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Formal submission OWL</a:t>
            </a:r>
            <a:r>
              <a:rPr lang="en-US" sz="20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files </a:t>
            </a:r>
            <a:r>
              <a:rPr lang="en-US" sz="20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generated </a:t>
            </a:r>
            <a:r>
              <a:rPr lang="en-US" sz="20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from that</a:t>
            </a:r>
            <a:endParaRPr lang="en-US" sz="2000" dirty="0" smtClean="0">
              <a:effectLst/>
            </a:endParaRPr>
          </a:p>
          <a:p>
            <a:pPr lvl="1" rtl="0" fontAlgn="base"/>
            <a:r>
              <a:rPr lang="en-US" sz="20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does not</a:t>
            </a:r>
            <a:r>
              <a:rPr lang="en-US" sz="20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impact use of the standard which must be on all UML and OWL tooling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New visual notations (colors, shapes etc.)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dirty="0" smtClean="0">
                <a:effectLst/>
              </a:rPr>
              <a:t>To be done before we can restart SME Reviews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200" dirty="0" smtClean="0">
                <a:effectLst/>
              </a:rPr>
              <a:t>For Derivatives, Securities etc.</a:t>
            </a:r>
          </a:p>
          <a:p>
            <a:pPr lvl="0" rtl="0" fontAlgn="base"/>
            <a:r>
              <a:rPr lang="en-US" sz="2400" baseline="0" dirty="0" smtClean="0">
                <a:effectLst/>
              </a:rPr>
              <a:t>Annotation metadata</a:t>
            </a:r>
          </a:p>
          <a:p>
            <a:pPr lvl="1" rtl="0" fontAlgn="base"/>
            <a:r>
              <a:rPr lang="en-US" sz="2000" baseline="0" dirty="0" smtClean="0">
                <a:effectLst/>
              </a:rPr>
              <a:t>New </a:t>
            </a:r>
            <a:r>
              <a:rPr lang="en-US" sz="2000" baseline="0" dirty="0" smtClean="0">
                <a:effectLst/>
              </a:rPr>
              <a:t>OMG specification for </a:t>
            </a:r>
            <a:r>
              <a:rPr lang="en-US" sz="2000" baseline="0" dirty="0" smtClean="0">
                <a:effectLst/>
              </a:rPr>
              <a:t>some of </a:t>
            </a:r>
            <a:r>
              <a:rPr lang="en-US" sz="2000" baseline="0" dirty="0" smtClean="0">
                <a:effectLst/>
              </a:rPr>
              <a:t>this</a:t>
            </a:r>
          </a:p>
          <a:p>
            <a:pPr lvl="1" rtl="0" fontAlgn="base"/>
            <a:r>
              <a:rPr lang="en-US" sz="2000" baseline="0" dirty="0" smtClean="0">
                <a:effectLst/>
              </a:rPr>
              <a:t>New metadata needed </a:t>
            </a:r>
            <a:endParaRPr lang="en-US" sz="2000" baseline="0" dirty="0" smtClean="0">
              <a:effectLst/>
            </a:endParaRPr>
          </a:p>
          <a:p>
            <a:pPr lvl="2" rtl="0" fontAlgn="base"/>
            <a:r>
              <a:rPr lang="en-US" sz="1800" baseline="0" dirty="0" smtClean="0">
                <a:effectLst/>
              </a:rPr>
              <a:t>classification </a:t>
            </a:r>
            <a:r>
              <a:rPr lang="en-US" sz="1800" baseline="0" dirty="0" smtClean="0">
                <a:effectLst/>
              </a:rPr>
              <a:t>facets </a:t>
            </a:r>
          </a:p>
          <a:p>
            <a:pPr lvl="2" rtl="0" fontAlgn="base"/>
            <a:r>
              <a:rPr lang="en-US" sz="1800" baseline="0" dirty="0" smtClean="0">
                <a:effectLst/>
              </a:rPr>
              <a:t>Citation </a:t>
            </a:r>
            <a:r>
              <a:rPr lang="en-US" sz="1800" baseline="0" dirty="0" smtClean="0">
                <a:effectLst/>
              </a:rPr>
              <a:t>for </a:t>
            </a:r>
            <a:r>
              <a:rPr lang="en-US" sz="1800" baseline="0" dirty="0" smtClean="0">
                <a:effectLst/>
              </a:rPr>
              <a:t>non OWL </a:t>
            </a:r>
            <a:r>
              <a:rPr lang="en-US" sz="1800" baseline="0" dirty="0" smtClean="0">
                <a:effectLst/>
              </a:rPr>
              <a:t>ontologies</a:t>
            </a:r>
            <a:endParaRPr lang="en-US" sz="1800" baseline="0" dirty="0" smtClean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722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BCO: Shared Semantics Workstream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aseline="0" dirty="0" smtClean="0"/>
              <a:t>Deep semantics: rights, obligations and similar constructs</a:t>
            </a:r>
          </a:p>
          <a:p>
            <a:pPr lvl="1"/>
            <a:r>
              <a:rPr lang="en-US" sz="2000" baseline="0" dirty="0" smtClean="0"/>
              <a:t>REA work updated in this draft</a:t>
            </a:r>
          </a:p>
          <a:p>
            <a:pPr lvl="1"/>
            <a:r>
              <a:rPr lang="en-US" sz="2000" baseline="0" dirty="0" smtClean="0"/>
              <a:t>to be reviewed by the REA /Foundations team</a:t>
            </a:r>
          </a:p>
          <a:p>
            <a:pPr lvl="0"/>
            <a:r>
              <a:rPr lang="en-US" sz="2400" dirty="0" smtClean="0"/>
              <a:t>Foundations</a:t>
            </a:r>
            <a:r>
              <a:rPr lang="en-US" sz="2400" baseline="0" dirty="0" smtClean="0"/>
              <a:t> WG</a:t>
            </a:r>
          </a:p>
          <a:p>
            <a:pPr lvl="1"/>
            <a:r>
              <a:rPr lang="en-US" sz="2000" baseline="0" dirty="0" smtClean="0"/>
              <a:t>Was put on hold during Jan – June</a:t>
            </a:r>
          </a:p>
          <a:p>
            <a:pPr lvl="1"/>
            <a:r>
              <a:rPr lang="en-US" sz="20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Waiting to be reconvened</a:t>
            </a:r>
            <a:endParaRPr lang="en-US" sz="1800" baseline="0" dirty="0" smtClean="0"/>
          </a:p>
          <a:p>
            <a:pPr lvl="1"/>
            <a:r>
              <a:rPr lang="en-US" sz="2000" dirty="0" smtClean="0"/>
              <a:t>Will be subsumed into </a:t>
            </a:r>
            <a:r>
              <a:rPr lang="en-US" sz="2000" dirty="0" err="1" smtClean="0"/>
              <a:t>workstream</a:t>
            </a:r>
            <a:r>
              <a:rPr lang="en-US" sz="2000" dirty="0" smtClean="0"/>
              <a:t> out of </a:t>
            </a:r>
            <a:r>
              <a:rPr lang="en-US" sz="2000" baseline="0" dirty="0" smtClean="0"/>
              <a:t>FIBO Summit</a:t>
            </a:r>
          </a:p>
          <a:p>
            <a:pPr lvl="1"/>
            <a:r>
              <a:rPr lang="en-US" sz="2000" baseline="0" dirty="0" smtClean="0"/>
              <a:t>Involvement of OOR etc.</a:t>
            </a:r>
            <a:endParaRPr lang="en-US" sz="2000" dirty="0" smtClean="0"/>
          </a:p>
          <a:p>
            <a:pPr lvl="0"/>
            <a:r>
              <a:rPr lang="en-US" sz="2400" dirty="0" smtClean="0"/>
              <a:t>To do: </a:t>
            </a:r>
          </a:p>
          <a:p>
            <a:pPr lvl="1"/>
            <a:r>
              <a:rPr lang="en-US" sz="2000" dirty="0" smtClean="0"/>
              <a:t>Cross referencing</a:t>
            </a:r>
            <a:r>
              <a:rPr lang="en-US" sz="2000" baseline="0" dirty="0" smtClean="0"/>
              <a:t> between REA, XBRL-GL (accounting terms)</a:t>
            </a:r>
          </a:p>
          <a:p>
            <a:pPr lvl="1"/>
            <a:r>
              <a:rPr lang="en-US" sz="2000" baseline="0" dirty="0" smtClean="0"/>
              <a:t>Upper ontologies (DOLCE etc.) </a:t>
            </a:r>
          </a:p>
          <a:p>
            <a:pPr lvl="1"/>
            <a:r>
              <a:rPr lang="en-US" sz="2000" baseline="0" dirty="0" smtClean="0"/>
              <a:t>Consistent top object properties</a:t>
            </a:r>
          </a:p>
          <a:p>
            <a:pPr lvl="1"/>
            <a:r>
              <a:rPr lang="en-US" sz="2000" baseline="0" dirty="0" smtClean="0"/>
              <a:t>Use of “Mediating Thing” partition to define business contexts for contextual model content extraction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0493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5830</TotalTime>
  <Words>1144</Words>
  <Application>Microsoft Office PowerPoint</Application>
  <PresentationFormat>On-screen Show (4:3)</PresentationFormat>
  <Paragraphs>211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OMG Finance Domain Task Force (FDTF)</vt:lpstr>
      <vt:lpstr>Highlights</vt:lpstr>
      <vt:lpstr>FIBO Foundations Submission Status</vt:lpstr>
      <vt:lpstr>FIBO Reference Data Specifications Status</vt:lpstr>
      <vt:lpstr>Update on the Moving Parts</vt:lpstr>
      <vt:lpstr>At a Glance</vt:lpstr>
      <vt:lpstr>MOVING PART: Business Conceptual Ontology</vt:lpstr>
      <vt:lpstr>BCO: Origination Tooling</vt:lpstr>
      <vt:lpstr>BCO: Shared Semantics Workstream</vt:lpstr>
      <vt:lpstr>MOVING PART: Web Presentation and Visualizations</vt:lpstr>
      <vt:lpstr>MOVING PART: FIBO OMG Specifications</vt:lpstr>
      <vt:lpstr>FIBO-Foundations</vt:lpstr>
      <vt:lpstr>OMG Submissions Open Questions</vt:lpstr>
      <vt:lpstr>MOVING PART: Operational Ontologies</vt:lpstr>
      <vt:lpstr>MOVING PART: Operational Ontologies</vt:lpstr>
      <vt:lpstr>Provisional Roadmap</vt:lpstr>
      <vt:lpstr>Summary</vt:lpstr>
      <vt:lpstr>Questions?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EDM Council / Object Management Group Semantic Standards</dc:title>
  <dc:creator>Owner</dc:creator>
  <cp:lastModifiedBy>User</cp:lastModifiedBy>
  <cp:revision>267</cp:revision>
  <dcterms:created xsi:type="dcterms:W3CDTF">2011-04-19T19:19:23Z</dcterms:created>
  <dcterms:modified xsi:type="dcterms:W3CDTF">2013-06-12T17:25:56Z</dcterms:modified>
</cp:coreProperties>
</file>