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9"/>
  </p:notesMasterIdLst>
  <p:sldIdLst>
    <p:sldId id="256" r:id="rId2"/>
    <p:sldId id="519" r:id="rId3"/>
    <p:sldId id="843" r:id="rId4"/>
    <p:sldId id="851" r:id="rId5"/>
    <p:sldId id="860" r:id="rId6"/>
    <p:sldId id="804" r:id="rId7"/>
    <p:sldId id="800" r:id="rId8"/>
    <p:sldId id="863" r:id="rId9"/>
    <p:sldId id="861" r:id="rId10"/>
    <p:sldId id="845" r:id="rId11"/>
    <p:sldId id="866" r:id="rId12"/>
    <p:sldId id="837" r:id="rId13"/>
    <p:sldId id="847" r:id="rId14"/>
    <p:sldId id="855" r:id="rId15"/>
    <p:sldId id="849" r:id="rId16"/>
    <p:sldId id="838" r:id="rId17"/>
    <p:sldId id="864" r:id="rId18"/>
    <p:sldId id="865" r:id="rId19"/>
    <p:sldId id="862" r:id="rId20"/>
    <p:sldId id="853" r:id="rId21"/>
    <p:sldId id="798" r:id="rId22"/>
    <p:sldId id="711" r:id="rId23"/>
    <p:sldId id="822" r:id="rId24"/>
    <p:sldId id="831" r:id="rId25"/>
    <p:sldId id="826" r:id="rId26"/>
    <p:sldId id="828" r:id="rId27"/>
    <p:sldId id="835" r:id="rId28"/>
    <p:sldId id="824" r:id="rId29"/>
    <p:sldId id="848" r:id="rId30"/>
    <p:sldId id="832" r:id="rId31"/>
    <p:sldId id="836" r:id="rId32"/>
    <p:sldId id="809" r:id="rId33"/>
    <p:sldId id="483" r:id="rId34"/>
    <p:sldId id="665" r:id="rId35"/>
    <p:sldId id="666" r:id="rId36"/>
    <p:sldId id="734" r:id="rId37"/>
    <p:sldId id="735" r:id="rId38"/>
    <p:sldId id="793" r:id="rId39"/>
    <p:sldId id="749" r:id="rId40"/>
    <p:sldId id="736" r:id="rId41"/>
    <p:sldId id="741" r:id="rId42"/>
    <p:sldId id="700" r:id="rId43"/>
    <p:sldId id="704" r:id="rId44"/>
    <p:sldId id="701" r:id="rId45"/>
    <p:sldId id="702" r:id="rId46"/>
    <p:sldId id="668" r:id="rId47"/>
    <p:sldId id="787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AA253D-4DE9-450E-8999-86CC10D5874F}" v="1835" dt="2018-12-05T20:09:07.9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4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31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8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A2081C14-E83E-4595-BDAF-DC0BAD3958F4}"/>
    <pc:docChg chg="addSld delSld modSld">
      <pc:chgData name="Michael Bennett" userId="808163721be62333" providerId="LiveId" clId="{A2081C14-E83E-4595-BDAF-DC0BAD3958F4}" dt="2018-12-05T20:09:07.924" v="1808" actId="20577"/>
      <pc:docMkLst>
        <pc:docMk/>
      </pc:docMkLst>
      <pc:sldChg chg="modSp">
        <pc:chgData name="Michael Bennett" userId="808163721be62333" providerId="LiveId" clId="{A2081C14-E83E-4595-BDAF-DC0BAD3958F4}" dt="2018-12-05T17:42:09.754" v="7" actId="20577"/>
        <pc:sldMkLst>
          <pc:docMk/>
          <pc:sldMk cId="0" sldId="256"/>
        </pc:sldMkLst>
        <pc:spChg chg="mod">
          <ac:chgData name="Michael Bennett" userId="808163721be62333" providerId="LiveId" clId="{A2081C14-E83E-4595-BDAF-DC0BAD3958F4}" dt="2018-12-05T17:42:09.754" v="7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A2081C14-E83E-4595-BDAF-DC0BAD3958F4}" dt="2018-12-05T17:42:37.556" v="12"/>
        <pc:sldMkLst>
          <pc:docMk/>
          <pc:sldMk cId="2334629059" sldId="519"/>
        </pc:sldMkLst>
        <pc:spChg chg="mod">
          <ac:chgData name="Michael Bennett" userId="808163721be62333" providerId="LiveId" clId="{A2081C14-E83E-4595-BDAF-DC0BAD3958F4}" dt="2018-12-05T17:42:37.556" v="12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A2081C14-E83E-4595-BDAF-DC0BAD3958F4}" dt="2018-12-05T17:53:38.560" v="727" actId="20577"/>
        <pc:sldMkLst>
          <pc:docMk/>
          <pc:sldMk cId="3776142035" sldId="800"/>
        </pc:sldMkLst>
        <pc:spChg chg="mod">
          <ac:chgData name="Michael Bennett" userId="808163721be62333" providerId="LiveId" clId="{A2081C14-E83E-4595-BDAF-DC0BAD3958F4}" dt="2018-12-05T17:53:38.560" v="727" actId="20577"/>
          <ac:spMkLst>
            <pc:docMk/>
            <pc:sldMk cId="3776142035" sldId="800"/>
            <ac:spMk id="3" creationId="{17416BDF-8869-4B24-A082-26F9FE3F56CD}"/>
          </ac:spMkLst>
        </pc:spChg>
      </pc:sldChg>
      <pc:sldChg chg="modSp">
        <pc:chgData name="Michael Bennett" userId="808163721be62333" providerId="LiveId" clId="{A2081C14-E83E-4595-BDAF-DC0BAD3958F4}" dt="2018-12-05T17:58:56.334" v="1183" actId="20577"/>
        <pc:sldMkLst>
          <pc:docMk/>
          <pc:sldMk cId="1316094766" sldId="837"/>
        </pc:sldMkLst>
        <pc:spChg chg="mod">
          <ac:chgData name="Michael Bennett" userId="808163721be62333" providerId="LiveId" clId="{A2081C14-E83E-4595-BDAF-DC0BAD3958F4}" dt="2018-12-05T17:58:56.334" v="1183" actId="20577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A2081C14-E83E-4595-BDAF-DC0BAD3958F4}" dt="2018-12-05T18:53:39.621" v="1644" actId="403"/>
        <pc:sldMkLst>
          <pc:docMk/>
          <pc:sldMk cId="4211051418" sldId="838"/>
        </pc:sldMkLst>
        <pc:spChg chg="mod">
          <ac:chgData name="Michael Bennett" userId="808163721be62333" providerId="LiveId" clId="{A2081C14-E83E-4595-BDAF-DC0BAD3958F4}" dt="2018-12-05T18:04:46.020" v="1410" actId="20577"/>
          <ac:spMkLst>
            <pc:docMk/>
            <pc:sldMk cId="4211051418" sldId="838"/>
            <ac:spMk id="2" creationId="{524B5539-A502-4649-AFEB-F3BA5D16157F}"/>
          </ac:spMkLst>
        </pc:spChg>
        <pc:spChg chg="mod">
          <ac:chgData name="Michael Bennett" userId="808163721be62333" providerId="LiveId" clId="{A2081C14-E83E-4595-BDAF-DC0BAD3958F4}" dt="2018-12-05T18:53:39.621" v="1644" actId="403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A2081C14-E83E-4595-BDAF-DC0BAD3958F4}" dt="2018-12-05T17:43:11.044" v="33" actId="20577"/>
        <pc:sldMkLst>
          <pc:docMk/>
          <pc:sldMk cId="3947954689" sldId="843"/>
        </pc:sldMkLst>
        <pc:spChg chg="mod">
          <ac:chgData name="Michael Bennett" userId="808163721be62333" providerId="LiveId" clId="{A2081C14-E83E-4595-BDAF-DC0BAD3958F4}" dt="2018-12-05T17:43:11.044" v="33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A2081C14-E83E-4595-BDAF-DC0BAD3958F4}" dt="2018-12-05T18:47:32.315" v="1483"/>
        <pc:sldMkLst>
          <pc:docMk/>
          <pc:sldMk cId="3032193647" sldId="845"/>
        </pc:sldMkLst>
        <pc:spChg chg="mod">
          <ac:chgData name="Michael Bennett" userId="808163721be62333" providerId="LiveId" clId="{A2081C14-E83E-4595-BDAF-DC0BAD3958F4}" dt="2018-12-05T18:47:32.315" v="1483"/>
          <ac:spMkLst>
            <pc:docMk/>
            <pc:sldMk cId="3032193647" sldId="845"/>
            <ac:spMk id="3" creationId="{9F2C5C4B-3C8C-4739-9DC9-4030805563D5}"/>
          </ac:spMkLst>
        </pc:spChg>
      </pc:sldChg>
      <pc:sldChg chg="modSp">
        <pc:chgData name="Michael Bennett" userId="808163721be62333" providerId="LiveId" clId="{A2081C14-E83E-4595-BDAF-DC0BAD3958F4}" dt="2018-12-05T17:59:58.351" v="1201" actId="6549"/>
        <pc:sldMkLst>
          <pc:docMk/>
          <pc:sldMk cId="2207867841" sldId="847"/>
        </pc:sldMkLst>
        <pc:spChg chg="mod">
          <ac:chgData name="Michael Bennett" userId="808163721be62333" providerId="LiveId" clId="{A2081C14-E83E-4595-BDAF-DC0BAD3958F4}" dt="2018-12-05T17:59:58.351" v="1201" actId="6549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A2081C14-E83E-4595-BDAF-DC0BAD3958F4}" dt="2018-12-05T18:52:27.382" v="1598" actId="20577"/>
        <pc:sldMkLst>
          <pc:docMk/>
          <pc:sldMk cId="3071212602" sldId="849"/>
        </pc:sldMkLst>
        <pc:spChg chg="mod">
          <ac:chgData name="Michael Bennett" userId="808163721be62333" providerId="LiveId" clId="{A2081C14-E83E-4595-BDAF-DC0BAD3958F4}" dt="2018-12-05T18:52:27.382" v="1598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A2081C14-E83E-4595-BDAF-DC0BAD3958F4}" dt="2018-12-05T18:50:54.909" v="1561" actId="403"/>
        <pc:sldMkLst>
          <pc:docMk/>
          <pc:sldMk cId="1503027774" sldId="855"/>
        </pc:sldMkLst>
        <pc:spChg chg="mod">
          <ac:chgData name="Michael Bennett" userId="808163721be62333" providerId="LiveId" clId="{A2081C14-E83E-4595-BDAF-DC0BAD3958F4}" dt="2018-12-05T18:50:54.909" v="1561" actId="403"/>
          <ac:spMkLst>
            <pc:docMk/>
            <pc:sldMk cId="1503027774" sldId="855"/>
            <ac:spMk id="3" creationId="{A85FC595-C69A-405C-B132-FAD1FC261F37}"/>
          </ac:spMkLst>
        </pc:spChg>
      </pc:sldChg>
      <pc:sldChg chg="modSp">
        <pc:chgData name="Michael Bennett" userId="808163721be62333" providerId="LiveId" clId="{A2081C14-E83E-4595-BDAF-DC0BAD3958F4}" dt="2018-12-05T18:49:28.195" v="1553" actId="20577"/>
        <pc:sldMkLst>
          <pc:docMk/>
          <pc:sldMk cId="2265689849" sldId="860"/>
        </pc:sldMkLst>
        <pc:spChg chg="mod">
          <ac:chgData name="Michael Bennett" userId="808163721be62333" providerId="LiveId" clId="{A2081C14-E83E-4595-BDAF-DC0BAD3958F4}" dt="2018-12-05T18:49:28.195" v="1553" actId="20577"/>
          <ac:spMkLst>
            <pc:docMk/>
            <pc:sldMk cId="2265689849" sldId="860"/>
            <ac:spMk id="2" creationId="{4089DF6A-C992-40ED-B0D6-E25C0814A657}"/>
          </ac:spMkLst>
        </pc:spChg>
        <pc:spChg chg="mod">
          <ac:chgData name="Michael Bennett" userId="808163721be62333" providerId="LiveId" clId="{A2081C14-E83E-4595-BDAF-DC0BAD3958F4}" dt="2018-12-05T17:50:17.288" v="415" actId="404"/>
          <ac:spMkLst>
            <pc:docMk/>
            <pc:sldMk cId="2265689849" sldId="860"/>
            <ac:spMk id="3" creationId="{B32B97B2-C24F-49EA-8E0E-E6D26C201EC1}"/>
          </ac:spMkLst>
        </pc:spChg>
      </pc:sldChg>
      <pc:sldChg chg="modSp">
        <pc:chgData name="Michael Bennett" userId="808163721be62333" providerId="LiveId" clId="{A2081C14-E83E-4595-BDAF-DC0BAD3958F4}" dt="2018-12-05T17:54:17.131" v="728" actId="20577"/>
        <pc:sldMkLst>
          <pc:docMk/>
          <pc:sldMk cId="256602082" sldId="861"/>
        </pc:sldMkLst>
        <pc:spChg chg="mod">
          <ac:chgData name="Michael Bennett" userId="808163721be62333" providerId="LiveId" clId="{A2081C14-E83E-4595-BDAF-DC0BAD3958F4}" dt="2018-12-05T17:54:17.131" v="728" actId="20577"/>
          <ac:spMkLst>
            <pc:docMk/>
            <pc:sldMk cId="256602082" sldId="861"/>
            <ac:spMk id="3" creationId="{C2FBBD23-9A61-43CA-B4FB-11A4F430D22F}"/>
          </ac:spMkLst>
        </pc:spChg>
      </pc:sldChg>
      <pc:sldChg chg="modSp">
        <pc:chgData name="Michael Bennett" userId="808163721be62333" providerId="LiveId" clId="{A2081C14-E83E-4595-BDAF-DC0BAD3958F4}" dt="2018-12-05T20:09:07.924" v="1808" actId="20577"/>
        <pc:sldMkLst>
          <pc:docMk/>
          <pc:sldMk cId="476725461" sldId="862"/>
        </pc:sldMkLst>
        <pc:spChg chg="mod">
          <ac:chgData name="Michael Bennett" userId="808163721be62333" providerId="LiveId" clId="{A2081C14-E83E-4595-BDAF-DC0BAD3958F4}" dt="2018-12-05T18:07:36.163" v="1455"/>
          <ac:spMkLst>
            <pc:docMk/>
            <pc:sldMk cId="476725461" sldId="862"/>
            <ac:spMk id="2" creationId="{47E87ED4-5B18-4AFC-BFAB-11579F0A095E}"/>
          </ac:spMkLst>
        </pc:spChg>
        <pc:spChg chg="mod">
          <ac:chgData name="Michael Bennett" userId="808163721be62333" providerId="LiveId" clId="{A2081C14-E83E-4595-BDAF-DC0BAD3958F4}" dt="2018-12-05T20:09:07.924" v="1808" actId="20577"/>
          <ac:spMkLst>
            <pc:docMk/>
            <pc:sldMk cId="476725461" sldId="862"/>
            <ac:spMk id="3" creationId="{8960AB63-695B-401E-8BE4-37534F22239F}"/>
          </ac:spMkLst>
        </pc:spChg>
      </pc:sldChg>
      <pc:sldChg chg="modSp add">
        <pc:chgData name="Michael Bennett" userId="808163721be62333" providerId="LiveId" clId="{A2081C14-E83E-4595-BDAF-DC0BAD3958F4}" dt="2018-12-05T17:52:51.767" v="587" actId="20577"/>
        <pc:sldMkLst>
          <pc:docMk/>
          <pc:sldMk cId="4003897550" sldId="863"/>
        </pc:sldMkLst>
        <pc:spChg chg="mod">
          <ac:chgData name="Michael Bennett" userId="808163721be62333" providerId="LiveId" clId="{A2081C14-E83E-4595-BDAF-DC0BAD3958F4}" dt="2018-12-05T17:51:03.048" v="421"/>
          <ac:spMkLst>
            <pc:docMk/>
            <pc:sldMk cId="4003897550" sldId="863"/>
            <ac:spMk id="2" creationId="{7209B374-2D87-4DCF-ADBB-DA2EDC0A3CF5}"/>
          </ac:spMkLst>
        </pc:spChg>
        <pc:spChg chg="mod">
          <ac:chgData name="Michael Bennett" userId="808163721be62333" providerId="LiveId" clId="{A2081C14-E83E-4595-BDAF-DC0BAD3958F4}" dt="2018-12-05T17:52:51.767" v="587" actId="20577"/>
          <ac:spMkLst>
            <pc:docMk/>
            <pc:sldMk cId="4003897550" sldId="863"/>
            <ac:spMk id="3" creationId="{80BBC6D4-F6B0-4CBF-85D7-EC4306368A3F}"/>
          </ac:spMkLst>
        </pc:spChg>
      </pc:sldChg>
      <pc:sldChg chg="addSp delSp modSp add">
        <pc:chgData name="Michael Bennett" userId="808163721be62333" providerId="LiveId" clId="{A2081C14-E83E-4595-BDAF-DC0BAD3958F4}" dt="2018-12-05T18:55:42.181" v="1658"/>
        <pc:sldMkLst>
          <pc:docMk/>
          <pc:sldMk cId="2877006173" sldId="864"/>
        </pc:sldMkLst>
        <pc:spChg chg="mod">
          <ac:chgData name="Michael Bennett" userId="808163721be62333" providerId="LiveId" clId="{A2081C14-E83E-4595-BDAF-DC0BAD3958F4}" dt="2018-12-05T18:07:21.324" v="1452" actId="20577"/>
          <ac:spMkLst>
            <pc:docMk/>
            <pc:sldMk cId="2877006173" sldId="864"/>
            <ac:spMk id="2" creationId="{54EA9A32-72B5-45FA-9E27-F721C5096DB8}"/>
          </ac:spMkLst>
        </pc:spChg>
        <pc:spChg chg="del">
          <ac:chgData name="Michael Bennett" userId="808163721be62333" providerId="LiveId" clId="{A2081C14-E83E-4595-BDAF-DC0BAD3958F4}" dt="2018-12-05T18:06:27.325" v="1444" actId="478"/>
          <ac:spMkLst>
            <pc:docMk/>
            <pc:sldMk cId="2877006173" sldId="864"/>
            <ac:spMk id="3" creationId="{64CF80F5-3693-42C9-951F-F925D1FF63E3}"/>
          </ac:spMkLst>
        </pc:spChg>
        <pc:graphicFrameChg chg="add mod">
          <ac:chgData name="Michael Bennett" userId="808163721be62333" providerId="LiveId" clId="{A2081C14-E83E-4595-BDAF-DC0BAD3958F4}" dt="2018-12-05T18:55:18.372" v="1652"/>
          <ac:graphicFrameMkLst>
            <pc:docMk/>
            <pc:sldMk cId="2877006173" sldId="864"/>
            <ac:graphicFrameMk id="5" creationId="{E08597A7-61CD-4522-93A0-4DCFD35FFFF7}"/>
          </ac:graphicFrameMkLst>
        </pc:graphicFrameChg>
        <pc:graphicFrameChg chg="add mod">
          <ac:chgData name="Michael Bennett" userId="808163721be62333" providerId="LiveId" clId="{A2081C14-E83E-4595-BDAF-DC0BAD3958F4}" dt="2018-12-05T18:55:42.181" v="1658"/>
          <ac:graphicFrameMkLst>
            <pc:docMk/>
            <pc:sldMk cId="2877006173" sldId="864"/>
            <ac:graphicFrameMk id="6" creationId="{7EB06254-2B4D-4B48-A1C9-EEFFCC6ED621}"/>
          </ac:graphicFrameMkLst>
        </pc:graphicFrameChg>
      </pc:sldChg>
      <pc:sldChg chg="addSp delSp modSp add">
        <pc:chgData name="Michael Bennett" userId="808163721be62333" providerId="LiveId" clId="{A2081C14-E83E-4595-BDAF-DC0BAD3958F4}" dt="2018-12-05T18:12:33.264" v="1481" actId="1076"/>
        <pc:sldMkLst>
          <pc:docMk/>
          <pc:sldMk cId="3665798042" sldId="865"/>
        </pc:sldMkLst>
        <pc:spChg chg="mod">
          <ac:chgData name="Michael Bennett" userId="808163721be62333" providerId="LiveId" clId="{A2081C14-E83E-4595-BDAF-DC0BAD3958F4}" dt="2018-12-05T18:07:39.337" v="1464" actId="20577"/>
          <ac:spMkLst>
            <pc:docMk/>
            <pc:sldMk cId="3665798042" sldId="865"/>
            <ac:spMk id="2" creationId="{03DA84D1-71C1-4C22-9929-AA15970AD4CA}"/>
          </ac:spMkLst>
        </pc:spChg>
        <pc:spChg chg="del">
          <ac:chgData name="Michael Bennett" userId="808163721be62333" providerId="LiveId" clId="{A2081C14-E83E-4595-BDAF-DC0BAD3958F4}" dt="2018-12-05T18:07:42.850" v="1465" actId="478"/>
          <ac:spMkLst>
            <pc:docMk/>
            <pc:sldMk cId="3665798042" sldId="865"/>
            <ac:spMk id="3" creationId="{37DAA362-15CD-4301-A103-F360151693E9}"/>
          </ac:spMkLst>
        </pc:spChg>
        <pc:graphicFrameChg chg="add del mod">
          <ac:chgData name="Michael Bennett" userId="808163721be62333" providerId="LiveId" clId="{A2081C14-E83E-4595-BDAF-DC0BAD3958F4}" dt="2018-12-05T18:11:18.230" v="1470" actId="478"/>
          <ac:graphicFrameMkLst>
            <pc:docMk/>
            <pc:sldMk cId="3665798042" sldId="865"/>
            <ac:graphicFrameMk id="5" creationId="{425BEEF3-01EB-4567-95C5-986B58C202C9}"/>
          </ac:graphicFrameMkLst>
        </pc:graphicFrameChg>
        <pc:graphicFrameChg chg="add mod">
          <ac:chgData name="Michael Bennett" userId="808163721be62333" providerId="LiveId" clId="{A2081C14-E83E-4595-BDAF-DC0BAD3958F4}" dt="2018-12-05T18:12:33.264" v="1481" actId="1076"/>
          <ac:graphicFrameMkLst>
            <pc:docMk/>
            <pc:sldMk cId="3665798042" sldId="865"/>
            <ac:graphicFrameMk id="6" creationId="{F062C5A3-47B3-48E9-A3A2-6CD910A6DF6D}"/>
          </ac:graphicFrameMkLst>
        </pc:graphicFrameChg>
      </pc:sldChg>
      <pc:sldChg chg="modSp add">
        <pc:chgData name="Michael Bennett" userId="808163721be62333" providerId="LiveId" clId="{A2081C14-E83E-4595-BDAF-DC0BAD3958F4}" dt="2018-12-05T18:48:00.605" v="1545" actId="20577"/>
        <pc:sldMkLst>
          <pc:docMk/>
          <pc:sldMk cId="2841703389" sldId="866"/>
        </pc:sldMkLst>
        <pc:spChg chg="mod">
          <ac:chgData name="Michael Bennett" userId="808163721be62333" providerId="LiveId" clId="{A2081C14-E83E-4595-BDAF-DC0BAD3958F4}" dt="2018-12-05T18:47:36.984" v="1509" actId="20577"/>
          <ac:spMkLst>
            <pc:docMk/>
            <pc:sldMk cId="2841703389" sldId="866"/>
            <ac:spMk id="2" creationId="{BA21AD15-8416-4166-A2BE-56C71D1667C6}"/>
          </ac:spMkLst>
        </pc:spChg>
        <pc:spChg chg="mod">
          <ac:chgData name="Michael Bennett" userId="808163721be62333" providerId="LiveId" clId="{A2081C14-E83E-4595-BDAF-DC0BAD3958F4}" dt="2018-12-05T18:48:00.605" v="1545" actId="20577"/>
          <ac:spMkLst>
            <pc:docMk/>
            <pc:sldMk cId="2841703389" sldId="866"/>
            <ac:spMk id="3" creationId="{875442AC-45C8-4267-B99B-CA73D4F80A17}"/>
          </ac:spMkLst>
        </pc:spChg>
      </pc:sldChg>
      <pc:sldChg chg="modSp add del">
        <pc:chgData name="Michael Bennett" userId="808163721be62333" providerId="LiveId" clId="{A2081C14-E83E-4595-BDAF-DC0BAD3958F4}" dt="2018-12-05T18:47:37.772" v="1511" actId="2696"/>
        <pc:sldMkLst>
          <pc:docMk/>
          <pc:sldMk cId="3960594516" sldId="867"/>
        </pc:sldMkLst>
        <pc:spChg chg="mod">
          <ac:chgData name="Michael Bennett" userId="808163721be62333" providerId="LiveId" clId="{A2081C14-E83E-4595-BDAF-DC0BAD3958F4}" dt="2018-12-05T18:47:37.486" v="1510"/>
          <ac:spMkLst>
            <pc:docMk/>
            <pc:sldMk cId="3960594516" sldId="867"/>
            <ac:spMk id="2" creationId="{3B67C68B-BDF8-44DD-B0F4-AF1E6EA7D0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12/5/2018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12/5/2018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ca.org.uk/publication/feedback/fs18-02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mg.org/public_schedule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December 05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Presented RFC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proposals outline at Ottawa FDF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in place of ‘Block’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Highly Scalable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several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potential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(plus platform):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Platform: to be released via Eclipse</a:t>
            </a:r>
            <a:endParaRPr lang="en-US" sz="18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Protocols via ETSI (Europe) TBC</a:t>
            </a:r>
            <a:endParaRPr lang="en-US" sz="1800" dirty="0">
              <a:effectLst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 / Reference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implementation extensions, messaging extensions, domain specific messaging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via OMG</a:t>
            </a:r>
            <a:endParaRPr lang="en-US" sz="1800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presentation and discussion in September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standards proposals 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review in December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already exit as de facto standards (but without corresponding paper documentation, to be created)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Proposals for additional standards ideas (RFPs) to work in the IOTA ecosystem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to formalize Scope and conformance criteria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1AD15-8416-4166-A2BE-56C71D166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 Potential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442AC-45C8-4267-B99B-CA73D4F80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Baseline Standard: ‘How to talk to the Tangle’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IXI – the Initial Reference Implementation Extension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Layer 2 Standards Interface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 (MAM2) Messaging Extensions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Various industry verticals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Visualization Interface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as a Triple Store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2CAB7-4BCF-4A2B-A2A0-8428B7D3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703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December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Tuesday</a:t>
            </a:r>
          </a:p>
          <a:p>
            <a:pPr lvl="1"/>
            <a:r>
              <a:rPr lang="en-US" sz="2000" dirty="0"/>
              <a:t>am Blockchain Half Day </a:t>
            </a:r>
          </a:p>
          <a:p>
            <a:pPr lvl="1"/>
            <a:r>
              <a:rPr lang="en-US" sz="2000" dirty="0"/>
              <a:t>am in parallel: XBRL in depth</a:t>
            </a:r>
          </a:p>
          <a:p>
            <a:pPr lvl="1"/>
            <a:r>
              <a:rPr lang="en-US" sz="2000" dirty="0"/>
              <a:t>pm FDTF – IOTA, FIBO</a:t>
            </a:r>
          </a:p>
          <a:p>
            <a:pPr lvl="0"/>
            <a:r>
              <a:rPr lang="en-US" sz="2400" dirty="0"/>
              <a:t>Wednesday</a:t>
            </a:r>
          </a:p>
          <a:p>
            <a:pPr lvl="1"/>
            <a:r>
              <a:rPr lang="en-US" sz="2000" dirty="0"/>
              <a:t>am Regulatory and other standards topics</a:t>
            </a:r>
          </a:p>
          <a:p>
            <a:pPr lvl="1"/>
            <a:r>
              <a:rPr lang="en-US" sz="2000" dirty="0"/>
              <a:t>pm FIBO Workshop</a:t>
            </a:r>
          </a:p>
          <a:p>
            <a:pPr lvl="0"/>
            <a:r>
              <a:rPr lang="en-US" sz="2400" dirty="0"/>
              <a:t>Things we monitor each quarter:</a:t>
            </a:r>
          </a:p>
          <a:p>
            <a:pPr lvl="1"/>
            <a:r>
              <a:rPr lang="en-US" sz="2000" dirty="0"/>
              <a:t>Thing</a:t>
            </a:r>
            <a:r>
              <a:rPr lang="en-US" sz="2000" baseline="0" dirty="0"/>
              <a:t>s at ADTF we need to attend</a:t>
            </a:r>
          </a:p>
          <a:p>
            <a:pPr lvl="1"/>
            <a:r>
              <a:rPr lang="en-US" sz="2000" baseline="0" dirty="0"/>
              <a:t>Availability of key personnel</a:t>
            </a:r>
          </a:p>
          <a:p>
            <a:pPr lvl="1"/>
            <a:r>
              <a:rPr lang="en-US" sz="2000" baseline="0" dirty="0"/>
              <a:t>Shared events – e.g. the Blockchain Half Day (also in Reston)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December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FIBO 2.0 RFC review and vote to submit</a:t>
            </a:r>
          </a:p>
          <a:p>
            <a:pPr lvl="0"/>
            <a:r>
              <a:rPr lang="en-US" sz="1800" dirty="0"/>
              <a:t>DLT Matters</a:t>
            </a:r>
          </a:p>
          <a:p>
            <a:pPr lvl="1"/>
            <a:r>
              <a:rPr lang="en-US" sz="1400" dirty="0"/>
              <a:t>Distributed</a:t>
            </a:r>
            <a:r>
              <a:rPr lang="en-US" sz="1400" baseline="0" dirty="0"/>
              <a:t> Ledger </a:t>
            </a:r>
            <a:r>
              <a:rPr lang="en-US" sz="1400" baseline="0" dirty="0" err="1"/>
              <a:t>PoC</a:t>
            </a:r>
            <a:r>
              <a:rPr lang="en-US" sz="1400" baseline="0" dirty="0"/>
              <a:t> Report-back</a:t>
            </a:r>
          </a:p>
          <a:p>
            <a:pPr marL="68580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</a:rPr>
              <a:t>NEW Blockchain PSIG - socialize</a:t>
            </a:r>
            <a:endParaRPr lang="en-US" sz="1400" dirty="0">
              <a:effectLst/>
            </a:endParaRPr>
          </a:p>
          <a:p>
            <a:pPr lvl="0"/>
            <a:r>
              <a:rPr lang="en-US" sz="1800" dirty="0"/>
              <a:t>IOTA Tangle RFC(s)/RFP(s) presentation and discussion </a:t>
            </a:r>
          </a:p>
          <a:p>
            <a:pPr lvl="0"/>
            <a:r>
              <a:rPr lang="en-US" sz="1800" baseline="0" dirty="0"/>
              <a:t>Regulatory matters and initiatives</a:t>
            </a:r>
          </a:p>
          <a:p>
            <a:pPr lvl="1"/>
            <a:r>
              <a:rPr lang="en-US" sz="1600" dirty="0"/>
              <a:t>Richard </a:t>
            </a:r>
            <a:r>
              <a:rPr lang="en-US" sz="1600" dirty="0" err="1"/>
              <a:t>Beatch</a:t>
            </a:r>
            <a:r>
              <a:rPr lang="en-US" sz="1600" dirty="0"/>
              <a:t> session on ISO</a:t>
            </a:r>
            <a:endParaRPr lang="en-US" sz="1600" baseline="0" dirty="0"/>
          </a:p>
          <a:p>
            <a:pPr lvl="0"/>
            <a:r>
              <a:rPr lang="en-US" sz="1800" baseline="0" dirty="0"/>
              <a:t>What else ?</a:t>
            </a:r>
          </a:p>
          <a:p>
            <a:pPr lvl="1"/>
            <a:r>
              <a:rPr lang="en-US" sz="1600" baseline="0" dirty="0"/>
              <a:t>XBRL</a:t>
            </a:r>
            <a:r>
              <a:rPr lang="en-US" sz="1600" dirty="0"/>
              <a:t> –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Charles Hoffman</a:t>
            </a:r>
            <a:endParaRPr lang="en-US" sz="1600" dirty="0"/>
          </a:p>
          <a:p>
            <a:pPr lvl="2"/>
            <a:r>
              <a:rPr lang="en-US" sz="1200" dirty="0"/>
              <a:t>Tuesday morning longer working session</a:t>
            </a:r>
          </a:p>
          <a:p>
            <a:pPr lvl="2"/>
            <a:r>
              <a:rPr lang="en-US" sz="1200" baseline="0" dirty="0"/>
              <a:t>Half hour report-back on Tue pm</a:t>
            </a:r>
          </a:p>
          <a:p>
            <a:pPr lvl="1"/>
            <a:r>
              <a:rPr lang="en-US" sz="1600" baseline="0" dirty="0"/>
              <a:t>Status of the FCA Call for Comments</a:t>
            </a:r>
          </a:p>
          <a:p>
            <a:pPr lvl="2"/>
            <a:r>
              <a:rPr lang="en-US" sz="1200" baseline="0" dirty="0"/>
              <a:t>See report on FCA website News section</a:t>
            </a:r>
          </a:p>
          <a:p>
            <a:pPr lvl="2"/>
            <a:r>
              <a:rPr lang="en-US" sz="1200" baseline="0" dirty="0">
                <a:hlinkClick r:id="rId2"/>
              </a:rPr>
              <a:t>https://www.fca.org.uk/publication/feedback/fs18-02.pdf</a:t>
            </a:r>
            <a:r>
              <a:rPr lang="en-US" sz="1200" baseline="0" dirty="0"/>
              <a:t> </a:t>
            </a:r>
          </a:p>
          <a:p>
            <a:pPr lvl="2"/>
            <a:r>
              <a:rPr lang="en-US" sz="1200" baseline="0" dirty="0"/>
              <a:t>Report / Feedback and review of this</a:t>
            </a:r>
          </a:p>
          <a:p>
            <a:pPr lvl="1"/>
            <a:r>
              <a:rPr lang="en-US" sz="1600" dirty="0"/>
              <a:t>New initiative by EDM Council on European reporting harmonization (MiFID, EMIR and FCTC reporting) at EBRDF</a:t>
            </a:r>
          </a:p>
          <a:p>
            <a:r>
              <a:rPr lang="en-US" sz="2000" baseline="0" dirty="0"/>
              <a:t>FDTF Roadmap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December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General sessions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RFC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RFC/P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DLT RFPs?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DLT WG status report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Workshop 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Wednesday afternoon</a:t>
            </a:r>
          </a:p>
          <a:p>
            <a:r>
              <a:rPr lang="en-US" sz="2400" dirty="0"/>
              <a:t>Additional sessions</a:t>
            </a:r>
            <a:r>
              <a:rPr lang="en-US" sz="2000" dirty="0"/>
              <a:t> (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Richard </a:t>
            </a: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Beatch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400" dirty="0"/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ISO work on natural persons identification 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Liaison (1/2h session)</a:t>
            </a:r>
          </a:p>
          <a:p>
            <a:pPr lvl="0"/>
            <a:r>
              <a:rPr lang="en-US" sz="2400" baseline="0" dirty="0"/>
              <a:t>FDTF Roadmap</a:t>
            </a:r>
          </a:p>
          <a:p>
            <a:pPr lvl="1"/>
            <a:r>
              <a:rPr lang="en-US" sz="1800" baseline="0" dirty="0"/>
              <a:t>Other initiatives / get discussion started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200" baseline="0" dirty="0"/>
              <a:t>December FIBO Workshop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FIBO – how to populate with the right instance data (enough information on the intended semantics?)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Presented proposals </a:t>
            </a:r>
            <a:r>
              <a:rPr lang="en-US" sz="2000" dirty="0"/>
              <a:t>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 November call for consideration</a:t>
            </a:r>
          </a:p>
          <a:p>
            <a:pPr lvl="1" indent="-342900">
              <a:buFont typeface="Arial" charset="0"/>
              <a:buChar char="•"/>
            </a:pPr>
            <a:r>
              <a:rPr lang="en-US" sz="1800" dirty="0"/>
              <a:t>Revisit identification terms for securities, listing etc. and FIGI alignment – pick up where we left off</a:t>
            </a:r>
          </a:p>
          <a:p>
            <a:pPr lvl="1" indent="-342900">
              <a:buFont typeface="Arial" charset="0"/>
              <a:buChar char="•"/>
            </a:pPr>
            <a:r>
              <a:rPr lang="en-US" sz="1800" dirty="0">
                <a:effectLst/>
              </a:rPr>
              <a:t>Classification issues </a:t>
            </a:r>
            <a:r>
              <a:rPr lang="en-US" sz="1800" dirty="0" err="1">
                <a:effectLst/>
              </a:rPr>
              <a:t>wrt</a:t>
            </a:r>
            <a:r>
              <a:rPr lang="en-US" sz="1800" dirty="0">
                <a:effectLst/>
              </a:rPr>
              <a:t> the ontology</a:t>
            </a:r>
          </a:p>
          <a:p>
            <a:pPr lvl="2" indent="-342900"/>
            <a:r>
              <a:rPr lang="en-US" sz="1600" dirty="0"/>
              <a:t>Alignment with CFI ISO 10962 (newer CFI has this); see current draft if available via the OMG ISO liaison status</a:t>
            </a:r>
          </a:p>
          <a:p>
            <a:pPr lvl="2" indent="-342900"/>
            <a:r>
              <a:rPr lang="en-US" sz="1600" dirty="0">
                <a:effectLst/>
              </a:rPr>
              <a:t>Alignment with FIGI</a:t>
            </a:r>
          </a:p>
          <a:p>
            <a:pPr lvl="1" indent="-342900"/>
            <a:r>
              <a:rPr lang="en-US" sz="2000" dirty="0"/>
              <a:t>Workshop description</a:t>
            </a:r>
            <a:endParaRPr lang="en-US" sz="2000" dirty="0">
              <a:effectLst/>
            </a:endParaRPr>
          </a:p>
          <a:p>
            <a:pPr lvl="2" indent="-342900"/>
            <a:r>
              <a:rPr lang="en-US" sz="1600" dirty="0"/>
              <a:t>See also FIBO data oriented workshop in Chicago on IR Swaps, LEI and 3</a:t>
            </a:r>
            <a:r>
              <a:rPr lang="en-US" sz="1600" baseline="30000" dirty="0"/>
              <a:t>rd</a:t>
            </a:r>
            <a:r>
              <a:rPr lang="en-US" sz="1600" dirty="0"/>
              <a:t> party (TR) integration - can be a basis for the workshop. Review that as a jump off point for the workshop. But more ontological!</a:t>
            </a:r>
            <a:endParaRPr lang="en-US" sz="1600" dirty="0">
              <a:effectLst/>
            </a:endParaRPr>
          </a:p>
          <a:p>
            <a:r>
              <a:rPr lang="en-US" sz="2000" dirty="0"/>
              <a:t>Decision</a:t>
            </a:r>
            <a:r>
              <a:rPr lang="en-US" sz="2000" baseline="0" dirty="0"/>
              <a:t> (November Monthly call)</a:t>
            </a:r>
            <a:endParaRPr lang="en-US" sz="2000" dirty="0"/>
          </a:p>
          <a:p>
            <a:pPr lvl="1"/>
            <a:r>
              <a:rPr lang="en-US" sz="1800" dirty="0">
                <a:effectLst/>
              </a:rPr>
              <a:t>Identity for entities as above</a:t>
            </a:r>
          </a:p>
          <a:p>
            <a:pPr lvl="1"/>
            <a:r>
              <a:rPr lang="en-US" sz="1800" dirty="0"/>
              <a:t>instruments, issues also?</a:t>
            </a:r>
            <a:endParaRPr lang="en-US" sz="1800" dirty="0">
              <a:effectLst/>
            </a:endParaRPr>
          </a:p>
          <a:p>
            <a:pPr lvl="1"/>
            <a:r>
              <a:rPr lang="en-US" sz="1800" dirty="0">
                <a:effectLst/>
              </a:rPr>
              <a:t>Show </a:t>
            </a:r>
            <a:r>
              <a:rPr lang="en-US" sz="1800" dirty="0"/>
              <a:t>h</a:t>
            </a:r>
            <a:r>
              <a:rPr lang="en-US" sz="1800" dirty="0">
                <a:effectLst/>
              </a:rPr>
              <a:t>ow to get further value from the data set that was used in Chicago and is available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Agenda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Tuesday</a:t>
            </a:r>
          </a:p>
          <a:p>
            <a:pPr lvl="1"/>
            <a:r>
              <a:rPr lang="en-US" kern="1200" baseline="0" dirty="0">
                <a:solidFill>
                  <a:schemeClr val="tx1"/>
                </a:solidFill>
                <a:effectLst/>
              </a:rPr>
              <a:t>Tues Morning (9 – 12) XBRL</a:t>
            </a:r>
            <a:r>
              <a:rPr lang="en-US" kern="1200" dirty="0">
                <a:solidFill>
                  <a:schemeClr val="tx1"/>
                </a:solidFill>
                <a:effectLst/>
              </a:rPr>
              <a:t> </a:t>
            </a:r>
            <a:r>
              <a:rPr lang="en-US" kern="1200" baseline="0" dirty="0">
                <a:solidFill>
                  <a:schemeClr val="tx1"/>
                </a:solidFill>
                <a:effectLst/>
              </a:rPr>
              <a:t>and FIBO (W3C) Convergence</a:t>
            </a:r>
            <a:endParaRPr lang="en-US" kern="1200" dirty="0">
              <a:solidFill>
                <a:schemeClr val="tx1"/>
              </a:solidFill>
              <a:effectLst/>
            </a:endParaRPr>
          </a:p>
          <a:p>
            <a:pPr lvl="1"/>
            <a:r>
              <a:rPr lang="en-US" dirty="0"/>
              <a:t>Afternoon (1 – 5)</a:t>
            </a:r>
          </a:p>
          <a:p>
            <a:pPr lvl="2"/>
            <a:r>
              <a:rPr lang="en-US" dirty="0"/>
              <a:t>DLT / IOTA standards proposals</a:t>
            </a:r>
          </a:p>
          <a:p>
            <a:pPr lvl="2"/>
            <a:r>
              <a:rPr lang="en-US" dirty="0"/>
              <a:t>FIBO v2 RFC review</a:t>
            </a:r>
            <a:r>
              <a:rPr lang="en-US" baseline="0" dirty="0"/>
              <a:t> and v</a:t>
            </a:r>
            <a:r>
              <a:rPr lang="en-US" dirty="0"/>
              <a:t>ote</a:t>
            </a:r>
          </a:p>
          <a:p>
            <a:pPr lvl="1"/>
            <a:endParaRPr lang="en-US" sz="2000" baseline="0" dirty="0"/>
          </a:p>
          <a:p>
            <a:pPr lvl="0"/>
            <a:r>
              <a:rPr lang="en-US" sz="2800" dirty="0"/>
              <a:t>Wednesday</a:t>
            </a:r>
            <a:endParaRPr lang="en-US" sz="1800" dirty="0"/>
          </a:p>
          <a:p>
            <a:pPr lvl="1"/>
            <a:r>
              <a:rPr lang="en-US" sz="2400" dirty="0"/>
              <a:t>Morning (9 – 12) </a:t>
            </a:r>
          </a:p>
          <a:p>
            <a:pPr lvl="2"/>
            <a:r>
              <a:rPr lang="en-US" sz="2000" dirty="0"/>
              <a:t>Other sessions – regulatory, roadmap</a:t>
            </a:r>
            <a:r>
              <a:rPr lang="en-US" sz="2000" baseline="0" dirty="0"/>
              <a:t> etc.</a:t>
            </a:r>
            <a:endParaRPr lang="en-US" sz="2000" dirty="0"/>
          </a:p>
          <a:p>
            <a:pPr lvl="2"/>
            <a:r>
              <a:rPr lang="en-US" sz="2000" dirty="0"/>
              <a:t>Check ADTF Agenda</a:t>
            </a:r>
          </a:p>
          <a:p>
            <a:pPr lvl="1"/>
            <a:r>
              <a:rPr lang="en-US" sz="2400" dirty="0"/>
              <a:t>Extended</a:t>
            </a:r>
            <a:r>
              <a:rPr lang="en-US" sz="2400" baseline="0" dirty="0"/>
              <a:t> lunch 12 – 1:30</a:t>
            </a:r>
            <a:endParaRPr lang="en-US" sz="2400" dirty="0"/>
          </a:p>
          <a:p>
            <a:pPr lvl="1"/>
            <a:r>
              <a:rPr lang="en-US" sz="2400" dirty="0"/>
              <a:t>Wednesday Afternoon (1:30 – 5)</a:t>
            </a:r>
          </a:p>
          <a:p>
            <a:pPr lvl="2"/>
            <a:r>
              <a:rPr lang="en-US" sz="2000" dirty="0"/>
              <a:t>FIBO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A9A32-72B5-45FA-9E27-F721C509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03EFB2-48B3-4C19-82F6-4506523C4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8597A7-61CD-4522-93A0-4DCFD35FF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734335"/>
              </p:ext>
            </p:extLst>
          </p:nvPr>
        </p:nvGraphicFramePr>
        <p:xfrm>
          <a:off x="1187611" y="1219200"/>
          <a:ext cx="6768778" cy="1682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0611">
                  <a:extLst>
                    <a:ext uri="{9D8B030D-6E8A-4147-A177-3AD203B41FA5}">
                      <a16:colId xmlns:a16="http://schemas.microsoft.com/office/drawing/2014/main" val="1349280401"/>
                    </a:ext>
                  </a:extLst>
                </a:gridCol>
                <a:gridCol w="2835377">
                  <a:extLst>
                    <a:ext uri="{9D8B030D-6E8A-4147-A177-3AD203B41FA5}">
                      <a16:colId xmlns:a16="http://schemas.microsoft.com/office/drawing/2014/main" val="130548979"/>
                    </a:ext>
                  </a:extLst>
                </a:gridCol>
                <a:gridCol w="3012790">
                  <a:extLst>
                    <a:ext uri="{9D8B030D-6E8A-4147-A177-3AD203B41FA5}">
                      <a16:colId xmlns:a16="http://schemas.microsoft.com/office/drawing/2014/main" val="373560406"/>
                    </a:ext>
                  </a:extLst>
                </a:gridCol>
              </a:tblGrid>
              <a:tr h="3048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Tuesday December 11 2018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842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Time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Finance Domain Task Force Meeting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Blockchain Special Event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5585336"/>
                  </a:ext>
                </a:extLst>
              </a:tr>
              <a:tr h="175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09:00 – 10:15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XBRL and FIBO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Comparison of the W3C Semantic Architecture ‘Stack’ and XBRL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XBRL and FIBO convergence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See separate agenda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960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10:15 – 10:30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Break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Break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3964802"/>
                  </a:ext>
                </a:extLst>
              </a:tr>
              <a:tr h="175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10:30 – 12:00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/ 12:30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XBRL and FIBO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(continued)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Ends at 12:30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970954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B06254-2B4D-4B48-A1C9-EEFFCC6ED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353007"/>
              </p:ext>
            </p:extLst>
          </p:nvPr>
        </p:nvGraphicFramePr>
        <p:xfrm>
          <a:off x="1187612" y="3124200"/>
          <a:ext cx="6768777" cy="3083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988">
                  <a:extLst>
                    <a:ext uri="{9D8B030D-6E8A-4147-A177-3AD203B41FA5}">
                      <a16:colId xmlns:a16="http://schemas.microsoft.com/office/drawing/2014/main" val="3420941737"/>
                    </a:ext>
                  </a:extLst>
                </a:gridCol>
                <a:gridCol w="4126069">
                  <a:extLst>
                    <a:ext uri="{9D8B030D-6E8A-4147-A177-3AD203B41FA5}">
                      <a16:colId xmlns:a16="http://schemas.microsoft.com/office/drawing/2014/main" val="800823767"/>
                    </a:ext>
                  </a:extLst>
                </a:gridCol>
                <a:gridCol w="1696720">
                  <a:extLst>
                    <a:ext uri="{9D8B030D-6E8A-4147-A177-3AD203B41FA5}">
                      <a16:colId xmlns:a16="http://schemas.microsoft.com/office/drawing/2014/main" val="3755135352"/>
                    </a:ext>
                  </a:extLst>
                </a:gridCol>
              </a:tblGrid>
              <a:tr h="175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12.00-1.00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Lunch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47726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1:15 – 2:45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IOTA Standards Portfolio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IOTA Foundation Standards existing and in development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Submission opportunities and feedback from FDTF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Mike Bennett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IOTA Foundation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94464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2:45 – 3:00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Break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Available 2:15 -3pm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7085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3:00 – 3:30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Distributed Ledger Technology WG Report-back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IR Swaps / FIBO Conceptual Ontology PoC and next steps 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Blockchain PSIG future activity on the PoC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DLT WG / Mike Bennett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0186357"/>
                  </a:ext>
                </a:extLst>
              </a:tr>
              <a:tr h="175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3:30 – 4:00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FIBO Version 2 RFC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Review of any comments on the RFC publication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Vote to proceed with Adoption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Dennis Wisnosky, EDM Council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305867"/>
                  </a:ext>
                </a:extLst>
              </a:tr>
              <a:tr h="175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4:00 – 4:30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OMG and ISO Liaison 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Update and report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Richard Beatch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5924598"/>
                  </a:ext>
                </a:extLst>
              </a:tr>
              <a:tr h="1758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4:30 – 5:00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XBRL and FIBO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Comparison of the W3C Semantic Architecture ‘Stack’ and XBRL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XBRL and FIBO convergences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>
                          <a:effectLst/>
                        </a:rPr>
                        <a:t>Presentation of the outcomes of the morning in-depth sessions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Charles Hoffman, CPA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34388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Adjourn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8723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006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A84D1-71C1-4C22-9929-AA15970AD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Wednesday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BC2E7-6B34-4562-8458-C0A8D85E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062C5A3-47B3-48E9-A3A2-6CD910A6D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046281"/>
              </p:ext>
            </p:extLst>
          </p:nvPr>
        </p:nvGraphicFramePr>
        <p:xfrm>
          <a:off x="1371600" y="820555"/>
          <a:ext cx="6248400" cy="5817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0670">
                  <a:extLst>
                    <a:ext uri="{9D8B030D-6E8A-4147-A177-3AD203B41FA5}">
                      <a16:colId xmlns:a16="http://schemas.microsoft.com/office/drawing/2014/main" val="3628269670"/>
                    </a:ext>
                  </a:extLst>
                </a:gridCol>
                <a:gridCol w="4128530">
                  <a:extLst>
                    <a:ext uri="{9D8B030D-6E8A-4147-A177-3AD203B41FA5}">
                      <a16:colId xmlns:a16="http://schemas.microsoft.com/office/drawing/2014/main" val="372006299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595653053"/>
                    </a:ext>
                  </a:extLst>
                </a:gridCol>
              </a:tblGrid>
              <a:tr h="1820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Time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Topic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Presenter, Comments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4264318393"/>
                  </a:ext>
                </a:extLst>
              </a:tr>
              <a:tr h="1764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i="1" dirty="0">
                          <a:effectLst/>
                        </a:rPr>
                        <a:t>??:00 – ??:00</a:t>
                      </a:r>
                      <a:endParaRPr lang="en-US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i="1" dirty="0">
                          <a:effectLst/>
                        </a:rPr>
                        <a:t>Time out – some people may wish to attend some of the ADTF sessions</a:t>
                      </a:r>
                      <a:endParaRPr lang="en-US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i="1" dirty="0">
                          <a:effectLst/>
                        </a:rPr>
                        <a:t>ADTF</a:t>
                      </a:r>
                      <a:endParaRPr lang="en-US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4040393953"/>
                  </a:ext>
                </a:extLst>
              </a:tr>
              <a:tr h="34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9:00 – 09:05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Meeting Kick-off and Agenda Review</a:t>
                      </a:r>
                      <a:endParaRPr lang="en-US" sz="11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 dirty="0">
                          <a:effectLst/>
                        </a:rPr>
                        <a:t>Theme: Regulatory and Standards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2911684712"/>
                  </a:ext>
                </a:extLst>
              </a:tr>
              <a:tr h="6930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09:05 – 09:30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European Regulatory Initiative: EBRDF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Recent EDM Council initiative on European reporting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MiFID, EMIR etc.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CFTC Reporting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TBC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3082021560"/>
                  </a:ext>
                </a:extLst>
              </a:tr>
              <a:tr h="34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09:30 – 10:00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FIBO User Group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Update on the EDM Council FIBO User 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TBC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3475097897"/>
                  </a:ext>
                </a:extLst>
              </a:tr>
              <a:tr h="1655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10:00 – 10:15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Break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364969424"/>
                  </a:ext>
                </a:extLst>
              </a:tr>
              <a:tr h="6930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10:15 – 10:45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Status of the FCA Call for Comments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FCA Call for Comments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We contributed to this earlier in 2018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Current status and follow-up actions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All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3589022015"/>
                  </a:ext>
                </a:extLst>
              </a:tr>
              <a:tr h="34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10:45 – 11:15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ISO work on natural persons identification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Work in ISO standards in this area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Richard </a:t>
                      </a:r>
                      <a:r>
                        <a:rPr lang="en-US" sz="1050" dirty="0" err="1">
                          <a:effectLst/>
                        </a:rPr>
                        <a:t>Beatch</a:t>
                      </a:r>
                      <a:r>
                        <a:rPr lang="en-US" sz="1050" dirty="0">
                          <a:effectLst/>
                        </a:rPr>
                        <a:t>, Bloomberg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91153054"/>
                  </a:ext>
                </a:extLst>
              </a:tr>
              <a:tr h="5172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11:15 – 12:00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FDTF Roadmap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Regulatory areas of interest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Standards of relevance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All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743097752"/>
                  </a:ext>
                </a:extLst>
              </a:tr>
              <a:tr h="34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12:00 – 1:30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Extended Lunch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1155189613"/>
                  </a:ext>
                </a:extLst>
              </a:tr>
              <a:tr h="1655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1:30 – 5pm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80975" algn="l"/>
                        </a:tabLst>
                      </a:pPr>
                      <a:r>
                        <a:rPr lang="en-US" sz="1050">
                          <a:effectLst/>
                        </a:rPr>
                        <a:t>Finance Domain Task Force Meeting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705198579"/>
                  </a:ext>
                </a:extLst>
              </a:tr>
              <a:tr h="8689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1:30 – 3:00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FDTF FIBO Workshop: Legal Entities and other Identification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See FIBO data oriented workshop in Chicago on IR Swaps, LEI and 3</a:t>
                      </a:r>
                      <a:r>
                        <a:rPr lang="en-US" sz="1050" baseline="30000">
                          <a:effectLst/>
                        </a:rPr>
                        <a:t>rd</a:t>
                      </a:r>
                      <a:r>
                        <a:rPr lang="en-US" sz="1050">
                          <a:effectLst/>
                        </a:rPr>
                        <a:t> party (TR) integration as starting point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Legal entity Identifier (LEI) concepts</a:t>
                      </a:r>
                      <a:endParaRPr lang="en-US" sz="1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50">
                          <a:effectLst/>
                        </a:rPr>
                        <a:t>Relations between entities, roles (counterparty etc.)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All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364284582"/>
                  </a:ext>
                </a:extLst>
              </a:tr>
              <a:tr h="1655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>
                          <a:effectLst/>
                        </a:rPr>
                        <a:t>3pm – 3:15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180975" algn="l"/>
                        </a:tabLst>
                      </a:pPr>
                      <a:r>
                        <a:rPr lang="en-US" sz="1050">
                          <a:effectLst/>
                        </a:rPr>
                        <a:t>Break (available 3pm – 3:45)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3555209586"/>
                  </a:ext>
                </a:extLst>
              </a:tr>
              <a:tr h="4173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3:15 – 5pm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FDTF FIBO Workshop (continued)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dirty="0">
                          <a:effectLst/>
                        </a:rPr>
                        <a:t>All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3" marR="57563" marT="0" marB="0"/>
                </a:tc>
                <a:extLst>
                  <a:ext uri="{0D108BD9-81ED-4DB2-BD59-A6C34878D82A}">
                    <a16:rowId xmlns:a16="http://schemas.microsoft.com/office/drawing/2014/main" val="2622744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98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7ED4-5B18-4AFC-BFAB-11579F0A0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ADTF Things to be aware 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AB63-695B-401E-8BE4-37534F22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 that might be of interest to FDTF </a:t>
            </a:r>
            <a:r>
              <a:rPr lang="en-US" dirty="0" err="1"/>
              <a:t>participags</a:t>
            </a:r>
            <a:endParaRPr lang="en-US" dirty="0"/>
          </a:p>
          <a:p>
            <a:r>
              <a:rPr lang="en-US" dirty="0"/>
              <a:t>Onto State Machines presentation (Conrad Bock)</a:t>
            </a:r>
          </a:p>
          <a:p>
            <a:pPr lvl="1"/>
            <a:r>
              <a:rPr lang="en-US"/>
              <a:t>09:05 – 10:05</a:t>
            </a:r>
          </a:p>
          <a:p>
            <a:r>
              <a:rPr lang="en-US" dirty="0"/>
              <a:t>MOF to RDF</a:t>
            </a:r>
          </a:p>
          <a:p>
            <a:pPr lvl="1"/>
            <a:r>
              <a:rPr lang="en-US" dirty="0"/>
              <a:t>10:20 – 11:05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C9D4-FCC6-4B79-83DE-44F18A7D7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25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v2 OMG Submission Status</a:t>
            </a: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December OMG FDTF Quarterly Meeting (Seattle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March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a new RTF chair for each after December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June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  <a:p>
            <a:pPr lvl="0"/>
            <a:r>
              <a:rPr lang="en-US" sz="1800" dirty="0"/>
              <a:t>NO MOTIONS IN SEPTEMBER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Individuals?</a:t>
            </a: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(to 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1"/>
            <a:r>
              <a:rPr lang="en-US" sz="1400" dirty="0"/>
              <a:t>Extending to Provisional as well as Release</a:t>
            </a:r>
            <a:endParaRPr lang="en-US" sz="1100" dirty="0"/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1"/>
            <a:r>
              <a:rPr lang="en-US" sz="1400" dirty="0"/>
              <a:t>Existing issues fixed</a:t>
            </a:r>
          </a:p>
          <a:p>
            <a:pPr lvl="1"/>
            <a:r>
              <a:rPr lang="en-US" sz="1400" dirty="0"/>
              <a:t>New document content (abstracts etc.)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lvl="1"/>
            <a:r>
              <a:rPr lang="en-US" sz="2200" dirty="0"/>
              <a:t>These are in Alpha and Beta SME review status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53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FIBO v2 OMG Submission: Voted to Publish for Comments </a:t>
            </a:r>
          </a:p>
          <a:p>
            <a:pPr lvl="1"/>
            <a:r>
              <a:rPr lang="en-US" sz="2000" baseline="0" dirty="0"/>
              <a:t>Out for public comments</a:t>
            </a:r>
          </a:p>
          <a:p>
            <a:pPr lvl="1"/>
            <a:r>
              <a:rPr lang="en-US" sz="2000" baseline="0" dirty="0"/>
              <a:t>See </a:t>
            </a:r>
            <a:r>
              <a:rPr lang="en-US" sz="2000" baseline="0" dirty="0">
                <a:hlinkClick r:id="rId2"/>
              </a:rPr>
              <a:t>https://www.omg.org/public_schedule/</a:t>
            </a:r>
            <a:r>
              <a:rPr lang="en-US" sz="2000" baseline="0" dirty="0"/>
              <a:t> </a:t>
            </a:r>
          </a:p>
          <a:p>
            <a:pPr lvl="1"/>
            <a:r>
              <a:rPr lang="en-US" sz="2000" baseline="0" dirty="0"/>
              <a:t>No comments seen yet</a:t>
            </a:r>
          </a:p>
          <a:p>
            <a:pPr lvl="0"/>
            <a:r>
              <a:rPr lang="en-US" sz="2000" baseline="0" dirty="0"/>
              <a:t>Blockchain Special Event in Seattle</a:t>
            </a:r>
          </a:p>
          <a:p>
            <a:pPr lvl="1"/>
            <a:r>
              <a:rPr lang="en-US" sz="2000" dirty="0"/>
              <a:t>Tuesday morning (half day)</a:t>
            </a:r>
          </a:p>
          <a:p>
            <a:pPr lvl="1"/>
            <a:r>
              <a:rPr lang="en-US" sz="2000" dirty="0"/>
              <a:t>Jointly by FDTF and MARS PTF</a:t>
            </a:r>
          </a:p>
          <a:p>
            <a:pPr lvl="1"/>
            <a:r>
              <a:rPr lang="en-US" sz="2000" dirty="0"/>
              <a:t>Leading DLT start-ups and established</a:t>
            </a:r>
            <a:r>
              <a:rPr lang="en-US" sz="2000" baseline="0" dirty="0"/>
              <a:t> industry players from the Seattle area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Dec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Dec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Dec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Dec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What Happens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The September FDTF ands AB (and subsequent DTC) votes</a:t>
            </a:r>
            <a:r>
              <a:rPr lang="en-US" sz="1600" baseline="0" dirty="0"/>
              <a:t> was to ‘Publish for Comments’</a:t>
            </a:r>
          </a:p>
          <a:p>
            <a:pPr lvl="1"/>
            <a:r>
              <a:rPr lang="en-US" sz="1400" dirty="0"/>
              <a:t>This goes out to the wide world for comments from anyone at all</a:t>
            </a:r>
          </a:p>
          <a:p>
            <a:pPr lvl="0"/>
            <a:r>
              <a:rPr lang="en-US" sz="1600" dirty="0"/>
              <a:t>December FDTF reviews these comments</a:t>
            </a:r>
          </a:p>
          <a:p>
            <a:pPr lvl="1"/>
            <a:r>
              <a:rPr lang="en-US" sz="1400" dirty="0"/>
              <a:t>If any serious ones: can vote instead to replace with an RFP (request for proposals) for a standard and would not send to the AB</a:t>
            </a:r>
          </a:p>
          <a:p>
            <a:pPr lvl="1"/>
            <a:r>
              <a:rPr lang="en-US" sz="1400" dirty="0"/>
              <a:t>Else: vote to proceed with the RFC process</a:t>
            </a:r>
          </a:p>
          <a:p>
            <a:pPr lvl="0"/>
            <a:r>
              <a:rPr lang="en-US" sz="1600" dirty="0"/>
              <a:t>The FIBO v2 RFC (as published in September) then gets published as an initial draft (Alpha) Specification by OMG</a:t>
            </a:r>
          </a:p>
          <a:p>
            <a:pPr lvl="1"/>
            <a:r>
              <a:rPr lang="en-US" sz="1400" dirty="0"/>
              <a:t>All OWL</a:t>
            </a:r>
            <a:r>
              <a:rPr lang="en-US" sz="1400" baseline="0" dirty="0"/>
              <a:t> / Machine </a:t>
            </a:r>
            <a:r>
              <a:rPr lang="en-US" sz="1400" baseline="0" dirty="0" err="1"/>
              <a:t>readables</a:t>
            </a:r>
            <a:r>
              <a:rPr lang="en-US" sz="1400" baseline="0" dirty="0"/>
              <a:t> then also published at the OMG URLs – timing TBC</a:t>
            </a:r>
          </a:p>
          <a:p>
            <a:pPr lvl="1"/>
            <a:r>
              <a:rPr lang="en-US" sz="1400" dirty="0"/>
              <a:t>Public comments on the published Specification are moved into OMG JIRA</a:t>
            </a:r>
          </a:p>
          <a:p>
            <a:pPr lvl="1"/>
            <a:r>
              <a:rPr lang="en-US" sz="1400" dirty="0"/>
              <a:t>Open issues in the FIBO</a:t>
            </a:r>
            <a:r>
              <a:rPr lang="en-US" sz="1400" baseline="0" dirty="0"/>
              <a:t> v1 RTFs are moved to the FIBO v2 JIRA</a:t>
            </a:r>
          </a:p>
          <a:p>
            <a:pPr lvl="0"/>
            <a:r>
              <a:rPr lang="en-US" sz="1600" dirty="0"/>
              <a:t>A ‘Finalization Task Force’ (FTF) is chartered at an OMG meeting (December)</a:t>
            </a:r>
          </a:p>
          <a:p>
            <a:pPr lvl="1"/>
            <a:r>
              <a:rPr lang="en-US" sz="1400" dirty="0"/>
              <a:t>This works on the JIRAs listed above</a:t>
            </a:r>
          </a:p>
          <a:p>
            <a:pPr lvl="1"/>
            <a:r>
              <a:rPr lang="en-US" sz="1400" dirty="0"/>
              <a:t>Adds new material from the EDMC Quarterly release (December or March)</a:t>
            </a:r>
          </a:p>
          <a:p>
            <a:pPr lvl="1"/>
            <a:r>
              <a:rPr lang="en-US" sz="1400" dirty="0"/>
              <a:t>Works against the Beta – published soon after</a:t>
            </a:r>
          </a:p>
          <a:p>
            <a:pPr lvl="1"/>
            <a:r>
              <a:rPr lang="en-US" sz="1400" dirty="0"/>
              <a:t>Date for comments that MUST be addressed is min 28 days after the Publish date</a:t>
            </a:r>
          </a:p>
          <a:p>
            <a:pPr lvl="1"/>
            <a:r>
              <a:rPr lang="en-US" sz="1400" dirty="0"/>
              <a:t>Delivers a ‘Final’ version of the Specification within 1 or 2 quarters</a:t>
            </a:r>
          </a:p>
          <a:p>
            <a:pPr lvl="0"/>
            <a:r>
              <a:rPr lang="en-US" sz="16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400" dirty="0"/>
              <a:t>EDM Council will also provide some automation for the transformation for EDM Council owl to OMG OWL (different IRIs; some metadata additions)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9DF6A-C992-40ED-B0D6-E25C0814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JIRA: FDTF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B97B2-C24F-49EA-8E0E-E6D26C201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Whether OMG JIRA be used to manage discussions, feedback etc. within a JIRA</a:t>
            </a:r>
            <a:endParaRPr lang="en-US" sz="2400" dirty="0">
              <a:effectLst/>
            </a:endParaRPr>
          </a:p>
          <a:p>
            <a:pPr lvl="1"/>
            <a:r>
              <a:rPr lang="en-US" sz="1800" dirty="0"/>
              <a:t>Recommendations</a:t>
            </a:r>
            <a:r>
              <a:rPr lang="en-US" sz="1800" baseline="0" dirty="0"/>
              <a:t> from Pete Rivett under discussion by FIBO Team</a:t>
            </a:r>
            <a:endParaRPr lang="en-US" sz="1800" dirty="0"/>
          </a:p>
          <a:p>
            <a:pPr lvl="1"/>
            <a:r>
              <a:rPr lang="en-US" sz="1800" dirty="0"/>
              <a:t>We need OMG JIRAs in place for Redline in RTF/FTF Reports</a:t>
            </a:r>
          </a:p>
          <a:p>
            <a:pPr lvl="1"/>
            <a:r>
              <a:rPr lang="en-US" sz="1800" dirty="0"/>
              <a:t>Could automate creation</a:t>
            </a:r>
            <a:r>
              <a:rPr lang="en-US" sz="1800" baseline="0" dirty="0"/>
              <a:t> of OMG JIRA from EDMC JIRA</a:t>
            </a:r>
          </a:p>
          <a:p>
            <a:pPr lvl="1"/>
            <a:r>
              <a:rPr lang="en-US" sz="1800" baseline="0" dirty="0"/>
              <a:t>The (non negotiable) end point is that there is OMG JIRA coverage for each change in the code base</a:t>
            </a:r>
            <a:endParaRPr lang="en-US" sz="1800" dirty="0"/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EDMC discussing this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Don’t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that many changes will come through OMG JIRA</a:t>
            </a:r>
            <a:endParaRPr lang="en-US" sz="18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discussions come through EDMC GitHub system and JIRAs (linked)</a:t>
            </a:r>
            <a:endParaRPr lang="en-US" sz="1800" dirty="0">
              <a:effectLst/>
            </a:endParaRPr>
          </a:p>
          <a:p>
            <a:pPr lvl="0"/>
            <a:r>
              <a:rPr lang="en-US" sz="2400" baseline="0" dirty="0"/>
              <a:t>Timings:</a:t>
            </a:r>
          </a:p>
          <a:p>
            <a:pPr lvl="1"/>
            <a:r>
              <a:rPr lang="en-US" sz="2000" baseline="0" dirty="0"/>
              <a:t>EDMC: 24h turn-around, discrete changes</a:t>
            </a:r>
          </a:p>
          <a:p>
            <a:pPr lvl="1"/>
            <a:r>
              <a:rPr lang="en-US" sz="2000" baseline="0" dirty="0"/>
              <a:t>OMF TFs: typically 1 week turnaround</a:t>
            </a:r>
          </a:p>
          <a:p>
            <a:pPr lvl="1"/>
            <a:r>
              <a:rPr lang="en-US" sz="2000" baseline="0" dirty="0"/>
              <a:t>A 3 day turnaround on all issues may be optimum, achievable with both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ADEE7-1668-46A7-83EA-D75F3EEAE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689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previously originated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(formerly About) files derived from EDM Council metadata</a:t>
            </a:r>
          </a:p>
          <a:p>
            <a:pPr lvl="1" rtl="0" fontAlgn="base"/>
            <a:r>
              <a:rPr lang="en-US" sz="2000" baseline="0" dirty="0">
                <a:effectLst/>
              </a:rPr>
              <a:t>Minimal OMG metadata added for submission</a:t>
            </a:r>
            <a:endParaRPr lang="en-US" sz="2000" dirty="0">
              <a:effectLst/>
            </a:endParaRP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OMG RTF JIRA issues across to FIBO2 FTF JIRA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(Blockchain) WG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 on Tuesdays – alternating between 2 agendas: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FIBO as concept model for Smart Contracts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meetings with MARS PTF</a:t>
            </a:r>
          </a:p>
          <a:p>
            <a:pPr lvl="2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 possible RFPs, proposed RFCs etc.</a:t>
            </a:r>
          </a:p>
          <a:p>
            <a:pPr lvl="2" rtl="0" fontAlgn="base"/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rtl="0" fontAlgn="base"/>
            <a:r>
              <a:rPr lang="en-US" sz="2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activities will be wrapped</a:t>
            </a:r>
            <a:r>
              <a:rPr lang="en-US" sz="2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into the new Blockchain PSIG (see next slide)</a:t>
            </a:r>
          </a:p>
          <a:p>
            <a:pPr lvl="1" rtl="0" fontAlgn="base"/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further meetings</a:t>
            </a:r>
          </a:p>
          <a:p>
            <a:pPr lvl="1" rtl="0" fontAlgn="base"/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Unless the PSIG is not chartered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9B374-2D87-4DCF-ADBB-DA2EDC0A3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NEW: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Blockchain PSIG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BC6D4-F6B0-4CBF-85D7-EC4306368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chartered in December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Email list will only exist after then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requesting a wiki</a:t>
            </a: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Charter doc submitted around the 3 week deadline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Subsequent comments this week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submit a redline amended version of this</a:t>
            </a: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Socialize at Blockchain Special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Event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FDTF </a:t>
            </a: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activity will become a WG of that PSIG</a:t>
            </a: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activities covering RFP ideas,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RFCs, standards liaison etc. </a:t>
            </a:r>
          </a:p>
          <a:p>
            <a:pPr lvl="0" rtl="0" fontAlgn="base"/>
            <a:endParaRPr lang="en-US" sz="2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7001D-C473-4559-8909-A2AC53090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897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F573A-C0B3-4376-82FC-F06A863AC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DLT </a:t>
            </a:r>
            <a:r>
              <a:rPr lang="en-US" dirty="0" err="1"/>
              <a:t>PoC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BBD23-9A61-43CA-B4FB-11A4F430D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for Smart Contracts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models for IR Swaps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  <a:endParaRPr lang="en-US" sz="20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Physical Implementations</a:t>
            </a:r>
          </a:p>
          <a:p>
            <a:pPr lvl="1" rtl="0" fontAlgn="base"/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JackRabbit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initiative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Pseudocode?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implementations with different architectures e.g. IOTA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Assume logical model remains unchanged for different architectures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how easy or otherwise it is to pull  the relevant stuff from FIBO</a:t>
            </a:r>
            <a:endParaRPr lang="en-US" sz="200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40410-1198-488C-A168-A28E2CF66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02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19032</TotalTime>
  <Words>4087</Words>
  <Application>Microsoft Office PowerPoint</Application>
  <PresentationFormat>On-screen Show (4:3)</PresentationFormat>
  <Paragraphs>685</Paragraphs>
  <Slides>47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Gill Sans</vt:lpstr>
      <vt:lpstr>Symbol</vt:lpstr>
      <vt:lpstr>Times New Roman</vt:lpstr>
      <vt:lpstr>ヒラギノ角ゴ ProN W3</vt:lpstr>
      <vt:lpstr>Office Theme</vt:lpstr>
      <vt:lpstr>OMG Finance Domain Task Force (FDTF)</vt:lpstr>
      <vt:lpstr>Agenda</vt:lpstr>
      <vt:lpstr>NEWS</vt:lpstr>
      <vt:lpstr>FIBO v2 – What Happens Next?</vt:lpstr>
      <vt:lpstr>JIRA: FDTF Recommendations</vt:lpstr>
      <vt:lpstr>FIBO 2.0</vt:lpstr>
      <vt:lpstr>FDTF DLT (Blockchain) WG</vt:lpstr>
      <vt:lpstr>NEW: Blockchain PSIG</vt:lpstr>
      <vt:lpstr>DLT PoC</vt:lpstr>
      <vt:lpstr>IOTA</vt:lpstr>
      <vt:lpstr>IOTA Potential Standards</vt:lpstr>
      <vt:lpstr>Plans for December Quarterly Meeting</vt:lpstr>
      <vt:lpstr>December Agenda: Things to cover</vt:lpstr>
      <vt:lpstr>Plans for December</vt:lpstr>
      <vt:lpstr>December FIBO Workshop</vt:lpstr>
      <vt:lpstr>Current Agenda Outline</vt:lpstr>
      <vt:lpstr>Tuesday</vt:lpstr>
      <vt:lpstr>Wednesday</vt:lpstr>
      <vt:lpstr>ADTF Things to be aware of</vt:lpstr>
      <vt:lpstr>Additional (Background) Slides</vt:lpstr>
      <vt:lpstr>FIBO Plans</vt:lpstr>
      <vt:lpstr>FTF and RTF Charters (Friday Plenary) June results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2018-12-05T20:09:17Z</dcterms:modified>
</cp:coreProperties>
</file>