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519" r:id="rId3"/>
    <p:sldId id="843" r:id="rId4"/>
    <p:sldId id="870" r:id="rId5"/>
    <p:sldId id="851" r:id="rId6"/>
    <p:sldId id="867" r:id="rId7"/>
    <p:sldId id="845" r:id="rId8"/>
    <p:sldId id="847" r:id="rId9"/>
    <p:sldId id="855" r:id="rId10"/>
    <p:sldId id="869" r:id="rId11"/>
    <p:sldId id="849" r:id="rId12"/>
    <p:sldId id="838" r:id="rId13"/>
    <p:sldId id="862" r:id="rId14"/>
    <p:sldId id="875" r:id="rId15"/>
    <p:sldId id="853" r:id="rId16"/>
    <p:sldId id="798" r:id="rId17"/>
    <p:sldId id="711" r:id="rId18"/>
    <p:sldId id="822" r:id="rId19"/>
    <p:sldId id="831" r:id="rId20"/>
    <p:sldId id="826" r:id="rId21"/>
    <p:sldId id="828" r:id="rId22"/>
    <p:sldId id="835" r:id="rId23"/>
    <p:sldId id="824" r:id="rId24"/>
    <p:sldId id="872" r:id="rId25"/>
    <p:sldId id="832" r:id="rId26"/>
    <p:sldId id="836" r:id="rId27"/>
    <p:sldId id="809" r:id="rId28"/>
    <p:sldId id="873" r:id="rId29"/>
    <p:sldId id="874" r:id="rId30"/>
    <p:sldId id="666" r:id="rId31"/>
    <p:sldId id="734" r:id="rId32"/>
    <p:sldId id="735" r:id="rId33"/>
    <p:sldId id="793" r:id="rId34"/>
    <p:sldId id="749" r:id="rId35"/>
    <p:sldId id="736" r:id="rId36"/>
    <p:sldId id="741" r:id="rId37"/>
    <p:sldId id="700" r:id="rId38"/>
    <p:sldId id="704" r:id="rId39"/>
    <p:sldId id="701" r:id="rId40"/>
    <p:sldId id="702" r:id="rId41"/>
    <p:sldId id="668" r:id="rId42"/>
    <p:sldId id="787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613A58-0EA9-464E-B0CB-89EB325715DF}" v="1714" dt="2019-03-15T16:47:36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74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E206E93F-4D5D-49F4-B031-6D591C2CD13D}"/>
    <pc:docChg chg="delSld modSld sldOrd">
      <pc:chgData name="Michael Bennett" userId="808163721be62333" providerId="LiveId" clId="{E206E93F-4D5D-49F4-B031-6D591C2CD13D}" dt="2019-03-13T19:05:28.299" v="955" actId="404"/>
      <pc:docMkLst>
        <pc:docMk/>
      </pc:docMkLst>
      <pc:sldChg chg="modSp">
        <pc:chgData name="Michael Bennett" userId="808163721be62333" providerId="LiveId" clId="{E206E93F-4D5D-49F4-B031-6D591C2CD13D}" dt="2019-03-13T17:19:20.094" v="10" actId="20577"/>
        <pc:sldMkLst>
          <pc:docMk/>
          <pc:sldMk cId="0" sldId="256"/>
        </pc:sldMkLst>
        <pc:spChg chg="mod">
          <ac:chgData name="Michael Bennett" userId="808163721be62333" providerId="LiveId" clId="{E206E93F-4D5D-49F4-B031-6D591C2CD13D}" dt="2019-03-13T17:19:20.094" v="10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E206E93F-4D5D-49F4-B031-6D591C2CD13D}" dt="2019-03-13T19:05:28.299" v="955" actId="404"/>
        <pc:sldMkLst>
          <pc:docMk/>
          <pc:sldMk cId="4211051418" sldId="838"/>
        </pc:sldMkLst>
        <pc:spChg chg="mod">
          <ac:chgData name="Michael Bennett" userId="808163721be62333" providerId="LiveId" clId="{E206E93F-4D5D-49F4-B031-6D591C2CD13D}" dt="2019-03-13T19:05:28.299" v="955" actId="404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E206E93F-4D5D-49F4-B031-6D591C2CD13D}" dt="2019-03-13T18:14:03.073" v="875" actId="20577"/>
        <pc:sldMkLst>
          <pc:docMk/>
          <pc:sldMk cId="3947954689" sldId="843"/>
        </pc:sldMkLst>
        <pc:spChg chg="mod">
          <ac:chgData name="Michael Bennett" userId="808163721be62333" providerId="LiveId" clId="{E206E93F-4D5D-49F4-B031-6D591C2CD13D}" dt="2019-03-13T18:14:03.073" v="875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 ord">
        <pc:chgData name="Michael Bennett" userId="808163721be62333" providerId="LiveId" clId="{E206E93F-4D5D-49F4-B031-6D591C2CD13D}" dt="2019-03-13T17:22:33.426" v="219" actId="20577"/>
        <pc:sldMkLst>
          <pc:docMk/>
          <pc:sldMk cId="3032193647" sldId="845"/>
        </pc:sldMkLst>
        <pc:spChg chg="mod">
          <ac:chgData name="Michael Bennett" userId="808163721be62333" providerId="LiveId" clId="{E206E93F-4D5D-49F4-B031-6D591C2CD13D}" dt="2019-03-13T17:22:33.426" v="219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modSp">
        <pc:chgData name="Michael Bennett" userId="808163721be62333" providerId="LiveId" clId="{E206E93F-4D5D-49F4-B031-6D591C2CD13D}" dt="2019-03-13T18:56:07.694" v="887" actId="20577"/>
        <pc:sldMkLst>
          <pc:docMk/>
          <pc:sldMk cId="3071212602" sldId="849"/>
        </pc:sldMkLst>
        <pc:spChg chg="mod">
          <ac:chgData name="Michael Bennett" userId="808163721be62333" providerId="LiveId" clId="{E206E93F-4D5D-49F4-B031-6D591C2CD13D}" dt="2019-03-13T18:56:07.694" v="887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E206E93F-4D5D-49F4-B031-6D591C2CD13D}" dt="2019-03-13T17:23:36.288" v="239" actId="20577"/>
        <pc:sldMkLst>
          <pc:docMk/>
          <pc:sldMk cId="1503027774" sldId="855"/>
        </pc:sldMkLst>
        <pc:spChg chg="mod">
          <ac:chgData name="Michael Bennett" userId="808163721be62333" providerId="LiveId" clId="{E206E93F-4D5D-49F4-B031-6D591C2CD13D}" dt="2019-03-13T17:23:36.288" v="239" actId="20577"/>
          <ac:spMkLst>
            <pc:docMk/>
            <pc:sldMk cId="1503027774" sldId="855"/>
            <ac:spMk id="3" creationId="{A85FC595-C69A-405C-B132-FAD1FC261F37}"/>
          </ac:spMkLst>
        </pc:spChg>
      </pc:sldChg>
      <pc:sldChg chg="modSp">
        <pc:chgData name="Michael Bennett" userId="808163721be62333" providerId="LiveId" clId="{E206E93F-4D5D-49F4-B031-6D591C2CD13D}" dt="2019-03-13T17:59:08.962" v="731" actId="20577"/>
        <pc:sldMkLst>
          <pc:docMk/>
          <pc:sldMk cId="476725461" sldId="862"/>
        </pc:sldMkLst>
        <pc:spChg chg="mod">
          <ac:chgData name="Michael Bennett" userId="808163721be62333" providerId="LiveId" clId="{E206E93F-4D5D-49F4-B031-6D591C2CD13D}" dt="2019-03-13T17:59:08.962" v="731" actId="20577"/>
          <ac:spMkLst>
            <pc:docMk/>
            <pc:sldMk cId="476725461" sldId="862"/>
            <ac:spMk id="3" creationId="{8960AB63-695B-401E-8BE4-37534F22239F}"/>
          </ac:spMkLst>
        </pc:spChg>
      </pc:sldChg>
    </pc:docChg>
  </pc:docChgLst>
  <pc:docChgLst>
    <pc:chgData name="Michael Bennett" userId="808163721be62333" providerId="LiveId" clId="{11613A58-0EA9-464E-B0CB-89EB325715DF}"/>
    <pc:docChg chg="addSld delSld modSld">
      <pc:chgData name="Michael Bennett" userId="808163721be62333" providerId="LiveId" clId="{11613A58-0EA9-464E-B0CB-89EB325715DF}" dt="2019-03-15T16:47:36.672" v="760" actId="20577"/>
      <pc:docMkLst>
        <pc:docMk/>
      </pc:docMkLst>
      <pc:sldChg chg="modSp">
        <pc:chgData name="Michael Bennett" userId="808163721be62333" providerId="LiveId" clId="{11613A58-0EA9-464E-B0CB-89EB325715DF}" dt="2019-03-15T16:19:12.218" v="105" actId="20577"/>
        <pc:sldMkLst>
          <pc:docMk/>
          <pc:sldMk cId="4211051418" sldId="838"/>
        </pc:sldMkLst>
        <pc:spChg chg="mod">
          <ac:chgData name="Michael Bennett" userId="808163721be62333" providerId="LiveId" clId="{11613A58-0EA9-464E-B0CB-89EB325715DF}" dt="2019-03-15T16:19:12.218" v="105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11613A58-0EA9-464E-B0CB-89EB325715DF}" dt="2019-03-15T16:18:22.913" v="91" actId="20577"/>
        <pc:sldMkLst>
          <pc:docMk/>
          <pc:sldMk cId="3071212602" sldId="849"/>
        </pc:sldMkLst>
        <pc:spChg chg="mod">
          <ac:chgData name="Michael Bennett" userId="808163721be62333" providerId="LiveId" clId="{11613A58-0EA9-464E-B0CB-89EB325715DF}" dt="2019-03-15T16:18:22.913" v="91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11613A58-0EA9-464E-B0CB-89EB325715DF}" dt="2019-03-15T16:16:45.157" v="72" actId="20577"/>
        <pc:sldMkLst>
          <pc:docMk/>
          <pc:sldMk cId="1313809421" sldId="851"/>
        </pc:sldMkLst>
        <pc:spChg chg="mod">
          <ac:chgData name="Michael Bennett" userId="808163721be62333" providerId="LiveId" clId="{11613A58-0EA9-464E-B0CB-89EB325715DF}" dt="2019-03-15T16:16:45.157" v="72" actId="20577"/>
          <ac:spMkLst>
            <pc:docMk/>
            <pc:sldMk cId="1313809421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11613A58-0EA9-464E-B0CB-89EB325715DF}" dt="2019-03-15T16:47:36.672" v="760" actId="20577"/>
        <pc:sldMkLst>
          <pc:docMk/>
          <pc:sldMk cId="476725461" sldId="862"/>
        </pc:sldMkLst>
        <pc:spChg chg="mod">
          <ac:chgData name="Michael Bennett" userId="808163721be62333" providerId="LiveId" clId="{11613A58-0EA9-464E-B0CB-89EB325715DF}" dt="2019-03-15T16:47:36.672" v="760" actId="20577"/>
          <ac:spMkLst>
            <pc:docMk/>
            <pc:sldMk cId="476725461" sldId="862"/>
            <ac:spMk id="3" creationId="{8960AB63-695B-401E-8BE4-37534F22239F}"/>
          </ac:spMkLst>
        </pc:spChg>
      </pc:sldChg>
      <pc:sldChg chg="modSp add">
        <pc:chgData name="Michael Bennett" userId="808163721be62333" providerId="LiveId" clId="{11613A58-0EA9-464E-B0CB-89EB325715DF}" dt="2019-03-15T16:33:15.695" v="518" actId="20577"/>
        <pc:sldMkLst>
          <pc:docMk/>
          <pc:sldMk cId="2590112843" sldId="875"/>
        </pc:sldMkLst>
        <pc:spChg chg="mod">
          <ac:chgData name="Michael Bennett" userId="808163721be62333" providerId="LiveId" clId="{11613A58-0EA9-464E-B0CB-89EB325715DF}" dt="2019-03-15T16:30:34.561" v="175" actId="5793"/>
          <ac:spMkLst>
            <pc:docMk/>
            <pc:sldMk cId="2590112843" sldId="875"/>
            <ac:spMk id="2" creationId="{E841AAEC-4DB9-48A7-AFE6-9F8F5C0126C0}"/>
          </ac:spMkLst>
        </pc:spChg>
        <pc:spChg chg="mod">
          <ac:chgData name="Michael Bennett" userId="808163721be62333" providerId="LiveId" clId="{11613A58-0EA9-464E-B0CB-89EB325715DF}" dt="2019-03-15T16:33:15.695" v="518" actId="20577"/>
          <ac:spMkLst>
            <pc:docMk/>
            <pc:sldMk cId="2590112843" sldId="875"/>
            <ac:spMk id="3" creationId="{C4932A44-509B-47D7-9DA5-18B6A290D51A}"/>
          </ac:spMkLst>
        </pc:spChg>
      </pc:sldChg>
      <pc:sldChg chg="modSp add del">
        <pc:chgData name="Michael Bennett" userId="808163721be62333" providerId="LiveId" clId="{11613A58-0EA9-464E-B0CB-89EB325715DF}" dt="2019-03-15T16:30:34.811" v="177" actId="2696"/>
        <pc:sldMkLst>
          <pc:docMk/>
          <pc:sldMk cId="2650683676" sldId="876"/>
        </pc:sldMkLst>
        <pc:spChg chg="mod">
          <ac:chgData name="Michael Bennett" userId="808163721be62333" providerId="LiveId" clId="{11613A58-0EA9-464E-B0CB-89EB325715DF}" dt="2019-03-15T16:30:34.572" v="176"/>
          <ac:spMkLst>
            <pc:docMk/>
            <pc:sldMk cId="2650683676" sldId="876"/>
            <ac:spMk id="2" creationId="{69384157-3B1C-420A-A53D-59C0C0666F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pec.edmcouncil.org/fibo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bc-psig@omg.org" TargetMode="External"/><Relationship Id="rId2" Type="http://schemas.openxmlformats.org/officeDocument/2006/relationships/hyperlink" Target="https://www.omg.org/cgi-bin/doc?ptc/2018-12-0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mgwiki.org/bc-psig/doku.php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March 13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Follow-ups on the FCA Call for Comments</a:t>
            </a:r>
          </a:p>
          <a:p>
            <a:pPr lvl="1"/>
            <a:r>
              <a:rPr lang="en-US" sz="1600" dirty="0"/>
              <a:t>May now be covered in the EBRDF activity – see below</a:t>
            </a:r>
            <a:endParaRPr lang="en-US" sz="1600" baseline="0" dirty="0"/>
          </a:p>
          <a:p>
            <a:r>
              <a:rPr lang="en-US" sz="2000" dirty="0"/>
              <a:t>New initiative by EDM Council on European reporting harmonization (MiFID, EMIR and FCTC reporting) at EBRDF</a:t>
            </a:r>
          </a:p>
          <a:p>
            <a:pPr lvl="1"/>
            <a:r>
              <a:rPr lang="en-US" sz="1800" dirty="0"/>
              <a:t>Also overlap with the BMI XBRL activity</a:t>
            </a:r>
          </a:p>
          <a:p>
            <a:pPr lvl="1"/>
            <a:r>
              <a:rPr lang="en-US" sz="1800" dirty="0"/>
              <a:t>Can we get an update from Mike A? TBC</a:t>
            </a:r>
          </a:p>
          <a:p>
            <a:pPr lvl="1"/>
            <a:r>
              <a:rPr lang="en-US" sz="1800" dirty="0"/>
              <a:t>Also update on the FIBO UG</a:t>
            </a:r>
          </a:p>
          <a:p>
            <a:r>
              <a:rPr lang="en-US" sz="2000" dirty="0"/>
              <a:t>Do EBRDF and FIBO UG as a single topic at FDTF in Reston</a:t>
            </a:r>
          </a:p>
          <a:p>
            <a:pPr lvl="1"/>
            <a:r>
              <a:rPr lang="en-US" sz="1600" dirty="0"/>
              <a:t>To be coordinated – standardizing meaning of concepts to align with reg reporting requirements; MiFID / CFTC / EMIR v FIBO and ISDA CDM as refence models </a:t>
            </a:r>
          </a:p>
          <a:p>
            <a:pPr lvl="0"/>
            <a:r>
              <a:rPr lang="en-US" sz="2000" dirty="0"/>
              <a:t>Contextual ontology extraction</a:t>
            </a:r>
          </a:p>
          <a:p>
            <a:pPr lvl="1"/>
            <a:r>
              <a:rPr lang="en-US" sz="1800" dirty="0"/>
              <a:t>Context specific ontologies (more of an ontology PSIG topic, see also Tree Shaker, shapes etc.)</a:t>
            </a:r>
          </a:p>
          <a:p>
            <a:pPr lvl="1"/>
            <a:r>
              <a:rPr lang="en-US" sz="1800" dirty="0"/>
              <a:t>Context specific views of broader ontology</a:t>
            </a:r>
          </a:p>
          <a:p>
            <a:pPr lvl="1"/>
            <a:r>
              <a:rPr lang="en-US" sz="1800" dirty="0"/>
              <a:t>Expressing requirements for ontology viz per context – how to understand what a given business user is interested in seeing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March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</a:p>
          <a:p>
            <a:pPr lvl="0"/>
            <a:r>
              <a:rPr lang="en-US" sz="2800" baseline="0" dirty="0"/>
              <a:t>Current focus: Equities and Debt</a:t>
            </a:r>
          </a:p>
          <a:p>
            <a:pPr lvl="1"/>
            <a:r>
              <a:rPr lang="en-US" sz="2400" baseline="0" dirty="0"/>
              <a:t>Should we cover these?</a:t>
            </a:r>
          </a:p>
          <a:p>
            <a:pPr lvl="1"/>
            <a:r>
              <a:rPr lang="en-US" sz="2400" baseline="0" dirty="0"/>
              <a:t>Decision: Equities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Agenda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Tuesday 19 March</a:t>
            </a:r>
          </a:p>
          <a:p>
            <a:pPr lvl="1"/>
            <a:r>
              <a:rPr lang="en-US" sz="1800" kern="1200" baseline="0" dirty="0">
                <a:solidFill>
                  <a:schemeClr val="tx1"/>
                </a:solidFill>
                <a:effectLst/>
              </a:rPr>
              <a:t>Tues Morning (9 – 12) </a:t>
            </a:r>
          </a:p>
          <a:p>
            <a:pPr lvl="2"/>
            <a:r>
              <a:rPr lang="en-US" sz="1600" dirty="0"/>
              <a:t>Mike A update 40 min</a:t>
            </a:r>
          </a:p>
          <a:p>
            <a:pPr lvl="2"/>
            <a:r>
              <a:rPr lang="en-US" sz="1600" kern="1200" dirty="0">
                <a:solidFill>
                  <a:schemeClr val="tx1"/>
                </a:solidFill>
                <a:effectLst/>
              </a:rPr>
              <a:t>FIBO Tweets 1h</a:t>
            </a:r>
          </a:p>
          <a:p>
            <a:pPr lvl="2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FIGI fast track update 1/2h</a:t>
            </a:r>
          </a:p>
          <a:p>
            <a:pPr lvl="2"/>
            <a:r>
              <a:rPr lang="en-US" sz="1600" dirty="0"/>
              <a:t>GLEIF Legal Entity Identifier Ontologies (Pete Rivett) 45min</a:t>
            </a:r>
            <a:endParaRPr lang="en-US" sz="1600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sz="1800" dirty="0"/>
              <a:t>Afternoon (1 – 5)</a:t>
            </a:r>
          </a:p>
          <a:p>
            <a:pPr lvl="2"/>
            <a:r>
              <a:rPr lang="en-US" sz="1400" dirty="0"/>
              <a:t>No session; Blockchain PSIG meets</a:t>
            </a:r>
          </a:p>
          <a:p>
            <a:pPr lvl="2"/>
            <a:r>
              <a:rPr lang="en-US" sz="1400" dirty="0"/>
              <a:t>Includes IOTA plans</a:t>
            </a:r>
          </a:p>
          <a:p>
            <a:pPr lvl="2"/>
            <a:r>
              <a:rPr lang="en-US" sz="1400" dirty="0"/>
              <a:t>Followed by Agent PSIG meeting</a:t>
            </a:r>
          </a:p>
          <a:p>
            <a:pPr lvl="0"/>
            <a:r>
              <a:rPr lang="en-US" sz="2000" dirty="0"/>
              <a:t>Wednesday 20 March</a:t>
            </a:r>
            <a:endParaRPr lang="en-US" sz="1400" dirty="0"/>
          </a:p>
          <a:p>
            <a:pPr lvl="1"/>
            <a:r>
              <a:rPr lang="en-US" sz="1800" dirty="0"/>
              <a:t>Morning (9 – 12) </a:t>
            </a:r>
          </a:p>
          <a:p>
            <a:pPr lvl="2"/>
            <a:r>
              <a:rPr lang="en-US" sz="1600" dirty="0"/>
              <a:t>IOTA session joint with MARS</a:t>
            </a:r>
          </a:p>
          <a:p>
            <a:pPr lvl="2"/>
            <a:r>
              <a:rPr lang="en-US" sz="1600" dirty="0"/>
              <a:t>Presentation from BMI/SBRM</a:t>
            </a:r>
          </a:p>
          <a:p>
            <a:pPr lvl="2"/>
            <a:r>
              <a:rPr lang="en-US" sz="1600" dirty="0"/>
              <a:t>Also check ADTF Agenda</a:t>
            </a:r>
          </a:p>
          <a:p>
            <a:pPr lvl="1"/>
            <a:r>
              <a:rPr lang="en-US" sz="1800" dirty="0"/>
              <a:t>Extended</a:t>
            </a:r>
            <a:r>
              <a:rPr lang="en-US" sz="1800" baseline="0" dirty="0"/>
              <a:t> lunch 12 – 1:30</a:t>
            </a:r>
            <a:endParaRPr lang="en-US" sz="1800" dirty="0"/>
          </a:p>
          <a:p>
            <a:pPr lvl="1"/>
            <a:r>
              <a:rPr lang="en-US" sz="1800" dirty="0"/>
              <a:t>Wednesday Afternoon (1:30 – 5)</a:t>
            </a:r>
          </a:p>
          <a:p>
            <a:pPr lvl="2"/>
            <a:r>
              <a:rPr lang="en-US" sz="1600" dirty="0"/>
              <a:t>FIBO Workshop – Equities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MARS PTC</a:t>
            </a:r>
            <a:r>
              <a:rPr lang="en-US" sz="2400" baseline="0" dirty="0"/>
              <a:t> – Joint sessions</a:t>
            </a:r>
          </a:p>
          <a:p>
            <a:pPr lvl="1"/>
            <a:r>
              <a:rPr lang="en-US" sz="2000" dirty="0"/>
              <a:t>Monday 11 - 12 – IOTA 1</a:t>
            </a:r>
          </a:p>
          <a:p>
            <a:pPr lvl="1"/>
            <a:r>
              <a:rPr lang="en-US" sz="2000" dirty="0"/>
              <a:t>Wednesday 9 – 10  - IOTA 2</a:t>
            </a:r>
          </a:p>
          <a:p>
            <a:pPr lvl="0"/>
            <a:r>
              <a:rPr lang="en-US" sz="2400" dirty="0"/>
              <a:t>MARS – of interest (not joint session)</a:t>
            </a:r>
          </a:p>
          <a:p>
            <a:pPr lvl="1"/>
            <a:r>
              <a:rPr lang="en-US" sz="2000" dirty="0"/>
              <a:t>Thursday 10:30 –</a:t>
            </a:r>
            <a:r>
              <a:rPr lang="en-US" sz="2000" baseline="0" dirty="0"/>
              <a:t> 11 - DIDO</a:t>
            </a:r>
            <a:endParaRPr lang="en-US" sz="2000" dirty="0"/>
          </a:p>
          <a:p>
            <a:r>
              <a:rPr lang="en-US" sz="2400" dirty="0"/>
              <a:t>SBRM – Standard Business Reporting Model</a:t>
            </a:r>
          </a:p>
          <a:p>
            <a:pPr lvl="1"/>
            <a:r>
              <a:rPr lang="en-US" sz="2000" dirty="0"/>
              <a:t>Continuation of initiative started in FDTF in Dec</a:t>
            </a:r>
          </a:p>
          <a:p>
            <a:pPr lvl="1"/>
            <a:r>
              <a:rPr lang="en-US" sz="2000" dirty="0"/>
              <a:t>Meets Monday 10:30 – 12 at BMI (overlapping MARS joint session)</a:t>
            </a:r>
          </a:p>
          <a:p>
            <a:pPr lvl="1"/>
            <a:r>
              <a:rPr lang="en-US" sz="2000" dirty="0"/>
              <a:t>Some suggestion this might</a:t>
            </a:r>
            <a:r>
              <a:rPr lang="en-US" sz="2000" baseline="0" dirty="0"/>
              <a:t> also be considered joint with FDTF – no evidence of this found today (Later: it is on the BMI agenda as such)</a:t>
            </a:r>
            <a:endParaRPr lang="en-US" sz="2000" dirty="0"/>
          </a:p>
          <a:p>
            <a:r>
              <a:rPr lang="en-US" sz="2400" dirty="0"/>
              <a:t>Things that might be of interest to FDTF participants</a:t>
            </a:r>
          </a:p>
          <a:p>
            <a:pPr lvl="1"/>
            <a:r>
              <a:rPr lang="en-US" sz="2000" dirty="0"/>
              <a:t>ADTF: </a:t>
            </a:r>
            <a:r>
              <a:rPr lang="en-US" sz="2000"/>
              <a:t>2 ontology </a:t>
            </a:r>
            <a:r>
              <a:rPr lang="en-US" sz="2000" dirty="0"/>
              <a:t>related sessions </a:t>
            </a:r>
            <a:r>
              <a:rPr lang="en-US" sz="2000"/>
              <a:t>after coffee</a:t>
            </a:r>
            <a:endParaRPr lang="en-US" sz="2000" dirty="0"/>
          </a:p>
          <a:p>
            <a:pPr lvl="0"/>
            <a:r>
              <a:rPr lang="en-US" sz="2400" dirty="0"/>
              <a:t>Other?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25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AAEC-4DB9-48A7-AFE6-9F8F5C012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Requests – SBRM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32A44-509B-47D7-9DA5-18B6A290D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Received the following request via Facebook </a:t>
            </a:r>
          </a:p>
          <a:p>
            <a:pPr lvl="1"/>
            <a:r>
              <a:rPr lang="en-US" sz="2000" i="1" dirty="0"/>
              <a:t>Please do not use Facebook for work – this is why I did not find it again</a:t>
            </a:r>
          </a:p>
          <a:p>
            <a:pPr lvl="1"/>
            <a:r>
              <a:rPr lang="en-US" sz="1800" dirty="0"/>
              <a:t>From Lars </a:t>
            </a:r>
            <a:r>
              <a:rPr lang="en-US" sz="1800" dirty="0" err="1"/>
              <a:t>Toomre</a:t>
            </a:r>
            <a:r>
              <a:rPr lang="en-US" sz="1800" dirty="0"/>
              <a:t>:</a:t>
            </a:r>
          </a:p>
          <a:p>
            <a:pPr lvl="2"/>
            <a:r>
              <a:rPr lang="en-US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put three items of FDTF agenda: SBRM, Mathematical modeling of ontology terms, and what is being called semantic spreadsheet</a:t>
            </a:r>
          </a:p>
          <a:p>
            <a:pPr lvl="1"/>
            <a:r>
              <a:rPr lang="en-US" sz="1800" dirty="0"/>
              <a:t>Mike Bennett:</a:t>
            </a:r>
          </a:p>
          <a:p>
            <a:pPr lvl="2"/>
            <a:r>
              <a:rPr lang="en-US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Happy to add these things to the FDTF March agenda. Can we do these on the Wednesday morning</a:t>
            </a:r>
          </a:p>
          <a:p>
            <a:pPr lvl="1"/>
            <a:r>
              <a:rPr lang="en-US" sz="1800" dirty="0"/>
              <a:t>Lars </a:t>
            </a:r>
            <a:r>
              <a:rPr lang="en-US" sz="1800" dirty="0" err="1"/>
              <a:t>Toomre</a:t>
            </a:r>
            <a:endParaRPr lang="en-US" sz="1800" dirty="0"/>
          </a:p>
          <a:p>
            <a:pPr lvl="2"/>
            <a:r>
              <a:rPr lang="en-US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Michael. I need to check with each of the co-lead before agreeing to Wednesday morning. What would the alternatives be, if necessary?</a:t>
            </a:r>
          </a:p>
          <a:p>
            <a:pPr lvl="0"/>
            <a:r>
              <a:rPr lang="en-US" sz="2400" dirty="0"/>
              <a:t>At today’s call:</a:t>
            </a:r>
          </a:p>
          <a:p>
            <a:pPr lvl="1"/>
            <a:r>
              <a:rPr lang="en-US" sz="2000" dirty="0"/>
              <a:t>Lars confirms</a:t>
            </a:r>
            <a:r>
              <a:rPr lang="en-US" sz="2000" baseline="0" dirty="0"/>
              <a:t> understanding that these are to be on Wednesday morning, 10 min each</a:t>
            </a:r>
          </a:p>
          <a:p>
            <a:pPr lvl="1"/>
            <a:r>
              <a:rPr lang="en-US" sz="2000" baseline="0" dirty="0"/>
              <a:t>MB to add to the FDTF calendar. 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8DAFB-CFC0-47E1-A475-1BA822F2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112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June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lvl="0"/>
            <a:r>
              <a:rPr lang="en-US" sz="2800" baseline="0" dirty="0"/>
              <a:t>Blockchain PSIG status</a:t>
            </a:r>
            <a:endParaRPr lang="en-US" sz="28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March OMG FDTF Quarterly Meeting (Reston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2019Q1 Release due out 31 March</a:t>
            </a:r>
          </a:p>
          <a:p>
            <a:pPr lvl="0"/>
            <a:r>
              <a:rPr lang="en-US" sz="2400" baseline="0" dirty="0"/>
              <a:t>FIBO Re-launching content validation and extension</a:t>
            </a:r>
          </a:p>
          <a:p>
            <a:pPr lvl="1"/>
            <a:r>
              <a:rPr lang="en-US" sz="2000" dirty="0"/>
              <a:t>Webinar as launch, April 15</a:t>
            </a:r>
          </a:p>
          <a:p>
            <a:pPr lvl="1"/>
            <a:r>
              <a:rPr lang="en-US" sz="2000" baseline="0" dirty="0"/>
              <a:t>FIBO to SMEs in business</a:t>
            </a:r>
          </a:p>
          <a:p>
            <a:pPr lvl="0"/>
            <a:r>
              <a:rPr lang="en-US" sz="2400" baseline="0" dirty="0"/>
              <a:t>Blockchain Special Event in Reston in March for industry and government</a:t>
            </a:r>
          </a:p>
          <a:p>
            <a:pPr lvl="0"/>
            <a:r>
              <a:rPr lang="en-US" sz="2400" baseline="0" dirty="0"/>
              <a:t>Blockchain PSIG created</a:t>
            </a:r>
          </a:p>
          <a:p>
            <a:pPr lvl="1"/>
            <a:r>
              <a:rPr lang="en-US" sz="2000" baseline="0" dirty="0"/>
              <a:t>Will also meet F2F in March</a:t>
            </a:r>
          </a:p>
          <a:p>
            <a:pPr lvl="0"/>
            <a:r>
              <a:rPr lang="en-US" sz="2400" baseline="0" dirty="0"/>
              <a:t>IOTA standards work under way</a:t>
            </a:r>
          </a:p>
          <a:p>
            <a:pPr lvl="1"/>
            <a:r>
              <a:rPr lang="en-US" sz="2000" baseline="0" dirty="0"/>
              <a:t>2 proposed standards to be presented at MARS PTF</a:t>
            </a:r>
          </a:p>
          <a:p>
            <a:pPr lvl="2"/>
            <a:r>
              <a:rPr lang="en-US" sz="1600" baseline="0" dirty="0"/>
              <a:t>Ternary (possible RFC? RFP also possible, to be discussed)</a:t>
            </a:r>
          </a:p>
          <a:p>
            <a:pPr lvl="2"/>
            <a:r>
              <a:rPr lang="en-US" sz="1600" baseline="0" dirty="0"/>
              <a:t>Node Standard – RFC or RFP as appropriate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4FB0-0872-4C12-A295-184D015B6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Quarterly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F4437-2DE0-4A62-89AE-41FABA178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Tag: 2019Q1</a:t>
            </a:r>
          </a:p>
          <a:p>
            <a:r>
              <a:rPr lang="en-US" dirty="0"/>
              <a:t>Release</a:t>
            </a:r>
            <a:r>
              <a:rPr lang="en-US" baseline="0" dirty="0"/>
              <a:t> date</a:t>
            </a:r>
            <a:r>
              <a:rPr lang="en-US" dirty="0"/>
              <a:t> 31 March </a:t>
            </a:r>
            <a:r>
              <a:rPr lang="en-US" baseline="0" dirty="0"/>
              <a:t>2019</a:t>
            </a:r>
          </a:p>
          <a:p>
            <a:r>
              <a:rPr lang="en-US" baseline="0" dirty="0"/>
              <a:t>See </a:t>
            </a:r>
            <a:r>
              <a:rPr lang="en-US" baseline="0" dirty="0">
                <a:hlinkClick r:id="rId2"/>
              </a:rPr>
              <a:t>https://spec.edmcouncil.org/fibo</a:t>
            </a:r>
            <a:r>
              <a:rPr lang="en-US" baseline="0" dirty="0"/>
              <a:t> </a:t>
            </a:r>
            <a:endParaRPr lang="en-US" dirty="0"/>
          </a:p>
          <a:p>
            <a:pPr lvl="1"/>
            <a:r>
              <a:rPr lang="en-US" baseline="0" dirty="0"/>
              <a:t>Includes a range of Product types for consuming FIBO </a:t>
            </a:r>
          </a:p>
          <a:p>
            <a:pPr lvl="1"/>
            <a:r>
              <a:rPr lang="en-US" baseline="0" dirty="0"/>
              <a:t>System of reference is OWL</a:t>
            </a:r>
          </a:p>
          <a:p>
            <a:pPr lvl="1"/>
            <a:r>
              <a:rPr lang="en-US" baseline="0" dirty="0"/>
              <a:t>New generation infrastructure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9C78C-66B9-4CCE-83A3-EF0D1CDE3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323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 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1"/>
            <a:r>
              <a:rPr lang="en-US" sz="1800" dirty="0"/>
              <a:t>Adds new material from the EDMC Quarterly release (December or March)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Delivers a ‘Final’ version of the Specification within 1 or 2 quarters</a:t>
            </a:r>
          </a:p>
          <a:p>
            <a:pPr lvl="2"/>
            <a:r>
              <a:rPr lang="en-US" sz="1600" dirty="0"/>
              <a:t>Date is set for</a:t>
            </a:r>
            <a:r>
              <a:rPr lang="en-US" sz="1600" baseline="0" dirty="0"/>
              <a:t> Q2</a:t>
            </a:r>
          </a:p>
          <a:p>
            <a:pPr lvl="2"/>
            <a:r>
              <a:rPr lang="en-US" sz="1600" baseline="0" dirty="0"/>
              <a:t>Could submit for Q1 but not ready due to spec automation changes</a:t>
            </a:r>
          </a:p>
          <a:p>
            <a:pPr lvl="0"/>
            <a:r>
              <a:rPr lang="en-US" sz="2200" dirty="0"/>
              <a:t>Change Management / Spec Automation</a:t>
            </a:r>
          </a:p>
          <a:p>
            <a:pPr lvl="1"/>
            <a:r>
              <a:rPr lang="en-US" sz="1800" dirty="0"/>
              <a:t>December meeting on JIRA alignment</a:t>
            </a:r>
          </a:p>
          <a:p>
            <a:pPr lvl="1"/>
            <a:r>
              <a:rPr lang="en-US" sz="1800" dirty="0"/>
              <a:t>Specification</a:t>
            </a:r>
            <a:r>
              <a:rPr lang="en-US" sz="1800" baseline="0" dirty="0"/>
              <a:t> </a:t>
            </a:r>
            <a:r>
              <a:rPr lang="en-US" sz="1800" dirty="0"/>
              <a:t>generation via LaTeX</a:t>
            </a:r>
            <a:r>
              <a:rPr lang="en-US" sz="1800" baseline="0" dirty="0"/>
              <a:t> to be set up</a:t>
            </a:r>
          </a:p>
          <a:p>
            <a:pPr lvl="1"/>
            <a:r>
              <a:rPr lang="en-US" sz="1800" baseline="0" dirty="0"/>
              <a:t>New diagrams for all sections to be set up in CCM</a:t>
            </a:r>
            <a:endParaRPr lang="en-US" sz="1800" dirty="0"/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will also provide some automation for the transformation for EDM Council owl to OMG OWL (different IRIs; some metadata additions)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C5E6B-E57C-4D91-A86D-73573CDF3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C91E9-4A82-4328-865A-A0AB04ABF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(Blockchain) WG decommissioned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Blockchain PSIG chartered in December</a:t>
            </a:r>
          </a:p>
          <a:p>
            <a:pPr lvl="0"/>
            <a:r>
              <a:rPr lang="en-US" sz="2400" baseline="0" dirty="0"/>
              <a:t>Blockchain PSIG</a:t>
            </a:r>
          </a:p>
          <a:p>
            <a:pPr lvl="1"/>
            <a:r>
              <a:rPr lang="en-US" sz="2000" baseline="0" dirty="0"/>
              <a:t>New Blockchain PSIG chartered in Seattle</a:t>
            </a:r>
          </a:p>
          <a:p>
            <a:pPr lvl="1"/>
            <a:r>
              <a:rPr lang="en-US" sz="2000" baseline="0" dirty="0"/>
              <a:t>Charter: </a:t>
            </a:r>
            <a:r>
              <a:rPr lang="en-US" sz="20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https://www.omg.org/cgi-bin/doc?ptc/2018-12-06</a:t>
            </a:r>
            <a:r>
              <a:rPr lang="en-US" sz="20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2000" baseline="0" dirty="0"/>
          </a:p>
          <a:p>
            <a:pPr lvl="1"/>
            <a:r>
              <a:rPr lang="en-US" sz="2000" baseline="0" dirty="0"/>
              <a:t>Mail address: </a:t>
            </a:r>
            <a:r>
              <a:rPr lang="en-US" sz="2000" baseline="0" dirty="0">
                <a:hlinkClick r:id="rId3"/>
              </a:rPr>
              <a:t>bc-psig@omg.org</a:t>
            </a:r>
            <a:endParaRPr lang="en-US" sz="2000" baseline="0" dirty="0"/>
          </a:p>
          <a:p>
            <a:pPr lvl="1"/>
            <a:r>
              <a:rPr lang="en-US" sz="2000" baseline="0" dirty="0"/>
              <a:t>Wiki: </a:t>
            </a:r>
            <a:r>
              <a:rPr lang="en-US" sz="2000" baseline="0" dirty="0">
                <a:hlinkClick r:id="rId4"/>
              </a:rPr>
              <a:t>https://www.omgwiki.org/bc-psig/doku.php</a:t>
            </a:r>
            <a:r>
              <a:rPr lang="en-US" sz="2000" baseline="0" dirty="0"/>
              <a:t>  </a:t>
            </a:r>
          </a:p>
          <a:p>
            <a:pPr lvl="1"/>
            <a:r>
              <a:rPr lang="en-US" sz="2000" baseline="0" dirty="0"/>
              <a:t>Meets Thursdays at 1pm Eastern Time</a:t>
            </a:r>
          </a:p>
          <a:p>
            <a:pPr lvl="0"/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other activities from FDTF DLTWG carried forward</a:t>
            </a:r>
          </a:p>
          <a:p>
            <a:pPr lvl="0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with FDTF and other TFs on proposed RFCs / RFPs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5F76-2021-4714-9770-4F40E72D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363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Discussed detailed RFC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proposals outline at Seattle FDTF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addressing within blockchain PSIG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several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potential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(plus platform):</a:t>
            </a:r>
            <a:endParaRPr lang="en-US" sz="2000" dirty="0">
              <a:effectLst/>
            </a:endParaRP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Ternary Format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Node: Current reference implementation, future plans, additional interfaces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standards proposals / draft RFC  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review in March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MARS PTF (joint attendance with FDTF)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March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Half Day – Monday afternoon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</a:t>
            </a:r>
            <a:endParaRPr lang="en-US" sz="1600" dirty="0"/>
          </a:p>
          <a:p>
            <a:pPr lvl="0"/>
            <a:r>
              <a:rPr lang="en-US" sz="2400" dirty="0"/>
              <a:t>FIBO Updates</a:t>
            </a:r>
          </a:p>
          <a:p>
            <a:pPr lvl="0"/>
            <a:r>
              <a:rPr lang="en-US" sz="2400" dirty="0"/>
              <a:t>PSIG Distributed</a:t>
            </a:r>
            <a:r>
              <a:rPr lang="en-US" sz="2400" baseline="0" dirty="0"/>
              <a:t> Ledger </a:t>
            </a:r>
            <a:r>
              <a:rPr lang="en-US" sz="2400" baseline="0" dirty="0" err="1"/>
              <a:t>PoC</a:t>
            </a:r>
            <a:r>
              <a:rPr lang="en-US" sz="2400" baseline="0" dirty="0"/>
              <a:t> Report-back</a:t>
            </a:r>
          </a:p>
          <a:p>
            <a:pPr lvl="0"/>
            <a:r>
              <a:rPr lang="en-US" sz="2400" dirty="0"/>
              <a:t>IOTA Tangle RFC(s)/RFP(s) presentation and discussion </a:t>
            </a:r>
          </a:p>
          <a:p>
            <a:pPr lvl="0"/>
            <a:r>
              <a:rPr lang="en-US" sz="2400" dirty="0"/>
              <a:t>FIBO Tweets</a:t>
            </a:r>
            <a:r>
              <a:rPr lang="en-US" sz="2400" baseline="0" dirty="0"/>
              <a:t> (Rob </a:t>
            </a:r>
            <a:r>
              <a:rPr lang="en-US" sz="2400" baseline="0" dirty="0" err="1"/>
              <a:t>Nehmer</a:t>
            </a:r>
            <a:r>
              <a:rPr lang="en-US" sz="2400" baseline="0" dirty="0"/>
              <a:t>) TUESDAY only</a:t>
            </a:r>
            <a:endParaRPr lang="en-US" sz="24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ISO FIGI fast track ballot (Richard 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Beatch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TUESDAY am (unavailable Tue pm)</a:t>
            </a:r>
            <a:endParaRPr lang="en-US" sz="2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from the SBRM activity? (now at BMI)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dirty="0"/>
              <a:t>Monday 10:30; summary to FDTF would be nice</a:t>
            </a:r>
          </a:p>
          <a:p>
            <a:pPr>
              <a:defRPr/>
            </a:pPr>
            <a:r>
              <a:rPr lang="en-US" sz="2400" dirty="0">
                <a:effectLst/>
              </a:rPr>
              <a:t>GLEIF Legal Entity Identifier Ontologies (Pete Rivett)</a:t>
            </a:r>
          </a:p>
          <a:p>
            <a:pPr lvl="0"/>
            <a:endParaRPr lang="en-US" sz="4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March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(status of FIBO 2.0)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 – MARS PTF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 – Blockchain PSIG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Topics of Interest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Tweets (confirmed)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FIGI fast track ballot update (confirmed)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0"/>
            <a:r>
              <a:rPr lang="en-US" sz="2400" baseline="0" dirty="0"/>
              <a:t>FDTF Roadmap</a:t>
            </a:r>
          </a:p>
          <a:p>
            <a:pPr lvl="1"/>
            <a:r>
              <a:rPr lang="en-US" sz="1800" baseline="0" dirty="0"/>
              <a:t>Other initiatives / get discussion started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19797</TotalTime>
  <Words>3408</Words>
  <Application>Microsoft Office PowerPoint</Application>
  <PresentationFormat>On-screen Show (4:3)</PresentationFormat>
  <Paragraphs>529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FIBO Quarterly Release</vt:lpstr>
      <vt:lpstr>FIBO v2 – Status reminder</vt:lpstr>
      <vt:lpstr>Blockchain Activities</vt:lpstr>
      <vt:lpstr>IOTA</vt:lpstr>
      <vt:lpstr>March Agenda: Things to cover</vt:lpstr>
      <vt:lpstr>Plans for March</vt:lpstr>
      <vt:lpstr>Possible Sessions</vt:lpstr>
      <vt:lpstr>March FIBO Workshop</vt:lpstr>
      <vt:lpstr>Current Agenda Outline</vt:lpstr>
      <vt:lpstr>Things to be aware of</vt:lpstr>
      <vt:lpstr>Additional Requests – SBRM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</cp:lastModifiedBy>
  <cp:revision>724</cp:revision>
  <dcterms:created xsi:type="dcterms:W3CDTF">2011-04-19T19:19:23Z</dcterms:created>
  <dcterms:modified xsi:type="dcterms:W3CDTF">2019-03-15T16:47:37Z</dcterms:modified>
</cp:coreProperties>
</file>