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5"/>
  </p:notesMasterIdLst>
  <p:sldIdLst>
    <p:sldId id="256" r:id="rId2"/>
    <p:sldId id="519" r:id="rId3"/>
    <p:sldId id="729" r:id="rId4"/>
    <p:sldId id="812" r:id="rId5"/>
    <p:sldId id="804" r:id="rId6"/>
    <p:sldId id="798" r:id="rId7"/>
    <p:sldId id="800" r:id="rId8"/>
    <p:sldId id="816" r:id="rId9"/>
    <p:sldId id="810" r:id="rId10"/>
    <p:sldId id="835" r:id="rId11"/>
    <p:sldId id="819" r:id="rId12"/>
    <p:sldId id="821" r:id="rId13"/>
    <p:sldId id="836" r:id="rId14"/>
    <p:sldId id="822" r:id="rId15"/>
    <p:sldId id="824" r:id="rId16"/>
    <p:sldId id="825" r:id="rId17"/>
    <p:sldId id="833" r:id="rId18"/>
    <p:sldId id="834" r:id="rId19"/>
    <p:sldId id="826" r:id="rId20"/>
    <p:sldId id="827" r:id="rId21"/>
    <p:sldId id="828" r:id="rId22"/>
    <p:sldId id="829" r:id="rId23"/>
    <p:sldId id="830" r:id="rId24"/>
    <p:sldId id="831" r:id="rId25"/>
    <p:sldId id="832" r:id="rId26"/>
    <p:sldId id="809" r:id="rId27"/>
    <p:sldId id="483" r:id="rId28"/>
    <p:sldId id="711" r:id="rId29"/>
    <p:sldId id="808" r:id="rId30"/>
    <p:sldId id="665" r:id="rId31"/>
    <p:sldId id="666" r:id="rId32"/>
    <p:sldId id="734" r:id="rId33"/>
    <p:sldId id="735" r:id="rId34"/>
    <p:sldId id="793" r:id="rId35"/>
    <p:sldId id="749" r:id="rId36"/>
    <p:sldId id="736" r:id="rId37"/>
    <p:sldId id="741" r:id="rId38"/>
    <p:sldId id="700" r:id="rId39"/>
    <p:sldId id="704" r:id="rId40"/>
    <p:sldId id="701" r:id="rId41"/>
    <p:sldId id="702" r:id="rId42"/>
    <p:sldId id="668" r:id="rId43"/>
    <p:sldId id="787" r:id="rId4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0B2"/>
    <a:srgbClr val="FF66CC"/>
    <a:srgbClr val="FFFF66"/>
    <a:srgbClr val="FF6699"/>
    <a:srgbClr val="E329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65" autoAdjust="0"/>
    <p:restoredTop sz="86401" autoAdjust="0"/>
  </p:normalViewPr>
  <p:slideViewPr>
    <p:cSldViewPr>
      <p:cViewPr varScale="1">
        <p:scale>
          <a:sx n="57" d="100"/>
          <a:sy n="57" d="100"/>
        </p:scale>
        <p:origin x="826" y="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6951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405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FC723B-399F-4A90-8296-830E5DB4E765}" type="datetimeFigureOut">
              <a:rPr lang="en-US" smtClean="0"/>
              <a:pPr/>
              <a:t>3/7/2018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2869B-921B-4CCE-897D-ADE41B506C3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816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Also viewable in Adaptive – see link on next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D2869B-921B-4CCE-897D-ADE41B506C30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899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E1B46-8ADD-4A2E-AB61-0E5BCC4C79AB}" type="datetime1">
              <a:rPr lang="en-US" smtClean="0"/>
              <a:pPr>
                <a:defRPr/>
              </a:pPr>
              <a:t>3/7/2018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8E282-EBFC-4412-8B3F-30C7B15CB7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6267C-5F63-43FB-953A-A976EF4E6229}" type="datetime1">
              <a:rPr lang="en-US" smtClean="0"/>
              <a:pPr>
                <a:defRPr/>
              </a:pPr>
              <a:t>3/7/2018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F74EC-37D6-44FE-8E84-6CFA0135BC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45367-FC62-4735-BCA9-3DD46055D026}" type="datetime1">
              <a:rPr lang="en-US" smtClean="0"/>
              <a:pPr>
                <a:defRPr/>
              </a:pPr>
              <a:t>3/7/2018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D6DB0-F130-4CD7-BC01-EC85765301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63562"/>
          </a:xfrm>
        </p:spPr>
        <p:txBody>
          <a:bodyPr/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6800" y="6356350"/>
            <a:ext cx="381000" cy="3651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8382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68903-0092-42E3-817E-1D62A797690F}" type="datetime1">
              <a:rPr lang="en-US" smtClean="0"/>
              <a:pPr>
                <a:defRPr/>
              </a:pPr>
              <a:t>3/7/2018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5D8AD-8C41-461C-977C-39E1B6B656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24C57-850C-417E-9FAA-BE8D6A8DBE2C}" type="datetime1">
              <a:rPr lang="en-US" smtClean="0"/>
              <a:pPr>
                <a:defRPr/>
              </a:pPr>
              <a:t>3/7/2018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97409-C3A8-4142-9020-BEC4CC1580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28E2E-814B-4C22-851F-F0549AD7FC66}" type="datetime1">
              <a:rPr lang="en-US" smtClean="0"/>
              <a:pPr>
                <a:defRPr/>
              </a:pPr>
              <a:t>3/7/2018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6F763-BEBA-4E81-AB50-EEE533FC35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3F742-F6A3-4DC9-AE0A-7277E31EA597}" type="datetime1">
              <a:rPr lang="en-US" smtClean="0"/>
              <a:pPr>
                <a:defRPr/>
              </a:pPr>
              <a:t>3/7/2018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868DC-D813-47B4-BCA0-5910B6BA04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3BC2E-9C88-463F-A988-4D5ECDDA207E}" type="datetime1">
              <a:rPr lang="en-US" smtClean="0"/>
              <a:pPr>
                <a:defRPr/>
              </a:pPr>
              <a:t>3/7/2018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D8CD7-FEF3-4495-AF79-015AD3D984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75F7E-86C8-48D4-AA60-B2BA6081090A}" type="datetime1">
              <a:rPr lang="en-US" smtClean="0"/>
              <a:pPr>
                <a:defRPr/>
              </a:pPr>
              <a:t>3/7/2018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35A33-83E3-44CF-92E6-9E49D666A9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898F2-689D-4729-A6BF-EDB64FFEC70D}" type="datetime1">
              <a:rPr lang="en-US" smtClean="0"/>
              <a:pPr>
                <a:defRPr/>
              </a:pPr>
              <a:t>3/7/2018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EECB8-9F4C-4F27-840F-D7F2A3FA88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7A79AE5-5F06-42A5-9C04-AB48C36DAE94}" type="datetime1">
              <a:rPr lang="en-US" smtClean="0"/>
              <a:pPr>
                <a:defRPr/>
              </a:pPr>
              <a:t>3/7/2018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08EE3A-0931-4FF7-8196-554F4BA17F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mg.org/events/va-18/agendas/ADTF.pdf" TargetMode="External"/><Relationship Id="rId2" Type="http://schemas.openxmlformats.org/officeDocument/2006/relationships/hyperlink" Target="https://www.omg.org/events/va-18/agendas.ht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omg.org/events/va-18/agendas/Gov.pdf" TargetMode="External"/><Relationship Id="rId4" Type="http://schemas.openxmlformats.org/officeDocument/2006/relationships/hyperlink" Target="https://www.omg.org/events/va-18/agendas/MARS.pdf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ca.org.uk/publication/call-for-input/call-for-input-smarter-regulatory-reporting.pdf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hyperlink" Target="https://github.com/edmcouncil/fibo/wiki/FIBO-Business-Entities" TargetMode="External"/><Relationship Id="rId13" Type="http://schemas.openxmlformats.org/officeDocument/2006/relationships/hyperlink" Target="https://github.com/edmcouncil/fibo/wiki/FIBO-Securities-and-Equities" TargetMode="External"/><Relationship Id="rId3" Type="http://schemas.openxmlformats.org/officeDocument/2006/relationships/hyperlink" Target="https://github.com/edmcouncil/fibo/wiki" TargetMode="External"/><Relationship Id="rId7" Type="http://schemas.openxmlformats.org/officeDocument/2006/relationships/hyperlink" Target="http://www.omg.org/spec/EDMC-FIBO/BE/Current" TargetMode="External"/><Relationship Id="rId12" Type="http://schemas.openxmlformats.org/officeDocument/2006/relationships/hyperlink" Target="https://github.com/edmcouncil/fibo/wiki/FIBO-Loans" TargetMode="External"/><Relationship Id="rId2" Type="http://schemas.openxmlformats.org/officeDocument/2006/relationships/hyperlink" Target="http://www.edmcouncil.org/semanticsrepository/index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ithub.com/edmcouncil/fibo/wiki/FIBO-Foundations" TargetMode="External"/><Relationship Id="rId11" Type="http://schemas.openxmlformats.org/officeDocument/2006/relationships/hyperlink" Target="https://github.com/edmcouncil/fibo/wiki/FIBO-Indices-and-Indicators" TargetMode="External"/><Relationship Id="rId5" Type="http://schemas.openxmlformats.org/officeDocument/2006/relationships/hyperlink" Target="http://www.omg.org/spec/EDMC-FIBO/FND/Current" TargetMode="External"/><Relationship Id="rId10" Type="http://schemas.openxmlformats.org/officeDocument/2006/relationships/hyperlink" Target="http://www.omg.org/spec/EDMC-FIBO/IND/Current" TargetMode="External"/><Relationship Id="rId4" Type="http://schemas.openxmlformats.org/officeDocument/2006/relationships/hyperlink" Target="http://us.adaptive.com/FIBO/a3/" TargetMode="External"/><Relationship Id="rId9" Type="http://schemas.openxmlformats.org/officeDocument/2006/relationships/hyperlink" Target="https://github.com/dsnewman/fibo/tree/pink/be" TargetMode="External"/><Relationship Id="rId14" Type="http://schemas.openxmlformats.org/officeDocument/2006/relationships/hyperlink" Target="http://www.edmcouncil.org/financialbusiness" TargetMode="Externa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hyperlink" Target="https://wiki.edmcouncil.org/pages/viewpage.action?pageId=786661" TargetMode="External"/><Relationship Id="rId3" Type="http://schemas.openxmlformats.org/officeDocument/2006/relationships/hyperlink" Target="https://wiki.edmcouncil.org/display/FND/FCT-FND" TargetMode="External"/><Relationship Id="rId7" Type="http://schemas.openxmlformats.org/officeDocument/2006/relationships/hyperlink" Target="https://wiki.edmcouncil.org/display/LOAN/FCT-LOAN" TargetMode="External"/><Relationship Id="rId2" Type="http://schemas.openxmlformats.org/officeDocument/2006/relationships/hyperlink" Target="https://wiki.edmcouncil.org/display/FIBO/FIB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iki.edmcouncil.org/pages/viewpage.action?pageId=786677" TargetMode="External"/><Relationship Id="rId5" Type="http://schemas.openxmlformats.org/officeDocument/2006/relationships/hyperlink" Target="https://wiki.edmcouncil.org/display/IND/FCT-IND" TargetMode="External"/><Relationship Id="rId10" Type="http://schemas.openxmlformats.org/officeDocument/2006/relationships/hyperlink" Target="https://wiki.edmcouncil.org/display/FVT/FIBO+-+Vendor+Team" TargetMode="External"/><Relationship Id="rId4" Type="http://schemas.openxmlformats.org/officeDocument/2006/relationships/hyperlink" Target="https://wiki.edmcouncil.org/display/BE/FIBO+-+FCT+-+Business+Entities" TargetMode="External"/><Relationship Id="rId9" Type="http://schemas.openxmlformats.org/officeDocument/2006/relationships/hyperlink" Target="https://wiki.edmcouncil.org/display/DER/FCT-DER" TargetMode="Externa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OMG Finance</a:t>
            </a:r>
            <a:r>
              <a:rPr lang="en-US" baseline="0" dirty="0"/>
              <a:t> </a:t>
            </a:r>
            <a:r>
              <a:rPr lang="en-US" dirty="0"/>
              <a:t>Domain Task Force (FDTF)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898989"/>
                </a:solidFill>
              </a:rPr>
              <a:t>Monthly Status/review call</a:t>
            </a:r>
          </a:p>
          <a:p>
            <a:r>
              <a:rPr lang="en-US" dirty="0">
                <a:solidFill>
                  <a:srgbClr val="898989"/>
                </a:solidFill>
              </a:rPr>
              <a:t>Wednesday March 7 2018</a:t>
            </a:r>
          </a:p>
        </p:txBody>
      </p:sp>
      <p:pic>
        <p:nvPicPr>
          <p:cNvPr id="13315" name="Picture 3" descr="[OMG's 20th Anniversary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2" y="76200"/>
            <a:ext cx="218598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4" descr="EDM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34925"/>
            <a:ext cx="160020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http://fdtf.omg.org/images/buttons-icons-lines/financ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62200" y="304800"/>
            <a:ext cx="502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81267-C041-47B6-86D5-F8401D4BB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23CB29-56B6-4BCD-B41C-164456D47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 </a:t>
            </a:r>
            <a:r>
              <a:rPr lang="en-US" dirty="0">
                <a:hlinkClick r:id="rId2"/>
              </a:rPr>
              <a:t>https://www.omg.org/events/va-18/agendas.htm</a:t>
            </a:r>
            <a:r>
              <a:rPr lang="en-US" dirty="0"/>
              <a:t> </a:t>
            </a:r>
          </a:p>
          <a:p>
            <a:r>
              <a:rPr lang="en-US" dirty="0"/>
              <a:t>Analysis and Design TF (ADTF)</a:t>
            </a:r>
          </a:p>
          <a:p>
            <a:pPr lvl="1"/>
            <a:r>
              <a:rPr lang="en-US" dirty="0">
                <a:hlinkClick r:id="rId3"/>
              </a:rPr>
              <a:t>https://www.omg.org/events/va-18/agendas/ADTF.pdf</a:t>
            </a:r>
            <a:endParaRPr lang="en-US" dirty="0"/>
          </a:p>
          <a:p>
            <a:pPr lvl="1"/>
            <a:r>
              <a:rPr lang="en-US" dirty="0"/>
              <a:t>Wed afternoon MVFP 3:30 – 4:30 (vocabulary) relevant to FIBO</a:t>
            </a:r>
            <a:r>
              <a:rPr lang="en-US" baseline="0" dirty="0"/>
              <a:t> </a:t>
            </a:r>
            <a:r>
              <a:rPr lang="en-US" dirty="0"/>
              <a:t>rest of afternoon</a:t>
            </a:r>
            <a:r>
              <a:rPr lang="en-US" baseline="0" dirty="0"/>
              <a:t> less so</a:t>
            </a:r>
            <a:endParaRPr lang="en-US" dirty="0"/>
          </a:p>
          <a:p>
            <a:pPr lvl="0"/>
            <a:r>
              <a:rPr lang="en-US" dirty="0"/>
              <a:t>Middleware and Related Services (MARS)</a:t>
            </a:r>
          </a:p>
          <a:p>
            <a:pPr lvl="1"/>
            <a:r>
              <a:rPr lang="en-US" dirty="0">
                <a:hlinkClick r:id="rId4"/>
              </a:rPr>
              <a:t>https://www.omg.org/events/va-18/agendas/MARS.pdf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Also covers</a:t>
            </a:r>
            <a:r>
              <a:rPr lang="en-US" baseline="0" dirty="0"/>
              <a:t> the DIDO work</a:t>
            </a:r>
          </a:p>
          <a:p>
            <a:pPr lvl="0"/>
            <a:r>
              <a:rPr lang="en-US" dirty="0"/>
              <a:t>Government Domain Task</a:t>
            </a:r>
            <a:r>
              <a:rPr lang="en-US" baseline="0" dirty="0"/>
              <a:t> Force (</a:t>
            </a:r>
            <a:r>
              <a:rPr lang="en-US" baseline="0" dirty="0" err="1"/>
              <a:t>GovDTF</a:t>
            </a:r>
            <a:r>
              <a:rPr lang="en-US" baseline="0" dirty="0"/>
              <a:t>)</a:t>
            </a:r>
          </a:p>
          <a:p>
            <a:pPr lvl="1"/>
            <a:r>
              <a:rPr lang="en-US" dirty="0">
                <a:hlinkClick r:id="rId5"/>
              </a:rPr>
              <a:t>https://www.omg.org/events/va-18/agendas/Gov.pdf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Tuesday morning only</a:t>
            </a:r>
          </a:p>
          <a:p>
            <a:pPr lvl="1"/>
            <a:r>
              <a:rPr lang="en-US" dirty="0"/>
              <a:t>Includes FIGI and Threat/Risk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45A134-A8D5-435A-BEF4-4D1E52E1A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8248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B5539-A502-4649-AFEB-F3BA5D161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Draft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D67CA3-4FED-4FE6-AFDA-C5688A183E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Tuesday 20 March</a:t>
            </a:r>
          </a:p>
          <a:p>
            <a:pPr lvl="1"/>
            <a:r>
              <a:rPr lang="en-US" sz="2000" dirty="0"/>
              <a:t>Morning (9 – 12)</a:t>
            </a:r>
          </a:p>
          <a:p>
            <a:pPr lvl="2"/>
            <a:r>
              <a:rPr lang="en-US" sz="1800" dirty="0"/>
              <a:t>FIBO Updates;</a:t>
            </a:r>
            <a:r>
              <a:rPr lang="en-US" sz="1800" baseline="0" dirty="0"/>
              <a:t> </a:t>
            </a:r>
          </a:p>
          <a:p>
            <a:pPr lvl="2"/>
            <a:r>
              <a:rPr lang="en-US" sz="1800" baseline="0" dirty="0"/>
              <a:t>FIBO2 Review</a:t>
            </a:r>
            <a:endParaRPr lang="en-US" sz="1800" dirty="0"/>
          </a:p>
          <a:p>
            <a:pPr lvl="1"/>
            <a:r>
              <a:rPr lang="en-US" sz="2000" dirty="0"/>
              <a:t>Afternoon (1 – 5) (AB/Board</a:t>
            </a:r>
            <a:r>
              <a:rPr lang="en-US" sz="2000" baseline="0" dirty="0"/>
              <a:t> members unavailable)</a:t>
            </a:r>
            <a:endParaRPr lang="en-US" sz="2000" dirty="0"/>
          </a:p>
          <a:p>
            <a:pPr lvl="2"/>
            <a:r>
              <a:rPr lang="en-US" sz="1800" baseline="0" dirty="0"/>
              <a:t>DLT </a:t>
            </a:r>
            <a:r>
              <a:rPr lang="en-US" sz="1800" baseline="0" dirty="0" err="1"/>
              <a:t>PoC</a:t>
            </a:r>
            <a:r>
              <a:rPr lang="en-US" sz="1800" baseline="0" dirty="0"/>
              <a:t> report back</a:t>
            </a:r>
          </a:p>
          <a:p>
            <a:pPr lvl="2"/>
            <a:r>
              <a:rPr lang="en-US" sz="1800" baseline="0" dirty="0"/>
              <a:t>Other presentations? </a:t>
            </a:r>
            <a:endParaRPr lang="en-US" sz="1800" dirty="0"/>
          </a:p>
          <a:p>
            <a:r>
              <a:rPr lang="en-US" sz="2400" dirty="0"/>
              <a:t>Wednesday 21 March</a:t>
            </a:r>
          </a:p>
          <a:p>
            <a:pPr lvl="1"/>
            <a:r>
              <a:rPr lang="en-US" sz="2000" dirty="0"/>
              <a:t>Morning (9</a:t>
            </a:r>
            <a:r>
              <a:rPr lang="en-US" sz="2000" baseline="0" dirty="0"/>
              <a:t> – 12) with MARS</a:t>
            </a:r>
            <a:endParaRPr lang="en-US" sz="2000" dirty="0"/>
          </a:p>
          <a:p>
            <a:pPr lvl="2"/>
            <a:r>
              <a:rPr lang="en-US" sz="1800" dirty="0"/>
              <a:t>9 – 10: DIDO RA Feedback session</a:t>
            </a:r>
          </a:p>
          <a:p>
            <a:pPr lvl="2"/>
            <a:r>
              <a:rPr lang="en-US" sz="1800" dirty="0"/>
              <a:t>10 – 11 Cutter</a:t>
            </a:r>
            <a:r>
              <a:rPr lang="en-US" sz="1800" baseline="0" dirty="0"/>
              <a:t> Presentation</a:t>
            </a:r>
          </a:p>
          <a:p>
            <a:pPr lvl="2"/>
            <a:r>
              <a:rPr lang="en-US" sz="1800" baseline="0" dirty="0"/>
              <a:t>11 – 12 FCA Discussion</a:t>
            </a:r>
          </a:p>
          <a:p>
            <a:pPr lvl="1"/>
            <a:r>
              <a:rPr lang="en-US" sz="2000" baseline="0" dirty="0"/>
              <a:t>12 – 1:30 Lunch: + Ontology Summit</a:t>
            </a:r>
          </a:p>
          <a:p>
            <a:pPr lvl="1"/>
            <a:r>
              <a:rPr lang="en-US" sz="2000" dirty="0"/>
              <a:t>Afternoon (1:30 -5)</a:t>
            </a:r>
          </a:p>
          <a:p>
            <a:pPr lvl="2"/>
            <a:r>
              <a:rPr lang="en-US" sz="1800" dirty="0"/>
              <a:t>Possible: Workshop e.g. DLT </a:t>
            </a:r>
            <a:r>
              <a:rPr lang="en-US" sz="1800" dirty="0" err="1"/>
              <a:t>PoC</a:t>
            </a:r>
            <a:r>
              <a:rPr lang="en-US" sz="1800" dirty="0"/>
              <a:t> or other FIBO  to be decided do the Tuesday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E2C8F5-D637-4FF9-AD88-5E3F82C5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59590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DAC0A-2177-482F-99E8-920CF0566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Details: Regulatory Call for 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0700FB-F236-4503-B6CF-28FF31293D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See </a:t>
            </a:r>
            <a:r>
              <a:rPr lang="en-US" sz="2400" dirty="0">
                <a:hlinkClick r:id="rId2"/>
              </a:rPr>
              <a:t>https://www.fca.org.uk/publication/call-for-input/call-for-input-smarter-regulatory-reporting.pdf</a:t>
            </a:r>
            <a:r>
              <a:rPr lang="en-US" sz="2400" dirty="0"/>
              <a:t> </a:t>
            </a:r>
          </a:p>
          <a:p>
            <a:endParaRPr lang="en-US" sz="2400" dirty="0"/>
          </a:p>
          <a:p>
            <a:r>
              <a:rPr lang="en-US" sz="2400" dirty="0"/>
              <a:t>Put out by UK regulator FCA</a:t>
            </a:r>
          </a:p>
          <a:p>
            <a:r>
              <a:rPr lang="en-US" sz="2400" dirty="0"/>
              <a:t>Comments by June 30 2018</a:t>
            </a:r>
          </a:p>
          <a:p>
            <a:r>
              <a:rPr lang="en-US" sz="2400" dirty="0"/>
              <a:t>Of interest for </a:t>
            </a:r>
            <a:r>
              <a:rPr lang="en-US" sz="2400" dirty="0" err="1"/>
              <a:t>RegTech</a:t>
            </a:r>
            <a:r>
              <a:rPr lang="en-US" sz="2400" dirty="0"/>
              <a:t>, firms etc.</a:t>
            </a:r>
          </a:p>
          <a:p>
            <a:r>
              <a:rPr lang="en-US" sz="2400" dirty="0"/>
              <a:t>Do we want to explore this in FDTF and propose a response? </a:t>
            </a:r>
          </a:p>
          <a:p>
            <a:r>
              <a:rPr lang="en-US" sz="2400" dirty="0"/>
              <a:t>OMG Position: </a:t>
            </a:r>
            <a:r>
              <a:rPr lang="en-US" sz="2400" dirty="0" err="1"/>
              <a:t>Soley</a:t>
            </a:r>
            <a:r>
              <a:rPr lang="en-US" sz="2400" dirty="0"/>
              <a:t> keen that we</a:t>
            </a:r>
            <a:r>
              <a:rPr lang="en-US" sz="2400" baseline="30000" dirty="0"/>
              <a:t>*</a:t>
            </a:r>
            <a:r>
              <a:rPr lang="en-US" sz="2400" dirty="0"/>
              <a:t> respond</a:t>
            </a:r>
          </a:p>
          <a:p>
            <a:pPr lvl="1"/>
            <a:r>
              <a:rPr lang="en-US" sz="2000" dirty="0"/>
              <a:t>Believe automation, MDA and FIBO, as well as DIDO/DLT</a:t>
            </a:r>
          </a:p>
          <a:p>
            <a:pPr lvl="1"/>
            <a:r>
              <a:rPr lang="en-US" sz="2000" dirty="0"/>
              <a:t>The Ireland </a:t>
            </a:r>
            <a:r>
              <a:rPr lang="en-US" sz="2000" dirty="0" err="1"/>
              <a:t>PoC</a:t>
            </a:r>
            <a:r>
              <a:rPr lang="en-US" sz="2000" dirty="0"/>
              <a:t> specific to this</a:t>
            </a:r>
          </a:p>
          <a:p>
            <a:pPr lvl="1"/>
            <a:r>
              <a:rPr lang="en-US" sz="2000" dirty="0"/>
              <a:t>* We = a consortium (industry + standards) see SCC note </a:t>
            </a:r>
            <a:r>
              <a:rPr lang="en-US" sz="2000"/>
              <a:t>on next slide</a:t>
            </a:r>
            <a:endParaRPr lang="en-US" sz="2000" dirty="0"/>
          </a:p>
          <a:p>
            <a:pPr lvl="0"/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EDFE1E-D3CD-40F9-8CAC-968C73007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9787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5A5E1-7FA5-4443-8762-E0EAB61C4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800" dirty="0"/>
              <a:t>FDTF Reston activity? 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A04E7F-7CF0-4B9E-A8D8-BF1A65530C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FCA also working with CFTC</a:t>
            </a:r>
            <a:r>
              <a:rPr lang="en-US" sz="2400" baseline="0" dirty="0"/>
              <a:t> on Derivatives now</a:t>
            </a:r>
          </a:p>
          <a:p>
            <a:pPr lvl="0"/>
            <a:r>
              <a:rPr lang="en-US" sz="2400" dirty="0"/>
              <a:t>TBD who or what consortium will comment</a:t>
            </a:r>
          </a:p>
          <a:p>
            <a:pPr lvl="0"/>
            <a:r>
              <a:rPr lang="en-US" sz="2400" dirty="0"/>
              <a:t>Anyone willing to work on combined response can be signed up in Reston</a:t>
            </a:r>
          </a:p>
          <a:p>
            <a:pPr lvl="0"/>
            <a:r>
              <a:rPr lang="en-US" sz="2400" dirty="0"/>
              <a:t>What do we do in Reston? </a:t>
            </a:r>
          </a:p>
          <a:p>
            <a:pPr lvl="1"/>
            <a:r>
              <a:rPr lang="en-US" sz="1800" dirty="0"/>
              <a:t>Pending decision from SCC on their preferred mode of involvement (individual v Consortium response)</a:t>
            </a:r>
          </a:p>
          <a:p>
            <a:pPr lvl="1"/>
            <a:r>
              <a:rPr lang="en-US" sz="1800" dirty="0"/>
              <a:t>Will</a:t>
            </a:r>
            <a:r>
              <a:rPr lang="en-US" sz="1800" baseline="0" dirty="0"/>
              <a:t> have heard from SCC by Reston</a:t>
            </a:r>
            <a:endParaRPr lang="en-US" sz="1800" dirty="0"/>
          </a:p>
          <a:p>
            <a:pPr lvl="1"/>
            <a:r>
              <a:rPr lang="en-US" sz="1800" dirty="0"/>
              <a:t>EDMC / OMG single response preferred</a:t>
            </a:r>
          </a:p>
          <a:p>
            <a:pPr lvl="0"/>
            <a:r>
              <a:rPr lang="en-US" sz="2200" dirty="0"/>
              <a:t>What is best use of our time in Reston? </a:t>
            </a:r>
          </a:p>
          <a:p>
            <a:pPr lvl="1"/>
            <a:r>
              <a:rPr lang="en-US" sz="1800" dirty="0"/>
              <a:t>Decision: we will spend time in Reston looking at the FCA thing an thinking about what possible response might be in order to  feed in to whatever consortium</a:t>
            </a:r>
            <a:r>
              <a:rPr lang="en-US" sz="1800" baseline="0" dirty="0"/>
              <a:t> is eventually brought together to respond to this</a:t>
            </a:r>
            <a:endParaRPr lang="en-US" sz="1800" dirty="0"/>
          </a:p>
          <a:p>
            <a:pPr lvl="0"/>
            <a:endParaRPr lang="en-US" sz="2200" dirty="0"/>
          </a:p>
          <a:p>
            <a:pPr lvl="1"/>
            <a:endParaRPr lang="en-US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ED5142-C6F3-4E15-8437-C5C0E1BFF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878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89A8D-5D27-4961-BBB4-DD5FAE2FD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Detailed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6FE60-290D-4665-A43D-F0AECFD25F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FIBO spec Products</a:t>
            </a:r>
          </a:p>
          <a:p>
            <a:r>
              <a:rPr lang="en-US" dirty="0"/>
              <a:t>FIBO spec Content</a:t>
            </a:r>
          </a:p>
          <a:p>
            <a:r>
              <a:rPr lang="en-US" baseline="0" dirty="0"/>
              <a:t>FIBO 2.0 OMG Submission Deliverables</a:t>
            </a:r>
          </a:p>
          <a:p>
            <a:pPr lvl="1"/>
            <a:r>
              <a:rPr lang="en-US" baseline="0" dirty="0"/>
              <a:t>And decisions needed</a:t>
            </a:r>
          </a:p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CCM Round Tripping</a:t>
            </a:r>
            <a:endParaRPr lang="en-US" sz="2800" dirty="0">
              <a:effectLst/>
            </a:endParaRPr>
          </a:p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EDMC and OMG Metadata</a:t>
            </a:r>
            <a:endParaRPr lang="en-US" dirty="0">
              <a:effectLst/>
            </a:endParaRPr>
          </a:p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Terminology (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Modues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domains etc.){</a:t>
            </a:r>
            <a:endParaRPr lang="en-US" dirty="0">
              <a:effectLst/>
            </a:endParaRPr>
          </a:p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Web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presentation of FIBO content</a:t>
            </a:r>
            <a:endParaRPr lang="en-US" dirty="0">
              <a:effectLst/>
            </a:endParaRPr>
          </a:p>
          <a:p>
            <a:pPr lvl="0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3AE292-F2F4-4C99-A150-C685C0B9B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8654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36BC9-725A-444C-B9DC-7E7F94957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spec.edmcouncil.org/</a:t>
            </a:r>
            <a:r>
              <a:rPr lang="en-US" dirty="0" err="1"/>
              <a:t>fibo</a:t>
            </a:r>
            <a:r>
              <a:rPr lang="en-US" dirty="0"/>
              <a:t> Products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6A6E7-0CFE-4B4E-A6CA-327310662F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1800" dirty="0"/>
              <a:t>Glossary</a:t>
            </a:r>
          </a:p>
          <a:p>
            <a:pPr lvl="1"/>
            <a:r>
              <a:rPr lang="en-US" sz="1600" dirty="0"/>
              <a:t>As HTML</a:t>
            </a:r>
          </a:p>
          <a:p>
            <a:pPr lvl="1"/>
            <a:r>
              <a:rPr lang="en-US" sz="1600" dirty="0"/>
              <a:t>As spreadsheet</a:t>
            </a:r>
          </a:p>
          <a:p>
            <a:pPr lvl="0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Data dictionary spreadsheet</a:t>
            </a:r>
          </a:p>
          <a:p>
            <a:pPr lvl="0"/>
            <a:r>
              <a:rPr lang="en-US" sz="18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FIBOPedia</a:t>
            </a:r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(module and ontology abstracts)</a:t>
            </a:r>
            <a:endParaRPr lang="en-US" sz="1800" dirty="0">
              <a:effectLst/>
            </a:endParaRPr>
          </a:p>
          <a:p>
            <a:pPr lvl="0"/>
            <a:r>
              <a:rPr lang="en-US" sz="1800" dirty="0"/>
              <a:t>Vocabulary (SKOS)</a:t>
            </a:r>
          </a:p>
          <a:p>
            <a:pPr lvl="1"/>
            <a:r>
              <a:rPr lang="en-US" sz="1600" dirty="0"/>
              <a:t>Use alt-label for synonyms for tool support TBC</a:t>
            </a:r>
          </a:p>
          <a:p>
            <a:pPr lvl="0"/>
            <a:r>
              <a:rPr lang="en-US" sz="1800" dirty="0"/>
              <a:t>SMIF - UML Business Model diagrams</a:t>
            </a:r>
          </a:p>
          <a:p>
            <a:pPr lvl="1"/>
            <a:r>
              <a:rPr lang="en-US" sz="1600" dirty="0"/>
              <a:t>Extending to Provisional as well as Release</a:t>
            </a:r>
            <a:endParaRPr lang="en-US" sz="1200" dirty="0"/>
          </a:p>
          <a:p>
            <a:pPr lvl="0"/>
            <a:r>
              <a:rPr lang="en-US" sz="1800" dirty="0"/>
              <a:t>Widoco OWL visualizations </a:t>
            </a:r>
          </a:p>
          <a:p>
            <a:pPr lvl="1"/>
            <a:r>
              <a:rPr lang="en-US" sz="1600" dirty="0"/>
              <a:t>Existing issues fixed</a:t>
            </a:r>
          </a:p>
          <a:p>
            <a:pPr lvl="1"/>
            <a:r>
              <a:rPr lang="en-US" sz="1600" dirty="0"/>
              <a:t>New document content (abstracts etc.)</a:t>
            </a:r>
          </a:p>
          <a:p>
            <a:pPr lvl="0"/>
            <a:r>
              <a:rPr lang="en-US" sz="1800" dirty="0"/>
              <a:t>OWL</a:t>
            </a:r>
            <a:r>
              <a:rPr lang="en-US" sz="1800" baseline="0" dirty="0"/>
              <a:t> Ontology files</a:t>
            </a:r>
          </a:p>
          <a:p>
            <a:pPr lvl="1"/>
            <a:r>
              <a:rPr lang="en-US" sz="1600" dirty="0"/>
              <a:t>RDF/XML, TTL, JSON-LD + </a:t>
            </a:r>
            <a:r>
              <a:rPr lang="en-US" sz="1600" dirty="0" err="1"/>
              <a:t>Nquads</a:t>
            </a:r>
            <a:endParaRPr lang="en-US" sz="1600" dirty="0"/>
          </a:p>
          <a:p>
            <a:pPr lvl="0"/>
            <a:r>
              <a:rPr lang="en-US" sz="1800" kern="1200" dirty="0">
                <a:solidFill>
                  <a:schemeClr val="tx1"/>
                </a:solidFill>
                <a:effectLst/>
              </a:rPr>
              <a:t>Linked Data Fragments </a:t>
            </a:r>
          </a:p>
          <a:p>
            <a:pPr lvl="0"/>
            <a:r>
              <a:rPr lang="en-US" sz="1800" dirty="0"/>
              <a:t>Schema.org (alignment)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0EAB3F-0C82-482B-893A-4BC907C18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0306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2891A-21AD-4C95-9DC9-0B9788455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spec.edmcouncil.org/</a:t>
            </a:r>
            <a:r>
              <a:rPr lang="en-US" dirty="0" err="1"/>
              <a:t>fibo</a:t>
            </a:r>
            <a:r>
              <a:rPr lang="en-US" dirty="0"/>
              <a:t> 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7C9502-7D21-4848-B07E-E3CD9854F2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Statuses:</a:t>
            </a:r>
          </a:p>
          <a:p>
            <a:pPr lvl="1"/>
            <a:r>
              <a:rPr lang="en-US" sz="2000" dirty="0"/>
              <a:t>Release</a:t>
            </a:r>
          </a:p>
          <a:p>
            <a:pPr lvl="2"/>
            <a:r>
              <a:rPr lang="en-US" sz="1800" dirty="0"/>
              <a:t>All fully vetted OWL ontologies</a:t>
            </a:r>
          </a:p>
          <a:p>
            <a:pPr lvl="2"/>
            <a:r>
              <a:rPr lang="en-US" sz="1800" dirty="0"/>
              <a:t>FND (part); FBC; BE; IND; DER (part); SEC (part)</a:t>
            </a:r>
          </a:p>
          <a:p>
            <a:pPr lvl="1"/>
            <a:r>
              <a:rPr lang="en-US" sz="2000" dirty="0"/>
              <a:t>Provisional (in development ontologies)</a:t>
            </a:r>
          </a:p>
          <a:p>
            <a:pPr lvl="2"/>
            <a:r>
              <a:rPr lang="en-US" sz="1800" dirty="0"/>
              <a:t>Loans – the HDMA / US mortgage Loans vertical substantively complete but not yet Release</a:t>
            </a:r>
          </a:p>
          <a:p>
            <a:pPr lvl="2"/>
            <a:r>
              <a:rPr lang="en-US" sz="1800" dirty="0"/>
              <a:t>Reference terms: SEC, DER,</a:t>
            </a:r>
            <a:r>
              <a:rPr lang="en-US" sz="1800" baseline="0" dirty="0"/>
              <a:t> CIV</a:t>
            </a:r>
          </a:p>
          <a:p>
            <a:pPr lvl="3"/>
            <a:r>
              <a:rPr lang="en-US" sz="1600" baseline="0" dirty="0"/>
              <a:t>Bonds substantively complete but not Release</a:t>
            </a:r>
          </a:p>
          <a:p>
            <a:pPr lvl="2"/>
            <a:r>
              <a:rPr lang="en-US" sz="1800" baseline="0" dirty="0"/>
              <a:t>Temporal terms (pricing etc.)</a:t>
            </a:r>
          </a:p>
          <a:p>
            <a:pPr lvl="2"/>
            <a:r>
              <a:rPr lang="en-US" sz="1800" dirty="0"/>
              <a:t>Process terms (CAE, Issuance etc.)</a:t>
            </a:r>
          </a:p>
          <a:p>
            <a:pPr lvl="2"/>
            <a:r>
              <a:rPr lang="en-US" sz="1800" dirty="0"/>
              <a:t>These are in Alpha and Beta SME review status</a:t>
            </a:r>
          </a:p>
          <a:p>
            <a:pPr lvl="1"/>
            <a:r>
              <a:rPr lang="en-US" sz="2000" dirty="0"/>
              <a:t>Informative</a:t>
            </a:r>
          </a:p>
          <a:p>
            <a:pPr lvl="2"/>
            <a:r>
              <a:rPr lang="en-US" sz="1800" dirty="0"/>
              <a:t>Extensions to items already published</a:t>
            </a:r>
          </a:p>
          <a:p>
            <a:pPr lvl="2"/>
            <a:r>
              <a:rPr lang="en-US" sz="1800" dirty="0"/>
              <a:t>Additional material that is not really extensions</a:t>
            </a:r>
          </a:p>
          <a:p>
            <a:r>
              <a:rPr lang="en-US" sz="2000" dirty="0"/>
              <a:t>Production is frozen at quarter dates while Development is periodically updated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0428DD-38E2-48C0-8BF3-4BF4E8305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0031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8E6D3-519F-44C7-97C8-B6CFE7B70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2.0 (OMG)  Deliverables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B5D0E4-A101-4187-A15D-673C4FA363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Per EDM Council site</a:t>
            </a:r>
            <a:r>
              <a:rPr lang="en-US" sz="2000" baseline="0" dirty="0"/>
              <a:t> – which of these to include?</a:t>
            </a:r>
            <a:endParaRPr lang="en-US" sz="2000" dirty="0"/>
          </a:p>
          <a:p>
            <a:pPr lvl="1"/>
            <a:r>
              <a:rPr lang="en-US" sz="1800" dirty="0"/>
              <a:t>Glossary (HTML and Excel)</a:t>
            </a:r>
          </a:p>
          <a:p>
            <a:pPr lvl="1"/>
            <a:r>
              <a:rPr lang="en-US" sz="1800" dirty="0"/>
              <a:t>Data Dictionary (CSV / Excel)</a:t>
            </a:r>
          </a:p>
          <a:p>
            <a:pPr lvl="1"/>
            <a:r>
              <a:rPr lang="en-US" sz="1800" dirty="0" err="1"/>
              <a:t>FIBOPedia</a:t>
            </a:r>
            <a:endParaRPr lang="en-US" sz="1800" dirty="0"/>
          </a:p>
          <a:p>
            <a:pPr lvl="1"/>
            <a:r>
              <a:rPr lang="en-US" sz="1800" dirty="0"/>
              <a:t>Vocabulary (SKOS)</a:t>
            </a:r>
          </a:p>
          <a:p>
            <a:pPr lvl="1"/>
            <a:r>
              <a:rPr lang="en-US" sz="1800" dirty="0"/>
              <a:t>UML Business Model (SMIF) </a:t>
            </a:r>
          </a:p>
          <a:p>
            <a:pPr lvl="1"/>
            <a:r>
              <a:rPr lang="en-US" sz="2000" dirty="0" err="1"/>
              <a:t>Widoco</a:t>
            </a:r>
            <a:endParaRPr lang="en-US" sz="2000" dirty="0"/>
          </a:p>
          <a:p>
            <a:pPr lvl="1"/>
            <a:r>
              <a:rPr lang="en-US" sz="1800" dirty="0"/>
              <a:t>OWL Ontology Files (definitive) 4 formats available</a:t>
            </a:r>
          </a:p>
          <a:p>
            <a:pPr lvl="0"/>
            <a:r>
              <a:rPr lang="en-US" sz="2000" dirty="0"/>
              <a:t>For OMG users</a:t>
            </a:r>
          </a:p>
          <a:p>
            <a:pPr lvl="1"/>
            <a:r>
              <a:rPr lang="en-US" sz="1800" dirty="0"/>
              <a:t>OWL – as above; RDF/XML</a:t>
            </a:r>
            <a:r>
              <a:rPr lang="en-US" sz="1800" baseline="0" dirty="0"/>
              <a:t> flavor only (Normative)</a:t>
            </a:r>
            <a:endParaRPr lang="en-US" sz="1800" dirty="0"/>
          </a:p>
          <a:p>
            <a:pPr lvl="1"/>
            <a:r>
              <a:rPr lang="en-US" sz="1800" dirty="0"/>
              <a:t>UML XMI - Keep</a:t>
            </a:r>
          </a:p>
          <a:p>
            <a:pPr lvl="2"/>
            <a:r>
              <a:rPr lang="en-US" sz="1400" dirty="0"/>
              <a:t>SMIF XMI / CCM </a:t>
            </a:r>
            <a:r>
              <a:rPr lang="en-US" sz="1400" b="1" dirty="0"/>
              <a:t>NEW – </a:t>
            </a:r>
            <a:r>
              <a:rPr lang="en-US" sz="1400" dirty="0"/>
              <a:t>do we also deliver this? (not normative). No diagram semantics</a:t>
            </a:r>
            <a:endParaRPr lang="en-US" sz="1400" b="1" dirty="0"/>
          </a:p>
          <a:p>
            <a:pPr lvl="2"/>
            <a:r>
              <a:rPr lang="en-US" sz="1400" dirty="0"/>
              <a:t>UML XMI for</a:t>
            </a:r>
            <a:r>
              <a:rPr lang="en-US" sz="1400" baseline="0" dirty="0"/>
              <a:t> the ODM models</a:t>
            </a:r>
            <a:endParaRPr lang="en-US" sz="1400" dirty="0"/>
          </a:p>
          <a:p>
            <a:pPr lvl="1"/>
            <a:r>
              <a:rPr lang="en-US" sz="1800" dirty="0"/>
              <a:t>ODM XMI – Review whether to deliver this</a:t>
            </a:r>
          </a:p>
          <a:p>
            <a:pPr lvl="1"/>
            <a:r>
              <a:rPr lang="en-US" sz="1800" dirty="0"/>
              <a:t>Ancillary file(s): SMIF Repository (CCM)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3177A5-B62C-44AF-A4B4-5E31D903B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13822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A6E06-FD89-4BFF-94BF-D1B1412C5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000" dirty="0"/>
              <a:t>Decision for Submitters: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6C7DE3-6BCE-4EE2-82DD-4C56416655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/>
              <a:t>Which</a:t>
            </a:r>
            <a:r>
              <a:rPr lang="en-US" sz="2800" baseline="0" dirty="0"/>
              <a:t> </a:t>
            </a:r>
            <a:r>
              <a:rPr lang="en-US" sz="2800" dirty="0"/>
              <a:t>of</a:t>
            </a:r>
            <a:r>
              <a:rPr lang="en-US" sz="2800" baseline="0" dirty="0"/>
              <a:t> these needs to be Normative for OMG end users?  Not adding EDMC deliverables</a:t>
            </a:r>
          </a:p>
          <a:p>
            <a:pPr lvl="0"/>
            <a:r>
              <a:rPr lang="en-US" sz="2800" baseline="0" dirty="0"/>
              <a:t>What do users need to assert conformance with?</a:t>
            </a:r>
          </a:p>
          <a:p>
            <a:pPr lvl="0"/>
            <a:r>
              <a:rPr lang="en-US" sz="2800" dirty="0"/>
              <a:t>Decision: not to deliver UMLXMI or ODMXMI? </a:t>
            </a:r>
          </a:p>
          <a:p>
            <a:pPr lvl="1"/>
            <a:r>
              <a:rPr lang="en-US" sz="2400" dirty="0"/>
              <a:t>Ongoing discussion</a:t>
            </a:r>
            <a:endParaRPr lang="en-US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83825F-78DF-4B08-B3CF-9E2D4A967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84423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rtl="0" fontAlgn="base"/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Master Open Actions in CCM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Main issues:</a:t>
            </a:r>
          </a:p>
          <a:p>
            <a:pPr lvl="1"/>
            <a:r>
              <a:rPr lang="en-US" sz="2000" dirty="0"/>
              <a:t>Duplication (Proxies) all fixed</a:t>
            </a:r>
          </a:p>
          <a:p>
            <a:pPr lvl="1"/>
            <a:r>
              <a:rPr lang="en-US" sz="2000" dirty="0"/>
              <a:t>Semantic Duplication – FND FCT investigations ongoing</a:t>
            </a:r>
          </a:p>
          <a:p>
            <a:pPr lvl="1"/>
            <a:r>
              <a:rPr lang="en-US" sz="2000" dirty="0"/>
              <a:t>References to things not there (status unknown; scripted?)</a:t>
            </a:r>
          </a:p>
          <a:p>
            <a:pPr lvl="1" rtl="0" fontAlgn="base"/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Duplicate property names (short names)</a:t>
            </a:r>
            <a:endParaRPr lang="en-US" sz="2400" dirty="0">
              <a:effectLst/>
            </a:endParaRPr>
          </a:p>
          <a:p>
            <a:pPr lvl="0"/>
            <a:r>
              <a:rPr lang="en-US" sz="2400" dirty="0"/>
              <a:t>Values</a:t>
            </a:r>
            <a:r>
              <a:rPr lang="en-US" sz="2400" baseline="0" dirty="0"/>
              <a:t> ontology </a:t>
            </a:r>
          </a:p>
          <a:p>
            <a:pPr lvl="1"/>
            <a:r>
              <a:rPr lang="en-US" sz="2000" baseline="0" dirty="0"/>
              <a:t>Phase 1 (Provisional) DONE</a:t>
            </a:r>
          </a:p>
          <a:p>
            <a:pPr lvl="1"/>
            <a:r>
              <a:rPr lang="en-US" sz="2000" baseline="0" dirty="0"/>
              <a:t>Phase 2 (Release) to do</a:t>
            </a:r>
          </a:p>
          <a:p>
            <a:pPr lvl="1"/>
            <a:r>
              <a:rPr lang="en-US" sz="2000" baseline="0" dirty="0"/>
              <a:t>Phase 3 (applying Values semantics) to do</a:t>
            </a:r>
          </a:p>
          <a:p>
            <a:pPr lvl="0"/>
            <a:r>
              <a:rPr lang="en-US" sz="2400" baseline="0" dirty="0"/>
              <a:t>Round tripping</a:t>
            </a:r>
          </a:p>
          <a:p>
            <a:pPr lvl="1"/>
            <a:r>
              <a:rPr lang="en-US" sz="2000" baseline="0" dirty="0"/>
              <a:t>minor issues remain</a:t>
            </a:r>
          </a:p>
          <a:p>
            <a:pPr lvl="1"/>
            <a:r>
              <a:rPr lang="en-US" sz="2000" baseline="0" dirty="0"/>
              <a:t>Some functions not yet implemented</a:t>
            </a:r>
          </a:p>
          <a:p>
            <a:pPr lvl="1"/>
            <a:r>
              <a:rPr lang="en-US" sz="2000" baseline="0" dirty="0"/>
              <a:t>Team working on OWL design patterns to support and enforce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287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/>
          <a:lstStyle/>
          <a:p>
            <a:r>
              <a:rPr lang="en-US" sz="2800" dirty="0"/>
              <a:t>News</a:t>
            </a: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dirty="0"/>
              <a:t>FIBO plans for OMG Submission</a:t>
            </a:r>
            <a:endParaRPr lang="en-US" sz="2800" dirty="0">
              <a:effectLst/>
            </a:endParaRPr>
          </a:p>
          <a:p>
            <a:r>
              <a:rPr lang="en-US" sz="2800" dirty="0"/>
              <a:t>Other FDTF Activities: Distributed Ledger (Blockchain) WG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Agenda for Reston OMG FDTF Quarterly Meeting</a:t>
            </a:r>
            <a:endParaRPr lang="en-US" sz="2800" dirty="0">
              <a:effectLst/>
            </a:endParaRPr>
          </a:p>
          <a:p>
            <a:r>
              <a:rPr lang="en-US" sz="2800" dirty="0"/>
              <a:t>FIBO Detailed Status </a:t>
            </a:r>
            <a:r>
              <a:rPr lang="en-US" sz="2800" dirty="0" err="1"/>
              <a:t>etc</a:t>
            </a:r>
            <a:r>
              <a:rPr lang="en-US" sz="2800" dirty="0"/>
              <a:t> (takeaway?)</a:t>
            </a:r>
          </a:p>
          <a:p>
            <a:r>
              <a:rPr lang="en-US" sz="2800" dirty="0"/>
              <a:t>FIBO Status Takeaway Slides</a:t>
            </a:r>
          </a:p>
          <a:p>
            <a:pPr lvl="1"/>
            <a:r>
              <a:rPr lang="en-US" sz="2400" dirty="0"/>
              <a:t>Status of Current Specifications</a:t>
            </a:r>
          </a:p>
          <a:p>
            <a:pPr lvl="1"/>
            <a:r>
              <a:rPr lang="en-US" sz="2400" dirty="0"/>
              <a:t>Status of upcoming FIBO specifications and FCT activities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6290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4E621-158B-4CF7-8F8B-9DB708FF0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aseline="0"/>
              <a:t>Round Tripping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959D92-ED2E-4858-8E4F-DD5C9A9967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aseline="0" dirty="0"/>
              <a:t>OWL into CCM </a:t>
            </a:r>
          </a:p>
          <a:p>
            <a:pPr lvl="1"/>
            <a:r>
              <a:rPr lang="en-US" baseline="0" dirty="0"/>
              <a:t>SP12 works without Frig for cascading restrictions</a:t>
            </a:r>
          </a:p>
          <a:p>
            <a:pPr lvl="1"/>
            <a:r>
              <a:rPr lang="en-US" baseline="0" dirty="0"/>
              <a:t>SP13 will support multiple display options on properties</a:t>
            </a:r>
          </a:p>
          <a:p>
            <a:pPr lvl="0"/>
            <a:r>
              <a:rPr lang="en-US" baseline="0" dirty="0"/>
              <a:t>CCM into OWL</a:t>
            </a:r>
          </a:p>
          <a:p>
            <a:pPr lvl="1"/>
            <a:r>
              <a:rPr lang="en-US" dirty="0"/>
              <a:t>Works except for remote restrictions</a:t>
            </a:r>
          </a:p>
          <a:p>
            <a:pPr lvl="1"/>
            <a:r>
              <a:rPr lang="en-US" dirty="0"/>
              <a:t>Standard set-up created for all CCM TWC users (environment variable)</a:t>
            </a:r>
          </a:p>
          <a:p>
            <a:pPr lvl="1"/>
            <a:r>
              <a:rPr lang="en-US" dirty="0"/>
              <a:t>Future improvements to align with GitHub usage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1ABCA0-8A38-47C1-94CC-32B790D9C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2271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55077-69D0-4904-85DD-432BBCB14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CCM Round Trip Ingest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113A36-7FF2-4520-902F-B50C1BA787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Process 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Written up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Updated following corrections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Set-up Requirements documented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Working directory set</a:t>
            </a:r>
          </a:p>
          <a:p>
            <a:pPr marL="11430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Only FIBO needed now</a:t>
            </a:r>
          </a:p>
          <a:p>
            <a:pPr marL="11430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Need to be on line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Home folder set up for multi-user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Namespaces: can’t simply change a URI in OWL without replicating in CCM ahead of next ingest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E5279B-72E4-4004-8224-90445E098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0689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95CA7-9B25-4AD7-BBA4-6A35BA667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CCM Round Trip OWL Generation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3B4A90-B596-41CF-B46D-C76437D2E4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Use CCM as a modeling tool like others</a:t>
            </a:r>
          </a:p>
          <a:p>
            <a:r>
              <a:rPr lang="en-US" sz="2400" dirty="0"/>
              <a:t>Round trip does not go all the way round</a:t>
            </a:r>
          </a:p>
          <a:p>
            <a:pPr lvl="1"/>
            <a:r>
              <a:rPr lang="en-US" sz="2000" dirty="0"/>
              <a:t>We do not</a:t>
            </a:r>
            <a:r>
              <a:rPr lang="en-US" sz="2000" baseline="0" dirty="0"/>
              <a:t> overwrite the entire OWL ontologies set onto GitHub from CCM</a:t>
            </a:r>
          </a:p>
          <a:p>
            <a:pPr lvl="1"/>
            <a:r>
              <a:rPr lang="en-US" sz="2000" dirty="0"/>
              <a:t>Identify what ontologies are affected by a change and generate only those</a:t>
            </a:r>
          </a:p>
          <a:p>
            <a:pPr lvl="1"/>
            <a:r>
              <a:rPr lang="en-US" sz="2000" dirty="0"/>
              <a:t>These have to have some frigs applied before going into GitHub (other than cascading restrictions)</a:t>
            </a:r>
          </a:p>
          <a:p>
            <a:pPr lvl="1"/>
            <a:r>
              <a:rPr lang="en-US" sz="2000" dirty="0"/>
              <a:t>The </a:t>
            </a:r>
            <a:r>
              <a:rPr lang="en-US" sz="2000" dirty="0" err="1"/>
              <a:t>Serializer</a:t>
            </a:r>
            <a:r>
              <a:rPr lang="en-US" sz="2000" dirty="0"/>
              <a:t> needs to be run (automatically when you do a Commit in </a:t>
            </a:r>
            <a:r>
              <a:rPr lang="en-US" sz="2000" dirty="0" err="1"/>
              <a:t>SourceTree</a:t>
            </a:r>
            <a:r>
              <a:rPr lang="en-US" sz="2000" dirty="0"/>
              <a:t>)</a:t>
            </a:r>
            <a:r>
              <a:rPr lang="en-US" sz="2000" baseline="0" dirty="0"/>
              <a:t> before it is complete (</a:t>
            </a:r>
            <a:r>
              <a:rPr lang="en-US" sz="2000" baseline="0" dirty="0" err="1"/>
              <a:t>Serializer</a:t>
            </a:r>
            <a:r>
              <a:rPr lang="en-US" sz="2000" baseline="0" dirty="0"/>
              <a:t> adds namespace abbreviations)</a:t>
            </a:r>
          </a:p>
          <a:p>
            <a:pPr lvl="0"/>
            <a:r>
              <a:rPr lang="en-US" sz="2400" dirty="0"/>
              <a:t>Serializer config documented in FIBO Dev Guide wiki</a:t>
            </a:r>
          </a:p>
          <a:p>
            <a:pPr lvl="1"/>
            <a:r>
              <a:rPr lang="en-US" sz="2000" baseline="0" dirty="0"/>
              <a:t>don’t commit without updating RDF Toolkit components!</a:t>
            </a:r>
          </a:p>
          <a:p>
            <a:pPr lvl="1"/>
            <a:r>
              <a:rPr lang="en-US" sz="2000" baseline="0" dirty="0"/>
              <a:t>Check files by eye after Commit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484607-115F-4456-BD73-0C798D058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5119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C86E6-9707-4101-ABB0-15D2D2EBE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Metadata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E99598-2B2E-4766-81AE-BBE439DA74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spec.edmcouncil.org  will have EDM Council specific metadata</a:t>
            </a:r>
          </a:p>
          <a:p>
            <a:pPr lvl="1"/>
            <a:r>
              <a:rPr lang="en-US" dirty="0"/>
              <a:t>e.g. </a:t>
            </a:r>
            <a:r>
              <a:rPr lang="en-US" dirty="0" err="1"/>
              <a:t>versionIRI</a:t>
            </a:r>
            <a:endParaRPr lang="en-US" dirty="0"/>
          </a:p>
          <a:p>
            <a:pPr lvl="1"/>
            <a:r>
              <a:rPr lang="en-US" dirty="0"/>
              <a:t>Others include “Responsible Task Force” = FCT</a:t>
            </a:r>
          </a:p>
          <a:p>
            <a:pPr lvl="1"/>
            <a:r>
              <a:rPr lang="en-US" dirty="0"/>
              <a:t>Will use OMG AB </a:t>
            </a:r>
            <a:r>
              <a:rPr lang="en-US" dirty="0" err="1"/>
              <a:t>SpecificationMetadata</a:t>
            </a:r>
            <a:r>
              <a:rPr lang="en-US" dirty="0"/>
              <a:t> where appropriate</a:t>
            </a:r>
          </a:p>
          <a:p>
            <a:pPr lvl="1"/>
            <a:r>
              <a:rPr lang="en-US" dirty="0"/>
              <a:t>New “Artifacts” ontology to drive new metadata</a:t>
            </a:r>
          </a:p>
          <a:p>
            <a:pPr lvl="0"/>
            <a:r>
              <a:rPr lang="en-US" dirty="0"/>
              <a:t>OMG Submission for FIBO 2 will</a:t>
            </a:r>
            <a:r>
              <a:rPr lang="en-US" baseline="0" dirty="0"/>
              <a:t> use the equivalent OMG specification metadata</a:t>
            </a:r>
          </a:p>
          <a:p>
            <a:pPr lvl="1"/>
            <a:r>
              <a:rPr lang="en-US" dirty="0"/>
              <a:t>Generated from EDM Council metadata</a:t>
            </a:r>
          </a:p>
          <a:p>
            <a:pPr lvl="1"/>
            <a:r>
              <a:rPr lang="en-US" dirty="0"/>
              <a:t>Abstracts etc. have</a:t>
            </a:r>
            <a:r>
              <a:rPr lang="en-US" baseline="0" dirty="0"/>
              <a:t> been</a:t>
            </a:r>
            <a:r>
              <a:rPr lang="en-US" dirty="0"/>
              <a:t> changed over to </a:t>
            </a:r>
            <a:r>
              <a:rPr lang="en-US" dirty="0" err="1"/>
              <a:t>dct:abstract</a:t>
            </a:r>
            <a:endParaRPr lang="en-US" dirty="0"/>
          </a:p>
          <a:p>
            <a:pPr lvl="1"/>
            <a:r>
              <a:rPr lang="en-US" dirty="0"/>
              <a:t>New abstracts for Provisional (Domain / Module / Ontology)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E74C1C-F0C6-400E-856E-9F0B1E659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3458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55D0E-8669-4C73-A98B-2F3EF1333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Terminology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E6E5EF-B542-4952-937E-F348F4D9E6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Business Domain: Separate views of business content without reference</a:t>
            </a:r>
            <a:r>
              <a:rPr lang="en-US" sz="2400" baseline="0" dirty="0"/>
              <a:t> to model structure / namespaces</a:t>
            </a:r>
          </a:p>
          <a:p>
            <a:r>
              <a:rPr lang="en-US" sz="2400" baseline="0" dirty="0"/>
              <a:t>Model Structure</a:t>
            </a:r>
            <a:endParaRPr lang="en-US" sz="2400" dirty="0"/>
          </a:p>
          <a:p>
            <a:pPr lvl="1"/>
            <a:r>
              <a:rPr lang="en-US" sz="2000" dirty="0"/>
              <a:t>Domain: The top level</a:t>
            </a:r>
            <a:r>
              <a:rPr lang="en-US" sz="2000" baseline="0" dirty="0"/>
              <a:t> e.g. BE, FND, FBC</a:t>
            </a:r>
          </a:p>
          <a:p>
            <a:pPr lvl="1"/>
            <a:r>
              <a:rPr lang="en-US" sz="2000" baseline="0" dirty="0"/>
              <a:t>Module: package and IRI fragments below Domain - recursive</a:t>
            </a:r>
          </a:p>
          <a:p>
            <a:pPr lvl="1"/>
            <a:r>
              <a:rPr lang="en-US" sz="2000" baseline="0" dirty="0"/>
              <a:t>Ontology: file / leaf level component</a:t>
            </a:r>
          </a:p>
          <a:p>
            <a:pPr lvl="0"/>
            <a:r>
              <a:rPr lang="en-US" sz="2400" dirty="0"/>
              <a:t>There are abstracts for each of these</a:t>
            </a:r>
          </a:p>
          <a:p>
            <a:pPr lvl="1"/>
            <a:r>
              <a:rPr lang="en-US" sz="2000" dirty="0"/>
              <a:t>Written</a:t>
            </a:r>
            <a:r>
              <a:rPr lang="en-US" sz="2000" baseline="0" dirty="0"/>
              <a:t> </a:t>
            </a:r>
            <a:r>
              <a:rPr lang="en-US" sz="2000" dirty="0"/>
              <a:t>now for Provisional / Extensions</a:t>
            </a:r>
          </a:p>
          <a:p>
            <a:pPr lvl="1"/>
            <a:r>
              <a:rPr lang="en-US" sz="2000" dirty="0"/>
              <a:t>Included in About files for each level / component</a:t>
            </a:r>
          </a:p>
          <a:p>
            <a:pPr lvl="1"/>
            <a:r>
              <a:rPr lang="en-US" sz="2000" dirty="0"/>
              <a:t>Release: abstracts moved from </a:t>
            </a:r>
            <a:r>
              <a:rPr lang="en-US" sz="2000" dirty="0" err="1"/>
              <a:t>sm:fileAbstract</a:t>
            </a:r>
            <a:r>
              <a:rPr lang="en-US" sz="2000" dirty="0"/>
              <a:t> to </a:t>
            </a:r>
            <a:r>
              <a:rPr lang="en-US" sz="2000" dirty="0" err="1"/>
              <a:t>dct:abstract</a:t>
            </a:r>
            <a:endParaRPr lang="en-US" sz="2000" dirty="0"/>
          </a:p>
          <a:p>
            <a:pPr lvl="1"/>
            <a:r>
              <a:rPr lang="en-US" sz="2000" dirty="0"/>
              <a:t>OMG</a:t>
            </a:r>
            <a:r>
              <a:rPr lang="en-US" sz="2000" baseline="0" dirty="0"/>
              <a:t> specs to be generated from these, reversing this change (no change to OMG submissions disposition)</a:t>
            </a:r>
          </a:p>
          <a:p>
            <a:pPr lvl="0"/>
            <a:r>
              <a:rPr lang="en-US" sz="2400" dirty="0" err="1"/>
              <a:t>FIBOPedia</a:t>
            </a:r>
            <a:r>
              <a:rPr lang="en-US" sz="2400" baseline="0" dirty="0"/>
              <a:t> also to be generated from these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E47962-1D99-4E30-B422-60D7B04DA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4392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3600" dirty="0"/>
              <a:t>Web Presentation Requirements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/>
              <a:t>How to render ontologies using HTML / Web browser </a:t>
            </a:r>
          </a:p>
          <a:p>
            <a:pPr lvl="0"/>
            <a:r>
              <a:rPr lang="en-US" dirty="0"/>
              <a:t>What you see in a browser when you enter the URI of a class or property</a:t>
            </a:r>
          </a:p>
          <a:p>
            <a:pPr lvl="0"/>
            <a:r>
              <a:rPr lang="en-GB" sz="2800" dirty="0"/>
              <a:t>OMG Working Group: </a:t>
            </a:r>
          </a:p>
          <a:p>
            <a:pPr lvl="1"/>
            <a:r>
              <a:rPr lang="en-GB" dirty="0"/>
              <a:t>FIBO and other OMG requirements</a:t>
            </a:r>
          </a:p>
          <a:p>
            <a:pPr lvl="1"/>
            <a:r>
              <a:rPr lang="en-GB" baseline="0" dirty="0"/>
              <a:t>Single IRI per concept with alternative views</a:t>
            </a:r>
          </a:p>
          <a:p>
            <a:pPr lvl="1"/>
            <a:r>
              <a:rPr lang="en-GB" dirty="0"/>
              <a:t>Completed its work for now</a:t>
            </a:r>
            <a:endParaRPr lang="en-GB" baseline="0" dirty="0"/>
          </a:p>
          <a:p>
            <a:pPr lvl="0"/>
            <a:r>
              <a:rPr lang="en-GB" baseline="0" dirty="0"/>
              <a:t>The material at spec doesn’t follow this at the current release</a:t>
            </a:r>
          </a:p>
          <a:p>
            <a:pPr lvl="1"/>
            <a:r>
              <a:rPr lang="en-GB" baseline="0" dirty="0"/>
              <a:t>Stay tuned for possible improvements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7732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97F65-7BE5-42DB-AA4A-DF7DA0362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Status Slides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C1ABC-B95A-4010-BA55-CA4AA5AFCC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E6A3F3-EB89-4305-AB49-A29FB922C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9653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800" baseline="0" dirty="0"/>
              <a:t>FIBO Current Specifications Status Overview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baseline="0" dirty="0"/>
              <a:t>FIBO Foundations </a:t>
            </a:r>
          </a:p>
          <a:p>
            <a:pPr lvl="1"/>
            <a:r>
              <a:rPr lang="en-US" sz="1800" baseline="0" dirty="0"/>
              <a:t>Final</a:t>
            </a:r>
            <a:r>
              <a:rPr lang="en-US" sz="1800" dirty="0"/>
              <a:t> version approved by OMG March 2015</a:t>
            </a:r>
            <a:endParaRPr lang="en-US" sz="1800" baseline="0" dirty="0"/>
          </a:p>
          <a:p>
            <a:pPr lvl="1"/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Revised </a:t>
            </a:r>
            <a:r>
              <a:rPr lang="en-US" sz="1800" baseline="0" dirty="0"/>
              <a:t>1.2 approved March 2017</a:t>
            </a:r>
          </a:p>
          <a:p>
            <a:pPr lvl="1"/>
            <a:r>
              <a:rPr lang="en-US" sz="1800" baseline="0" dirty="0"/>
              <a:t>RTF 1.3 Mar 2018 </a:t>
            </a:r>
            <a:r>
              <a:rPr lang="en-US" sz="1800" dirty="0"/>
              <a:t>close: defer changes to FIBO2 (FTF)</a:t>
            </a:r>
            <a:endParaRPr lang="en-US" sz="1800" baseline="0" dirty="0"/>
          </a:p>
          <a:p>
            <a:pPr lvl="0"/>
            <a:r>
              <a:rPr lang="en-US" sz="2000" baseline="0" dirty="0"/>
              <a:t>FIBO Business Entities</a:t>
            </a:r>
          </a:p>
          <a:p>
            <a:pPr lvl="1" rtl="0" fontAlgn="base"/>
            <a:r>
              <a:rPr lang="en-US" sz="1800" dirty="0"/>
              <a:t>RTF 1.2 Mar 2018 close: defer changes to FIBO2 (FTF)</a:t>
            </a:r>
          </a:p>
          <a:p>
            <a:pPr lvl="1" rtl="0" fontAlgn="base"/>
            <a:r>
              <a:rPr lang="en-US" sz="1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Version 1.1 is FIBO 1 baseline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Revised 1.2.1 Urgent Issue Resolution -  baseline</a:t>
            </a:r>
            <a:endParaRPr lang="en-US" sz="18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2000" dirty="0"/>
              <a:t>FIBO Indices and Indicators</a:t>
            </a:r>
          </a:p>
          <a:p>
            <a:pPr lvl="1"/>
            <a:r>
              <a:rPr lang="en-US" sz="1800" dirty="0"/>
              <a:t>RTF 1.1 Mar 2018 </a:t>
            </a:r>
            <a:r>
              <a:rPr lang="en-US" sz="2000" dirty="0"/>
              <a:t>close: defer changes to FIBO2 (FTF)</a:t>
            </a:r>
            <a:endParaRPr lang="en-US" sz="1800" dirty="0"/>
          </a:p>
          <a:p>
            <a:pPr lvl="1"/>
            <a:r>
              <a:rPr lang="en-US" sz="1800" dirty="0"/>
              <a:t>Version 1.0 is FIBO 1 baseline</a:t>
            </a:r>
          </a:p>
          <a:p>
            <a:pPr lvl="0"/>
            <a:r>
              <a:rPr lang="en-US" sz="2000" dirty="0"/>
              <a:t>FIBO FBC</a:t>
            </a:r>
          </a:p>
          <a:p>
            <a:pPr lvl="1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RTF 1.1  Mar 2018 </a:t>
            </a:r>
            <a:r>
              <a:rPr lang="en-US" sz="2000" dirty="0"/>
              <a:t>close: defer changes to FIBO2 (FTF)</a:t>
            </a:r>
            <a:endParaRPr lang="en-US" sz="18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 rtl="0" fontAlgn="base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Version 1.0 will be FIBO 1 baseline</a:t>
            </a:r>
            <a:endParaRPr lang="en-US" sz="1800" dirty="0">
              <a:effectLst/>
            </a:endParaRPr>
          </a:p>
          <a:p>
            <a:pPr lvl="0"/>
            <a:r>
              <a:rPr lang="en-US" sz="2000" dirty="0"/>
              <a:t>These</a:t>
            </a:r>
            <a:r>
              <a:rPr lang="en-US" sz="2000" baseline="0" dirty="0"/>
              <a:t> will be the final definitive versions of FIBO 1</a:t>
            </a:r>
          </a:p>
          <a:p>
            <a:pPr marL="0" lvl="0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1799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FTF and RTF Charters (Friday Plenary)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Foundations</a:t>
            </a:r>
            <a:endParaRPr lang="en-US" sz="2000" dirty="0"/>
          </a:p>
          <a:p>
            <a:pPr lvl="1"/>
            <a:r>
              <a:rPr lang="en-US" sz="1400" dirty="0"/>
              <a:t>1.2 RTF reported in </a:t>
            </a:r>
            <a:r>
              <a:rPr lang="en-US" sz="1400" baseline="0" dirty="0"/>
              <a:t>March 2017</a:t>
            </a:r>
          </a:p>
          <a:p>
            <a:pPr lvl="1"/>
            <a:r>
              <a:rPr lang="en-US" sz="1400" baseline="0" dirty="0"/>
              <a:t>1.3 RTF chartered Sept 2017</a:t>
            </a:r>
          </a:p>
          <a:p>
            <a:pPr lvl="1"/>
            <a:r>
              <a:rPr lang="en-US" sz="1400" dirty="0"/>
              <a:t>Extend another 2 cycle</a:t>
            </a:r>
          </a:p>
          <a:p>
            <a:r>
              <a:rPr lang="en-US" sz="1600" dirty="0"/>
              <a:t>Business Entities</a:t>
            </a:r>
          </a:p>
          <a:p>
            <a:pPr lvl="1"/>
            <a:r>
              <a:rPr lang="en-US" sz="1400" dirty="0"/>
              <a:t>1.2 RTF</a:t>
            </a:r>
            <a:r>
              <a:rPr lang="en-US" sz="1400" baseline="0" dirty="0"/>
              <a:t> chartered Sept 2016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16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Separate urgent issue – to be actioned by the RTF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Extend another 2 cycle</a:t>
            </a:r>
            <a:endParaRPr lang="en-US" sz="1600" dirty="0">
              <a:effectLst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endParaRPr lang="en-US" sz="1600" dirty="0">
              <a:effectLst/>
            </a:endParaRPr>
          </a:p>
          <a:p>
            <a:r>
              <a:rPr lang="en-US" sz="1600" dirty="0"/>
              <a:t>Indices and Indicators</a:t>
            </a:r>
          </a:p>
          <a:p>
            <a:pPr lvl="1"/>
            <a:r>
              <a:rPr lang="en-US" sz="1400" dirty="0"/>
              <a:t>1.1 RTF chartered in Sept 2016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Extend another 2 cycles</a:t>
            </a:r>
            <a:endParaRPr lang="en-US" sz="1600" dirty="0">
              <a:effectLst/>
            </a:endParaRPr>
          </a:p>
          <a:p>
            <a:pPr lvl="1"/>
            <a:endParaRPr lang="en-US" sz="1400" dirty="0"/>
          </a:p>
          <a:p>
            <a:r>
              <a:rPr lang="en-US" sz="1600" dirty="0"/>
              <a:t>Financial Business and Commerce (FBC) </a:t>
            </a:r>
          </a:p>
          <a:p>
            <a:pPr lvl="1"/>
            <a:r>
              <a:rPr lang="en-US" sz="1400" dirty="0"/>
              <a:t>New RTF 1.1 chartered in September 2016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Extend another 2 cycle</a:t>
            </a:r>
            <a:endParaRPr lang="en-US" sz="1600" dirty="0">
              <a:effectLst/>
            </a:endParaRPr>
          </a:p>
          <a:p>
            <a:pPr lvl="1" rtl="0" fontAlgn="base"/>
            <a:endParaRPr lang="en-US" sz="1800" dirty="0">
              <a:effectLst/>
            </a:endParaRPr>
          </a:p>
          <a:p>
            <a:pPr lvl="0"/>
            <a:r>
              <a:rPr lang="en-US" sz="1800" dirty="0"/>
              <a:t>These remain in existence until FIBO2 is approved</a:t>
            </a:r>
          </a:p>
          <a:p>
            <a:pPr lvl="1"/>
            <a:r>
              <a:rPr lang="en-US" sz="1600" dirty="0"/>
              <a:t>Needed for approving urgent issues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1553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3E1E3-AE08-44AE-B18B-093BA6A87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Take-away Slides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72BC4-1389-4DC9-AD41-B971BDA842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79E2C4-A812-4B86-971A-1A8BF025F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426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dirty="0"/>
              <a:t>Spec.edmcouncil.org</a:t>
            </a:r>
          </a:p>
          <a:p>
            <a:pPr lvl="1"/>
            <a:r>
              <a:rPr lang="en-US" sz="1800" dirty="0"/>
              <a:t>Next Quarterly Release March 30</a:t>
            </a:r>
          </a:p>
          <a:p>
            <a:pPr lvl="1"/>
            <a:r>
              <a:rPr lang="en-US" sz="1800" dirty="0"/>
              <a:t>New deliverables:</a:t>
            </a:r>
            <a:r>
              <a:rPr lang="en-US" sz="1800" baseline="0" dirty="0"/>
              <a:t> Data Dictionary; </a:t>
            </a:r>
            <a:r>
              <a:rPr lang="en-US" sz="1800" baseline="0" dirty="0" err="1"/>
              <a:t>FIBOPedia</a:t>
            </a:r>
            <a:endParaRPr lang="en-US" sz="1800" dirty="0"/>
          </a:p>
          <a:p>
            <a:pPr lvl="0"/>
            <a:r>
              <a:rPr lang="en-US" sz="2000" dirty="0"/>
              <a:t>EDW FIBO Days - April</a:t>
            </a:r>
          </a:p>
          <a:p>
            <a:pPr lvl="0"/>
            <a:r>
              <a:rPr lang="en-US" sz="2000" dirty="0"/>
              <a:t>FIBO Plans</a:t>
            </a:r>
          </a:p>
          <a:p>
            <a:pPr lvl="1"/>
            <a:r>
              <a:rPr lang="en-US" sz="1600" dirty="0"/>
              <a:t>OMG FIBO v2 coming in June - (RFC)</a:t>
            </a:r>
          </a:p>
          <a:p>
            <a:pPr lvl="1"/>
            <a:r>
              <a:rPr lang="en-US" sz="1600" dirty="0"/>
              <a:t>OMG FIBO v1 to be completed March (urgent CR on BE)</a:t>
            </a:r>
          </a:p>
          <a:p>
            <a:pPr lvl="0"/>
            <a:r>
              <a:rPr lang="en-US" sz="2000" dirty="0"/>
              <a:t>OMG FIBO v1  RTFs </a:t>
            </a:r>
          </a:p>
          <a:p>
            <a:pPr lvl="1"/>
            <a:r>
              <a:rPr lang="en-US" sz="1600" dirty="0"/>
              <a:t>IND, FBC, BE: September closeout MOVED TO March (close no changes)</a:t>
            </a:r>
          </a:p>
          <a:p>
            <a:pPr lvl="1"/>
            <a:r>
              <a:rPr lang="en-US" sz="1600" dirty="0"/>
              <a:t>New FND RTF chartered to provide supporting changes</a:t>
            </a:r>
          </a:p>
          <a:p>
            <a:pPr lvl="1"/>
            <a:r>
              <a:rPr lang="en-US" sz="1600" dirty="0"/>
              <a:t>However no changes to v1 needed</a:t>
            </a:r>
          </a:p>
          <a:p>
            <a:pPr lvl="1"/>
            <a:r>
              <a:rPr lang="en-US" sz="1600" dirty="0"/>
              <a:t>The urgent change request is in BE not FND as previous reported</a:t>
            </a:r>
            <a:endParaRPr lang="en-US" sz="2000" dirty="0"/>
          </a:p>
          <a:p>
            <a:pPr lvl="0"/>
            <a:r>
              <a:rPr lang="en-US" sz="2000" dirty="0"/>
              <a:t>CCM FIBO-Master project and round tripping</a:t>
            </a:r>
          </a:p>
          <a:p>
            <a:pPr lvl="1"/>
            <a:r>
              <a:rPr lang="en-US" sz="1600" dirty="0"/>
              <a:t>Clean ingest of RDF/OWL working</a:t>
            </a:r>
          </a:p>
          <a:p>
            <a:pPr lvl="1"/>
            <a:r>
              <a:rPr lang="en-US" sz="1600" dirty="0"/>
              <a:t>Minor</a:t>
            </a:r>
            <a:r>
              <a:rPr lang="en-US" sz="1600" baseline="0" dirty="0"/>
              <a:t> issues with round trip ingest – fixed most recent but still not going</a:t>
            </a:r>
          </a:p>
          <a:p>
            <a:pPr lvl="0"/>
            <a:r>
              <a:rPr lang="en-US" sz="2000" dirty="0"/>
              <a:t>CCM SP13 coming soon…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19419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FIBO: Scope and Content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066800"/>
            <a:ext cx="7315200" cy="381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Upper Ontology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524000"/>
            <a:ext cx="7315199" cy="533400"/>
          </a:xfrm>
          <a:prstGeom prst="rect">
            <a:avLst/>
          </a:prstGeom>
          <a:solidFill>
            <a:srgbClr val="FF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Foundations: High level abstractions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2743200"/>
            <a:ext cx="7315200" cy="1752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Contract Ontologies</a:t>
            </a: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4572000"/>
            <a:ext cx="7315200" cy="6858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Pricing and Analytics (time-sensitive concepts)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Pricing, Yields, Analytics per instrument class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6096000"/>
            <a:ext cx="7315200" cy="609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Future FIBO: Portfolios, Positions etc.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Concepts relating to individual institutions, reporting requirements etc.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5334000"/>
            <a:ext cx="7315200" cy="6858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Process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Corporate Actions, Securities Issuance and Securitization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143000" y="3543300"/>
            <a:ext cx="32766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Derivatives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48200" y="3543300"/>
            <a:ext cx="33528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Loans, Mortgage Loans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43000" y="4000500"/>
            <a:ext cx="32766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Funds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48200" y="4000500"/>
            <a:ext cx="33528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Rights and Warrants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791199" y="2133600"/>
            <a:ext cx="2440405" cy="533400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Indices and Indicators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143000" y="3124200"/>
            <a:ext cx="32766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(Common, Equities)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48200" y="3124200"/>
            <a:ext cx="33528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(Debt)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06379" y="2133600"/>
            <a:ext cx="2370221" cy="533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Business Entities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352800" y="2133600"/>
            <a:ext cx="2362200" cy="533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Financial Business and Commerce</a:t>
            </a:r>
          </a:p>
        </p:txBody>
      </p:sp>
    </p:spTree>
    <p:extLst>
      <p:ext uri="{BB962C8B-B14F-4D97-AF65-F5344CB8AC3E}">
        <p14:creationId xmlns:p14="http://schemas.microsoft.com/office/powerpoint/2010/main" val="274145704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2781299" y="1524000"/>
            <a:ext cx="5448299" cy="533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4400" y="1524000"/>
            <a:ext cx="5562600" cy="533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FIBO: Status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066800"/>
            <a:ext cx="7315200" cy="3810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Upper Ontology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524000"/>
            <a:ext cx="7315199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Foundations: High level abstractions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2743200"/>
            <a:ext cx="7315200" cy="1752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Contract Ontologies</a:t>
            </a: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4572000"/>
            <a:ext cx="7315200" cy="6858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Pricing and Analytics (time-sensitive concepts)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Pricing, Yields, Analytics per instrument class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6096000"/>
            <a:ext cx="73152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Future FIBO: Portfolios, Positions etc.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Concepts relating to individual institutions, reporting requirements etc.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5334000"/>
            <a:ext cx="7315200" cy="6858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Process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Corporate Actions, Securities Issuance and Securitization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143000" y="3543300"/>
            <a:ext cx="3276600" cy="342900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Derivatives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48200" y="3543300"/>
            <a:ext cx="3352800" cy="342900"/>
          </a:xfrm>
          <a:prstGeom prst="rect">
            <a:avLst/>
          </a:prstGeom>
          <a:solidFill>
            <a:srgbClr val="FF66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Loans, Mortgage Loans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43000" y="4000500"/>
            <a:ext cx="3276600" cy="3429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Funds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48200" y="4000500"/>
            <a:ext cx="3352800" cy="3429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Rights and Warrants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143000" y="3124200"/>
            <a:ext cx="3276600" cy="342900"/>
          </a:xfrm>
          <a:prstGeom prst="rect">
            <a:avLst/>
          </a:prstGeom>
          <a:solidFill>
            <a:srgbClr val="FF66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dirty="0">
                <a:solidFill>
                  <a:schemeClr val="tx1"/>
                </a:solidFill>
              </a:rPr>
              <a:t>Securities (Common, Equities)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48200" y="3124200"/>
            <a:ext cx="3352800" cy="342900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(Debt)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600" y="0"/>
            <a:ext cx="5486400" cy="990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r>
              <a:rPr lang="en-US" b="1" u="sng" dirty="0">
                <a:solidFill>
                  <a:schemeClr val="tx1"/>
                </a:solidFill>
              </a:rPr>
              <a:t>Key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705600" y="68179"/>
            <a:ext cx="2133600" cy="3168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OMG in process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438652" y="521368"/>
            <a:ext cx="2126580" cy="316832"/>
          </a:xfrm>
          <a:prstGeom prst="rect">
            <a:avLst/>
          </a:prstGeom>
          <a:solidFill>
            <a:srgbClr val="FF66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In preparation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705600" y="521368"/>
            <a:ext cx="2133600" cy="316832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OMG Complete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438652" y="76200"/>
            <a:ext cx="2133600" cy="3168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Draft in CCM/FIBO-V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791199" y="2133600"/>
            <a:ext cx="2440405" cy="5334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Indices and Indicators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06379" y="2133600"/>
            <a:ext cx="2370221" cy="5334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Business Entities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352800" y="2133600"/>
            <a:ext cx="2362200" cy="5334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Financial Business and Commerce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74520AD-69CB-42AC-949B-2DCAD453CBC3}"/>
              </a:ext>
            </a:extLst>
          </p:cNvPr>
          <p:cNvSpPr/>
          <p:nvPr/>
        </p:nvSpPr>
        <p:spPr>
          <a:xfrm>
            <a:off x="1143000" y="3135406"/>
            <a:ext cx="685800" cy="33169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6C52FC1-2E45-4D0B-9802-C3EB9B35CDC5}"/>
              </a:ext>
            </a:extLst>
          </p:cNvPr>
          <p:cNvSpPr/>
          <p:nvPr/>
        </p:nvSpPr>
        <p:spPr>
          <a:xfrm>
            <a:off x="1143000" y="3548903"/>
            <a:ext cx="685800" cy="33169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50384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48692"/>
            <a:ext cx="8229600" cy="1143000"/>
          </a:xfrm>
        </p:spPr>
        <p:txBody>
          <a:bodyPr/>
          <a:lstStyle/>
          <a:p>
            <a:r>
              <a:rPr lang="en-US" dirty="0"/>
              <a:t>FIBO Where is What!</a:t>
            </a:r>
          </a:p>
        </p:txBody>
      </p: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457200" y="1433698"/>
            <a:ext cx="1035382" cy="1157102"/>
            <a:chOff x="0" y="0"/>
            <a:chExt cx="650" cy="720"/>
          </a:xfrm>
        </p:grpSpPr>
        <p:sp>
          <p:nvSpPr>
            <p:cNvPr id="5" name="Oval 2"/>
            <p:cNvSpPr>
              <a:spLocks/>
            </p:cNvSpPr>
            <p:nvPr/>
          </p:nvSpPr>
          <p:spPr bwMode="auto">
            <a:xfrm>
              <a:off x="0" y="201"/>
              <a:ext cx="230" cy="231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" name="Oval 3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rgbClr val="FF00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" name="Oval 4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rgbClr val="FF00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" name="Oval 5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rgbClr val="FF00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9" name="Line 6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10" name="Line 7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11" name="Line 8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422399" y="1295400"/>
            <a:ext cx="7318016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200" dirty="0"/>
              <a:t>29 FIBO Business Conceptual Ontologies have been built since 2008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 </a:t>
            </a:r>
            <a:r>
              <a:rPr lang="en-US" sz="1200" dirty="0">
                <a:hlinkClick r:id="rId2"/>
              </a:rPr>
              <a:t>http://www.edmcouncil.org/semanticsrepository/index.html</a:t>
            </a:r>
            <a:endParaRPr lang="en-US" sz="1200" dirty="0"/>
          </a:p>
          <a:p>
            <a:pPr marL="1200150" lvl="2" indent="-285750">
              <a:buFont typeface="Arial"/>
              <a:buChar char="•"/>
            </a:pPr>
            <a:r>
              <a:rPr lang="en-US" sz="1200" dirty="0"/>
              <a:t>Contains much detailed downloadable information including models, spreadsheets and XLS files for 29 FIBOs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Working Wiki page”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>
                <a:hlinkClick r:id="rId3"/>
              </a:rPr>
              <a:t>https://github.com/edmcouncil/fibo/wiki</a:t>
            </a:r>
            <a:endParaRPr lang="en-US" sz="1200" dirty="0"/>
          </a:p>
          <a:p>
            <a:pPr marL="1200150" lvl="2" indent="-285750">
              <a:buFont typeface="Arial"/>
              <a:buChar char="•"/>
            </a:pPr>
            <a:r>
              <a:rPr lang="en-US" sz="1200" dirty="0"/>
              <a:t>For those who want to get serious soon – Links to UML and RDF/OWL downloadable files for all 29 FIBOs and much much more of Pink and Yellow and Green FIBOs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 err="1"/>
              <a:t>Browseable</a:t>
            </a:r>
            <a:r>
              <a:rPr lang="en-US" sz="1200" dirty="0"/>
              <a:t> and searchable repository with workspaces for all ontologies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>
                <a:hlinkClick r:id="rId4"/>
              </a:rPr>
              <a:t>http://us.adaptive.com/FIBO/a3/</a:t>
            </a:r>
            <a:r>
              <a:rPr lang="en-US" sz="1200" dirty="0"/>
              <a:t> </a:t>
            </a:r>
          </a:p>
          <a:p>
            <a:pPr marL="742950" lvl="1" indent="-285750">
              <a:buFont typeface="Arial"/>
              <a:buChar char="•"/>
            </a:pPr>
            <a:endParaRPr lang="en-US" sz="800" dirty="0"/>
          </a:p>
          <a:p>
            <a:pPr marL="285750" indent="-285750">
              <a:buFont typeface="Arial"/>
              <a:buChar char="•"/>
            </a:pPr>
            <a:r>
              <a:rPr lang="en-US" sz="1200" dirty="0">
                <a:hlinkClick r:id="rId5"/>
              </a:rPr>
              <a:t>http://www.omg.org/spec/EDMC-FIBO/FND/Current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Contains FIBO-FND in final OMG documentation form including UML and RDF/OWL models for FIBO Foundations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wiki is at:</a:t>
            </a:r>
          </a:p>
          <a:p>
            <a:pPr marL="1657350" lvl="3" indent="-285750">
              <a:buFont typeface="Arial"/>
              <a:buChar char="•"/>
            </a:pPr>
            <a:r>
              <a:rPr lang="en-US" sz="1200" dirty="0">
                <a:hlinkClick r:id="rId6"/>
              </a:rPr>
              <a:t>https://github.com/edmcouncil/fibo/wiki/FIBO-Foundations</a:t>
            </a:r>
            <a:r>
              <a:rPr lang="en-US" sz="1200" dirty="0"/>
              <a:t> 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>
                <a:hlinkClick r:id="rId7"/>
              </a:rPr>
              <a:t>http://www.omg.org/spec/EDMC-FIBO/BE/Current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Contains FIBO-BE (Business Entities) In OMG documentation form.  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wiki is at</a:t>
            </a:r>
          </a:p>
          <a:p>
            <a:pPr marL="1657350" lvl="3" indent="-285750">
              <a:buFont typeface="Arial"/>
              <a:buChar char="•"/>
            </a:pPr>
            <a:r>
              <a:rPr lang="en-US" sz="1200" dirty="0">
                <a:hlinkClick r:id="rId8"/>
              </a:rPr>
              <a:t>https://github.com/edmcouncil/fibo/wiki/FIBO-Business-Entities</a:t>
            </a:r>
            <a:r>
              <a:rPr lang="en-US" sz="1200" dirty="0"/>
              <a:t> 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/>
              <a:t>A working version in testing (“David’s Branch”) is at </a:t>
            </a:r>
          </a:p>
          <a:p>
            <a:pPr marL="1657350" lvl="3" indent="-285750">
              <a:buFont typeface="Arial"/>
              <a:buChar char="•"/>
            </a:pPr>
            <a:r>
              <a:rPr lang="en-US" sz="1200" dirty="0">
                <a:hlinkClick r:id="rId9"/>
              </a:rPr>
              <a:t>https://github.com/dsnewman/fibo/tree/pink/be</a:t>
            </a:r>
            <a:endParaRPr lang="en-US" sz="1200" dirty="0"/>
          </a:p>
          <a:p>
            <a:pPr marL="285750" indent="-285750">
              <a:buFont typeface="Arial"/>
              <a:buChar char="•"/>
            </a:pPr>
            <a:r>
              <a:rPr lang="en-US" sz="1200" dirty="0">
                <a:hlinkClick r:id="rId10"/>
              </a:rPr>
              <a:t>http://www.omg.org/spec/EDMC-FIBO/IND/Current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Contains FIBO-IND (Indices and Indicators) In OMG documentation form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wiki is at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>
                <a:hlinkClick r:id="rId11"/>
              </a:rPr>
              <a:t>https://github.com/edmcouncil/fibo/wiki/FIBO-Indices-and-Indicators</a:t>
            </a:r>
            <a:r>
              <a:rPr lang="en-US" sz="1200" dirty="0"/>
              <a:t> .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/>
              <a:t>Pointer to Loans FIBO </a:t>
            </a:r>
            <a:r>
              <a:rPr lang="en-US" sz="1200" dirty="0" err="1"/>
              <a:t>Github</a:t>
            </a:r>
            <a:r>
              <a:rPr lang="en-US" sz="1200" dirty="0"/>
              <a:t> Wiki page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>
                <a:hlinkClick r:id="rId12"/>
              </a:rPr>
              <a:t>https://github.com/edmcouncil/fibo/wiki/FIBO-Loans</a:t>
            </a:r>
            <a:r>
              <a:rPr lang="en-US" sz="1200" dirty="0"/>
              <a:t> 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/>
              <a:t>Pointer to Securities and Equities FIBO </a:t>
            </a:r>
            <a:r>
              <a:rPr lang="en-US" sz="1200" dirty="0" err="1"/>
              <a:t>Github</a:t>
            </a:r>
            <a:r>
              <a:rPr lang="en-US" sz="1200" dirty="0"/>
              <a:t> wiki page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>
                <a:hlinkClick r:id="rId13"/>
              </a:rPr>
              <a:t>https://github.com/edmcouncil/fibo/wiki/FIBO-Securities-and-Equities</a:t>
            </a:r>
            <a:r>
              <a:rPr lang="en-US" sz="1200" dirty="0"/>
              <a:t> </a:t>
            </a:r>
          </a:p>
          <a:p>
            <a:endParaRPr lang="en-US" sz="1400" dirty="0"/>
          </a:p>
          <a:p>
            <a:pPr lvl="3"/>
            <a:endParaRPr lang="en-US" dirty="0"/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430871" y="937736"/>
            <a:ext cx="6934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200" dirty="0"/>
              <a:t>General Information - </a:t>
            </a:r>
            <a:r>
              <a:rPr lang="en-US" sz="1200" dirty="0">
                <a:hlinkClick r:id="rId14"/>
              </a:rPr>
              <a:t>http://www.edmcouncil.org/financialbusiness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Historical perspective and status </a:t>
            </a:r>
          </a:p>
          <a:p>
            <a:pPr lvl="1"/>
            <a:endParaRPr lang="en-US" dirty="0"/>
          </a:p>
        </p:txBody>
      </p:sp>
      <p:grpSp>
        <p:nvGrpSpPr>
          <p:cNvPr id="23" name="Group 18"/>
          <p:cNvGrpSpPr>
            <a:grpSpLocks/>
          </p:cNvGrpSpPr>
          <p:nvPr/>
        </p:nvGrpSpPr>
        <p:grpSpPr bwMode="auto">
          <a:xfrm>
            <a:off x="685801" y="3124200"/>
            <a:ext cx="585684" cy="533395"/>
            <a:chOff x="0" y="0"/>
            <a:chExt cx="650" cy="719"/>
          </a:xfrm>
        </p:grpSpPr>
        <p:sp>
          <p:nvSpPr>
            <p:cNvPr id="24" name="Oval 11"/>
            <p:cNvSpPr>
              <a:spLocks/>
            </p:cNvSpPr>
            <p:nvPr/>
          </p:nvSpPr>
          <p:spPr bwMode="auto">
            <a:xfrm>
              <a:off x="0" y="204"/>
              <a:ext cx="230" cy="232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5" name="Oval 12"/>
            <p:cNvSpPr>
              <a:spLocks/>
            </p:cNvSpPr>
            <p:nvPr/>
          </p:nvSpPr>
          <p:spPr bwMode="auto">
            <a:xfrm>
              <a:off x="479" y="245"/>
              <a:ext cx="173" cy="175"/>
            </a:xfrm>
            <a:prstGeom prst="ellipse">
              <a:avLst/>
            </a:prstGeom>
            <a:solidFill>
              <a:srgbClr val="2F8901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6" name="Oval 13"/>
            <p:cNvSpPr>
              <a:spLocks/>
            </p:cNvSpPr>
            <p:nvPr/>
          </p:nvSpPr>
          <p:spPr bwMode="auto">
            <a:xfrm>
              <a:off x="305" y="2"/>
              <a:ext cx="175" cy="172"/>
            </a:xfrm>
            <a:prstGeom prst="ellipse">
              <a:avLst/>
            </a:prstGeom>
            <a:solidFill>
              <a:srgbClr val="2F8901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7" name="Oval 14"/>
            <p:cNvSpPr>
              <a:spLocks/>
            </p:cNvSpPr>
            <p:nvPr/>
          </p:nvSpPr>
          <p:spPr bwMode="auto">
            <a:xfrm>
              <a:off x="133" y="549"/>
              <a:ext cx="173" cy="172"/>
            </a:xfrm>
            <a:prstGeom prst="ellipse">
              <a:avLst/>
            </a:prstGeom>
            <a:solidFill>
              <a:srgbClr val="2F8901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8" name="Line 15"/>
            <p:cNvSpPr>
              <a:spLocks noChangeShapeType="1"/>
            </p:cNvSpPr>
            <p:nvPr/>
          </p:nvSpPr>
          <p:spPr bwMode="auto">
            <a:xfrm>
              <a:off x="426" y="157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9" name="Line 16"/>
            <p:cNvSpPr>
              <a:spLocks noChangeShapeType="1"/>
            </p:cNvSpPr>
            <p:nvPr/>
          </p:nvSpPr>
          <p:spPr bwMode="auto">
            <a:xfrm>
              <a:off x="231" y="320"/>
              <a:ext cx="249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0" name="Line 17"/>
            <p:cNvSpPr>
              <a:spLocks noChangeShapeType="1"/>
            </p:cNvSpPr>
            <p:nvPr/>
          </p:nvSpPr>
          <p:spPr bwMode="auto">
            <a:xfrm flipH="1">
              <a:off x="280" y="392"/>
              <a:ext cx="225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32" name="Group 101"/>
          <p:cNvGrpSpPr>
            <a:grpSpLocks/>
          </p:cNvGrpSpPr>
          <p:nvPr/>
        </p:nvGrpSpPr>
        <p:grpSpPr bwMode="auto">
          <a:xfrm>
            <a:off x="762000" y="4016026"/>
            <a:ext cx="609600" cy="632174"/>
            <a:chOff x="0" y="0"/>
            <a:chExt cx="650" cy="720"/>
          </a:xfrm>
        </p:grpSpPr>
        <p:sp>
          <p:nvSpPr>
            <p:cNvPr id="34" name="Oval 94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5" name="Oval 95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6" name="Oval 96"/>
            <p:cNvSpPr>
              <a:spLocks/>
            </p:cNvSpPr>
            <p:nvPr/>
          </p:nvSpPr>
          <p:spPr bwMode="auto">
            <a:xfrm>
              <a:off x="304" y="0"/>
              <a:ext cx="175" cy="172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7" name="Oval 97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8" name="Line 98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9" name="Line 99"/>
            <p:cNvSpPr>
              <a:spLocks noChangeShapeType="1"/>
            </p:cNvSpPr>
            <p:nvPr/>
          </p:nvSpPr>
          <p:spPr bwMode="auto">
            <a:xfrm>
              <a:off x="230" y="316"/>
              <a:ext cx="249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40" name="Line 100"/>
            <p:cNvSpPr>
              <a:spLocks noChangeShapeType="1"/>
            </p:cNvSpPr>
            <p:nvPr/>
          </p:nvSpPr>
          <p:spPr bwMode="auto">
            <a:xfrm flipH="1">
              <a:off x="279" y="390"/>
              <a:ext cx="225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50" name="Group 92"/>
          <p:cNvGrpSpPr>
            <a:grpSpLocks/>
          </p:cNvGrpSpPr>
          <p:nvPr/>
        </p:nvGrpSpPr>
        <p:grpSpPr bwMode="auto">
          <a:xfrm>
            <a:off x="1219201" y="4724400"/>
            <a:ext cx="533399" cy="533400"/>
            <a:chOff x="0" y="0"/>
            <a:chExt cx="650" cy="720"/>
          </a:xfrm>
        </p:grpSpPr>
        <p:sp>
          <p:nvSpPr>
            <p:cNvPr id="52" name="Oval 85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3" name="Oval 86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4" name="Oval 87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5" name="Oval 88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6" name="Line 89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7" name="Line 90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8" name="Line 91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59" name="Group 101"/>
          <p:cNvGrpSpPr>
            <a:grpSpLocks/>
          </p:cNvGrpSpPr>
          <p:nvPr/>
        </p:nvGrpSpPr>
        <p:grpSpPr bwMode="auto">
          <a:xfrm>
            <a:off x="533400" y="5082826"/>
            <a:ext cx="609600" cy="632174"/>
            <a:chOff x="0" y="0"/>
            <a:chExt cx="650" cy="720"/>
          </a:xfrm>
        </p:grpSpPr>
        <p:sp>
          <p:nvSpPr>
            <p:cNvPr id="60" name="Oval 94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1" name="Oval 95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2" name="Oval 96"/>
            <p:cNvSpPr>
              <a:spLocks/>
            </p:cNvSpPr>
            <p:nvPr/>
          </p:nvSpPr>
          <p:spPr bwMode="auto">
            <a:xfrm>
              <a:off x="304" y="0"/>
              <a:ext cx="175" cy="172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3" name="Oval 97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4" name="Line 98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5" name="Line 99"/>
            <p:cNvSpPr>
              <a:spLocks noChangeShapeType="1"/>
            </p:cNvSpPr>
            <p:nvPr/>
          </p:nvSpPr>
          <p:spPr bwMode="auto">
            <a:xfrm>
              <a:off x="230" y="316"/>
              <a:ext cx="249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6" name="Line 100"/>
            <p:cNvSpPr>
              <a:spLocks noChangeShapeType="1"/>
            </p:cNvSpPr>
            <p:nvPr/>
          </p:nvSpPr>
          <p:spPr bwMode="auto">
            <a:xfrm flipH="1">
              <a:off x="279" y="390"/>
              <a:ext cx="225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67" name="Group 92"/>
          <p:cNvGrpSpPr>
            <a:grpSpLocks/>
          </p:cNvGrpSpPr>
          <p:nvPr/>
        </p:nvGrpSpPr>
        <p:grpSpPr bwMode="auto">
          <a:xfrm>
            <a:off x="838200" y="5791200"/>
            <a:ext cx="533399" cy="533400"/>
            <a:chOff x="0" y="0"/>
            <a:chExt cx="650" cy="720"/>
          </a:xfrm>
        </p:grpSpPr>
        <p:sp>
          <p:nvSpPr>
            <p:cNvPr id="68" name="Oval 85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9" name="Oval 86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0" name="Oval 87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1" name="Oval 88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2" name="Line 89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3" name="Line 90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4" name="Line 91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75" name="Group 92"/>
          <p:cNvGrpSpPr>
            <a:grpSpLocks/>
          </p:cNvGrpSpPr>
          <p:nvPr/>
        </p:nvGrpSpPr>
        <p:grpSpPr bwMode="auto">
          <a:xfrm>
            <a:off x="914400" y="6248400"/>
            <a:ext cx="533399" cy="533400"/>
            <a:chOff x="0" y="0"/>
            <a:chExt cx="650" cy="720"/>
          </a:xfrm>
        </p:grpSpPr>
        <p:sp>
          <p:nvSpPr>
            <p:cNvPr id="76" name="Oval 85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7" name="Oval 86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8" name="Oval 87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9" name="Oval 88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0" name="Line 89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1" name="Line 90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2" name="Line 91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3891868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</a:t>
            </a:r>
            <a:r>
              <a:rPr lang="en-US" dirty="0" err="1"/>
              <a:t>Atlassian</a:t>
            </a:r>
            <a:r>
              <a:rPr lang="en-US" dirty="0"/>
              <a:t> Wiki Spaces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FIBO Overall</a:t>
            </a:r>
          </a:p>
          <a:p>
            <a:pPr lvl="1"/>
            <a:r>
              <a:rPr lang="en-US" sz="1800" dirty="0">
                <a:hlinkClick r:id="rId2"/>
              </a:rPr>
              <a:t>https://wiki.edmcouncil.org/display/FIBO/FIBO</a:t>
            </a:r>
            <a:r>
              <a:rPr lang="en-US" sz="1800" dirty="0"/>
              <a:t> </a:t>
            </a:r>
          </a:p>
          <a:p>
            <a:r>
              <a:rPr lang="en-US" sz="2000" dirty="0"/>
              <a:t>FIBO Content Teams</a:t>
            </a:r>
          </a:p>
          <a:p>
            <a:pPr lvl="1"/>
            <a:r>
              <a:rPr lang="en-US" sz="1600" dirty="0"/>
              <a:t>Foundations</a:t>
            </a:r>
          </a:p>
          <a:p>
            <a:pPr lvl="2"/>
            <a:r>
              <a:rPr lang="en-US" sz="1400" dirty="0">
                <a:hlinkClick r:id="rId3"/>
              </a:rPr>
              <a:t>https://wiki.edmcouncil.org/display/FND/FCT-FND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Business Entities </a:t>
            </a:r>
          </a:p>
          <a:p>
            <a:pPr lvl="2"/>
            <a:r>
              <a:rPr lang="en-US" sz="1400" dirty="0">
                <a:hlinkClick r:id="rId4"/>
              </a:rPr>
              <a:t>https://wiki.edmcouncil.org/display/BE/FIBO+-+FCT+-+Business+Entities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Indices and Indicators</a:t>
            </a:r>
          </a:p>
          <a:p>
            <a:pPr lvl="2"/>
            <a:r>
              <a:rPr lang="en-US" sz="1400" dirty="0">
                <a:hlinkClick r:id="rId5"/>
              </a:rPr>
              <a:t>https://wiki.edmcouncil.org/display/IND/FCT-IND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Financial Business and Commerce</a:t>
            </a:r>
          </a:p>
          <a:p>
            <a:pPr lvl="2"/>
            <a:r>
              <a:rPr lang="en-US" sz="1400" dirty="0">
                <a:hlinkClick r:id="rId6"/>
              </a:rPr>
              <a:t>https://wiki.edmcouncil.org/pages/viewpage.action?pageId=786677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Loans</a:t>
            </a:r>
          </a:p>
          <a:p>
            <a:pPr lvl="2"/>
            <a:r>
              <a:rPr lang="en-US" sz="1400" dirty="0">
                <a:hlinkClick r:id="rId7"/>
              </a:rPr>
              <a:t>https://wiki.edmcouncil.org/display/LOAN/FCT-LOAN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Securities and Equities</a:t>
            </a:r>
          </a:p>
          <a:p>
            <a:pPr lvl="2"/>
            <a:r>
              <a:rPr lang="en-US" sz="1400" dirty="0">
                <a:hlinkClick r:id="rId8"/>
              </a:rPr>
              <a:t>https://wiki.edmcouncil.org/pages/viewpage.action?pageId=786661</a:t>
            </a:r>
            <a:r>
              <a:rPr lang="en-US" sz="1400" dirty="0"/>
              <a:t> </a:t>
            </a:r>
          </a:p>
          <a:p>
            <a:pPr lvl="1"/>
            <a:r>
              <a:rPr lang="en-US" sz="1800" dirty="0"/>
              <a:t>Derivatives</a:t>
            </a:r>
          </a:p>
          <a:p>
            <a:pPr lvl="2"/>
            <a:r>
              <a:rPr lang="en-US" sz="1400" dirty="0">
                <a:hlinkClick r:id="rId9"/>
              </a:rPr>
              <a:t>https://wiki.edmcouncil.org/display/DER/FCT-DER</a:t>
            </a:r>
            <a:r>
              <a:rPr lang="en-US" sz="1400" dirty="0"/>
              <a:t> </a:t>
            </a:r>
          </a:p>
          <a:p>
            <a:pPr lvl="0"/>
            <a:r>
              <a:rPr lang="en-US" sz="2000" dirty="0"/>
              <a:t>Vendor</a:t>
            </a:r>
            <a:r>
              <a:rPr lang="en-US" sz="2000" baseline="0" dirty="0"/>
              <a:t> Team</a:t>
            </a:r>
          </a:p>
          <a:p>
            <a:pPr lvl="1"/>
            <a:r>
              <a:rPr lang="en-US" sz="1600" dirty="0">
                <a:hlinkClick r:id="rId10"/>
              </a:rPr>
              <a:t>https://wiki.edmcouncil.org/display/FVT/FIBO+-+Vendor+Team</a:t>
            </a:r>
            <a:r>
              <a:rPr lang="en-US" sz="1600" dirty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61031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Vocabulary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means FIBO expressed in SKOS</a:t>
            </a:r>
          </a:p>
          <a:p>
            <a:r>
              <a:rPr lang="en-US" dirty="0"/>
              <a:t>Usabl</a:t>
            </a:r>
            <a:r>
              <a:rPr lang="en-US" baseline="0" dirty="0"/>
              <a:t>e in SKOS tools</a:t>
            </a:r>
          </a:p>
          <a:p>
            <a:pPr lvl="1"/>
            <a:r>
              <a:rPr lang="en-US" baseline="0" dirty="0"/>
              <a:t>Optimized for relationships view in diagrams</a:t>
            </a:r>
          </a:p>
          <a:p>
            <a:pPr lvl="1"/>
            <a:r>
              <a:rPr lang="en-US" baseline="0" dirty="0"/>
              <a:t>NEW: Uses alt-label for synonym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86995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schema.org 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Work on second phase (FB extensions) </a:t>
            </a:r>
          </a:p>
          <a:p>
            <a:pPr lvl="1"/>
            <a:r>
              <a:rPr lang="en-US" dirty="0"/>
              <a:t>Status? Not</a:t>
            </a:r>
            <a:r>
              <a:rPr lang="en-US" baseline="0" dirty="0"/>
              <a:t> known at </a:t>
            </a:r>
            <a:r>
              <a:rPr lang="en-US" baseline="0" dirty="0" err="1"/>
              <a:t>thi</a:t>
            </a:r>
            <a:r>
              <a:rPr lang="en-US" baseline="0" dirty="0"/>
              <a:t> time</a:t>
            </a:r>
          </a:p>
          <a:p>
            <a:pPr lvl="1"/>
            <a:r>
              <a:rPr lang="en-US" baseline="0" dirty="0"/>
              <a:t>See schema.org for status and details</a:t>
            </a:r>
            <a:endParaRPr lang="en-US" dirty="0"/>
          </a:p>
          <a:p>
            <a:pPr lvl="0"/>
            <a:r>
              <a:rPr lang="en-US" dirty="0"/>
              <a:t>See FIBO Wiki structure </a:t>
            </a:r>
          </a:p>
          <a:p>
            <a:pPr lvl="1"/>
            <a:r>
              <a:rPr lang="en-US" dirty="0"/>
              <a:t>Wiki group management as per FCTs (see other notes)</a:t>
            </a:r>
          </a:p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2022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Appendices: Background Slides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Jargon Blaster</a:t>
            </a:r>
            <a:endParaRPr lang="en-US" sz="2800" dirty="0">
              <a:effectLst/>
            </a:endParaRPr>
          </a:p>
          <a:p>
            <a:r>
              <a:rPr lang="en-US" dirty="0"/>
              <a:t>II FIBO Infrastructure</a:t>
            </a:r>
          </a:p>
          <a:p>
            <a:r>
              <a:rPr lang="en-US" dirty="0"/>
              <a:t>III Red FIBO</a:t>
            </a:r>
          </a:p>
          <a:p>
            <a:r>
              <a:rPr lang="en-US" dirty="0"/>
              <a:t>IV FIBO Content and Status (“scenario” slides)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72100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Appendix I: Jargon Blaster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ISO 10962 </a:t>
            </a:r>
          </a:p>
          <a:p>
            <a:pPr lvl="1"/>
            <a:r>
              <a:rPr lang="en-US" dirty="0"/>
              <a:t>Classification of Financial Instruments (CFI)</a:t>
            </a:r>
          </a:p>
          <a:p>
            <a:pPr lvl="1"/>
            <a:r>
              <a:rPr lang="en-US" dirty="0"/>
              <a:t>New version released in Jan 2015</a:t>
            </a:r>
          </a:p>
          <a:p>
            <a:pPr lvl="0"/>
            <a:r>
              <a:rPr lang="en-US" dirty="0"/>
              <a:t>ISO 20022</a:t>
            </a:r>
          </a:p>
          <a:p>
            <a:pPr lvl="1"/>
            <a:r>
              <a:rPr lang="en-US" dirty="0"/>
              <a:t>Messaging standard, UML to XML transformation</a:t>
            </a:r>
          </a:p>
          <a:p>
            <a:pPr lvl="1"/>
            <a:r>
              <a:rPr lang="en-US" dirty="0"/>
              <a:t>incorporated the draft ISO 19312 (WG11)</a:t>
            </a:r>
          </a:p>
          <a:p>
            <a:pPr lvl="1"/>
            <a:r>
              <a:rPr lang="en-US" dirty="0"/>
              <a:t>WG11 model was starting point for most FIBO</a:t>
            </a:r>
          </a:p>
          <a:p>
            <a:pPr lvl="0"/>
            <a:r>
              <a:rPr lang="en-US" dirty="0"/>
              <a:t>ISO 11179 = Metadata Repositories</a:t>
            </a:r>
          </a:p>
          <a:p>
            <a:pPr lvl="0"/>
            <a:r>
              <a:rPr lang="en-US" dirty="0"/>
              <a:t>XBRL = </a:t>
            </a:r>
            <a:r>
              <a:rPr lang="en-US" dirty="0" err="1"/>
              <a:t>eXtensible</a:t>
            </a:r>
            <a:r>
              <a:rPr lang="en-US" dirty="0"/>
              <a:t> Business </a:t>
            </a:r>
            <a:r>
              <a:rPr lang="en-US" dirty="0" err="1"/>
              <a:t>Reposrting</a:t>
            </a:r>
            <a:r>
              <a:rPr lang="en-US" dirty="0"/>
              <a:t> Language</a:t>
            </a:r>
          </a:p>
          <a:p>
            <a:pPr lvl="1"/>
            <a:r>
              <a:rPr lang="en-US" dirty="0"/>
              <a:t>Concepts are in individual “Taxonomies” (model schemas) only (IASB, IFRS, US-GAAP,</a:t>
            </a:r>
            <a:r>
              <a:rPr lang="en-US" baseline="0" dirty="0"/>
              <a:t> e</a:t>
            </a:r>
            <a:r>
              <a:rPr lang="en-US" dirty="0"/>
              <a:t>tc.)</a:t>
            </a:r>
          </a:p>
          <a:p>
            <a:r>
              <a:rPr lang="en-US" dirty="0"/>
              <a:t>MDDL – Market Data Definition Language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99846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Appendix II: FIBO Infrastructure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“Holy Trinity”</a:t>
            </a:r>
          </a:p>
          <a:p>
            <a:pPr lvl="1"/>
            <a:r>
              <a:rPr lang="en-US" dirty="0"/>
              <a:t>GitHub</a:t>
            </a:r>
          </a:p>
          <a:p>
            <a:pPr lvl="1"/>
            <a:r>
              <a:rPr lang="en-US" dirty="0"/>
              <a:t>JIRA</a:t>
            </a:r>
          </a:p>
          <a:p>
            <a:pPr lvl="1"/>
            <a:r>
              <a:rPr lang="en-US" dirty="0"/>
              <a:t>Jenkins</a:t>
            </a:r>
          </a:p>
          <a:p>
            <a:pPr lvl="0"/>
            <a:r>
              <a:rPr lang="en-US" dirty="0"/>
              <a:t>Wiki</a:t>
            </a:r>
          </a:p>
          <a:p>
            <a:pPr lvl="1"/>
            <a:r>
              <a:rPr lang="en-US" dirty="0"/>
              <a:t>Each FCT and other teams have Wiki area (“Space”)</a:t>
            </a:r>
          </a:p>
          <a:p>
            <a:pPr lvl="1"/>
            <a:r>
              <a:rPr lang="en-US" dirty="0"/>
              <a:t>Minutes, actions etc. posted there</a:t>
            </a:r>
          </a:p>
          <a:p>
            <a:pPr lvl="1"/>
            <a:r>
              <a:rPr lang="en-US" dirty="0"/>
              <a:t>How-to Guide will be posted to Wiki also</a:t>
            </a:r>
          </a:p>
          <a:p>
            <a:pPr lvl="1"/>
            <a:endParaRPr lang="en-US" dirty="0"/>
          </a:p>
          <a:p>
            <a:pPr lvl="0"/>
            <a:r>
              <a:rPr lang="en-US" dirty="0"/>
              <a:t>Wiki to JIRA Bridge: meeting actions identified in Wikis are also now reflected as JIRA issues</a:t>
            </a:r>
          </a:p>
          <a:p>
            <a:pPr lvl="1"/>
            <a:r>
              <a:rPr lang="en-US" dirty="0"/>
              <a:t>Need for some instruction in this for FCT Leads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75328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How-To</a:t>
            </a:r>
            <a:r>
              <a:rPr lang="en-US" baseline="0" dirty="0"/>
              <a:t> Guide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Shows overall process to follow in using GitHub and </a:t>
            </a:r>
            <a:r>
              <a:rPr lang="en-US" dirty="0" err="1"/>
              <a:t>Atlassian</a:t>
            </a:r>
            <a:r>
              <a:rPr lang="en-US" dirty="0"/>
              <a:t> </a:t>
            </a:r>
            <a:r>
              <a:rPr lang="en-US" dirty="0" err="1"/>
              <a:t>Sourcetree</a:t>
            </a:r>
            <a:r>
              <a:rPr lang="en-US" dirty="0"/>
              <a:t>, for FCT Leads</a:t>
            </a:r>
          </a:p>
          <a:p>
            <a:r>
              <a:rPr lang="en-US" dirty="0"/>
              <a:t>Detailed screenshots</a:t>
            </a:r>
            <a:r>
              <a:rPr lang="en-US" baseline="0" dirty="0"/>
              <a:t> for each part of the process</a:t>
            </a:r>
          </a:p>
          <a:p>
            <a:r>
              <a:rPr lang="en-US" baseline="0" dirty="0"/>
              <a:t>New section on definitions added</a:t>
            </a:r>
          </a:p>
          <a:p>
            <a:r>
              <a:rPr lang="en-US" baseline="0" dirty="0"/>
              <a:t>Additional definitions added</a:t>
            </a:r>
          </a:p>
          <a:p>
            <a:pPr lvl="1"/>
            <a:r>
              <a:rPr lang="en-US" baseline="0" dirty="0"/>
              <a:t>This is the version that is posted on the Wiki</a:t>
            </a:r>
          </a:p>
          <a:p>
            <a:r>
              <a:rPr lang="en-US" dirty="0"/>
              <a:t>New section on aligning local and remote branches with EDM Council Master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722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0D23C-7E67-4DF9-90E9-3C4F47B3A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Quarterly Release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4F8CF6-CF15-49AB-ADCB-88F2D4C076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March 30 2018</a:t>
            </a:r>
          </a:p>
          <a:p>
            <a:r>
              <a:rPr lang="en-US" dirty="0"/>
              <a:t>New deliverables</a:t>
            </a:r>
          </a:p>
          <a:p>
            <a:r>
              <a:rPr lang="en-US" dirty="0"/>
              <a:t>Revamped web structure</a:t>
            </a:r>
          </a:p>
          <a:p>
            <a:r>
              <a:rPr lang="en-US" dirty="0"/>
              <a:t>Glossary</a:t>
            </a:r>
            <a:r>
              <a:rPr lang="en-US" baseline="0" dirty="0"/>
              <a:t> as Excel and HTML generated from OWL</a:t>
            </a:r>
          </a:p>
          <a:p>
            <a:r>
              <a:rPr lang="en-US" baseline="0" dirty="0"/>
              <a:t>Content: </a:t>
            </a:r>
          </a:p>
          <a:p>
            <a:pPr lvl="1"/>
            <a:r>
              <a:rPr lang="en-US" baseline="0" dirty="0"/>
              <a:t>Commitments identified by each FCT</a:t>
            </a:r>
          </a:p>
          <a:p>
            <a:pPr lvl="1"/>
            <a:r>
              <a:rPr lang="en-US" baseline="0" dirty="0"/>
              <a:t>Incudes improvements in Foundations</a:t>
            </a:r>
          </a:p>
          <a:p>
            <a:pPr lvl="1"/>
            <a:r>
              <a:rPr lang="en-US" baseline="0" dirty="0"/>
              <a:t>Includes global improvements in Provisional</a:t>
            </a:r>
          </a:p>
          <a:p>
            <a:pPr lvl="1"/>
            <a:r>
              <a:rPr lang="en-US" baseline="0" dirty="0"/>
              <a:t>Conceptual abstractions not included</a:t>
            </a:r>
          </a:p>
          <a:p>
            <a:pPr lvl="0"/>
            <a:r>
              <a:rPr lang="en-US" dirty="0"/>
              <a:t>Contend forms basis for June FIBO2 Submission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EDBA9B-91A2-4DDB-948C-888E460B8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84698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Engagement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Groups</a:t>
            </a:r>
          </a:p>
          <a:p>
            <a:pPr lvl="1"/>
            <a:r>
              <a:rPr lang="en-US" dirty="0"/>
              <a:t>Each Team is configured as a “Group” in JIRA</a:t>
            </a:r>
          </a:p>
          <a:p>
            <a:pPr lvl="1"/>
            <a:r>
              <a:rPr lang="en-US" dirty="0"/>
              <a:t>This group is then als</a:t>
            </a:r>
            <a:r>
              <a:rPr lang="en-US" baseline="0" dirty="0"/>
              <a:t>o used for participation in Wiki “spaces”</a:t>
            </a:r>
          </a:p>
          <a:p>
            <a:pPr lvl="0"/>
            <a:r>
              <a:rPr lang="en-US" dirty="0"/>
              <a:t>If you registered for</a:t>
            </a:r>
            <a:r>
              <a:rPr lang="en-US" baseline="0" dirty="0"/>
              <a:t> GitHub access, you GitHub ID also becomes your JIRA ID</a:t>
            </a:r>
          </a:p>
          <a:p>
            <a:pPr lvl="1"/>
            <a:r>
              <a:rPr lang="en-US" dirty="0"/>
              <a:t>Group leads will</a:t>
            </a:r>
            <a:r>
              <a:rPr lang="en-US" baseline="0" dirty="0"/>
              <a:t> then add you to their team group</a:t>
            </a:r>
          </a:p>
          <a:p>
            <a:pPr lvl="0"/>
            <a:r>
              <a:rPr lang="en-US" dirty="0"/>
              <a:t>Otherwise, you will have received an invitation</a:t>
            </a:r>
            <a:r>
              <a:rPr lang="en-US" baseline="0" dirty="0"/>
              <a:t> from JIRA directly</a:t>
            </a:r>
          </a:p>
          <a:p>
            <a:pPr lvl="1"/>
            <a:r>
              <a:rPr lang="en-US" dirty="0"/>
              <a:t>You may</a:t>
            </a:r>
            <a:r>
              <a:rPr lang="en-US" baseline="0" dirty="0"/>
              <a:t> want to retrospectively ask to be added to GitHub</a:t>
            </a:r>
          </a:p>
          <a:p>
            <a:pPr lvl="0"/>
            <a:r>
              <a:rPr lang="en-US" baseline="0" dirty="0"/>
              <a:t>Some people are having difficulty accessing the Wiki </a:t>
            </a:r>
            <a:r>
              <a:rPr lang="en-US" sz="2400" baseline="0" dirty="0"/>
              <a:t>– there is a synch to be run periodically</a:t>
            </a: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16417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Progress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FCT Process (to be followed by FCT Leads)</a:t>
            </a:r>
          </a:p>
          <a:p>
            <a:pPr lvl="1"/>
            <a:r>
              <a:rPr lang="en-US" sz="2000" dirty="0"/>
              <a:t>Standard template / slides used by all FCT leads</a:t>
            </a:r>
          </a:p>
          <a:p>
            <a:pPr lvl="1"/>
            <a:r>
              <a:rPr lang="en-US" sz="2000" dirty="0"/>
              <a:t>Minutes posted to Wiki</a:t>
            </a:r>
          </a:p>
          <a:p>
            <a:pPr lvl="2"/>
            <a:r>
              <a:rPr lang="en-US" sz="1800" dirty="0"/>
              <a:t>Dennis is doing this fro MB notes; </a:t>
            </a:r>
          </a:p>
          <a:p>
            <a:pPr lvl="2"/>
            <a:r>
              <a:rPr lang="en-US" sz="1800" dirty="0"/>
              <a:t>FCT leads should take on responsibility for note-taking and publishing</a:t>
            </a:r>
          </a:p>
          <a:p>
            <a:pPr lvl="0"/>
            <a:r>
              <a:rPr lang="en-US" sz="2400" dirty="0"/>
              <a:t>FIBO Proof</a:t>
            </a:r>
            <a:r>
              <a:rPr lang="en-US" sz="2400" baseline="0" dirty="0"/>
              <a:t> of Concept Teams</a:t>
            </a:r>
          </a:p>
          <a:p>
            <a:pPr lvl="1"/>
            <a:r>
              <a:rPr lang="en-US" sz="2000" dirty="0"/>
              <a:t>May</a:t>
            </a:r>
            <a:r>
              <a:rPr lang="en-US" sz="2000" baseline="0" dirty="0"/>
              <a:t> use any FIBO color as appropriate</a:t>
            </a:r>
          </a:p>
          <a:p>
            <a:pPr lvl="1"/>
            <a:r>
              <a:rPr lang="en-US" sz="2000" baseline="0" dirty="0"/>
              <a:t>Run on same process as FCTs (wiki etc.).</a:t>
            </a:r>
          </a:p>
          <a:p>
            <a:pPr lvl="0"/>
            <a:r>
              <a:rPr lang="en-US" sz="2400" dirty="0"/>
              <a:t>FIBO</a:t>
            </a:r>
            <a:r>
              <a:rPr lang="en-US" sz="2400" baseline="0" dirty="0"/>
              <a:t> Vendor Team</a:t>
            </a:r>
          </a:p>
          <a:p>
            <a:pPr lvl="1"/>
            <a:r>
              <a:rPr lang="en-US" sz="2000" dirty="0"/>
              <a:t>Initially focused on tool support for specification activities</a:t>
            </a:r>
          </a:p>
          <a:p>
            <a:pPr lvl="1"/>
            <a:r>
              <a:rPr lang="en-US" sz="2000" dirty="0"/>
              <a:t>Will also extend to potential</a:t>
            </a:r>
            <a:r>
              <a:rPr lang="en-US" sz="2000" baseline="0" dirty="0"/>
              <a:t> test assistance, </a:t>
            </a:r>
            <a:r>
              <a:rPr lang="en-US" sz="2000" baseline="0" dirty="0" err="1"/>
              <a:t>PoCs</a:t>
            </a:r>
            <a:r>
              <a:rPr lang="en-US" sz="2000" baseline="0" dirty="0"/>
              <a:t> etc. </a:t>
            </a:r>
          </a:p>
          <a:p>
            <a:pPr lvl="0"/>
            <a:r>
              <a:rPr lang="en-US" sz="2400" dirty="0"/>
              <a:t>Build</a:t>
            </a:r>
            <a:r>
              <a:rPr lang="en-US" sz="2400" baseline="0" dirty="0"/>
              <a:t> / Test / Deploy / Maintain document</a:t>
            </a:r>
          </a:p>
          <a:p>
            <a:pPr lvl="1"/>
            <a:r>
              <a:rPr lang="en-US" sz="2000" dirty="0"/>
              <a:t>This is the definitive reference for all process (see Fig 4 of that)</a:t>
            </a:r>
          </a:p>
          <a:p>
            <a:pPr lvl="0"/>
            <a:r>
              <a:rPr lang="en-US" sz="2400" dirty="0"/>
              <a:t>GitHub / Process User Guide updated</a:t>
            </a:r>
          </a:p>
          <a:p>
            <a:pPr lvl="1"/>
            <a:r>
              <a:rPr lang="en-US" sz="2000" dirty="0"/>
              <a:t>Will</a:t>
            </a:r>
            <a:r>
              <a:rPr lang="en-US" sz="2000" baseline="0" dirty="0"/>
              <a:t> </a:t>
            </a:r>
            <a:r>
              <a:rPr lang="en-US" sz="2000" dirty="0"/>
              <a:t>extend to overall process over time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19408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Content</a:t>
            </a:r>
            <a:r>
              <a:rPr lang="en-US" baseline="0" dirty="0"/>
              <a:t> Teams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FIBO Content Team has</a:t>
            </a:r>
          </a:p>
          <a:p>
            <a:pPr lvl="1"/>
            <a:r>
              <a:rPr lang="en-US" dirty="0"/>
              <a:t>A GitHub fork on the FCT</a:t>
            </a:r>
            <a:r>
              <a:rPr lang="en-US" baseline="0" dirty="0"/>
              <a:t> Leader GitHub account</a:t>
            </a:r>
            <a:endParaRPr lang="en-US" dirty="0"/>
          </a:p>
          <a:p>
            <a:pPr lvl="1"/>
            <a:r>
              <a:rPr lang="en-US" dirty="0"/>
              <a:t>A working wiki on the main (EDM Council) GitHub account</a:t>
            </a:r>
          </a:p>
          <a:p>
            <a:pPr lvl="1"/>
            <a:r>
              <a:rPr lang="en-US" dirty="0"/>
              <a:t>Regular</a:t>
            </a:r>
            <a:r>
              <a:rPr lang="en-US" baseline="0" dirty="0"/>
              <a:t> meetings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66797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715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13C37-C22C-4EB6-A18D-1E9F91A8C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2.0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58D26F-F308-4023-80BB-7D3223D05D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Everything that is in GitHub “Production” (spec)</a:t>
            </a:r>
          </a:p>
          <a:p>
            <a:pPr lvl="1" rtl="0" fontAlgn="base"/>
            <a:r>
              <a:rPr lang="en-US" sz="2000" dirty="0">
                <a:effectLst/>
              </a:rPr>
              <a:t>One code base, currently originates FIBO 1</a:t>
            </a:r>
          </a:p>
          <a:p>
            <a:pPr lvl="1" rtl="0" fontAlgn="base"/>
            <a:r>
              <a:rPr lang="en-US" sz="2000" dirty="0">
                <a:effectLst/>
              </a:rPr>
              <a:t>will be basis for FIBO2</a:t>
            </a:r>
          </a:p>
          <a:p>
            <a:pPr lvl="1" rtl="0" fontAlgn="base"/>
            <a:r>
              <a:rPr lang="en-US" sz="2000" dirty="0">
                <a:effectLst/>
              </a:rPr>
              <a:t>June RFC submission</a:t>
            </a:r>
          </a:p>
          <a:p>
            <a:pPr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Whether to include rationalization of modular structure</a:t>
            </a:r>
          </a:p>
          <a:p>
            <a:pPr lvl="1" rtl="0" fontAlgn="base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backwards compatible with FIBO1</a:t>
            </a:r>
          </a:p>
          <a:p>
            <a:pPr lvl="1" rtl="0" fontAlgn="base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Only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sensible if namespace changes (unlikely)</a:t>
            </a:r>
          </a:p>
          <a:p>
            <a:pPr lvl="1" rtl="0" fontAlgn="base"/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Likely this will happen in a subsequent FIBO3</a:t>
            </a:r>
            <a:endParaRPr lang="en-US" sz="2000" dirty="0">
              <a:effectLst/>
            </a:endParaRPr>
          </a:p>
          <a:p>
            <a:pPr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Once adopted, will be updated quarterly via RTF</a:t>
            </a:r>
            <a:endParaRPr lang="en-US" sz="2400" dirty="0">
              <a:effectLst/>
            </a:endParaRPr>
          </a:p>
          <a:p>
            <a:pPr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Updated draft for socialization presenting at March FDTF</a:t>
            </a:r>
          </a:p>
          <a:p>
            <a:pPr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Ongoing work until March Q1 Release will all go in FIBO2</a:t>
            </a:r>
          </a:p>
          <a:p>
            <a:pPr rtl="0" fontAlgn="base"/>
            <a:r>
              <a:rPr lang="en-US" sz="2400" dirty="0">
                <a:effectLst/>
              </a:rPr>
              <a:t>Will co-ordinate with Mariano Benitez to bring any open RTF issues across to FIBO2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FB3AF5-59D1-40DC-9598-42FF225F3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415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39B72-B759-4049-9606-FE305B7B3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Plans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BF16A6-282D-4968-B96D-F6B54B56F2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FIBO 1</a:t>
            </a:r>
          </a:p>
          <a:p>
            <a:pPr lvl="1"/>
            <a:r>
              <a:rPr lang="en-US" sz="2000" dirty="0"/>
              <a:t>FND: 1.2 as delivered in March 2017</a:t>
            </a:r>
          </a:p>
          <a:p>
            <a:pPr lvl="1"/>
            <a:r>
              <a:rPr lang="en-US" sz="2000" dirty="0"/>
              <a:t>FBC: 1.1</a:t>
            </a:r>
          </a:p>
          <a:p>
            <a:pPr lvl="1"/>
            <a:r>
              <a:rPr lang="en-US" sz="2000" dirty="0"/>
              <a:t>IND:</a:t>
            </a:r>
            <a:r>
              <a:rPr lang="en-US" sz="2000" baseline="0" dirty="0"/>
              <a:t> 1.0</a:t>
            </a:r>
          </a:p>
          <a:p>
            <a:pPr lvl="1"/>
            <a:r>
              <a:rPr lang="en-US" sz="2000" baseline="0" dirty="0"/>
              <a:t>BE: 1.2</a:t>
            </a:r>
            <a:endParaRPr lang="en-US" sz="2000" dirty="0"/>
          </a:p>
          <a:p>
            <a:pPr marL="1143000" marR="0" lvl="2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1.2.1 delivering imminently as urgent fix (not FND)</a:t>
            </a:r>
          </a:p>
          <a:p>
            <a:pPr lvl="1"/>
            <a:r>
              <a:rPr lang="en-US" sz="2000" dirty="0"/>
              <a:t>RTFs remain open until Sept earliest and until FIBO2 approved</a:t>
            </a:r>
            <a:endParaRPr lang="en-US" sz="2000" baseline="0" dirty="0"/>
          </a:p>
          <a:p>
            <a:pPr lvl="0"/>
            <a:r>
              <a:rPr lang="en-US" sz="2400" dirty="0"/>
              <a:t>FIBO 2.0</a:t>
            </a:r>
          </a:p>
          <a:p>
            <a:pPr lvl="1"/>
            <a:r>
              <a:rPr lang="en-US" sz="2000" dirty="0"/>
              <a:t>All FIBO Release (Production) content in one specification</a:t>
            </a:r>
          </a:p>
          <a:p>
            <a:pPr lvl="1"/>
            <a:r>
              <a:rPr lang="en-US" sz="2000" dirty="0"/>
              <a:t>Initial RFC in June 2018</a:t>
            </a:r>
          </a:p>
          <a:p>
            <a:pPr lvl="2"/>
            <a:r>
              <a:rPr lang="en-US" sz="1800" dirty="0"/>
              <a:t>Reflects state of ontologies in spec.edmcoucil.org</a:t>
            </a:r>
          </a:p>
          <a:p>
            <a:pPr lvl="2"/>
            <a:r>
              <a:rPr lang="en-US" sz="1800" dirty="0"/>
              <a:t>Some changes in IRIs disposition?</a:t>
            </a:r>
          </a:p>
          <a:p>
            <a:pPr lvl="2"/>
            <a:r>
              <a:rPr lang="en-US" sz="1800" dirty="0"/>
              <a:t>OMG specific metadata</a:t>
            </a:r>
            <a:r>
              <a:rPr lang="en-US" sz="1800" baseline="0" dirty="0"/>
              <a:t> (distinct from EDMC metadata)</a:t>
            </a:r>
          </a:p>
          <a:p>
            <a:pPr lvl="1"/>
            <a:r>
              <a:rPr lang="en-US" sz="2000" dirty="0"/>
              <a:t>Will track quarterly releases of spec.edmcoucil.org via RTFs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89981D-70E5-4A98-B12C-0AAFAADF2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641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95C0D-F31A-4614-9EF7-B97054FF8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FDTF DLT WG (Blockchain)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416BDF-8869-4B24-A082-26F9FE3F56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Regular calls ongoing</a:t>
            </a:r>
            <a:endParaRPr lang="en-US" dirty="0">
              <a:effectLst/>
            </a:endParaRPr>
          </a:p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Focus on Smart Contracts</a:t>
            </a:r>
            <a:endParaRPr lang="en-US" dirty="0">
              <a:effectLst/>
            </a:endParaRPr>
          </a:p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Proof of Concept</a:t>
            </a:r>
          </a:p>
          <a:p>
            <a:pPr lvl="1" rtl="0" fontAlgn="base"/>
            <a:r>
              <a:rPr lang="en-US" dirty="0">
                <a:effectLst/>
              </a:rPr>
              <a:t>Process models for IR Swaps</a:t>
            </a:r>
          </a:p>
          <a:p>
            <a:pPr lvl="1"/>
            <a:r>
              <a:rPr lang="en-US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Looked</a:t>
            </a:r>
            <a:r>
              <a:rPr lang="en-US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at languages used in DLT networks</a:t>
            </a:r>
          </a:p>
          <a:p>
            <a:pPr lvl="1"/>
            <a:r>
              <a:rPr lang="en-US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Breakthrough: posting of RDF graphs is all that is needed</a:t>
            </a:r>
          </a:p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DIDO Reference Architecture (MARS PTF)</a:t>
            </a:r>
          </a:p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IOTA Submission Plans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FC0C3A-6062-4699-9E4A-AE2FC153D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142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4BF8B-4557-4ED5-B358-8626F5FF3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rtl="0" fontAlgn="base"/>
            <a:r>
              <a:rPr lang="en-US" dirty="0"/>
              <a:t>IOTA Initiative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12E0DA-FCB0-4F78-9760-092B0CC5B0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Initial plenary with FDTF and MARS PTF Dec 2017</a:t>
            </a:r>
          </a:p>
          <a:p>
            <a:pPr lvl="1"/>
            <a:r>
              <a:rPr lang="en-US" dirty="0"/>
              <a:t>Presentation</a:t>
            </a:r>
          </a:p>
          <a:p>
            <a:pPr lvl="1"/>
            <a:r>
              <a:rPr lang="en-US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Submission discussion</a:t>
            </a:r>
          </a:p>
          <a:p>
            <a:pPr lvl="1"/>
            <a:r>
              <a:rPr lang="en-US" dirty="0"/>
              <a:t>DIDO RA – not a blocker</a:t>
            </a:r>
          </a:p>
          <a:p>
            <a:pPr lvl="1"/>
            <a:r>
              <a:rPr lang="en-US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Broader OMG plans around DLT</a:t>
            </a:r>
          </a:p>
          <a:p>
            <a:pPr lvl="0"/>
            <a:r>
              <a:rPr lang="en-US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IOTA has 2 standards initiatives (plus platform):</a:t>
            </a:r>
          </a:p>
          <a:p>
            <a:pPr lvl="1"/>
            <a:r>
              <a:rPr lang="en-US" dirty="0"/>
              <a:t>Platform: to be released via Eclipse (June 2018?)</a:t>
            </a:r>
          </a:p>
          <a:p>
            <a:pPr lvl="1"/>
            <a:r>
              <a:rPr lang="en-US" dirty="0"/>
              <a:t>Protocols via ETSE (Europe){</a:t>
            </a:r>
          </a:p>
          <a:p>
            <a:pPr lvl="1"/>
            <a:r>
              <a:rPr lang="en-US" dirty="0"/>
              <a:t>Tangle Architecture: via OMG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Submission: to be </a:t>
            </a:r>
            <a:r>
              <a:rPr lang="en-US" sz="28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determiend</a:t>
            </a:r>
            <a:endParaRPr lang="en-US" sz="2800" dirty="0">
              <a:effectLst/>
            </a:endParaRPr>
          </a:p>
          <a:p>
            <a:pPr lvl="0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6DDDE3-853F-4922-847B-F4BE761A5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5299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FE825-54E8-4314-8EE8-6C34CD9CC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Plans for March Quarterly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7E7E3-1AD7-47D0-B477-BF6C761705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Meet for 2 days as normal (Tuesday + Wednesday</a:t>
            </a:r>
          </a:p>
          <a:p>
            <a:r>
              <a:rPr lang="en-US" sz="2400" dirty="0"/>
              <a:t>Things to cover</a:t>
            </a:r>
          </a:p>
          <a:p>
            <a:pPr lvl="1"/>
            <a:r>
              <a:rPr lang="en-US" sz="2000" dirty="0"/>
              <a:t>FIBO 2.0 Draft v2 Review</a:t>
            </a:r>
          </a:p>
          <a:p>
            <a:pPr lvl="1"/>
            <a:r>
              <a:rPr lang="en-US" sz="2000" dirty="0"/>
              <a:t>Distributed</a:t>
            </a:r>
            <a:r>
              <a:rPr lang="en-US" sz="2000" baseline="0" dirty="0"/>
              <a:t> Ledger </a:t>
            </a:r>
            <a:r>
              <a:rPr lang="en-US" sz="2000" baseline="0" dirty="0" err="1"/>
              <a:t>PoC</a:t>
            </a:r>
            <a:r>
              <a:rPr lang="en-US" sz="2000" baseline="0" dirty="0"/>
              <a:t> Report-back</a:t>
            </a:r>
          </a:p>
          <a:p>
            <a:pPr lvl="1"/>
            <a:r>
              <a:rPr lang="en-US" sz="2000" baseline="0" dirty="0"/>
              <a:t>DIDO RA (renamed) collaboration</a:t>
            </a:r>
          </a:p>
          <a:p>
            <a:pPr lvl="1"/>
            <a:r>
              <a:rPr lang="en-US" sz="2000" baseline="0" dirty="0"/>
              <a:t>Cutter Presentation (SSC / UCC / CS / EDMC + FIBO)</a:t>
            </a:r>
          </a:p>
          <a:p>
            <a:pPr lvl="1"/>
            <a:r>
              <a:rPr lang="en-US" sz="2000" baseline="0" dirty="0"/>
              <a:t>Regulatory Call for comments</a:t>
            </a:r>
          </a:p>
          <a:p>
            <a:pPr lvl="1"/>
            <a:r>
              <a:rPr lang="en-US" sz="2000" baseline="0" dirty="0"/>
              <a:t>What else ?</a:t>
            </a:r>
          </a:p>
          <a:p>
            <a:pPr lvl="0"/>
            <a:r>
              <a:rPr lang="en-US" sz="2400" baseline="0" dirty="0"/>
              <a:t>There are also things going on at Thursday’s Ontology PSIG that touch on finance</a:t>
            </a:r>
          </a:p>
          <a:p>
            <a:pPr lvl="1"/>
            <a:r>
              <a:rPr lang="en-US" sz="2000" baseline="0" dirty="0"/>
              <a:t>Demo on Mayo API4KB</a:t>
            </a:r>
          </a:p>
          <a:p>
            <a:pPr lvl="1"/>
            <a:r>
              <a:rPr lang="en-US" sz="2000" baseline="0" dirty="0"/>
              <a:t>Dan Gillman B of Labor Stats (IND) statistics use</a:t>
            </a:r>
          </a:p>
          <a:p>
            <a:pPr lvl="1"/>
            <a:r>
              <a:rPr lang="en-US" sz="2000" baseline="0" dirty="0"/>
              <a:t>Jennifer Bond-Caswell of OFR – semantics requirements for Reg</a:t>
            </a:r>
          </a:p>
          <a:p>
            <a:pPr lvl="0"/>
            <a:r>
              <a:rPr lang="en-US" sz="2400" baseline="0" dirty="0"/>
              <a:t>Anything in other groups we need to go along to?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4D03A5-67C8-43B3-A1AF-2F3193FA1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765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17236</TotalTime>
  <Words>3501</Words>
  <Application>Microsoft Office PowerPoint</Application>
  <PresentationFormat>On-screen Show (4:3)</PresentationFormat>
  <Paragraphs>546</Paragraphs>
  <Slides>43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8" baseType="lpstr">
      <vt:lpstr>Arial</vt:lpstr>
      <vt:lpstr>Calibri</vt:lpstr>
      <vt:lpstr>Gill Sans</vt:lpstr>
      <vt:lpstr>ヒラギノ角ゴ ProN W3</vt:lpstr>
      <vt:lpstr>Office Theme</vt:lpstr>
      <vt:lpstr>OMG Finance Domain Task Force (FDTF)</vt:lpstr>
      <vt:lpstr>Agenda</vt:lpstr>
      <vt:lpstr>News</vt:lpstr>
      <vt:lpstr>FIBO Quarterly Release</vt:lpstr>
      <vt:lpstr>FIBO 2.0</vt:lpstr>
      <vt:lpstr>FIBO Plans</vt:lpstr>
      <vt:lpstr>FDTF DLT WG (Blockchain)</vt:lpstr>
      <vt:lpstr>IOTA Initiative</vt:lpstr>
      <vt:lpstr>Plans for March Quarterly Meeting</vt:lpstr>
      <vt:lpstr>Other Groups</vt:lpstr>
      <vt:lpstr>Draft Agenda</vt:lpstr>
      <vt:lpstr>Details: Regulatory Call for Comments</vt:lpstr>
      <vt:lpstr>FDTF Reston activity? </vt:lpstr>
      <vt:lpstr>FIBO Detailed Information</vt:lpstr>
      <vt:lpstr>spec.edmcouncil.org/fibo Products</vt:lpstr>
      <vt:lpstr>spec.edmcouncil.org/fibo Content</vt:lpstr>
      <vt:lpstr>FIBO 2.0 (OMG)  Deliverables</vt:lpstr>
      <vt:lpstr>Decision for Submitters: </vt:lpstr>
      <vt:lpstr>FIBO Master Open Actions in CCM</vt:lpstr>
      <vt:lpstr>Round Tripping</vt:lpstr>
      <vt:lpstr>CCM Round Trip Ingest Process</vt:lpstr>
      <vt:lpstr>CCM Round Trip OWL Generation</vt:lpstr>
      <vt:lpstr>FIBO Metadata</vt:lpstr>
      <vt:lpstr>Terminology</vt:lpstr>
      <vt:lpstr>Web Presentation Requirements</vt:lpstr>
      <vt:lpstr>Current Status Slides</vt:lpstr>
      <vt:lpstr>FIBO Current Specifications Status Overview</vt:lpstr>
      <vt:lpstr>FTF and RTF Charters (Friday Plenary)</vt:lpstr>
      <vt:lpstr>Take-away Slides</vt:lpstr>
      <vt:lpstr>FIBO: Scope and Content</vt:lpstr>
      <vt:lpstr>FIBO: Status</vt:lpstr>
      <vt:lpstr>FIBO Where is What!</vt:lpstr>
      <vt:lpstr>FIBO Atlassian Wiki Spaces</vt:lpstr>
      <vt:lpstr>FIBO Vocabulary</vt:lpstr>
      <vt:lpstr>schema.org Status</vt:lpstr>
      <vt:lpstr>Appendices: Background Slides</vt:lpstr>
      <vt:lpstr>Appendix I: Jargon Blaster</vt:lpstr>
      <vt:lpstr>Appendix II: FIBO Infrastructure</vt:lpstr>
      <vt:lpstr>How-To Guide</vt:lpstr>
      <vt:lpstr>Engagement Model</vt:lpstr>
      <vt:lpstr>Process Progress</vt:lpstr>
      <vt:lpstr>FIBO Content Teams</vt:lpstr>
      <vt:lpstr>Questions?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EDM Council / Object Management Group Semantic Standards</dc:title>
  <dc:creator>Owner</dc:creator>
  <cp:lastModifiedBy>Michael Bennett</cp:lastModifiedBy>
  <cp:revision>717</cp:revision>
  <dcterms:created xsi:type="dcterms:W3CDTF">2011-04-19T19:19:23Z</dcterms:created>
  <dcterms:modified xsi:type="dcterms:W3CDTF">2018-03-07T20:14:38Z</dcterms:modified>
</cp:coreProperties>
</file>