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1"/>
  </p:notesMasterIdLst>
  <p:sldIdLst>
    <p:sldId id="256" r:id="rId2"/>
    <p:sldId id="519" r:id="rId3"/>
    <p:sldId id="843" r:id="rId4"/>
    <p:sldId id="879" r:id="rId5"/>
    <p:sldId id="880" r:id="rId6"/>
    <p:sldId id="851" r:id="rId7"/>
    <p:sldId id="876" r:id="rId8"/>
    <p:sldId id="847" r:id="rId9"/>
    <p:sldId id="869" r:id="rId10"/>
    <p:sldId id="855" r:id="rId11"/>
    <p:sldId id="849" r:id="rId12"/>
    <p:sldId id="853" r:id="rId13"/>
    <p:sldId id="798" r:id="rId14"/>
    <p:sldId id="711" r:id="rId15"/>
    <p:sldId id="822" r:id="rId16"/>
    <p:sldId id="831" r:id="rId17"/>
    <p:sldId id="826" r:id="rId18"/>
    <p:sldId id="828" r:id="rId19"/>
    <p:sldId id="835" r:id="rId20"/>
    <p:sldId id="824" r:id="rId21"/>
    <p:sldId id="872" r:id="rId22"/>
    <p:sldId id="832" r:id="rId23"/>
    <p:sldId id="836" r:id="rId24"/>
    <p:sldId id="809" r:id="rId25"/>
    <p:sldId id="873" r:id="rId26"/>
    <p:sldId id="874" r:id="rId27"/>
    <p:sldId id="666" r:id="rId28"/>
    <p:sldId id="734" r:id="rId29"/>
    <p:sldId id="735" r:id="rId30"/>
    <p:sldId id="793" r:id="rId31"/>
    <p:sldId id="749" r:id="rId32"/>
    <p:sldId id="736" r:id="rId33"/>
    <p:sldId id="741" r:id="rId34"/>
    <p:sldId id="700" r:id="rId35"/>
    <p:sldId id="704" r:id="rId36"/>
    <p:sldId id="701" r:id="rId37"/>
    <p:sldId id="702" r:id="rId38"/>
    <p:sldId id="668" r:id="rId39"/>
    <p:sldId id="787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0060B2"/>
    <a:srgbClr val="FFFF66"/>
    <a:srgbClr val="FF6699"/>
    <a:srgbClr val="E3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27" autoAdjust="0"/>
    <p:restoredTop sz="86410" autoAdjust="0"/>
  </p:normalViewPr>
  <p:slideViewPr>
    <p:cSldViewPr>
      <p:cViewPr varScale="1">
        <p:scale>
          <a:sx n="56" d="100"/>
          <a:sy n="56" d="100"/>
        </p:scale>
        <p:origin x="984" y="3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32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ennett" userId="808163721be62333" providerId="LiveId" clId="{53C8E4A4-D8D3-4401-8DD2-C193BF8C618E}"/>
    <pc:docChg chg="modSld">
      <pc:chgData name="Michael Bennett" userId="808163721be62333" providerId="LiveId" clId="{53C8E4A4-D8D3-4401-8DD2-C193BF8C618E}" dt="2019-09-10T15:48:44.931" v="3" actId="20577"/>
      <pc:docMkLst>
        <pc:docMk/>
      </pc:docMkLst>
      <pc:sldChg chg="modSp">
        <pc:chgData name="Michael Bennett" userId="808163721be62333" providerId="LiveId" clId="{53C8E4A4-D8D3-4401-8DD2-C193BF8C618E}" dt="2019-09-10T15:48:44.931" v="3" actId="20577"/>
        <pc:sldMkLst>
          <pc:docMk/>
          <pc:sldMk cId="1503027774" sldId="855"/>
        </pc:sldMkLst>
        <pc:spChg chg="mod">
          <ac:chgData name="Michael Bennett" userId="808163721be62333" providerId="LiveId" clId="{53C8E4A4-D8D3-4401-8DD2-C193BF8C618E}" dt="2019-09-10T15:48:44.931" v="3" actId="20577"/>
          <ac:spMkLst>
            <pc:docMk/>
            <pc:sldMk cId="1503027774" sldId="855"/>
            <ac:spMk id="3" creationId="{A85FC595-C69A-405C-B132-FAD1FC261F37}"/>
          </ac:spMkLst>
        </pc:spChg>
      </pc:sldChg>
    </pc:docChg>
  </pc:docChgLst>
  <pc:docChgLst>
    <pc:chgData name="Michael Bennett" userId="808163721be62333" providerId="LiveId" clId="{F203FA12-79EE-4D94-B2A3-E73277F18478}"/>
    <pc:docChg chg="addSld delSld modSld sldOrd">
      <pc:chgData name="Michael Bennett" userId="808163721be62333" providerId="LiveId" clId="{F203FA12-79EE-4D94-B2A3-E73277F18478}" dt="2019-08-07T20:12:24.341" v="3227" actId="403"/>
      <pc:docMkLst>
        <pc:docMk/>
      </pc:docMkLst>
      <pc:sldChg chg="modSp">
        <pc:chgData name="Michael Bennett" userId="808163721be62333" providerId="LiveId" clId="{F203FA12-79EE-4D94-B2A3-E73277F18478}" dt="2019-08-07T16:09:41.621" v="7" actId="20577"/>
        <pc:sldMkLst>
          <pc:docMk/>
          <pc:sldMk cId="0" sldId="256"/>
        </pc:sldMkLst>
        <pc:spChg chg="mod">
          <ac:chgData name="Michael Bennett" userId="808163721be62333" providerId="LiveId" clId="{F203FA12-79EE-4D94-B2A3-E73277F18478}" dt="2019-08-07T16:09:41.621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Michael Bennett" userId="808163721be62333" providerId="LiveId" clId="{F203FA12-79EE-4D94-B2A3-E73277F18478}" dt="2019-08-07T18:49:10.318" v="1899" actId="20577"/>
        <pc:sldMkLst>
          <pc:docMk/>
          <pc:sldMk cId="2334629059" sldId="519"/>
        </pc:sldMkLst>
        <pc:spChg chg="mod">
          <ac:chgData name="Michael Bennett" userId="808163721be62333" providerId="LiveId" clId="{F203FA12-79EE-4D94-B2A3-E73277F18478}" dt="2019-08-07T18:49:10.318" v="1899" actId="20577"/>
          <ac:spMkLst>
            <pc:docMk/>
            <pc:sldMk cId="2334629059" sldId="519"/>
            <ac:spMk id="3" creationId="{00000000-0000-0000-0000-000000000000}"/>
          </ac:spMkLst>
        </pc:spChg>
      </pc:sldChg>
      <pc:sldChg chg="modSp">
        <pc:chgData name="Michael Bennett" userId="808163721be62333" providerId="LiveId" clId="{F203FA12-79EE-4D94-B2A3-E73277F18478}" dt="2019-08-07T19:20:21.077" v="2612" actId="403"/>
        <pc:sldMkLst>
          <pc:docMk/>
          <pc:sldMk cId="3947954689" sldId="843"/>
        </pc:sldMkLst>
        <pc:spChg chg="mod">
          <ac:chgData name="Michael Bennett" userId="808163721be62333" providerId="LiveId" clId="{F203FA12-79EE-4D94-B2A3-E73277F18478}" dt="2019-08-07T19:20:21.077" v="2612" actId="403"/>
          <ac:spMkLst>
            <pc:docMk/>
            <pc:sldMk cId="3947954689" sldId="843"/>
            <ac:spMk id="3" creationId="{00000000-0000-0000-0000-000000000000}"/>
          </ac:spMkLst>
        </pc:spChg>
      </pc:sldChg>
      <pc:sldChg chg="modSp">
        <pc:chgData name="Michael Bennett" userId="808163721be62333" providerId="LiveId" clId="{F203FA12-79EE-4D94-B2A3-E73277F18478}" dt="2019-08-07T19:53:46.126" v="2716" actId="20577"/>
        <pc:sldMkLst>
          <pc:docMk/>
          <pc:sldMk cId="2207867841" sldId="847"/>
        </pc:sldMkLst>
        <pc:spChg chg="mod">
          <ac:chgData name="Michael Bennett" userId="808163721be62333" providerId="LiveId" clId="{F203FA12-79EE-4D94-B2A3-E73277F18478}" dt="2019-08-07T19:53:46.126" v="2716" actId="20577"/>
          <ac:spMkLst>
            <pc:docMk/>
            <pc:sldMk cId="2207867841" sldId="847"/>
            <ac:spMk id="3" creationId="{50FE3C63-DA0A-4E5F-9549-2540DE7035AA}"/>
          </ac:spMkLst>
        </pc:spChg>
      </pc:sldChg>
      <pc:sldChg chg="modSp">
        <pc:chgData name="Michael Bennett" userId="808163721be62333" providerId="LiveId" clId="{F203FA12-79EE-4D94-B2A3-E73277F18478}" dt="2019-08-07T19:42:19.203" v="2613" actId="20577"/>
        <pc:sldMkLst>
          <pc:docMk/>
          <pc:sldMk cId="1313809421" sldId="851"/>
        </pc:sldMkLst>
        <pc:spChg chg="mod">
          <ac:chgData name="Michael Bennett" userId="808163721be62333" providerId="LiveId" clId="{F203FA12-79EE-4D94-B2A3-E73277F18478}" dt="2019-08-07T18:22:33.656" v="1795" actId="20577"/>
          <ac:spMkLst>
            <pc:docMk/>
            <pc:sldMk cId="1313809421" sldId="851"/>
            <ac:spMk id="2" creationId="{AC77D3F8-86EC-4FAB-B2B2-BFB1E4529D64}"/>
          </ac:spMkLst>
        </pc:spChg>
        <pc:spChg chg="mod">
          <ac:chgData name="Michael Bennett" userId="808163721be62333" providerId="LiveId" clId="{F203FA12-79EE-4D94-B2A3-E73277F18478}" dt="2019-08-07T19:42:19.203" v="2613" actId="20577"/>
          <ac:spMkLst>
            <pc:docMk/>
            <pc:sldMk cId="1313809421" sldId="851"/>
            <ac:spMk id="3" creationId="{CF12A0D5-2557-4BD3-ABFB-79228CE940F0}"/>
          </ac:spMkLst>
        </pc:spChg>
      </pc:sldChg>
      <pc:sldChg chg="modSp">
        <pc:chgData name="Michael Bennett" userId="808163721be62333" providerId="LiveId" clId="{F203FA12-79EE-4D94-B2A3-E73277F18478}" dt="2019-08-07T20:12:24.341" v="3227" actId="403"/>
        <pc:sldMkLst>
          <pc:docMk/>
          <pc:sldMk cId="1503027774" sldId="855"/>
        </pc:sldMkLst>
        <pc:spChg chg="mod">
          <ac:chgData name="Michael Bennett" userId="808163721be62333" providerId="LiveId" clId="{F203FA12-79EE-4D94-B2A3-E73277F18478}" dt="2019-08-07T20:12:24.341" v="3227" actId="403"/>
          <ac:spMkLst>
            <pc:docMk/>
            <pc:sldMk cId="1503027774" sldId="855"/>
            <ac:spMk id="3" creationId="{A85FC595-C69A-405C-B132-FAD1FC261F37}"/>
          </ac:spMkLst>
        </pc:spChg>
      </pc:sldChg>
      <pc:sldChg chg="modSp ord">
        <pc:chgData name="Michael Bennett" userId="808163721be62333" providerId="LiveId" clId="{F203FA12-79EE-4D94-B2A3-E73277F18478}" dt="2019-08-07T20:06:01.372" v="3123" actId="20577"/>
        <pc:sldMkLst>
          <pc:docMk/>
          <pc:sldMk cId="1301883422" sldId="869"/>
        </pc:sldMkLst>
        <pc:spChg chg="mod">
          <ac:chgData name="Michael Bennett" userId="808163721be62333" providerId="LiveId" clId="{F203FA12-79EE-4D94-B2A3-E73277F18478}" dt="2019-08-07T20:06:01.372" v="3123" actId="20577"/>
          <ac:spMkLst>
            <pc:docMk/>
            <pc:sldMk cId="1301883422" sldId="869"/>
            <ac:spMk id="3" creationId="{E74C55DC-AAA8-40DA-A350-4330960153D1}"/>
          </ac:spMkLst>
        </pc:spChg>
      </pc:sldChg>
      <pc:sldChg chg="modSp">
        <pc:chgData name="Michael Bennett" userId="808163721be62333" providerId="LiveId" clId="{F203FA12-79EE-4D94-B2A3-E73277F18478}" dt="2019-08-07T18:25:22.098" v="1875" actId="20577"/>
        <pc:sldMkLst>
          <pc:docMk/>
          <pc:sldMk cId="2517914178" sldId="876"/>
        </pc:sldMkLst>
        <pc:spChg chg="mod">
          <ac:chgData name="Michael Bennett" userId="808163721be62333" providerId="LiveId" clId="{F203FA12-79EE-4D94-B2A3-E73277F18478}" dt="2019-08-07T18:25:22.098" v="1875" actId="20577"/>
          <ac:spMkLst>
            <pc:docMk/>
            <pc:sldMk cId="2517914178" sldId="876"/>
            <ac:spMk id="3" creationId="{22D4F262-07E0-4034-8CD0-13CAE47A01E9}"/>
          </ac:spMkLst>
        </pc:spChg>
      </pc:sldChg>
      <pc:sldChg chg="del">
        <pc:chgData name="Michael Bennett" userId="808163721be62333" providerId="LiveId" clId="{F203FA12-79EE-4D94-B2A3-E73277F18478}" dt="2019-08-07T17:13:44.766" v="440" actId="2696"/>
        <pc:sldMkLst>
          <pc:docMk/>
          <pc:sldMk cId="3779480174" sldId="877"/>
        </pc:sldMkLst>
      </pc:sldChg>
      <pc:sldChg chg="modSp">
        <pc:chgData name="Michael Bennett" userId="808163721be62333" providerId="LiveId" clId="{F203FA12-79EE-4D94-B2A3-E73277F18478}" dt="2019-08-07T18:55:36.112" v="2292" actId="404"/>
        <pc:sldMkLst>
          <pc:docMk/>
          <pc:sldMk cId="2838740159" sldId="879"/>
        </pc:sldMkLst>
        <pc:spChg chg="mod">
          <ac:chgData name="Michael Bennett" userId="808163721be62333" providerId="LiveId" clId="{F203FA12-79EE-4D94-B2A3-E73277F18478}" dt="2019-08-07T18:55:12.805" v="2289" actId="20577"/>
          <ac:spMkLst>
            <pc:docMk/>
            <pc:sldMk cId="2838740159" sldId="879"/>
            <ac:spMk id="2" creationId="{E9AA52D3-E5AF-45AD-B273-FDFF145EB496}"/>
          </ac:spMkLst>
        </pc:spChg>
        <pc:spChg chg="mod">
          <ac:chgData name="Michael Bennett" userId="808163721be62333" providerId="LiveId" clId="{F203FA12-79EE-4D94-B2A3-E73277F18478}" dt="2019-08-07T18:55:36.112" v="2292" actId="404"/>
          <ac:spMkLst>
            <pc:docMk/>
            <pc:sldMk cId="2838740159" sldId="879"/>
            <ac:spMk id="3" creationId="{401A7DCA-DD09-4CC5-B12B-B5E454D93DC0}"/>
          </ac:spMkLst>
        </pc:spChg>
      </pc:sldChg>
      <pc:sldChg chg="modSp add del">
        <pc:chgData name="Michael Bennett" userId="808163721be62333" providerId="LiveId" clId="{F203FA12-79EE-4D94-B2A3-E73277F18478}" dt="2019-08-07T17:22:28.800" v="893" actId="2696"/>
        <pc:sldMkLst>
          <pc:docMk/>
          <pc:sldMk cId="319861693" sldId="880"/>
        </pc:sldMkLst>
        <pc:spChg chg="mod">
          <ac:chgData name="Michael Bennett" userId="808163721be62333" providerId="LiveId" clId="{F203FA12-79EE-4D94-B2A3-E73277F18478}" dt="2019-08-07T17:22:27.474" v="892" actId="20577"/>
          <ac:spMkLst>
            <pc:docMk/>
            <pc:sldMk cId="319861693" sldId="880"/>
            <ac:spMk id="2" creationId="{43DFA5D8-A28D-49F2-88F1-E91C514A90D4}"/>
          </ac:spMkLst>
        </pc:spChg>
      </pc:sldChg>
      <pc:sldChg chg="modSp add del">
        <pc:chgData name="Michael Bennett" userId="808163721be62333" providerId="LiveId" clId="{F203FA12-79EE-4D94-B2A3-E73277F18478}" dt="2019-08-07T17:21:54.484" v="752" actId="2696"/>
        <pc:sldMkLst>
          <pc:docMk/>
          <pc:sldMk cId="397877812" sldId="880"/>
        </pc:sldMkLst>
        <pc:spChg chg="mod">
          <ac:chgData name="Michael Bennett" userId="808163721be62333" providerId="LiveId" clId="{F203FA12-79EE-4D94-B2A3-E73277F18478}" dt="2019-08-07T17:21:53.992" v="751"/>
          <ac:spMkLst>
            <pc:docMk/>
            <pc:sldMk cId="397877812" sldId="880"/>
            <ac:spMk id="2" creationId="{10EB2BAD-9FCB-40E9-969D-B51C051F5EB2}"/>
          </ac:spMkLst>
        </pc:spChg>
      </pc:sldChg>
      <pc:sldChg chg="del">
        <pc:chgData name="Michael Bennett" userId="808163721be62333" providerId="LiveId" clId="{F203FA12-79EE-4D94-B2A3-E73277F18478}" dt="2019-08-07T17:10:37.602" v="281" actId="2696"/>
        <pc:sldMkLst>
          <pc:docMk/>
          <pc:sldMk cId="601915181" sldId="880"/>
        </pc:sldMkLst>
      </pc:sldChg>
      <pc:sldChg chg="modSp add">
        <pc:chgData name="Michael Bennett" userId="808163721be62333" providerId="LiveId" clId="{F203FA12-79EE-4D94-B2A3-E73277F18478}" dt="2019-08-07T18:56:26.013" v="2384" actId="403"/>
        <pc:sldMkLst>
          <pc:docMk/>
          <pc:sldMk cId="3358983923" sldId="880"/>
        </pc:sldMkLst>
        <pc:spChg chg="mod">
          <ac:chgData name="Michael Bennett" userId="808163721be62333" providerId="LiveId" clId="{F203FA12-79EE-4D94-B2A3-E73277F18478}" dt="2019-08-07T18:52:04.936" v="2075" actId="20577"/>
          <ac:spMkLst>
            <pc:docMk/>
            <pc:sldMk cId="3358983923" sldId="880"/>
            <ac:spMk id="2" creationId="{CC694013-4F33-4A75-90B1-4798F4B11428}"/>
          </ac:spMkLst>
        </pc:spChg>
        <pc:spChg chg="mod">
          <ac:chgData name="Michael Bennett" userId="808163721be62333" providerId="LiveId" clId="{F203FA12-79EE-4D94-B2A3-E73277F18478}" dt="2019-08-07T18:56:26.013" v="2384" actId="403"/>
          <ac:spMkLst>
            <pc:docMk/>
            <pc:sldMk cId="3358983923" sldId="880"/>
            <ac:spMk id="3" creationId="{45ED0C2C-0F50-49AB-BE05-F1E243624389}"/>
          </ac:spMkLst>
        </pc:spChg>
      </pc:sldChg>
      <pc:sldChg chg="modSp add del">
        <pc:chgData name="Michael Bennett" userId="808163721be62333" providerId="LiveId" clId="{F203FA12-79EE-4D94-B2A3-E73277F18478}" dt="2019-08-07T17:24:43.090" v="1077" actId="2696"/>
        <pc:sldMkLst>
          <pc:docMk/>
          <pc:sldMk cId="3759710324" sldId="880"/>
        </pc:sldMkLst>
        <pc:spChg chg="mod">
          <ac:chgData name="Michael Bennett" userId="808163721be62333" providerId="LiveId" clId="{F203FA12-79EE-4D94-B2A3-E73277F18478}" dt="2019-08-07T17:24:42.794" v="1076"/>
          <ac:spMkLst>
            <pc:docMk/>
            <pc:sldMk cId="3759710324" sldId="880"/>
            <ac:spMk id="2" creationId="{24CE1FE8-383B-4268-89A8-6ED4A20F7C99}"/>
          </ac:spMkLst>
        </pc:spChg>
      </pc:sldChg>
      <pc:sldChg chg="modSp add del">
        <pc:chgData name="Michael Bennett" userId="808163721be62333" providerId="LiveId" clId="{F203FA12-79EE-4D94-B2A3-E73277F18478}" dt="2019-08-07T18:54:08.046" v="2232"/>
        <pc:sldMkLst>
          <pc:docMk/>
          <pc:sldMk cId="2859774353" sldId="881"/>
        </pc:sldMkLst>
        <pc:spChg chg="mod">
          <ac:chgData name="Michael Bennett" userId="808163721be62333" providerId="LiveId" clId="{F203FA12-79EE-4D94-B2A3-E73277F18478}" dt="2019-08-07T18:54:05.899" v="2231"/>
          <ac:spMkLst>
            <pc:docMk/>
            <pc:sldMk cId="2859774353" sldId="881"/>
            <ac:spMk id="2" creationId="{E30C6364-BB06-46CD-B5DB-D894D1CBB5B3}"/>
          </ac:spMkLst>
        </pc:spChg>
      </pc:sldChg>
      <pc:sldChg chg="del">
        <pc:chgData name="Michael Bennett" userId="808163721be62333" providerId="LiveId" clId="{F203FA12-79EE-4D94-B2A3-E73277F18478}" dt="2019-08-07T17:10:41.787" v="282" actId="2696"/>
        <pc:sldMkLst>
          <pc:docMk/>
          <pc:sldMk cId="2874415504" sldId="881"/>
        </pc:sldMkLst>
      </pc:sldChg>
      <pc:sldChg chg="modSp add del">
        <pc:chgData name="Michael Bennett" userId="808163721be62333" providerId="LiveId" clId="{F203FA12-79EE-4D94-B2A3-E73277F18478}" dt="2019-08-07T18:55:29.685" v="2291" actId="2696"/>
        <pc:sldMkLst>
          <pc:docMk/>
          <pc:sldMk cId="3574618579" sldId="881"/>
        </pc:sldMkLst>
        <pc:spChg chg="mod">
          <ac:chgData name="Michael Bennett" userId="808163721be62333" providerId="LiveId" clId="{F203FA12-79EE-4D94-B2A3-E73277F18478}" dt="2019-08-07T18:55:20.140" v="2290"/>
          <ac:spMkLst>
            <pc:docMk/>
            <pc:sldMk cId="3574618579" sldId="881"/>
            <ac:spMk id="2" creationId="{79F3FDE9-ED38-464B-9CF5-3745E44CCAAF}"/>
          </ac:spMkLst>
        </pc:spChg>
        <pc:spChg chg="mod">
          <ac:chgData name="Michael Bennett" userId="808163721be62333" providerId="LiveId" clId="{F203FA12-79EE-4D94-B2A3-E73277F18478}" dt="2019-08-07T18:55:20.140" v="2290"/>
          <ac:spMkLst>
            <pc:docMk/>
            <pc:sldMk cId="3574618579" sldId="881"/>
            <ac:spMk id="3" creationId="{0B47F26C-6A6F-450A-9908-4409E226F1D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C723B-399F-4A90-8296-830E5DB4E765}" type="datetimeFigureOut">
              <a:rPr lang="en-US" smtClean="0"/>
              <a:pPr/>
              <a:t>9/10/2019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869B-921B-4CCE-897D-ADE41B506C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1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viewable in Adaptive – see link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869B-921B-4CCE-897D-ADE41B506C30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1B46-8ADD-4A2E-AB61-0E5BCC4C79AB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E282-EBFC-4412-8B3F-30C7B15CB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267C-5F63-43FB-953A-A976EF4E6229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F74EC-37D6-44FE-8E84-6CFA0135B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45367-FC62-4735-BCA9-3DD46055D026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6DB0-F130-4CD7-BC01-EC85765301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81000" cy="3651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8903-0092-42E3-817E-1D62A797690F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D8AD-8C41-461C-977C-39E1B6B65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24C57-850C-417E-9FAA-BE8D6A8DBE2C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97409-C3A8-4142-9020-BEC4CC15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8E2E-814B-4C22-851F-F0549AD7FC66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6F763-BEBA-4E81-AB50-EEE533FC35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3F742-F6A3-4DC9-AE0A-7277E31EA597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68DC-D813-47B4-BCA0-5910B6BA0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BC2E-9C88-463F-A988-4D5ECDDA207E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8CD7-FEF3-4495-AF79-015AD3D98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5F7E-86C8-48D4-AA60-B2BA6081090A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5A33-83E3-44CF-92E6-9E49D666A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98F2-689D-4729-A6BF-EDB64FFEC70D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EECB8-9F4C-4F27-840F-D7F2A3FA88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79AE5-5F06-42A5-9C04-AB48C36DAE94}" type="datetime1">
              <a:rPr lang="en-US" smtClean="0"/>
              <a:pPr>
                <a:defRPr/>
              </a:pPr>
              <a:t>9/10/2019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08EE3A-0931-4FF7-8196-554F4BA17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edmcouncil/fibo/wiki/FIBO-Business-Entities" TargetMode="External"/><Relationship Id="rId13" Type="http://schemas.openxmlformats.org/officeDocument/2006/relationships/hyperlink" Target="https://github.com/edmcouncil/fibo/wiki/FIBO-Securities-and-Equities" TargetMode="External"/><Relationship Id="rId3" Type="http://schemas.openxmlformats.org/officeDocument/2006/relationships/hyperlink" Target="https://github.com/edmcouncil/fibo/wiki" TargetMode="External"/><Relationship Id="rId7" Type="http://schemas.openxmlformats.org/officeDocument/2006/relationships/hyperlink" Target="http://www.omg.org/spec/EDMC-FIBO/BE/Current" TargetMode="External"/><Relationship Id="rId12" Type="http://schemas.openxmlformats.org/officeDocument/2006/relationships/hyperlink" Target="https://github.com/edmcouncil/fibo/wiki/FIBO-Loans" TargetMode="External"/><Relationship Id="rId2" Type="http://schemas.openxmlformats.org/officeDocument/2006/relationships/hyperlink" Target="http://www.edmcouncil.org/semanticsrepository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edmcouncil/fibo/wiki/FIBO-Foundations" TargetMode="External"/><Relationship Id="rId11" Type="http://schemas.openxmlformats.org/officeDocument/2006/relationships/hyperlink" Target="https://github.com/edmcouncil/fibo/wiki/FIBO-Indices-and-Indicators" TargetMode="External"/><Relationship Id="rId5" Type="http://schemas.openxmlformats.org/officeDocument/2006/relationships/hyperlink" Target="http://www.omg.org/spec/EDMC-FIBO/FND/Current" TargetMode="External"/><Relationship Id="rId10" Type="http://schemas.openxmlformats.org/officeDocument/2006/relationships/hyperlink" Target="http://www.omg.org/spec/EDMC-FIBO/IND/Current" TargetMode="External"/><Relationship Id="rId4" Type="http://schemas.openxmlformats.org/officeDocument/2006/relationships/hyperlink" Target="http://us.adaptive.com/FIBO/a3/" TargetMode="External"/><Relationship Id="rId9" Type="http://schemas.openxmlformats.org/officeDocument/2006/relationships/hyperlink" Target="https://github.com/dsnewman/fibo/tree/pink/be" TargetMode="External"/><Relationship Id="rId14" Type="http://schemas.openxmlformats.org/officeDocument/2006/relationships/hyperlink" Target="http://www.edmcouncil.org/financialbusiness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edmcouncil.org/pages/viewpage.action?pageId=786661" TargetMode="External"/><Relationship Id="rId3" Type="http://schemas.openxmlformats.org/officeDocument/2006/relationships/hyperlink" Target="https://wiki.edmcouncil.org/display/FND/FCT-FND" TargetMode="External"/><Relationship Id="rId7" Type="http://schemas.openxmlformats.org/officeDocument/2006/relationships/hyperlink" Target="https://wiki.edmcouncil.org/display/LOAN/FCT-LOAN" TargetMode="External"/><Relationship Id="rId2" Type="http://schemas.openxmlformats.org/officeDocument/2006/relationships/hyperlink" Target="https://wiki.edmcouncil.org/display/FIBO/FIB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edmcouncil.org/pages/viewpage.action?pageId=786677" TargetMode="External"/><Relationship Id="rId5" Type="http://schemas.openxmlformats.org/officeDocument/2006/relationships/hyperlink" Target="https://wiki.edmcouncil.org/display/IND/FCT-IND" TargetMode="External"/><Relationship Id="rId10" Type="http://schemas.openxmlformats.org/officeDocument/2006/relationships/hyperlink" Target="https://wiki.edmcouncil.org/display/FVT/FIBO+-+Vendor+Team" TargetMode="External"/><Relationship Id="rId4" Type="http://schemas.openxmlformats.org/officeDocument/2006/relationships/hyperlink" Target="https://wiki.edmcouncil.org/display/BE/FIBO+-+FCT+-+Business+Entities" TargetMode="External"/><Relationship Id="rId9" Type="http://schemas.openxmlformats.org/officeDocument/2006/relationships/hyperlink" Target="https://wiki.edmcouncil.org/display/DER/FCT-DER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OMG Finance</a:t>
            </a:r>
            <a:r>
              <a:rPr lang="en-US" baseline="0" dirty="0"/>
              <a:t> </a:t>
            </a:r>
            <a:r>
              <a:rPr lang="en-US" dirty="0"/>
              <a:t>Domain Task Force (FDTF)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98989"/>
                </a:solidFill>
              </a:rPr>
              <a:t>Monthly Status/review call</a:t>
            </a:r>
          </a:p>
          <a:p>
            <a:r>
              <a:rPr lang="en-US" dirty="0">
                <a:solidFill>
                  <a:srgbClr val="898989"/>
                </a:solidFill>
              </a:rPr>
              <a:t>Wednesday August 7 2019</a:t>
            </a:r>
          </a:p>
        </p:txBody>
      </p:sp>
      <p:pic>
        <p:nvPicPr>
          <p:cNvPr id="13315" name="Picture 3" descr="[OMG's 20th Anniversary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" y="76200"/>
            <a:ext cx="218598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http://fdtf.omg.org/images/buttons-icons-lines/financ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304800"/>
            <a:ext cx="502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D11D-771E-4D19-B78C-E1428791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September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FC595-C69A-405C-B132-FAD1FC261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23912"/>
            <a:ext cx="8229600" cy="5715000"/>
          </a:xfrm>
        </p:spPr>
        <p:txBody>
          <a:bodyPr/>
          <a:lstStyle/>
          <a:p>
            <a:pPr lvl="0"/>
            <a:r>
              <a:rPr lang="en-US" sz="2800" baseline="0" dirty="0"/>
              <a:t>Tuesday Morning</a:t>
            </a:r>
          </a:p>
          <a:p>
            <a:pPr lvl="1"/>
            <a:r>
              <a:rPr lang="en-US" dirty="0"/>
              <a:t>FERM 2 hour joint session (last 2 hours)</a:t>
            </a:r>
          </a:p>
          <a:p>
            <a:pPr lvl="1"/>
            <a:r>
              <a:rPr lang="en-US" baseline="0" dirty="0"/>
              <a:t>Joint session: IDs for Crypto Assets</a:t>
            </a:r>
          </a:p>
          <a:p>
            <a:pPr lvl="0"/>
            <a:r>
              <a:rPr lang="en-US" sz="2800" baseline="0" dirty="0"/>
              <a:t>Tuesday Afternoon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Position Paper updates</a:t>
            </a:r>
            <a:endParaRPr lang="en-US" sz="2400" dirty="0">
              <a:effectLst/>
            </a:endParaRPr>
          </a:p>
          <a:p>
            <a:pPr lvl="1"/>
            <a:r>
              <a:rPr lang="en-US" sz="2400" baseline="0" dirty="0"/>
              <a:t>FIBO updates</a:t>
            </a:r>
          </a:p>
          <a:p>
            <a:pPr lvl="1"/>
            <a:r>
              <a:rPr lang="en-US" sz="2400" baseline="0" dirty="0"/>
              <a:t>Core business / Roadmap</a:t>
            </a:r>
          </a:p>
          <a:p>
            <a:pPr lvl="0"/>
            <a:r>
              <a:rPr lang="en-US" dirty="0"/>
              <a:t>Wednesday morning</a:t>
            </a:r>
          </a:p>
          <a:p>
            <a:pPr lvl="1"/>
            <a:r>
              <a:rPr lang="en-US" dirty="0"/>
              <a:t>Blockchain PSIG</a:t>
            </a:r>
          </a:p>
          <a:p>
            <a:pPr lvl="1"/>
            <a:r>
              <a:rPr lang="en-US" sz="2400" baseline="0" dirty="0"/>
              <a:t>Often vacant / other things that people go to</a:t>
            </a:r>
          </a:p>
          <a:p>
            <a:r>
              <a:rPr lang="en-US" sz="2800" baseline="0" dirty="0"/>
              <a:t>Wednesday afternoon</a:t>
            </a:r>
          </a:p>
          <a:p>
            <a:pPr lvl="1"/>
            <a:r>
              <a:rPr lang="en-US" sz="2400" baseline="0" dirty="0"/>
              <a:t>FIBO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61682-2FAC-49A5-8A59-5FC70187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277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4104-4006-4621-8CEB-C21A4F16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200" baseline="0" dirty="0"/>
              <a:t>September FIBO Workshop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626B8-8720-4B43-B6BA-5311AF14F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FIBO – how to populate with the right instance data (enough information on the intended semantics?)</a:t>
            </a:r>
          </a:p>
          <a:p>
            <a:pPr lvl="0"/>
            <a:r>
              <a:rPr lang="en-US" sz="2800" dirty="0"/>
              <a:t>Previously:</a:t>
            </a:r>
          </a:p>
          <a:p>
            <a:pPr lvl="1"/>
            <a:r>
              <a:rPr lang="en-US" sz="2400" dirty="0"/>
              <a:t>Sept: Shares and share</a:t>
            </a:r>
            <a:r>
              <a:rPr lang="en-US" sz="2400" baseline="0" dirty="0"/>
              <a:t> ownership (number of shares in issue)</a:t>
            </a:r>
          </a:p>
          <a:p>
            <a:pPr lvl="1"/>
            <a:r>
              <a:rPr lang="en-US" sz="2400" dirty="0"/>
              <a:t>Dec: Entities / LEI</a:t>
            </a:r>
            <a:r>
              <a:rPr lang="en-US" sz="2400" baseline="0" dirty="0"/>
              <a:t> related</a:t>
            </a:r>
          </a:p>
          <a:p>
            <a:pPr lvl="1"/>
            <a:r>
              <a:rPr lang="en-US" sz="2400" baseline="0" dirty="0"/>
              <a:t>March: Equity Pricing</a:t>
            </a:r>
          </a:p>
          <a:p>
            <a:pPr lvl="1"/>
            <a:r>
              <a:rPr lang="en-US" sz="2400" baseline="0" dirty="0"/>
              <a:t>June: No workshop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93D31-7DDF-4F9D-9F98-9CBAFC1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12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35FA-6C7C-40C6-8DB8-064F108E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(Background)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34EF-C283-419D-8CBE-037A3542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39B11-C68F-424D-88CD-64BD00F6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86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9B72-B759-4049-9606-FE305B7B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16A6-282D-4968-B96D-F6B54B56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FIBO 1</a:t>
            </a:r>
          </a:p>
          <a:p>
            <a:pPr lvl="1"/>
            <a:r>
              <a:rPr lang="en-US" sz="2000" dirty="0"/>
              <a:t>FND: 1.2 as delivered in March 2017</a:t>
            </a:r>
          </a:p>
          <a:p>
            <a:pPr lvl="1"/>
            <a:r>
              <a:rPr lang="en-US" sz="2000" dirty="0"/>
              <a:t>FBC: 1.1</a:t>
            </a:r>
          </a:p>
          <a:p>
            <a:pPr lvl="1"/>
            <a:r>
              <a:rPr lang="en-US" sz="2000" dirty="0"/>
              <a:t>IND:</a:t>
            </a:r>
            <a:r>
              <a:rPr lang="en-US" sz="2000" baseline="0" dirty="0"/>
              <a:t> 1.0</a:t>
            </a:r>
          </a:p>
          <a:p>
            <a:pPr lvl="1"/>
            <a:r>
              <a:rPr lang="en-US" sz="2000" baseline="0" dirty="0"/>
              <a:t>BE: 1.2</a:t>
            </a:r>
            <a:endParaRPr lang="en-US" sz="2000" dirty="0"/>
          </a:p>
          <a:p>
            <a:pPr marL="1143000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1.2.1 delivering imminently* as urgent fix</a:t>
            </a:r>
          </a:p>
          <a:p>
            <a:pPr lvl="1"/>
            <a:r>
              <a:rPr lang="en-US" sz="2000" dirty="0"/>
              <a:t>RTFs remain open until FIBO2 approved</a:t>
            </a:r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1400" dirty="0"/>
              <a:t>* for certain values of imminently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9981D-70E5-4A98-B12C-0AAFAAD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41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FTF and RTF Charters (Friday Plenary)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Foundations</a:t>
            </a:r>
            <a:endParaRPr lang="en-US" sz="1800" dirty="0"/>
          </a:p>
          <a:p>
            <a:pPr lvl="1"/>
            <a:r>
              <a:rPr lang="en-US" sz="1400" dirty="0"/>
              <a:t>1.2 RTF reported in </a:t>
            </a:r>
            <a:r>
              <a:rPr lang="en-US" sz="1400" baseline="0" dirty="0"/>
              <a:t>March 2017</a:t>
            </a:r>
          </a:p>
          <a:p>
            <a:pPr lvl="1"/>
            <a:r>
              <a:rPr lang="en-US" sz="1400" baseline="0" dirty="0"/>
              <a:t>1.3 RTF chartered Sept 2017</a:t>
            </a:r>
          </a:p>
          <a:p>
            <a:pPr lvl="1"/>
            <a:r>
              <a:rPr lang="en-US" sz="1400" dirty="0"/>
              <a:t>Extended to June 2019</a:t>
            </a:r>
          </a:p>
          <a:p>
            <a:pPr lvl="1"/>
            <a:r>
              <a:rPr lang="en-US" sz="1400" baseline="0" dirty="0"/>
              <a:t>Motion to extend to September or later</a:t>
            </a:r>
          </a:p>
          <a:p>
            <a:r>
              <a:rPr lang="en-US" sz="1400" dirty="0"/>
              <a:t>Business Entities</a:t>
            </a:r>
          </a:p>
          <a:p>
            <a:pPr lvl="1"/>
            <a:r>
              <a:rPr lang="en-US" sz="1400" dirty="0"/>
              <a:t>1.2 RTF</a:t>
            </a:r>
            <a:r>
              <a:rPr lang="en-US" sz="1400" baseline="0" dirty="0"/>
              <a:t> chartered Sept 2016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urgent issue – to be actioned by the RTF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to extend to September or later</a:t>
            </a:r>
            <a:endParaRPr lang="en-US" sz="2400" dirty="0">
              <a:effectLst/>
            </a:endParaRPr>
          </a:p>
          <a:p>
            <a:r>
              <a:rPr lang="en-US" sz="1400" dirty="0"/>
              <a:t>Indices and Indicators</a:t>
            </a:r>
          </a:p>
          <a:p>
            <a:pPr lvl="1"/>
            <a:r>
              <a:rPr lang="en-US" sz="1400" dirty="0"/>
              <a:t>1.1 RTF chartered in Sept 2016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to extend to September or later</a:t>
            </a:r>
            <a:endParaRPr lang="en-US" sz="2400" dirty="0">
              <a:effectLst/>
            </a:endParaRPr>
          </a:p>
          <a:p>
            <a:r>
              <a:rPr lang="en-US" sz="1400" dirty="0"/>
              <a:t>Financial Business and Commerce (FBC) </a:t>
            </a:r>
          </a:p>
          <a:p>
            <a:pPr lvl="1"/>
            <a:r>
              <a:rPr lang="en-US" sz="1400" dirty="0"/>
              <a:t>New RTF 1.1 chartered in September 2016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Extended to June 2019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Motion to extend to September or later</a:t>
            </a:r>
            <a:endParaRPr lang="en-US" sz="2400" dirty="0">
              <a:effectLst/>
            </a:endParaRPr>
          </a:p>
          <a:p>
            <a:pPr lvl="0"/>
            <a:r>
              <a:rPr lang="en-US" sz="1600" dirty="0"/>
              <a:t>These remain in existence until FIBO2 is approved</a:t>
            </a:r>
          </a:p>
          <a:p>
            <a:pPr lvl="1"/>
            <a:r>
              <a:rPr lang="en-US" sz="1400" dirty="0"/>
              <a:t>Needed for approving urgent issues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5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A8D-5D27-4961-BBB4-DD5FAE2F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Detailed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FE60-290D-4665-A43D-F0AECFD2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Terminology (Modules, domains etc.)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EDMC and OMG Metadata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CCM Round Tripping</a:t>
            </a:r>
            <a:endParaRPr lang="en-US" sz="2800" dirty="0">
              <a:effectLst/>
            </a:endParaRPr>
          </a:p>
          <a:p>
            <a:r>
              <a:rPr lang="en-US" dirty="0"/>
              <a:t>FIBO spec Products</a:t>
            </a:r>
          </a:p>
          <a:p>
            <a:r>
              <a:rPr lang="en-US" dirty="0"/>
              <a:t>FIBO spec Content</a:t>
            </a:r>
          </a:p>
          <a:p>
            <a:r>
              <a:rPr lang="en-US" baseline="0" dirty="0"/>
              <a:t>FIBO 2.0 OMG Submission Deliverables</a:t>
            </a:r>
          </a:p>
          <a:p>
            <a:pPr lvl="1"/>
            <a:r>
              <a:rPr lang="en-US" baseline="0" dirty="0"/>
              <a:t>And decisions needed</a:t>
            </a: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presentation of FIBO content</a:t>
            </a:r>
            <a:endParaRPr lang="en-US" dirty="0">
              <a:effectLst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AE292-F2F4-4C99-A150-C685C0B9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7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5D0E-8669-4C73-A98B-2F3EF133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E5EF-B542-4952-937E-F348F4D9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Business Domain: Separate views of business content without reference</a:t>
            </a:r>
            <a:r>
              <a:rPr lang="en-US" sz="2400" baseline="0" dirty="0"/>
              <a:t> to model structure / namespaces</a:t>
            </a:r>
          </a:p>
          <a:p>
            <a:r>
              <a:rPr lang="en-US" sz="2400" baseline="0" dirty="0"/>
              <a:t>Model Structure</a:t>
            </a:r>
            <a:endParaRPr lang="en-US" sz="2400" dirty="0"/>
          </a:p>
          <a:p>
            <a:pPr lvl="1"/>
            <a:r>
              <a:rPr lang="en-US" sz="2000" dirty="0"/>
              <a:t>Domain: The top level</a:t>
            </a:r>
            <a:r>
              <a:rPr lang="en-US" sz="2000" baseline="0" dirty="0"/>
              <a:t> e.g. BE, FND, FBC</a:t>
            </a:r>
          </a:p>
          <a:p>
            <a:pPr lvl="1"/>
            <a:r>
              <a:rPr lang="en-US" sz="2000" baseline="0" dirty="0"/>
              <a:t>Module: package and IRI fragments below Domain</a:t>
            </a:r>
          </a:p>
          <a:p>
            <a:pPr lvl="2"/>
            <a:r>
              <a:rPr lang="en-US" sz="1800" baseline="0" dirty="0"/>
              <a:t> No longer recursive (1 level only)</a:t>
            </a:r>
          </a:p>
          <a:p>
            <a:pPr lvl="1"/>
            <a:r>
              <a:rPr lang="en-US" sz="2000" baseline="0" dirty="0"/>
              <a:t>Ontology: file / leaf level component</a:t>
            </a:r>
          </a:p>
          <a:p>
            <a:pPr lvl="0"/>
            <a:r>
              <a:rPr lang="en-US" sz="2400" dirty="0"/>
              <a:t>There are abstracts for each of these</a:t>
            </a:r>
          </a:p>
          <a:p>
            <a:pPr lvl="1"/>
            <a:r>
              <a:rPr lang="en-US" sz="2000" dirty="0"/>
              <a:t>Included in Metadata files for each level / component</a:t>
            </a:r>
          </a:p>
          <a:p>
            <a:pPr lvl="1"/>
            <a:r>
              <a:rPr lang="en-US" sz="2000" dirty="0"/>
              <a:t>All abstracts use </a:t>
            </a:r>
            <a:r>
              <a:rPr lang="en-US" sz="2000" dirty="0" err="1"/>
              <a:t>dct:abstract</a:t>
            </a:r>
            <a:endParaRPr lang="en-US" sz="2000" dirty="0"/>
          </a:p>
          <a:p>
            <a:pPr lvl="1"/>
            <a:r>
              <a:rPr lang="en-US" sz="2000" dirty="0"/>
              <a:t>OMG</a:t>
            </a:r>
            <a:r>
              <a:rPr lang="en-US" sz="2000" baseline="0" dirty="0"/>
              <a:t> specs to be generated from these, reversing some changes e.g. add OMG Copyright when submitted</a:t>
            </a:r>
          </a:p>
          <a:p>
            <a:pPr lvl="0"/>
            <a:r>
              <a:rPr lang="en-US" sz="2400" dirty="0" err="1"/>
              <a:t>FIBOPedia</a:t>
            </a:r>
            <a:r>
              <a:rPr lang="en-US" sz="2400" baseline="0" dirty="0"/>
              <a:t> also generated from these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47962-1D99-4E30-B422-60D7B04D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9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Master Open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Main issues:</a:t>
            </a:r>
          </a:p>
          <a:p>
            <a:pPr lvl="1"/>
            <a:r>
              <a:rPr lang="en-US" sz="2000" dirty="0"/>
              <a:t>Duplication (Proxies) all fixed? See JIRA on Equivalent classes</a:t>
            </a:r>
          </a:p>
          <a:p>
            <a:pPr lvl="1"/>
            <a:r>
              <a:rPr lang="en-US" sz="2000" dirty="0"/>
              <a:t>Semantic Duplication – FND FCT investigations ongoing</a:t>
            </a: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 property names (short names)</a:t>
            </a:r>
            <a:endParaRPr lang="en-US" sz="2400" dirty="0">
              <a:effectLst/>
            </a:endParaRPr>
          </a:p>
          <a:p>
            <a:pPr lvl="0"/>
            <a:r>
              <a:rPr lang="en-US" sz="2400" dirty="0"/>
              <a:t>Values</a:t>
            </a:r>
            <a:r>
              <a:rPr lang="en-US" sz="2400" baseline="0" dirty="0"/>
              <a:t> ontology </a:t>
            </a:r>
          </a:p>
          <a:p>
            <a:pPr lvl="1"/>
            <a:r>
              <a:rPr lang="en-US" sz="2000" baseline="0" dirty="0"/>
              <a:t>Phase 1 (Provisional) DONE</a:t>
            </a:r>
          </a:p>
          <a:p>
            <a:pPr lvl="1"/>
            <a:r>
              <a:rPr lang="en-US" sz="2000" baseline="0" dirty="0"/>
              <a:t>Phase 2 (Release) to do</a:t>
            </a:r>
          </a:p>
          <a:p>
            <a:pPr lvl="1"/>
            <a:r>
              <a:rPr lang="en-US" sz="2000" baseline="0" dirty="0"/>
              <a:t>Phase 3 (applying Values semantics) to do</a:t>
            </a:r>
          </a:p>
          <a:p>
            <a:pPr lvl="0"/>
            <a:r>
              <a:rPr lang="en-US" sz="2400" baseline="0" dirty="0"/>
              <a:t>Proposal</a:t>
            </a:r>
          </a:p>
          <a:p>
            <a:pPr lvl="1"/>
            <a:r>
              <a:rPr lang="en-US" sz="2000" baseline="0" dirty="0"/>
              <a:t>Release updates to the legacy material in horizontal layers:</a:t>
            </a:r>
          </a:p>
          <a:p>
            <a:pPr lvl="2"/>
            <a:r>
              <a:rPr lang="en-US" sz="1600" baseline="0" dirty="0"/>
              <a:t>Layer 1: definitions cleaned up</a:t>
            </a:r>
          </a:p>
          <a:p>
            <a:pPr lvl="2"/>
            <a:r>
              <a:rPr lang="en-US" sz="1600" baseline="0" dirty="0"/>
              <a:t>Layer 2: Simple conceptual semantics</a:t>
            </a:r>
          </a:p>
          <a:p>
            <a:pPr lvl="2"/>
            <a:r>
              <a:rPr lang="en-US" sz="1600" baseline="0" dirty="0"/>
              <a:t>Layer 3: FIBO OMG Release style and fitness for Protégé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874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5077-69D0-4904-85DD-432BBCB1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CCM Round Trip Ingest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13A36-7FF2-4520-902F-B50C1BA78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 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up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Set-up Requirements documented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 directory set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FIBO one needed now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be on line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folder set up for multi-user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Namespaces: can’t simply change a URI in OWL without replicating in CCM ahead of next ingest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being tracked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be replaced with new OWL to CCM ingest and re-do diagrams for FIBO v2 Spec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279B-72E4-4004-8224-90445E09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68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E9BF-8EC7-4458-B85A-59111C38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aseline="0" dirty="0"/>
              <a:t>Round tripping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B2F-6057-4CDB-ABCA-F6562CD96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aseline="0" dirty="0"/>
              <a:t>Functional as currently specified</a:t>
            </a:r>
          </a:p>
          <a:p>
            <a:pPr lvl="0"/>
            <a:r>
              <a:rPr lang="en-US" sz="2400" baseline="0" dirty="0"/>
              <a:t>Some functions not yet implemented</a:t>
            </a: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Individuals: Ingest in SP1</a:t>
            </a:r>
            <a:endParaRPr lang="en-US" sz="2400" dirty="0">
              <a:effectLst/>
            </a:endParaRPr>
          </a:p>
          <a:p>
            <a:pPr lvl="0"/>
            <a:r>
              <a:rPr lang="en-US" sz="2400" baseline="0" dirty="0"/>
              <a:t>New features implemented in CCM</a:t>
            </a:r>
          </a:p>
          <a:p>
            <a:pPr lvl="1"/>
            <a:r>
              <a:rPr lang="en-US" sz="2000" baseline="0" dirty="0"/>
              <a:t>Ontology Metadata</a:t>
            </a:r>
          </a:p>
          <a:p>
            <a:pPr lvl="1"/>
            <a:r>
              <a:rPr lang="en-US" sz="2000" baseline="0" dirty="0"/>
              <a:t>Min 0 restrictions</a:t>
            </a:r>
          </a:p>
          <a:p>
            <a:pPr lvl="1"/>
            <a:r>
              <a:rPr lang="en-US" sz="2000" baseline="0" dirty="0"/>
              <a:t>Remote restrictions (domain is in a different ontology / package)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A9AED-B7C0-4D4E-BB73-3E76433F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74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sz="2800" dirty="0"/>
              <a:t>News</a:t>
            </a:r>
          </a:p>
          <a:p>
            <a:r>
              <a:rPr lang="en-US" sz="2800" dirty="0"/>
              <a:t>Blockchain PSIG update</a:t>
            </a:r>
          </a:p>
          <a:p>
            <a:r>
              <a:rPr lang="en-US" sz="2800" dirty="0"/>
              <a:t>FIBO v2 status</a:t>
            </a:r>
            <a:r>
              <a:rPr lang="en-US" sz="2800" baseline="0" dirty="0"/>
              <a:t> update</a:t>
            </a:r>
            <a:endParaRPr lang="en-US" sz="2800" dirty="0"/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Agenda for September OMG FDTF Quarterly Meeting (Nashville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lang="en-US" sz="2800" dirty="0">
              <a:effectLst/>
            </a:endParaRPr>
          </a:p>
          <a:p>
            <a:r>
              <a:rPr lang="en-US" sz="2800" dirty="0"/>
              <a:t>FIBO Status Takeaway Slides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detail – CCM, Metadata, Products etc.</a:t>
            </a:r>
            <a:endParaRPr lang="en-US" sz="2400" dirty="0">
              <a:effectLst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Detailed Status etc. </a:t>
            </a:r>
            <a:endParaRPr lang="en-US" sz="2400" dirty="0">
              <a:effectLst/>
            </a:endParaRPr>
          </a:p>
          <a:p>
            <a:pPr lvl="1"/>
            <a:r>
              <a:rPr lang="en-US" sz="2400" dirty="0"/>
              <a:t>Status of Current Specifications</a:t>
            </a:r>
          </a:p>
          <a:p>
            <a:pPr lvl="1"/>
            <a:r>
              <a:rPr lang="en-US" sz="2400" dirty="0"/>
              <a:t>Status of upcoming FIBO specifications and FCT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29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6BC9-725A-444C-B9DC-7E7F9495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spec.edmcouncil.org/</a:t>
            </a:r>
            <a:r>
              <a:rPr lang="en-US" dirty="0" err="1"/>
              <a:t>fibo</a:t>
            </a:r>
            <a:r>
              <a:rPr lang="en-US" dirty="0"/>
              <a:t>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6A6E7-0CFE-4B4E-A6CA-327310662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Glossary</a:t>
            </a:r>
          </a:p>
          <a:p>
            <a:pPr lvl="1"/>
            <a:r>
              <a:rPr lang="en-US" sz="1400" dirty="0"/>
              <a:t>As HTML</a:t>
            </a:r>
          </a:p>
          <a:p>
            <a:pPr lvl="1"/>
            <a:r>
              <a:rPr lang="en-US" sz="1400" dirty="0"/>
              <a:t>As spreadsheet</a:t>
            </a:r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dictionary spreadsheet</a:t>
            </a:r>
          </a:p>
          <a:p>
            <a:pPr lvl="0"/>
            <a:r>
              <a:rPr lang="en-US" sz="16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FIBOPedia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(module and ontology abstracts)</a:t>
            </a:r>
            <a:endParaRPr lang="en-US" sz="1600" dirty="0">
              <a:effectLst/>
            </a:endParaRPr>
          </a:p>
          <a:p>
            <a:pPr lvl="0"/>
            <a:r>
              <a:rPr lang="en-US" sz="1600" dirty="0"/>
              <a:t>Vocabulary (SKOS)</a:t>
            </a:r>
          </a:p>
          <a:p>
            <a:pPr lvl="1"/>
            <a:r>
              <a:rPr lang="en-US" sz="1400" dirty="0"/>
              <a:t>Use alt-label for synonyms for tool support added this quarter</a:t>
            </a:r>
          </a:p>
          <a:p>
            <a:pPr lvl="1"/>
            <a:r>
              <a:rPr lang="en-US" sz="1400" dirty="0"/>
              <a:t>SKOS Relations usage (2 styles); actually doing just one at present? Yet we do see Concept treatments for Properties in the current SKOS as well, somehow</a:t>
            </a:r>
          </a:p>
          <a:p>
            <a:pPr lvl="0"/>
            <a:r>
              <a:rPr lang="en-US" sz="1600" dirty="0"/>
              <a:t>SMIF - UML Business Model diagrams</a:t>
            </a:r>
          </a:p>
          <a:p>
            <a:pPr lvl="0"/>
            <a:r>
              <a:rPr lang="en-US" sz="1600" dirty="0"/>
              <a:t>Widoco OWL documentation (including visualizations)</a:t>
            </a:r>
          </a:p>
          <a:p>
            <a:pPr lvl="0"/>
            <a:r>
              <a:rPr lang="en-US" sz="1600" dirty="0"/>
              <a:t>OWL</a:t>
            </a:r>
            <a:r>
              <a:rPr lang="en-US" sz="1600" baseline="0" dirty="0"/>
              <a:t> Ontology files</a:t>
            </a:r>
          </a:p>
          <a:p>
            <a:pPr lvl="1"/>
            <a:r>
              <a:rPr lang="en-US" sz="1400" dirty="0"/>
              <a:t>RDF/XML, TTL, JSON-LD + </a:t>
            </a:r>
            <a:r>
              <a:rPr lang="en-US" sz="1400" dirty="0" err="1"/>
              <a:t>Nquads</a:t>
            </a:r>
            <a:endParaRPr lang="en-US" sz="1400" dirty="0"/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</a:rPr>
              <a:t>Linked Data Fragments </a:t>
            </a:r>
          </a:p>
          <a:p>
            <a:pPr lvl="0"/>
            <a:r>
              <a:rPr lang="en-US" sz="1600" dirty="0"/>
              <a:t>Schema.org (alignment)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EAB3F-0C82-482B-893A-4BC907C1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04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81CA-B8B9-462C-BC29-3E265F14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dirty="0"/>
              <a:t>FIBO spec Statuses: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EF67-205E-40A7-9CE6-37E78D12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Release</a:t>
            </a:r>
          </a:p>
          <a:p>
            <a:pPr lvl="1"/>
            <a:r>
              <a:rPr lang="en-US" sz="2200" dirty="0"/>
              <a:t>All fully vetted OWL ontologies</a:t>
            </a:r>
          </a:p>
          <a:p>
            <a:pPr lvl="1"/>
            <a:r>
              <a:rPr lang="en-US" sz="2200" dirty="0"/>
              <a:t>FND (part); FBC; BE; IND; DER (part); SEC (part)</a:t>
            </a:r>
          </a:p>
          <a:p>
            <a:pPr lvl="0"/>
            <a:r>
              <a:rPr lang="en-US" sz="2400" dirty="0"/>
              <a:t>Provisional (in development ontologies)</a:t>
            </a:r>
          </a:p>
          <a:p>
            <a:pPr lvl="1"/>
            <a:r>
              <a:rPr lang="en-US" sz="2200" dirty="0"/>
              <a:t>Loans – the HDMA / US mortgage Loans vertical substantively complete but not yet Release</a:t>
            </a:r>
          </a:p>
          <a:p>
            <a:pPr lvl="1"/>
            <a:r>
              <a:rPr lang="en-US" sz="2200" dirty="0"/>
              <a:t>Reference terms: SEC, DER,</a:t>
            </a:r>
            <a:r>
              <a:rPr lang="en-US" sz="2200" baseline="0" dirty="0"/>
              <a:t> CIV</a:t>
            </a:r>
          </a:p>
          <a:p>
            <a:pPr lvl="2"/>
            <a:r>
              <a:rPr lang="en-US" sz="1800" baseline="0" dirty="0"/>
              <a:t>Bonds substantively complete but not Release</a:t>
            </a:r>
          </a:p>
          <a:p>
            <a:pPr lvl="1"/>
            <a:r>
              <a:rPr lang="en-US" sz="2200" baseline="0" dirty="0"/>
              <a:t>Temporal terms (pricing etc.)</a:t>
            </a:r>
          </a:p>
          <a:p>
            <a:pPr lvl="2"/>
            <a:r>
              <a:rPr lang="en-US" sz="1800" baseline="0" dirty="0"/>
              <a:t>Moved into FBC/SEC/DER deprecating MD Domain</a:t>
            </a:r>
          </a:p>
          <a:p>
            <a:pPr lvl="1"/>
            <a:r>
              <a:rPr lang="en-US" sz="2200" dirty="0"/>
              <a:t>Process terms (CAE, Issuance etc.)</a:t>
            </a:r>
          </a:p>
          <a:p>
            <a:pPr marL="1143000" marR="0" lvl="2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Moved into FBC/SEC/DER deprecating CAE Domain</a:t>
            </a:r>
            <a:endParaRPr lang="en-US" sz="1800" dirty="0"/>
          </a:p>
          <a:p>
            <a:pPr lvl="1"/>
            <a:r>
              <a:rPr lang="en-US" sz="2200" dirty="0"/>
              <a:t>Differing maturity</a:t>
            </a:r>
            <a:r>
              <a:rPr lang="en-US" sz="2200" baseline="0" dirty="0"/>
              <a:t> </a:t>
            </a:r>
            <a:r>
              <a:rPr lang="en-US" sz="2200" dirty="0"/>
              <a:t>statuses</a:t>
            </a:r>
          </a:p>
          <a:p>
            <a:pPr lvl="0"/>
            <a:r>
              <a:rPr lang="en-US" sz="2400" dirty="0"/>
              <a:t>Informative</a:t>
            </a:r>
          </a:p>
          <a:p>
            <a:pPr lvl="1"/>
            <a:r>
              <a:rPr lang="en-US" sz="2200" dirty="0"/>
              <a:t>Extensions to items already published</a:t>
            </a:r>
          </a:p>
          <a:p>
            <a:pPr lvl="1"/>
            <a:r>
              <a:rPr lang="en-US" sz="2200" dirty="0"/>
              <a:t>Additional material that is not really extensions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1F460-C4E6-425D-A16F-EA42FF3F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6705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Web Presentation Requirements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How to render ontologies using HTML / Web browser </a:t>
            </a:r>
          </a:p>
          <a:p>
            <a:pPr lvl="0"/>
            <a:r>
              <a:rPr lang="en-US" dirty="0"/>
              <a:t>What you see in a browser when you enter the URI of a class or property</a:t>
            </a:r>
          </a:p>
          <a:p>
            <a:pPr lvl="0"/>
            <a:r>
              <a:rPr lang="en-GB" sz="2800" dirty="0"/>
              <a:t>OMG Working Group: </a:t>
            </a:r>
          </a:p>
          <a:p>
            <a:pPr lvl="1"/>
            <a:r>
              <a:rPr lang="en-GB" dirty="0"/>
              <a:t>FIBO and other OMG requirements</a:t>
            </a:r>
          </a:p>
          <a:p>
            <a:pPr lvl="1"/>
            <a:r>
              <a:rPr lang="en-GB" baseline="0" dirty="0"/>
              <a:t>Single IRI per concept with alternative views</a:t>
            </a:r>
          </a:p>
          <a:p>
            <a:pPr lvl="1"/>
            <a:r>
              <a:rPr lang="en-GB" dirty="0"/>
              <a:t>Completed its work for now</a:t>
            </a:r>
            <a:endParaRPr lang="en-GB" baseline="0" dirty="0"/>
          </a:p>
          <a:p>
            <a:pPr lvl="0"/>
            <a:r>
              <a:rPr lang="en-GB" baseline="0" dirty="0"/>
              <a:t>The material at spec doesn’t follow this at the current release</a:t>
            </a:r>
          </a:p>
          <a:p>
            <a:pPr lvl="1"/>
            <a:r>
              <a:rPr lang="en-GB" baseline="0" dirty="0"/>
              <a:t>Stay tuned for possible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3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E1E3-AE08-44AE-B18B-093BA6A8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72BC4-1389-4DC9-AD41-B971BDA84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9E2C4-A812-4B86-971A-1A8BF025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862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7F65-7BE5-42DB-AA4A-DF7DA036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Current Status and RTFs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C1ABC-B95A-4010-BA55-CA4AA5AF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6A3F3-EB89-4305-AB49-A29FB922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65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aseline="0" dirty="0"/>
              <a:t>FIBO Current Specifications Status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aseline="0" dirty="0"/>
              <a:t>FIBO Foundations </a:t>
            </a:r>
          </a:p>
          <a:p>
            <a:pPr lvl="1"/>
            <a:r>
              <a:rPr lang="en-US" sz="1800" baseline="0" dirty="0"/>
              <a:t>Final</a:t>
            </a:r>
            <a:r>
              <a:rPr lang="en-US" sz="1800" dirty="0"/>
              <a:t> version approved by OMG March 2015</a:t>
            </a:r>
            <a:endParaRPr lang="en-US" sz="1800" baseline="0" dirty="0"/>
          </a:p>
          <a:p>
            <a:pPr lvl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</a:t>
            </a:r>
            <a:r>
              <a:rPr lang="en-US" sz="1800" baseline="0" dirty="0"/>
              <a:t>1.2 approved March 2017</a:t>
            </a:r>
          </a:p>
          <a:p>
            <a:pPr lvl="1"/>
            <a:r>
              <a:rPr lang="en-US" sz="1800" baseline="0" dirty="0"/>
              <a:t>RTF 1.3 June 2019 </a:t>
            </a:r>
            <a:r>
              <a:rPr lang="en-US" sz="1800" dirty="0"/>
              <a:t>close: defer changes to FIBO2 (FTF)</a:t>
            </a:r>
            <a:endParaRPr lang="en-US" sz="1800" baseline="0" dirty="0"/>
          </a:p>
          <a:p>
            <a:pPr lvl="0"/>
            <a:r>
              <a:rPr lang="en-US" sz="2000" baseline="0" dirty="0"/>
              <a:t>FIBO Business Entities</a:t>
            </a:r>
          </a:p>
          <a:p>
            <a:pPr lvl="1" rtl="0" fontAlgn="base"/>
            <a:r>
              <a:rPr lang="en-US" sz="1800" dirty="0"/>
              <a:t>RTF 1.2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1800" dirty="0"/>
              <a:t>close: defer changes to FIBO2 (FTF)</a:t>
            </a:r>
          </a:p>
          <a:p>
            <a:pPr lvl="1" rtl="0" fontAlgn="base"/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1.1 is current FIBO 1 baseline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1.2.1 Urgent Issue Resolution -  baseline</a:t>
            </a:r>
            <a:endParaRPr lang="en-US" sz="14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000" dirty="0"/>
              <a:t>FIBO Indices and Indicators</a:t>
            </a:r>
          </a:p>
          <a:p>
            <a:pPr lvl="1"/>
            <a:r>
              <a:rPr lang="en-US" sz="1800" dirty="0"/>
              <a:t>RTF 1.1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2000" dirty="0"/>
              <a:t>close: defer changes to FIBO2 (FTF)</a:t>
            </a:r>
            <a:endParaRPr lang="en-US" sz="1800" dirty="0"/>
          </a:p>
          <a:p>
            <a:pPr lvl="1"/>
            <a:r>
              <a:rPr lang="en-US" sz="1800" dirty="0"/>
              <a:t>Version 1.0 is FIBO 1 baseline</a:t>
            </a:r>
          </a:p>
          <a:p>
            <a:pPr lvl="0"/>
            <a:r>
              <a:rPr lang="en-US" sz="2000" dirty="0"/>
              <a:t>FIBO FBC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RTF 1.1 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June 2019 </a:t>
            </a:r>
            <a:r>
              <a:rPr lang="en-US" sz="2000" dirty="0"/>
              <a:t>close: defer changes to FIBO2 (FTF)</a:t>
            </a: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1.0 will be FIBO 1 baseline</a:t>
            </a:r>
            <a:endParaRPr lang="en-US" sz="1800" dirty="0">
              <a:effectLst/>
            </a:endParaRPr>
          </a:p>
          <a:p>
            <a:pPr lvl="0"/>
            <a:r>
              <a:rPr lang="en-US" sz="2000" dirty="0"/>
              <a:t>These</a:t>
            </a:r>
            <a:r>
              <a:rPr lang="en-US" sz="2000" baseline="0" dirty="0"/>
              <a:t> will be the final definitive versions of FIBO 1</a:t>
            </a:r>
          </a:p>
          <a:p>
            <a:pPr marL="0" lv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6985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Scope and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 now included in above Domains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6000"/>
            <a:ext cx="7315200" cy="76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Now included in above domains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Issuance and Securitization TBC;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 included in above domains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</p:spTree>
    <p:extLst>
      <p:ext uri="{BB962C8B-B14F-4D97-AF65-F5344CB8AC3E}">
        <p14:creationId xmlns:p14="http://schemas.microsoft.com/office/powerpoint/2010/main" val="1710630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781299" y="1524000"/>
            <a:ext cx="5448299" cy="533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1524000"/>
            <a:ext cx="55626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 now included in above Domains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5999"/>
            <a:ext cx="7315200" cy="76200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Now included in above domains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Issuance and Securitization TBC; 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 included in above domains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0"/>
            <a:ext cx="5486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b="1" u="sng" dirty="0">
                <a:solidFill>
                  <a:schemeClr val="tx1"/>
                </a:solidFill>
              </a:rPr>
              <a:t>Key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5600" y="68179"/>
            <a:ext cx="2133600" cy="3168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OMG in process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38652" y="521368"/>
            <a:ext cx="2126580" cy="316832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 preparation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05600" y="521368"/>
            <a:ext cx="2133600" cy="3168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Spec Release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38652" y="76200"/>
            <a:ext cx="2133600" cy="3168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Draft in CCM/FIBO-V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4520AD-69CB-42AC-949B-2DCAD453CBC3}"/>
              </a:ext>
            </a:extLst>
          </p:cNvPr>
          <p:cNvSpPr/>
          <p:nvPr/>
        </p:nvSpPr>
        <p:spPr>
          <a:xfrm>
            <a:off x="1143000" y="3135406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6C52FC1-2E45-4D0B-9802-C3EB9B35CDC5}"/>
              </a:ext>
            </a:extLst>
          </p:cNvPr>
          <p:cNvSpPr/>
          <p:nvPr/>
        </p:nvSpPr>
        <p:spPr>
          <a:xfrm>
            <a:off x="1143000" y="3548903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038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8692"/>
            <a:ext cx="8229600" cy="1143000"/>
          </a:xfrm>
        </p:spPr>
        <p:txBody>
          <a:bodyPr/>
          <a:lstStyle/>
          <a:p>
            <a:r>
              <a:rPr lang="en-US" dirty="0"/>
              <a:t>FIBO Where is What!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7200" y="1433698"/>
            <a:ext cx="1035382" cy="1157102"/>
            <a:chOff x="0" y="0"/>
            <a:chExt cx="650" cy="720"/>
          </a:xfrm>
        </p:grpSpPr>
        <p:sp>
          <p:nvSpPr>
            <p:cNvPr id="5" name="Oval 2"/>
            <p:cNvSpPr>
              <a:spLocks/>
            </p:cNvSpPr>
            <p:nvPr/>
          </p:nvSpPr>
          <p:spPr bwMode="auto">
            <a:xfrm>
              <a:off x="0" y="201"/>
              <a:ext cx="230" cy="231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" name="Oval 3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" name="Oval 4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" name="Oval 5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22399" y="1295400"/>
            <a:ext cx="731801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29 FIBO Business Conceptual Ontologies have been built since 2008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 </a:t>
            </a:r>
            <a:r>
              <a:rPr lang="en-US" sz="1200" dirty="0">
                <a:hlinkClick r:id="rId2"/>
              </a:rPr>
              <a:t>http://www.edmcouncil.org/semanticsrepository/index.html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Contains much detailed downloadable information including models, spreadsheets and XLS files for 29 FIBOs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Working Wiki page”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3"/>
              </a:rPr>
              <a:t>https://github.com/edmcouncil/fibo/wiki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For those who want to get serious soon – Links to UML and RDF/OWL downloadable files for all 29 FIBOs and much much more of Pink and Yellow and Green FIBOs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err="1"/>
              <a:t>Browseable</a:t>
            </a:r>
            <a:r>
              <a:rPr lang="en-US" sz="1200" dirty="0"/>
              <a:t> and searchable repository with workspaces for all ontologies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4"/>
              </a:rPr>
              <a:t>http://us.adaptive.com/FIBO/a3/</a:t>
            </a:r>
            <a:r>
              <a:rPr lang="en-US" sz="1200" dirty="0"/>
              <a:t> </a:t>
            </a:r>
          </a:p>
          <a:p>
            <a:pPr marL="742950" lvl="1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5"/>
              </a:rPr>
              <a:t>http://www.omg.org/spec/EDMC-FIBO/FND/Current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FIBO-FND in final OMG documentation form including UML and RDF/OWL models for FIBO Foundations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at: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6"/>
              </a:rPr>
              <a:t>https://github.com/edmcouncil/fibo/wiki/FIBO-Foundations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7"/>
              </a:rPr>
              <a:t>http://www.omg.org/spec/EDMC-FIBO/BE/Current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FIBO-BE (Business Entities) In OMG documentation form. 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8"/>
              </a:rPr>
              <a:t>https://github.com/edmcouncil/fibo/wiki/FIBO-Business-Entities</a:t>
            </a:r>
            <a:r>
              <a:rPr lang="en-US" sz="1200" dirty="0"/>
              <a:t>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A working version in testing (“David’s Branch”) is at 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9"/>
              </a:rPr>
              <a:t>https://github.com/dsnewman/fibo/tree/pink/be</a:t>
            </a:r>
            <a:endParaRPr lang="en-US" sz="12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10"/>
              </a:rPr>
              <a:t>http://www.omg.org/spec/EDMC-FIBO/IND/Current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FIBO-IND (Indices and Indicators) In OMG documentation form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11"/>
              </a:rPr>
              <a:t>https://github.com/edmcouncil/fibo/wiki/FIBO-Indices-and-Indicators</a:t>
            </a:r>
            <a:r>
              <a:rPr lang="en-US" sz="1200" dirty="0"/>
              <a:t> .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Loans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2"/>
              </a:rPr>
              <a:t>https://github.com/edmcouncil/fibo/wiki/FIBO-Loans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Securities and Equities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3"/>
              </a:rPr>
              <a:t>https://github.com/edmcouncil/fibo/wiki/FIBO-Securities-and-Equities</a:t>
            </a:r>
            <a:r>
              <a:rPr lang="en-US" sz="1200" dirty="0"/>
              <a:t> </a:t>
            </a:r>
          </a:p>
          <a:p>
            <a:endParaRPr lang="en-US" sz="1400" dirty="0"/>
          </a:p>
          <a:p>
            <a:pPr lvl="3"/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30871" y="937736"/>
            <a:ext cx="693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General Information - </a:t>
            </a:r>
            <a:r>
              <a:rPr lang="en-US" sz="1200" dirty="0">
                <a:hlinkClick r:id="rId14"/>
              </a:rPr>
              <a:t>http://www.edmcouncil.org/financialbusiness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Historical perspective and status </a:t>
            </a:r>
          </a:p>
          <a:p>
            <a:pPr lvl="1"/>
            <a:endParaRPr lang="en-US" dirty="0"/>
          </a:p>
        </p:txBody>
      </p: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685801" y="3124200"/>
            <a:ext cx="585684" cy="533395"/>
            <a:chOff x="0" y="0"/>
            <a:chExt cx="650" cy="719"/>
          </a:xfrm>
        </p:grpSpPr>
        <p:sp>
          <p:nvSpPr>
            <p:cNvPr id="24" name="Oval 11"/>
            <p:cNvSpPr>
              <a:spLocks/>
            </p:cNvSpPr>
            <p:nvPr/>
          </p:nvSpPr>
          <p:spPr bwMode="auto">
            <a:xfrm>
              <a:off x="0" y="204"/>
              <a:ext cx="230" cy="232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5" name="Oval 12"/>
            <p:cNvSpPr>
              <a:spLocks/>
            </p:cNvSpPr>
            <p:nvPr/>
          </p:nvSpPr>
          <p:spPr bwMode="auto">
            <a:xfrm>
              <a:off x="479" y="245"/>
              <a:ext cx="173" cy="175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6" name="Oval 13"/>
            <p:cNvSpPr>
              <a:spLocks/>
            </p:cNvSpPr>
            <p:nvPr/>
          </p:nvSpPr>
          <p:spPr bwMode="auto">
            <a:xfrm>
              <a:off x="305" y="2"/>
              <a:ext cx="175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7" name="Oval 14"/>
            <p:cNvSpPr>
              <a:spLocks/>
            </p:cNvSpPr>
            <p:nvPr/>
          </p:nvSpPr>
          <p:spPr bwMode="auto">
            <a:xfrm>
              <a:off x="133" y="549"/>
              <a:ext cx="173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426" y="157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31" y="320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0" name="Line 17"/>
            <p:cNvSpPr>
              <a:spLocks noChangeShapeType="1"/>
            </p:cNvSpPr>
            <p:nvPr/>
          </p:nvSpPr>
          <p:spPr bwMode="auto">
            <a:xfrm flipH="1">
              <a:off x="280" y="392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32" name="Group 101"/>
          <p:cNvGrpSpPr>
            <a:grpSpLocks/>
          </p:cNvGrpSpPr>
          <p:nvPr/>
        </p:nvGrpSpPr>
        <p:grpSpPr bwMode="auto">
          <a:xfrm>
            <a:off x="762000" y="4016026"/>
            <a:ext cx="609600" cy="632174"/>
            <a:chOff x="0" y="0"/>
            <a:chExt cx="650" cy="720"/>
          </a:xfrm>
        </p:grpSpPr>
        <p:sp>
          <p:nvSpPr>
            <p:cNvPr id="34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5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6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7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8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9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40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0" name="Group 92"/>
          <p:cNvGrpSpPr>
            <a:grpSpLocks/>
          </p:cNvGrpSpPr>
          <p:nvPr/>
        </p:nvGrpSpPr>
        <p:grpSpPr bwMode="auto">
          <a:xfrm>
            <a:off x="1219201" y="4724400"/>
            <a:ext cx="533399" cy="533400"/>
            <a:chOff x="0" y="0"/>
            <a:chExt cx="650" cy="720"/>
          </a:xfrm>
        </p:grpSpPr>
        <p:sp>
          <p:nvSpPr>
            <p:cNvPr id="52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3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4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5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6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7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8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9" name="Group 101"/>
          <p:cNvGrpSpPr>
            <a:grpSpLocks/>
          </p:cNvGrpSpPr>
          <p:nvPr/>
        </p:nvGrpSpPr>
        <p:grpSpPr bwMode="auto">
          <a:xfrm>
            <a:off x="533400" y="5082826"/>
            <a:ext cx="609600" cy="632174"/>
            <a:chOff x="0" y="0"/>
            <a:chExt cx="650" cy="720"/>
          </a:xfrm>
        </p:grpSpPr>
        <p:sp>
          <p:nvSpPr>
            <p:cNvPr id="60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1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2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3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4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5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6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67" name="Group 92"/>
          <p:cNvGrpSpPr>
            <a:grpSpLocks/>
          </p:cNvGrpSpPr>
          <p:nvPr/>
        </p:nvGrpSpPr>
        <p:grpSpPr bwMode="auto">
          <a:xfrm>
            <a:off x="838200" y="5791200"/>
            <a:ext cx="533399" cy="533400"/>
            <a:chOff x="0" y="0"/>
            <a:chExt cx="650" cy="720"/>
          </a:xfrm>
        </p:grpSpPr>
        <p:sp>
          <p:nvSpPr>
            <p:cNvPr id="68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9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0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1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2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3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4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75" name="Group 92"/>
          <p:cNvGrpSpPr>
            <a:grpSpLocks/>
          </p:cNvGrpSpPr>
          <p:nvPr/>
        </p:nvGrpSpPr>
        <p:grpSpPr bwMode="auto">
          <a:xfrm>
            <a:off x="914400" y="6248400"/>
            <a:ext cx="533399" cy="533400"/>
            <a:chOff x="0" y="0"/>
            <a:chExt cx="650" cy="720"/>
          </a:xfrm>
        </p:grpSpPr>
        <p:sp>
          <p:nvSpPr>
            <p:cNvPr id="76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7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8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9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0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1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2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9186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</a:t>
            </a:r>
            <a:r>
              <a:rPr lang="en-US" dirty="0" err="1"/>
              <a:t>Atlassian</a:t>
            </a:r>
            <a:r>
              <a:rPr lang="en-US" dirty="0"/>
              <a:t> Wiki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FIBO Overall</a:t>
            </a:r>
          </a:p>
          <a:p>
            <a:pPr lvl="1"/>
            <a:r>
              <a:rPr lang="en-US" sz="1800" dirty="0">
                <a:hlinkClick r:id="rId2"/>
              </a:rPr>
              <a:t>https://wiki.edmcouncil.org/display/FIBO/FIBO</a:t>
            </a:r>
            <a:r>
              <a:rPr lang="en-US" sz="1800" dirty="0"/>
              <a:t> </a:t>
            </a:r>
          </a:p>
          <a:p>
            <a:r>
              <a:rPr lang="en-US" sz="2000" dirty="0"/>
              <a:t>FIBO Content Teams</a:t>
            </a:r>
          </a:p>
          <a:p>
            <a:pPr lvl="1"/>
            <a:r>
              <a:rPr lang="en-US" sz="1600" dirty="0"/>
              <a:t>Foundations</a:t>
            </a:r>
          </a:p>
          <a:p>
            <a:pPr lvl="2"/>
            <a:r>
              <a:rPr lang="en-US" sz="1400" dirty="0">
                <a:hlinkClick r:id="rId3"/>
              </a:rPr>
              <a:t>https://wiki.edmcouncil.org/display/FND/FCT-FND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Business Entities </a:t>
            </a:r>
          </a:p>
          <a:p>
            <a:pPr lvl="2"/>
            <a:r>
              <a:rPr lang="en-US" sz="1400" dirty="0">
                <a:hlinkClick r:id="rId4"/>
              </a:rPr>
              <a:t>https://wiki.edmcouncil.org/display/BE/FIBO+-+FCT+-+Business+Entities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Indices and Indicators</a:t>
            </a:r>
          </a:p>
          <a:p>
            <a:pPr lvl="2"/>
            <a:r>
              <a:rPr lang="en-US" sz="1400" dirty="0">
                <a:hlinkClick r:id="rId5"/>
              </a:rPr>
              <a:t>https://wiki.edmcouncil.org/display/IND/FCT-IND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Financial Business and Commerce</a:t>
            </a:r>
          </a:p>
          <a:p>
            <a:pPr lvl="2"/>
            <a:r>
              <a:rPr lang="en-US" sz="1400" dirty="0">
                <a:hlinkClick r:id="rId6"/>
              </a:rPr>
              <a:t>https://wiki.edmcouncil.org/pages/viewpage.action?pageId=786677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Loans</a:t>
            </a:r>
          </a:p>
          <a:p>
            <a:pPr lvl="2"/>
            <a:r>
              <a:rPr lang="en-US" sz="1400" dirty="0">
                <a:hlinkClick r:id="rId7"/>
              </a:rPr>
              <a:t>https://wiki.edmcouncil.org/display/LOAN/FCT-LOAN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Securities and Equities</a:t>
            </a:r>
          </a:p>
          <a:p>
            <a:pPr lvl="2"/>
            <a:r>
              <a:rPr lang="en-US" sz="1400" dirty="0">
                <a:hlinkClick r:id="rId8"/>
              </a:rPr>
              <a:t>https://wiki.edmcouncil.org/pages/viewpage.action?pageId=786661</a:t>
            </a:r>
            <a:r>
              <a:rPr lang="en-US" sz="1400" dirty="0"/>
              <a:t> </a:t>
            </a:r>
          </a:p>
          <a:p>
            <a:pPr lvl="1"/>
            <a:r>
              <a:rPr lang="en-US" sz="1800" dirty="0"/>
              <a:t>Derivatives</a:t>
            </a:r>
          </a:p>
          <a:p>
            <a:pPr lvl="2"/>
            <a:r>
              <a:rPr lang="en-US" sz="1400" dirty="0">
                <a:hlinkClick r:id="rId9"/>
              </a:rPr>
              <a:t>https://wiki.edmcouncil.org/display/DER/FCT-DER</a:t>
            </a:r>
            <a:r>
              <a:rPr lang="en-US" sz="1400" dirty="0"/>
              <a:t> </a:t>
            </a:r>
          </a:p>
          <a:p>
            <a:pPr lvl="0"/>
            <a:r>
              <a:rPr lang="en-US" sz="2000" dirty="0"/>
              <a:t>Vendor</a:t>
            </a:r>
            <a:r>
              <a:rPr lang="en-US" sz="2000" baseline="0" dirty="0"/>
              <a:t> Team</a:t>
            </a:r>
          </a:p>
          <a:p>
            <a:pPr lvl="1"/>
            <a:r>
              <a:rPr lang="en-US" sz="1600" dirty="0">
                <a:hlinkClick r:id="rId10"/>
              </a:rPr>
              <a:t>https://wiki.edmcouncil.org/display/FVT/FIBO+-+Vendor+Team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10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5029200"/>
          </a:xfrm>
        </p:spPr>
        <p:txBody>
          <a:bodyPr/>
          <a:lstStyle/>
          <a:p>
            <a:pPr rtl="0" fontAlgn="base"/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v2 FTF Report was moved to September</a:t>
            </a:r>
            <a:endParaRPr lang="en-US" sz="1600" dirty="0">
              <a:effectLst/>
            </a:endParaRPr>
          </a:p>
          <a:p>
            <a:pPr lvl="1" rtl="0" fontAlgn="base"/>
            <a:r>
              <a:rPr lang="en-US" sz="1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Based on EDM Council Q2.5 release (August)</a:t>
            </a:r>
          </a:p>
          <a:p>
            <a:pPr lvl="1" rtl="0" fontAlgn="base"/>
            <a:r>
              <a:rPr lang="en-US" sz="1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review (see later slides)</a:t>
            </a:r>
            <a:endParaRPr lang="en-US" sz="1200" dirty="0">
              <a:effectLst/>
            </a:endParaRPr>
          </a:p>
          <a:p>
            <a:pPr lvl="0"/>
            <a:r>
              <a:rPr lang="en-US" sz="1600" dirty="0"/>
              <a:t>CCM is now working on Teamwork Cloud</a:t>
            </a:r>
          </a:p>
          <a:p>
            <a:pPr lvl="0"/>
            <a:r>
              <a:rPr lang="en-US" sz="1600" dirty="0"/>
              <a:t>FIBO Position Paper document in draft – to be shared shortly</a:t>
            </a:r>
          </a:p>
          <a:p>
            <a:pPr lvl="0"/>
            <a:r>
              <a:rPr lang="en-US" sz="1600" dirty="0"/>
              <a:t>IOTA</a:t>
            </a:r>
          </a:p>
          <a:p>
            <a:pPr lvl="1"/>
            <a:r>
              <a:rPr lang="en-US" sz="1400" dirty="0"/>
              <a:t>New messaging standard MAM</a:t>
            </a:r>
            <a:r>
              <a:rPr lang="en-US" sz="1400" baseline="0" dirty="0"/>
              <a:t> </a:t>
            </a:r>
            <a:r>
              <a:rPr lang="en-US" sz="1400" dirty="0"/>
              <a:t>RFC draft in Nashville</a:t>
            </a:r>
          </a:p>
          <a:p>
            <a:pPr lvl="1"/>
            <a:r>
              <a:rPr lang="en-US" sz="1400" dirty="0"/>
              <a:t>Node will now also be draft for</a:t>
            </a:r>
            <a:r>
              <a:rPr lang="en-US" sz="1400" baseline="0" dirty="0"/>
              <a:t> Nashville</a:t>
            </a:r>
            <a:endParaRPr lang="en-US" sz="1400" dirty="0"/>
          </a:p>
          <a:p>
            <a:pPr lvl="0"/>
            <a:r>
              <a:rPr lang="en-US" sz="1600" baseline="0" dirty="0"/>
              <a:t>Joint activities</a:t>
            </a:r>
          </a:p>
          <a:p>
            <a:pPr lvl="1"/>
            <a:r>
              <a:rPr lang="en-US" sz="1400" baseline="0" dirty="0"/>
              <a:t>FDTF / Blockchain PSIG: IDs for Crypto Assts (new WG)</a:t>
            </a:r>
          </a:p>
          <a:p>
            <a:pPr lvl="0"/>
            <a:r>
              <a:rPr lang="en-US" sz="1600" baseline="0" dirty="0"/>
              <a:t>FERM (independent WG)</a:t>
            </a:r>
          </a:p>
          <a:p>
            <a:pPr lvl="1"/>
            <a:r>
              <a:rPr lang="en-US" sz="1400" baseline="0" dirty="0"/>
              <a:t>May become a DSIG</a:t>
            </a:r>
          </a:p>
          <a:p>
            <a:pPr lvl="1"/>
            <a:r>
              <a:rPr lang="en-US" sz="1400" dirty="0"/>
              <a:t>Promoting machine to machine readability (e.g. SBRM, XBRL-US)</a:t>
            </a:r>
            <a:endParaRPr lang="en-US" sz="1400" baseline="0" dirty="0"/>
          </a:p>
          <a:p>
            <a:pPr lvl="1"/>
            <a:r>
              <a:rPr lang="en-US" sz="1400" dirty="0"/>
              <a:t>Our 11 terms and definitions went to the Data Coalition</a:t>
            </a:r>
          </a:p>
          <a:p>
            <a:pPr lvl="1"/>
            <a:r>
              <a:rPr lang="en-US" sz="1400" baseline="0" dirty="0"/>
              <a:t>Good uptake beyond this in US legislation (FTA when introduced)</a:t>
            </a:r>
          </a:p>
          <a:p>
            <a:pPr lvl="0"/>
            <a:r>
              <a:rPr lang="en-US" sz="1600" baseline="0" dirty="0"/>
              <a:t>GLIEF has published its ontology</a:t>
            </a:r>
          </a:p>
          <a:p>
            <a:pPr lvl="1"/>
            <a:r>
              <a:rPr lang="en-US" sz="1400" baseline="0" dirty="0"/>
              <a:t>Also available on </a:t>
            </a:r>
            <a:r>
              <a:rPr lang="en-US" sz="1400" baseline="0" dirty="0" err="1"/>
              <a:t>LoV</a:t>
            </a:r>
            <a:endParaRPr lang="en-US" sz="1400" baseline="0" dirty="0"/>
          </a:p>
          <a:p>
            <a:r>
              <a:rPr lang="en-US" sz="1600" dirty="0"/>
              <a:t>MITIQ Conference</a:t>
            </a:r>
          </a:p>
          <a:p>
            <a:pPr lvl="1"/>
            <a:r>
              <a:rPr lang="en-US" sz="1400" baseline="0" dirty="0"/>
              <a:t>FERM on 2020 agenda with CROs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BDA211-D83F-4883-8596-42D171D057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EDM-Council/FIBO Foundations Content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54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means FIBO expressed in SKOS</a:t>
            </a:r>
          </a:p>
          <a:p>
            <a:r>
              <a:rPr lang="en-US" dirty="0"/>
              <a:t>Usabl</a:t>
            </a:r>
            <a:r>
              <a:rPr lang="en-US" baseline="0" dirty="0"/>
              <a:t>e in SKOS tools</a:t>
            </a:r>
          </a:p>
          <a:p>
            <a:pPr lvl="1"/>
            <a:r>
              <a:rPr lang="en-US" baseline="0" dirty="0"/>
              <a:t>Optimized for relationships view in diagrams</a:t>
            </a:r>
          </a:p>
          <a:p>
            <a:pPr lvl="1"/>
            <a:r>
              <a:rPr lang="en-US" baseline="0" dirty="0"/>
              <a:t>Uses alt-label for synonym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699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schema.org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Work on second phase (FB extensions) </a:t>
            </a:r>
          </a:p>
          <a:p>
            <a:pPr lvl="1"/>
            <a:r>
              <a:rPr lang="en-US" dirty="0"/>
              <a:t>Status? Not</a:t>
            </a:r>
            <a:r>
              <a:rPr lang="en-US" baseline="0" dirty="0"/>
              <a:t> known at </a:t>
            </a:r>
            <a:r>
              <a:rPr lang="en-US" baseline="0" dirty="0" err="1"/>
              <a:t>thi</a:t>
            </a:r>
            <a:r>
              <a:rPr lang="en-US" baseline="0" dirty="0"/>
              <a:t> time</a:t>
            </a:r>
          </a:p>
          <a:p>
            <a:pPr lvl="1"/>
            <a:r>
              <a:rPr lang="en-US" baseline="0" dirty="0"/>
              <a:t>See schema.org for status and details</a:t>
            </a:r>
            <a:endParaRPr lang="en-US" dirty="0"/>
          </a:p>
          <a:p>
            <a:pPr lvl="0"/>
            <a:r>
              <a:rPr lang="en-US" dirty="0"/>
              <a:t>See FIBO Wiki structure </a:t>
            </a:r>
          </a:p>
          <a:p>
            <a:pPr lvl="1"/>
            <a:r>
              <a:rPr lang="en-US" dirty="0"/>
              <a:t>Wiki group management as per FCTs (see other notes)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02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Appendices: 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Jargon Blaster</a:t>
            </a:r>
            <a:endParaRPr lang="en-US" sz="2800" dirty="0">
              <a:effectLst/>
            </a:endParaRPr>
          </a:p>
          <a:p>
            <a:r>
              <a:rPr lang="en-US" dirty="0"/>
              <a:t>II FIBO Infrastructure</a:t>
            </a:r>
          </a:p>
          <a:p>
            <a:r>
              <a:rPr lang="en-US" dirty="0"/>
              <a:t>III Red FIBO</a:t>
            </a:r>
          </a:p>
          <a:p>
            <a:r>
              <a:rPr lang="en-US" dirty="0"/>
              <a:t>IV FIBO Content and Status (“scenario”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210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Appendix I: Jargon Blaster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ISO 10962 </a:t>
            </a:r>
          </a:p>
          <a:p>
            <a:pPr lvl="1"/>
            <a:r>
              <a:rPr lang="en-US" dirty="0"/>
              <a:t>Classification of Financial Instruments (CFI)</a:t>
            </a:r>
          </a:p>
          <a:p>
            <a:pPr lvl="1"/>
            <a:r>
              <a:rPr lang="en-US" dirty="0"/>
              <a:t>New version released in Jan 2015</a:t>
            </a:r>
          </a:p>
          <a:p>
            <a:pPr lvl="0"/>
            <a:r>
              <a:rPr lang="en-US" dirty="0"/>
              <a:t>ISO 20022</a:t>
            </a:r>
          </a:p>
          <a:p>
            <a:pPr lvl="1"/>
            <a:r>
              <a:rPr lang="en-US" dirty="0"/>
              <a:t>Messaging standard, UML to XML transformation</a:t>
            </a:r>
          </a:p>
          <a:p>
            <a:pPr lvl="1"/>
            <a:r>
              <a:rPr lang="en-US" dirty="0"/>
              <a:t>incorporated the draft ISO 19312 (WG11)</a:t>
            </a:r>
          </a:p>
          <a:p>
            <a:pPr lvl="1"/>
            <a:r>
              <a:rPr lang="en-US" dirty="0"/>
              <a:t>WG11 model was starting point for most FIBO</a:t>
            </a:r>
          </a:p>
          <a:p>
            <a:pPr lvl="0"/>
            <a:r>
              <a:rPr lang="en-US" dirty="0"/>
              <a:t>ISO 11179 = Metadata Repositories</a:t>
            </a:r>
          </a:p>
          <a:p>
            <a:pPr lvl="0"/>
            <a:r>
              <a:rPr lang="en-US" dirty="0"/>
              <a:t>XBRL = </a:t>
            </a:r>
            <a:r>
              <a:rPr lang="en-US" dirty="0" err="1"/>
              <a:t>eXtensible</a:t>
            </a:r>
            <a:r>
              <a:rPr lang="en-US" dirty="0"/>
              <a:t> Business </a:t>
            </a:r>
            <a:r>
              <a:rPr lang="en-US" dirty="0" err="1"/>
              <a:t>Reposrting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Concepts are in individual “Taxonomies” (model schemas) only (IASB, IFRS, US-GAAP,</a:t>
            </a:r>
            <a:r>
              <a:rPr lang="en-US" baseline="0" dirty="0"/>
              <a:t> e</a:t>
            </a:r>
            <a:r>
              <a:rPr lang="en-US" dirty="0"/>
              <a:t>tc.)</a:t>
            </a:r>
          </a:p>
          <a:p>
            <a:r>
              <a:rPr lang="en-US" dirty="0"/>
              <a:t>MDDL – Market Data Definition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984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II: FIBO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“Holy Trinity”</a:t>
            </a:r>
          </a:p>
          <a:p>
            <a:pPr lvl="1"/>
            <a:r>
              <a:rPr lang="en-US" dirty="0"/>
              <a:t>GitHub</a:t>
            </a:r>
          </a:p>
          <a:p>
            <a:pPr lvl="1"/>
            <a:r>
              <a:rPr lang="en-US" dirty="0"/>
              <a:t>JIRA</a:t>
            </a:r>
          </a:p>
          <a:p>
            <a:pPr lvl="1"/>
            <a:r>
              <a:rPr lang="en-US" dirty="0"/>
              <a:t>Jenkins</a:t>
            </a:r>
          </a:p>
          <a:p>
            <a:pPr lvl="0"/>
            <a:r>
              <a:rPr lang="en-US" dirty="0"/>
              <a:t>Wiki</a:t>
            </a:r>
          </a:p>
          <a:p>
            <a:pPr lvl="1"/>
            <a:r>
              <a:rPr lang="en-US" dirty="0"/>
              <a:t>Each FCT and other teams have Wiki area (“Space”)</a:t>
            </a:r>
          </a:p>
          <a:p>
            <a:pPr lvl="1"/>
            <a:r>
              <a:rPr lang="en-US" dirty="0"/>
              <a:t>Minutes, actions etc. posted there</a:t>
            </a:r>
          </a:p>
          <a:p>
            <a:pPr lvl="1"/>
            <a:r>
              <a:rPr lang="en-US" dirty="0"/>
              <a:t>How-to Guide will be posted to Wiki also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Wiki to JIRA Bridge: meeting actions identified in Wikis are also now reflected as JIRA issues</a:t>
            </a:r>
          </a:p>
          <a:p>
            <a:pPr lvl="1"/>
            <a:r>
              <a:rPr lang="en-US" dirty="0"/>
              <a:t>Need for some instruction in this for FCT Leads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532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How-To</a:t>
            </a:r>
            <a:r>
              <a:rPr lang="en-US" baseline="0" dirty="0"/>
              <a:t>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Shows overall process to follow in using GitHub and </a:t>
            </a:r>
            <a:r>
              <a:rPr lang="en-US" dirty="0" err="1"/>
              <a:t>Atlassian</a:t>
            </a:r>
            <a:r>
              <a:rPr lang="en-US" dirty="0"/>
              <a:t> </a:t>
            </a:r>
            <a:r>
              <a:rPr lang="en-US" dirty="0" err="1"/>
              <a:t>Sourcetree</a:t>
            </a:r>
            <a:r>
              <a:rPr lang="en-US" dirty="0"/>
              <a:t>, for FCT Leads</a:t>
            </a:r>
          </a:p>
          <a:p>
            <a:r>
              <a:rPr lang="en-US" dirty="0"/>
              <a:t>Detailed screenshots</a:t>
            </a:r>
            <a:r>
              <a:rPr lang="en-US" baseline="0" dirty="0"/>
              <a:t> for each part of the process</a:t>
            </a:r>
          </a:p>
          <a:p>
            <a:r>
              <a:rPr lang="en-US" baseline="0" dirty="0"/>
              <a:t>New section on definitions added</a:t>
            </a:r>
          </a:p>
          <a:p>
            <a:r>
              <a:rPr lang="en-US" baseline="0" dirty="0"/>
              <a:t>Additional definitions added</a:t>
            </a:r>
          </a:p>
          <a:p>
            <a:pPr lvl="1"/>
            <a:r>
              <a:rPr lang="en-US" baseline="0" dirty="0"/>
              <a:t>This is the version that is posted on the Wiki</a:t>
            </a:r>
          </a:p>
          <a:p>
            <a:r>
              <a:rPr lang="en-US" dirty="0"/>
              <a:t>New section on aligning local and remote branches with EDM Council Master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228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  <a:p>
            <a:pPr lvl="1"/>
            <a:r>
              <a:rPr lang="en-US" dirty="0"/>
              <a:t>Each Team is configured as a “Group” in JIRA</a:t>
            </a:r>
          </a:p>
          <a:p>
            <a:pPr lvl="1"/>
            <a:r>
              <a:rPr lang="en-US" dirty="0"/>
              <a:t>This group is then als</a:t>
            </a:r>
            <a:r>
              <a:rPr lang="en-US" baseline="0" dirty="0"/>
              <a:t>o used for participation in Wiki “spaces”</a:t>
            </a:r>
          </a:p>
          <a:p>
            <a:pPr lvl="0"/>
            <a:r>
              <a:rPr lang="en-US" dirty="0"/>
              <a:t>If you registered for</a:t>
            </a:r>
            <a:r>
              <a:rPr lang="en-US" baseline="0" dirty="0"/>
              <a:t> GitHub access, you GitHub ID also becomes your JIRA ID</a:t>
            </a:r>
          </a:p>
          <a:p>
            <a:pPr lvl="1"/>
            <a:r>
              <a:rPr lang="en-US" dirty="0"/>
              <a:t>Group leads will</a:t>
            </a:r>
            <a:r>
              <a:rPr lang="en-US" baseline="0" dirty="0"/>
              <a:t> then add you to their team group</a:t>
            </a:r>
          </a:p>
          <a:p>
            <a:pPr lvl="0"/>
            <a:r>
              <a:rPr lang="en-US" dirty="0"/>
              <a:t>Otherwise, you will have received an invitation</a:t>
            </a:r>
            <a:r>
              <a:rPr lang="en-US" baseline="0" dirty="0"/>
              <a:t> from JIRA directly</a:t>
            </a:r>
          </a:p>
          <a:p>
            <a:pPr lvl="1"/>
            <a:r>
              <a:rPr lang="en-US" dirty="0"/>
              <a:t>You may</a:t>
            </a:r>
            <a:r>
              <a:rPr lang="en-US" baseline="0" dirty="0"/>
              <a:t> want to retrospectively ask to be added to GitHub</a:t>
            </a:r>
          </a:p>
          <a:p>
            <a:pPr lvl="0"/>
            <a:r>
              <a:rPr lang="en-US" baseline="0" dirty="0"/>
              <a:t>Some people are having difficulty accessing the Wiki </a:t>
            </a:r>
            <a:r>
              <a:rPr lang="en-US" sz="2400" baseline="0" dirty="0"/>
              <a:t>– there is a synch to be run periodically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641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FCT Process (to be followed by FCT Leads)</a:t>
            </a:r>
          </a:p>
          <a:p>
            <a:pPr lvl="1"/>
            <a:r>
              <a:rPr lang="en-US" sz="2000" dirty="0"/>
              <a:t>Standard template / slides used by all FCT leads</a:t>
            </a:r>
          </a:p>
          <a:p>
            <a:pPr lvl="1"/>
            <a:r>
              <a:rPr lang="en-US" sz="2000" dirty="0"/>
              <a:t>Minutes posted to Wiki</a:t>
            </a:r>
            <a:endParaRPr lang="en-US" sz="1800" dirty="0"/>
          </a:p>
          <a:p>
            <a:pPr lvl="2"/>
            <a:r>
              <a:rPr lang="en-US" sz="1800" dirty="0"/>
              <a:t>FCT leads should take on responsibility for note-taking, publishing and actions status</a:t>
            </a:r>
          </a:p>
          <a:p>
            <a:pPr lvl="0"/>
            <a:r>
              <a:rPr lang="en-US" sz="2400" dirty="0"/>
              <a:t>FIBO Proof</a:t>
            </a:r>
            <a:r>
              <a:rPr lang="en-US" sz="2400" baseline="0" dirty="0"/>
              <a:t> of Concept Teams</a:t>
            </a:r>
          </a:p>
          <a:p>
            <a:pPr lvl="1"/>
            <a:r>
              <a:rPr lang="en-US" sz="2000" dirty="0"/>
              <a:t>May</a:t>
            </a:r>
            <a:r>
              <a:rPr lang="en-US" sz="2000" baseline="0" dirty="0"/>
              <a:t> use any FIBO color as appropriate</a:t>
            </a:r>
          </a:p>
          <a:p>
            <a:pPr lvl="1"/>
            <a:r>
              <a:rPr lang="en-US" sz="2000" baseline="0" dirty="0"/>
              <a:t>Run on same process as FCTs (wiki etc.).</a:t>
            </a:r>
          </a:p>
          <a:p>
            <a:pPr lvl="0"/>
            <a:r>
              <a:rPr lang="en-US" sz="2400" dirty="0"/>
              <a:t>FIBO</a:t>
            </a:r>
            <a:r>
              <a:rPr lang="en-US" sz="2400" baseline="0" dirty="0"/>
              <a:t> Vendor Team</a:t>
            </a:r>
          </a:p>
          <a:p>
            <a:pPr lvl="1"/>
            <a:r>
              <a:rPr lang="en-US" sz="2000" dirty="0"/>
              <a:t>Initially focused on tool support for specification activities</a:t>
            </a:r>
          </a:p>
          <a:p>
            <a:pPr lvl="1"/>
            <a:r>
              <a:rPr lang="en-US" sz="2000" dirty="0"/>
              <a:t>Will also extend to potential</a:t>
            </a:r>
            <a:r>
              <a:rPr lang="en-US" sz="2000" baseline="0" dirty="0"/>
              <a:t> test assistance, </a:t>
            </a:r>
            <a:r>
              <a:rPr lang="en-US" sz="2000" baseline="0" dirty="0" err="1"/>
              <a:t>PoCs</a:t>
            </a:r>
            <a:r>
              <a:rPr lang="en-US" sz="2000" baseline="0" dirty="0"/>
              <a:t> etc. </a:t>
            </a:r>
          </a:p>
          <a:p>
            <a:pPr lvl="0"/>
            <a:r>
              <a:rPr lang="en-US" sz="2400" dirty="0"/>
              <a:t>Build</a:t>
            </a:r>
            <a:r>
              <a:rPr lang="en-US" sz="2400" baseline="0" dirty="0"/>
              <a:t> / Test / Deploy / Maintain document</a:t>
            </a:r>
          </a:p>
          <a:p>
            <a:pPr lvl="1"/>
            <a:r>
              <a:rPr lang="en-US" sz="2000" dirty="0"/>
              <a:t>This is the definitive reference for all process (see Fig 4 of that)</a:t>
            </a:r>
          </a:p>
          <a:p>
            <a:pPr lvl="0"/>
            <a:r>
              <a:rPr lang="en-US" sz="2400" dirty="0"/>
              <a:t>GitHub / Process User Guide updated</a:t>
            </a:r>
          </a:p>
          <a:p>
            <a:pPr lvl="1"/>
            <a:r>
              <a:rPr lang="en-US" sz="2000" dirty="0"/>
              <a:t>Will</a:t>
            </a:r>
            <a:r>
              <a:rPr lang="en-US" sz="2000" baseline="0" dirty="0"/>
              <a:t> </a:t>
            </a:r>
            <a:r>
              <a:rPr lang="en-US" sz="2000" dirty="0"/>
              <a:t>extend to overall process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9408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Content</a:t>
            </a:r>
            <a:r>
              <a:rPr lang="en-US" baseline="0" dirty="0"/>
              <a:t>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FIBO Content Team has</a:t>
            </a:r>
          </a:p>
          <a:p>
            <a:pPr lvl="1"/>
            <a:r>
              <a:rPr lang="en-US" dirty="0"/>
              <a:t>A GitHub fork on the FCT</a:t>
            </a:r>
            <a:r>
              <a:rPr lang="en-US" baseline="0" dirty="0"/>
              <a:t> Leader GitHub account</a:t>
            </a:r>
            <a:endParaRPr lang="en-US" dirty="0"/>
          </a:p>
          <a:p>
            <a:pPr marL="1143000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Changes</a:t>
            </a: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now carried out in a branch of the EDMC Trunk not a fork but FCT leads may working within their fork ahead of pushing changes</a:t>
            </a:r>
            <a:endParaRPr lang="en-US" sz="2000" dirty="0">
              <a:effectLst/>
            </a:endParaRPr>
          </a:p>
          <a:p>
            <a:pPr lvl="1"/>
            <a:r>
              <a:rPr lang="en-US" dirty="0"/>
              <a:t>A working wiki on the main (EDM Council) GitHub account</a:t>
            </a:r>
          </a:p>
          <a:p>
            <a:pPr lvl="1"/>
            <a:r>
              <a:rPr lang="en-US" dirty="0"/>
              <a:t>Regular</a:t>
            </a:r>
            <a:r>
              <a:rPr lang="en-US" baseline="0" dirty="0"/>
              <a:t> meetings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679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1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A52D3-E5AF-45AD-B273-FDFF145EB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DLT</a:t>
            </a:r>
            <a:r>
              <a:rPr lang="en-US" baseline="0" dirty="0"/>
              <a:t> Standards (Blockchain PSIG) 1/2 - IOTA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A7DCA-DD09-4CC5-B12B-B5E454D93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aseline="0" dirty="0"/>
              <a:t>IOTA Tangle / Node Standard (with MARS)</a:t>
            </a:r>
          </a:p>
          <a:p>
            <a:pPr lvl="1"/>
            <a:r>
              <a:rPr lang="en-US" sz="2000" baseline="0" dirty="0"/>
              <a:t>Including post-</a:t>
            </a:r>
            <a:r>
              <a:rPr lang="en-US" sz="2000" baseline="0" dirty="0" err="1"/>
              <a:t>coordicide</a:t>
            </a:r>
            <a:r>
              <a:rPr lang="en-US" sz="2000" baseline="0" dirty="0"/>
              <a:t> protocols (Bee)</a:t>
            </a:r>
          </a:p>
          <a:p>
            <a:pPr lvl="1"/>
            <a:r>
              <a:rPr lang="en-US" sz="2000" baseline="0" dirty="0"/>
              <a:t>Draft for review in Nashville with MARS</a:t>
            </a:r>
          </a:p>
          <a:p>
            <a:pPr lvl="1"/>
            <a:r>
              <a:rPr lang="en-US" sz="2000" baseline="0" dirty="0"/>
              <a:t>Formal</a:t>
            </a:r>
            <a:r>
              <a:rPr lang="en-US" sz="2000" dirty="0"/>
              <a:t> submission December</a:t>
            </a:r>
            <a:endParaRPr lang="en-US" sz="2000" baseline="0" dirty="0"/>
          </a:p>
          <a:p>
            <a:pPr lvl="0"/>
            <a:r>
              <a:rPr lang="en-US" sz="2000" baseline="0" dirty="0"/>
              <a:t>Messaging – IOTA MAM Standard (not dependent on Node)</a:t>
            </a:r>
          </a:p>
          <a:p>
            <a:pPr marL="742950" marR="0" lvl="1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Draft for review in Nashville with MARS</a:t>
            </a:r>
          </a:p>
          <a:p>
            <a:pPr marL="742950" marR="0" lvl="1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Formal submission December</a:t>
            </a:r>
            <a:endParaRPr lang="en-US" sz="1600" baseline="0" dirty="0"/>
          </a:p>
          <a:p>
            <a:pPr lvl="0"/>
            <a:r>
              <a:rPr lang="en-US" sz="2000" baseline="0" dirty="0"/>
              <a:t>Ternary</a:t>
            </a:r>
          </a:p>
          <a:p>
            <a:pPr lvl="1"/>
            <a:r>
              <a:rPr lang="en-US" sz="2000" baseline="0" dirty="0"/>
              <a:t>Balanced Ternary Encodings moved into Node Standard</a:t>
            </a:r>
          </a:p>
          <a:p>
            <a:pPr lvl="1"/>
            <a:r>
              <a:rPr lang="en-US" sz="2000" baseline="0" dirty="0"/>
              <a:t>Addresses feedback from MARS and AB in Amsterdam</a:t>
            </a:r>
          </a:p>
          <a:p>
            <a:pPr lvl="0"/>
            <a:r>
              <a:rPr lang="en-US" sz="2000" baseline="0" dirty="0"/>
              <a:t>Specific ternary processing in IoT (chip-level)</a:t>
            </a:r>
          </a:p>
          <a:p>
            <a:pPr lvl="1"/>
            <a:r>
              <a:rPr lang="en-US" sz="2000" baseline="0" dirty="0"/>
              <a:t>Possible RFP (later)</a:t>
            </a:r>
          </a:p>
          <a:p>
            <a:pPr lvl="1"/>
            <a:r>
              <a:rPr lang="en-US" sz="2000" baseline="0" dirty="0"/>
              <a:t>IoT related – what TF?</a:t>
            </a:r>
          </a:p>
          <a:p>
            <a:pPr lvl="0"/>
            <a:r>
              <a:rPr lang="en-US" sz="2000" baseline="0" dirty="0"/>
              <a:t>Additional messaging standards proposal in Healthcare / FHIR (</a:t>
            </a:r>
            <a:r>
              <a:rPr lang="en-US" sz="2000" baseline="0" dirty="0" err="1"/>
              <a:t>Protobuf</a:t>
            </a:r>
            <a:r>
              <a:rPr lang="en-US" sz="2000" baseline="0" dirty="0"/>
              <a:t>)</a:t>
            </a:r>
          </a:p>
          <a:p>
            <a:pPr lvl="1"/>
            <a:r>
              <a:rPr lang="en-US" sz="2000" baseline="0" dirty="0"/>
              <a:t>Healthcare related – Healthcare TF?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9DCAF1-01B8-4A12-B9DD-64CAE2072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74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94013-4F33-4A75-90B1-4798F4B11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DLT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Standards (Blockchain PSIG) 2/2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ED0C2C-0F50-49AB-BE05-F1E243624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aseline="0" dirty="0"/>
              <a:t>DLT Ecosystem Interoperability (with MARS): </a:t>
            </a:r>
          </a:p>
          <a:p>
            <a:pPr lvl="1"/>
            <a:r>
              <a:rPr lang="en-US" sz="2000" baseline="0" dirty="0"/>
              <a:t>RFI in Nashville</a:t>
            </a:r>
          </a:p>
          <a:p>
            <a:pPr lvl="1"/>
            <a:r>
              <a:rPr lang="en-US" sz="2000" baseline="0" dirty="0"/>
              <a:t>then RFP</a:t>
            </a:r>
          </a:p>
          <a:p>
            <a:pPr lvl="0"/>
            <a:r>
              <a:rPr lang="en-US" sz="2400" baseline="0" dirty="0"/>
              <a:t>DIDO Reference Architecture</a:t>
            </a:r>
          </a:p>
          <a:p>
            <a:pPr lvl="1"/>
            <a:r>
              <a:rPr lang="en-US" sz="1800" baseline="0" dirty="0"/>
              <a:t>And governance in general</a:t>
            </a:r>
          </a:p>
          <a:p>
            <a:pPr lvl="0"/>
            <a:r>
              <a:rPr lang="en-US" sz="2400" baseline="0" dirty="0"/>
              <a:t>ID for Crypto Assets – WG reporting jointly to FDTF and Blockchain PSIG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475983-8B0F-406E-8DC8-78D9ACC34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983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D3F8-86EC-4FAB-B2B2-BFB1E452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v2 –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A0D5-2557-4BD3-ABFB-79228CE94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A ‘Finalization Task Force’ (FTF) was chartered at the OMG meeting (December 2018)</a:t>
            </a:r>
          </a:p>
          <a:p>
            <a:pPr lvl="1"/>
            <a:r>
              <a:rPr lang="en-US" sz="1800" dirty="0"/>
              <a:t>This inherits the JIRAs listed for the FIBO v1 RTFs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Will generate OMG </a:t>
            </a:r>
            <a:r>
              <a:rPr lang="en-US" sz="1800" dirty="0" err="1"/>
              <a:t>Jiras</a:t>
            </a:r>
            <a:r>
              <a:rPr lang="en-US" sz="1800" dirty="0"/>
              <a:t> for changes since EDMC FIBO 2018Q2.5</a:t>
            </a:r>
            <a:r>
              <a:rPr lang="en-US" sz="1800" baseline="0" dirty="0"/>
              <a:t> </a:t>
            </a:r>
            <a:endParaRPr lang="en-US" sz="2800" dirty="0"/>
          </a:p>
          <a:p>
            <a:pPr lvl="2">
              <a:spcBef>
                <a:spcPts val="600"/>
              </a:spcBef>
            </a:pPr>
            <a:r>
              <a:rPr lang="en-US" sz="1800" dirty="0"/>
              <a:t>Will bring forward only those 1 </a:t>
            </a:r>
            <a:r>
              <a:rPr lang="en-US" sz="1800" dirty="0" err="1"/>
              <a:t>Jiras</a:t>
            </a:r>
            <a:r>
              <a:rPr lang="en-US" sz="1800" dirty="0"/>
              <a:t> that remain applicable</a:t>
            </a:r>
          </a:p>
          <a:p>
            <a:pPr lvl="2">
              <a:spcBef>
                <a:spcPts val="600"/>
              </a:spcBef>
            </a:pPr>
            <a:r>
              <a:rPr lang="en-US" sz="1800" dirty="0"/>
              <a:t>MB has identified how to do this for this phase; needs OMG effort</a:t>
            </a:r>
          </a:p>
          <a:p>
            <a:pPr lvl="1"/>
            <a:r>
              <a:rPr lang="en-US" sz="1800" dirty="0"/>
              <a:t>Beta1 published January 11</a:t>
            </a:r>
          </a:p>
          <a:p>
            <a:pPr lvl="1"/>
            <a:r>
              <a:rPr lang="en-US" sz="1800" dirty="0"/>
              <a:t>Date for comments was Feb 28</a:t>
            </a:r>
          </a:p>
          <a:p>
            <a:pPr lvl="1"/>
            <a:r>
              <a:rPr lang="en-US" sz="1800" dirty="0"/>
              <a:t>RTF due to report in September – likely move to December</a:t>
            </a:r>
            <a:endParaRPr lang="en-US" sz="1600" baseline="0" dirty="0"/>
          </a:p>
          <a:p>
            <a:pPr lvl="0"/>
            <a:r>
              <a:rPr lang="en-US" sz="2000" dirty="0"/>
              <a:t>Subsequent changes are in later RTFs which will run quarterly tracking the preceding EDM Council Quarterly Release</a:t>
            </a:r>
          </a:p>
          <a:p>
            <a:pPr lvl="1"/>
            <a:r>
              <a:rPr lang="en-US" sz="1800" dirty="0"/>
              <a:t>EDM Council would also provide some automation for the transformation for EDM Council OWL to OMG OWL (different IRIs; some metadata additions)</a:t>
            </a:r>
          </a:p>
          <a:p>
            <a:pPr lvl="1"/>
            <a:r>
              <a:rPr lang="en-US" sz="1800" dirty="0"/>
              <a:t>Exploring</a:t>
            </a:r>
            <a:r>
              <a:rPr lang="en-US" sz="1800" baseline="0" dirty="0"/>
              <a:t> the proposal to have one set of namespaces rather than 2 as at present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69DBF-F949-492A-A109-27A121EE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09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500AE-5D7F-4A12-9EB3-7EA955EF9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Change Management / Spec Automation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D4F262-07E0-4034-8CD0-13CAE47A0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Steering group met alternative Fridays up to June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JIRA alignment EDMC / OMG</a:t>
            </a:r>
          </a:p>
          <a:p>
            <a:pPr lvl="2" rtl="0" fontAlgn="base"/>
            <a:r>
              <a:rPr lang="en-US" dirty="0">
                <a:effectLst/>
              </a:rPr>
              <a:t>And minor changes to EDMC process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Specification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generation via LaTeX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en-US" dirty="0">
              <a:effectLst/>
            </a:endParaRP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New diagrams in CCM</a:t>
            </a: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URI alignment</a:t>
            </a:r>
            <a:endParaRPr lang="en-US" dirty="0">
              <a:effectLst/>
            </a:endParaRPr>
          </a:p>
          <a:p>
            <a:pPr lvl="0"/>
            <a:r>
              <a:rPr lang="en-US" dirty="0"/>
              <a:t>Work continuing on these </a:t>
            </a:r>
          </a:p>
          <a:p>
            <a:pPr lvl="1"/>
            <a:r>
              <a:rPr lang="en-US" dirty="0"/>
              <a:t>At risk for completion in August time frame (</a:t>
            </a:r>
            <a:r>
              <a:rPr lang="en-US" dirty="0" err="1"/>
              <a:t>Jiras</a:t>
            </a:r>
            <a:r>
              <a:rPr lang="en-US" dirty="0"/>
              <a:t>, LaTeX)</a:t>
            </a:r>
          </a:p>
          <a:p>
            <a:pPr lvl="1"/>
            <a:r>
              <a:rPr lang="en-US" dirty="0"/>
              <a:t>Diagrams off to a late start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C6210A-9A8C-473D-A093-0975E33FE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914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E9CA-FAF0-4EC3-B85F-767C7E9C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September Agenda: Things to cover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E3C63-DA0A-4E5F-9549-2540DE70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800" dirty="0"/>
              <a:t>FDTF Core Business</a:t>
            </a:r>
          </a:p>
          <a:p>
            <a:pPr lvl="1"/>
            <a:r>
              <a:rPr lang="en-US" sz="1600" dirty="0"/>
              <a:t>FIBO v2 FTF status / update</a:t>
            </a:r>
          </a:p>
          <a:p>
            <a:pPr lvl="1"/>
            <a:r>
              <a:rPr lang="en-US" sz="1600" dirty="0"/>
              <a:t>FIBO Updates and status review</a:t>
            </a:r>
          </a:p>
          <a:p>
            <a:pPr lvl="2"/>
            <a:r>
              <a:rPr lang="en-US" sz="1000" dirty="0"/>
              <a:t>Possible FIBO extensions (debt etc.)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FDTF Roadmap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Position Paper</a:t>
            </a:r>
          </a:p>
          <a:p>
            <a:pPr lvl="1" indent="-342900">
              <a:buFont typeface="Arial" charset="0"/>
              <a:buChar char="•"/>
              <a:defRPr/>
            </a:pPr>
            <a:r>
              <a:rPr lang="en-US" sz="1600" dirty="0"/>
              <a:t>Position paper status and report back </a:t>
            </a:r>
          </a:p>
          <a:p>
            <a:pPr lvl="1" indent="-342900">
              <a:buFont typeface="Arial" charset="0"/>
              <a:buChar char="•"/>
              <a:defRPr/>
            </a:pPr>
            <a:r>
              <a:rPr lang="en-US" sz="1600" dirty="0"/>
              <a:t>EDMC updates</a:t>
            </a:r>
            <a:endParaRPr lang="en-US" sz="16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Joint sessions 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IDs for Crypto Assets: 1 hour, Tuesday morning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MARS - DLT usually announced as joint with FDTF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DLT Interoperability RFI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/ Node standard (draft)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MAM Messaging Standard (draft)</a:t>
            </a:r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 Groups / WGs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Blockchain PSIG: Tuesday morning (FDTF hosting)</a:t>
            </a:r>
            <a:endParaRPr lang="en-US" sz="1600" dirty="0">
              <a:effectLst/>
            </a:endParaRPr>
          </a:p>
          <a:p>
            <a:pPr lvl="1"/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FERM – one day (separate room) = Tuesday</a:t>
            </a:r>
          </a:p>
          <a:p>
            <a:pPr lvl="2"/>
            <a:r>
              <a:rPr lang="en-US" sz="1200" dirty="0"/>
              <a:t>Do some joint session at FERM (taxonomy?) 2h joint (muni disclosures, OCC/FDIC and CFTC)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</a:t>
            </a:r>
            <a:r>
              <a:rPr lang="en-US" sz="16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PSIG / AI Domain Task Force (DTF)</a:t>
            </a:r>
          </a:p>
          <a:p>
            <a:pPr lvl="1"/>
            <a:endParaRPr lang="en-US" sz="20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20CD7-9786-47F5-BCEB-117FD8A7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67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68E97-9901-4995-9B3F-D3BC3779D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Possible Additional Sessions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4C55DC-AAA8-40DA-A350-43309601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Regulatory issues</a:t>
            </a:r>
          </a:p>
          <a:p>
            <a:pPr lvl="1"/>
            <a:r>
              <a:rPr lang="en-US" sz="2400" dirty="0"/>
              <a:t>This group could do</a:t>
            </a:r>
            <a:r>
              <a:rPr lang="en-US" sz="2400" baseline="0" dirty="0"/>
              <a:t> more on that</a:t>
            </a:r>
          </a:p>
          <a:p>
            <a:pPr lvl="2"/>
            <a:r>
              <a:rPr lang="en-US" sz="2000" baseline="0" dirty="0"/>
              <a:t>As we did with the FCA feedback activity</a:t>
            </a:r>
          </a:p>
          <a:p>
            <a:pPr lvl="1"/>
            <a:r>
              <a:rPr lang="en-US" sz="2400" baseline="0" dirty="0"/>
              <a:t>Much of this currently covered by FERM WG</a:t>
            </a:r>
          </a:p>
          <a:p>
            <a:pPr lvl="2"/>
            <a:r>
              <a:rPr lang="en-US" sz="1800" dirty="0"/>
              <a:t>Work with FERM / joint sessions? </a:t>
            </a:r>
          </a:p>
          <a:p>
            <a:pPr lvl="0"/>
            <a:r>
              <a:rPr lang="en-US" sz="2800" dirty="0"/>
              <a:t>What do people want to see? </a:t>
            </a:r>
          </a:p>
          <a:p>
            <a:pPr lvl="1"/>
            <a:r>
              <a:rPr lang="en-US" sz="1800" dirty="0"/>
              <a:t>Getting FIBO to usable</a:t>
            </a:r>
            <a:r>
              <a:rPr lang="en-US" sz="1800" baseline="0" dirty="0"/>
              <a:t> state for risk management</a:t>
            </a:r>
          </a:p>
          <a:p>
            <a:pPr lvl="2"/>
            <a:r>
              <a:rPr lang="en-US" sz="1400" baseline="0" dirty="0"/>
              <a:t>Fields in ACTUS model</a:t>
            </a:r>
          </a:p>
          <a:p>
            <a:pPr lvl="1"/>
            <a:r>
              <a:rPr lang="en-US" sz="1800" dirty="0"/>
              <a:t>IOTA: update to BC-PSIG on IOTA </a:t>
            </a:r>
          </a:p>
          <a:p>
            <a:pPr lvl="1"/>
            <a:r>
              <a:rPr lang="en-US" sz="1800" dirty="0"/>
              <a:t>MBA BPMN adoption – update on that?</a:t>
            </a:r>
          </a:p>
          <a:p>
            <a:pPr lvl="2"/>
            <a:r>
              <a:rPr lang="en-US" sz="1400" dirty="0"/>
              <a:t>BPMN with FIBO references</a:t>
            </a:r>
          </a:p>
          <a:p>
            <a:pPr lvl="2"/>
            <a:r>
              <a:rPr lang="en-US" sz="1400" dirty="0"/>
              <a:t>Get the BPMN person to present (or facilitate) on the MBA ops requirements. Planning to give</a:t>
            </a:r>
            <a:r>
              <a:rPr lang="en-US" sz="1400" baseline="0" dirty="0"/>
              <a:t> a status update (at BMI? At FDTF? – not yet formalized)</a:t>
            </a:r>
          </a:p>
          <a:p>
            <a:pPr lvl="2"/>
            <a:r>
              <a:rPr lang="en-US" sz="1400" baseline="0" dirty="0"/>
              <a:t>Denis Gagne is the person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388716-4B82-4DEF-B16B-CC3FF1DB5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883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21032</TotalTime>
  <Words>3131</Words>
  <Application>Microsoft Office PowerPoint</Application>
  <PresentationFormat>On-screen Show (4:3)</PresentationFormat>
  <Paragraphs>505</Paragraphs>
  <Slides>39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3" baseType="lpstr">
      <vt:lpstr>Arial</vt:lpstr>
      <vt:lpstr>Calibri</vt:lpstr>
      <vt:lpstr>Gill Sans</vt:lpstr>
      <vt:lpstr>Office Theme</vt:lpstr>
      <vt:lpstr>OMG Finance Domain Task Force (FDTF)</vt:lpstr>
      <vt:lpstr>Agenda</vt:lpstr>
      <vt:lpstr>NEWS</vt:lpstr>
      <vt:lpstr>DLT Standards (Blockchain PSIG) 1/2 - IOTA</vt:lpstr>
      <vt:lpstr>DLT Standards (Blockchain PSIG) 2/2</vt:lpstr>
      <vt:lpstr>FIBO v2 – Status</vt:lpstr>
      <vt:lpstr>Change Management / Spec Automation</vt:lpstr>
      <vt:lpstr>September Agenda: Things to cover</vt:lpstr>
      <vt:lpstr>Possible Additional Sessions</vt:lpstr>
      <vt:lpstr>Plans for September</vt:lpstr>
      <vt:lpstr>September FIBO Workshop</vt:lpstr>
      <vt:lpstr>Additional (Background) Slides</vt:lpstr>
      <vt:lpstr>FIBO Plans</vt:lpstr>
      <vt:lpstr>FTF and RTF Charters (Friday Plenary) </vt:lpstr>
      <vt:lpstr>FIBO Detailed Information</vt:lpstr>
      <vt:lpstr>Terminology</vt:lpstr>
      <vt:lpstr>FIBO Master Open Actions</vt:lpstr>
      <vt:lpstr>CCM Round Trip Ingest Process</vt:lpstr>
      <vt:lpstr>Round tripping</vt:lpstr>
      <vt:lpstr>spec.edmcouncil.org/fibo Products</vt:lpstr>
      <vt:lpstr>FIBO spec Statuses:</vt:lpstr>
      <vt:lpstr>Web Presentation Requirements</vt:lpstr>
      <vt:lpstr>Take-away Slides</vt:lpstr>
      <vt:lpstr>FIBO Current Status and RTFs</vt:lpstr>
      <vt:lpstr>FIBO Current Specifications Status Overview</vt:lpstr>
      <vt:lpstr>FIBO: Scope and Content</vt:lpstr>
      <vt:lpstr>FIBO: Status</vt:lpstr>
      <vt:lpstr>FIBO Where is What!</vt:lpstr>
      <vt:lpstr>FIBO Atlassian Wiki Spaces</vt:lpstr>
      <vt:lpstr>FIBO Vocabulary</vt:lpstr>
      <vt:lpstr>schema.org Status</vt:lpstr>
      <vt:lpstr>Appendices: Background Slides</vt:lpstr>
      <vt:lpstr>Appendix I: Jargon Blaster</vt:lpstr>
      <vt:lpstr>Appendix II: FIBO Infrastructure</vt:lpstr>
      <vt:lpstr>How-To Guide</vt:lpstr>
      <vt:lpstr>Engagement Model</vt:lpstr>
      <vt:lpstr>Process Progress</vt:lpstr>
      <vt:lpstr>FIBO Content Teams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 Council / Object Management Group Semantic Standards</dc:title>
  <dc:creator>Owner</dc:creator>
  <cp:lastModifiedBy>Mike Bennett</cp:lastModifiedBy>
  <cp:revision>724</cp:revision>
  <dcterms:created xsi:type="dcterms:W3CDTF">2011-04-19T19:19:23Z</dcterms:created>
  <dcterms:modified xsi:type="dcterms:W3CDTF">2019-09-10T15:48:53Z</dcterms:modified>
</cp:coreProperties>
</file>