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375" r:id="rId3"/>
    <p:sldId id="336" r:id="rId4"/>
    <p:sldId id="354" r:id="rId5"/>
    <p:sldId id="355" r:id="rId6"/>
    <p:sldId id="337" r:id="rId7"/>
    <p:sldId id="339" r:id="rId8"/>
    <p:sldId id="362" r:id="rId9"/>
    <p:sldId id="356" r:id="rId10"/>
    <p:sldId id="358" r:id="rId11"/>
    <p:sldId id="360" r:id="rId12"/>
    <p:sldId id="357" r:id="rId13"/>
    <p:sldId id="359" r:id="rId14"/>
    <p:sldId id="361" r:id="rId15"/>
    <p:sldId id="341" r:id="rId16"/>
    <p:sldId id="346" r:id="rId17"/>
    <p:sldId id="352" r:id="rId18"/>
    <p:sldId id="342" r:id="rId19"/>
    <p:sldId id="347" r:id="rId20"/>
    <p:sldId id="344" r:id="rId21"/>
    <p:sldId id="348" r:id="rId22"/>
    <p:sldId id="368" r:id="rId23"/>
    <p:sldId id="350" r:id="rId24"/>
    <p:sldId id="369" r:id="rId25"/>
    <p:sldId id="351" r:id="rId26"/>
    <p:sldId id="363" r:id="rId27"/>
    <p:sldId id="364" r:id="rId28"/>
    <p:sldId id="365" r:id="rId29"/>
    <p:sldId id="366" r:id="rId30"/>
    <p:sldId id="374" r:id="rId31"/>
    <p:sldId id="367" r:id="rId32"/>
    <p:sldId id="370" r:id="rId33"/>
    <p:sldId id="376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528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7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1DAEA-AA85-462C-AB8F-390ECD3EBB31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97908A-525F-4737-B5EC-A3993A48963B}">
      <dgm:prSet phldrT="[Text]"/>
      <dgm:spPr/>
      <dgm:t>
        <a:bodyPr/>
        <a:lstStyle/>
        <a:p>
          <a:r>
            <a:rPr lang="en-US" dirty="0" smtClean="0"/>
            <a:t>FIBO Business conceptual ontology</a:t>
          </a:r>
          <a:endParaRPr lang="en-US" dirty="0"/>
        </a:p>
      </dgm:t>
    </dgm:pt>
    <dgm:pt modelId="{2DCB5F15-628F-4C26-89CB-A0B59B376FAC}" type="parTrans" cxnId="{475B2084-F1ED-4857-9FF0-6F3832347008}">
      <dgm:prSet/>
      <dgm:spPr/>
      <dgm:t>
        <a:bodyPr/>
        <a:lstStyle/>
        <a:p>
          <a:endParaRPr lang="en-US"/>
        </a:p>
      </dgm:t>
    </dgm:pt>
    <dgm:pt modelId="{4DE84E82-3404-45AB-B4CB-8B969E7D9ECF}" type="sibTrans" cxnId="{475B2084-F1ED-4857-9FF0-6F3832347008}">
      <dgm:prSet/>
      <dgm:spPr/>
      <dgm:t>
        <a:bodyPr/>
        <a:lstStyle/>
        <a:p>
          <a:endParaRPr lang="en-US"/>
        </a:p>
      </dgm:t>
    </dgm:pt>
    <dgm:pt modelId="{26B8A6F6-780F-45AD-B5B0-E65998CEBE09}">
      <dgm:prSet phldrT="[Text]"/>
      <dgm:spPr/>
      <dgm:t>
        <a:bodyPr/>
        <a:lstStyle/>
        <a:p>
          <a:r>
            <a:rPr lang="en-US" dirty="0" smtClean="0"/>
            <a:t>FIBO in OWL</a:t>
          </a:r>
          <a:endParaRPr lang="en-US" dirty="0"/>
        </a:p>
      </dgm:t>
    </dgm:pt>
    <dgm:pt modelId="{02CAADA9-475D-49D5-8238-F8AF6C6B92B5}" type="parTrans" cxnId="{134EB226-9E84-4259-ABCF-E833079E2B6E}">
      <dgm:prSet/>
      <dgm:spPr/>
      <dgm:t>
        <a:bodyPr/>
        <a:lstStyle/>
        <a:p>
          <a:endParaRPr lang="en-US"/>
        </a:p>
      </dgm:t>
    </dgm:pt>
    <dgm:pt modelId="{2C03CEFC-B684-4086-A908-454C64212197}" type="sibTrans" cxnId="{134EB226-9E84-4259-ABCF-E833079E2B6E}">
      <dgm:prSet/>
      <dgm:spPr/>
      <dgm:t>
        <a:bodyPr/>
        <a:lstStyle/>
        <a:p>
          <a:endParaRPr lang="en-US"/>
        </a:p>
      </dgm:t>
    </dgm:pt>
    <dgm:pt modelId="{3F8D17E1-05EC-4EF2-8F89-CB137CE54488}">
      <dgm:prSet phldrT="[Text]"/>
      <dgm:spPr/>
      <dgm:t>
        <a:bodyPr/>
        <a:lstStyle/>
        <a:p>
          <a:r>
            <a:rPr lang="en-US" dirty="0" smtClean="0"/>
            <a:t>Operational Ontology</a:t>
          </a:r>
          <a:endParaRPr lang="en-US" dirty="0"/>
        </a:p>
      </dgm:t>
    </dgm:pt>
    <dgm:pt modelId="{B785B52A-BA7E-448B-BEB2-B6A252A535D4}" type="parTrans" cxnId="{DC4786CB-DDCC-423C-ACEB-13FF88845183}">
      <dgm:prSet/>
      <dgm:spPr/>
      <dgm:t>
        <a:bodyPr/>
        <a:lstStyle/>
        <a:p>
          <a:endParaRPr lang="en-US"/>
        </a:p>
      </dgm:t>
    </dgm:pt>
    <dgm:pt modelId="{B9D7A2C3-782B-4551-ADD9-0B68AE4D79FB}" type="sibTrans" cxnId="{DC4786CB-DDCC-423C-ACEB-13FF88845183}">
      <dgm:prSet/>
      <dgm:spPr/>
      <dgm:t>
        <a:bodyPr/>
        <a:lstStyle/>
        <a:p>
          <a:endParaRPr lang="en-US"/>
        </a:p>
      </dgm:t>
    </dgm:pt>
    <dgm:pt modelId="{EA4E257C-532A-471D-8776-25713FA6E980}">
      <dgm:prSet phldrT="[Text]" custAng="21563715" custScaleX="101989" custLinFactNeighborX="-42460" custLinFactNeighborY="94758"/>
      <dgm:spPr/>
      <dgm:t>
        <a:bodyPr/>
        <a:lstStyle/>
        <a:p>
          <a:endParaRPr lang="en-US"/>
        </a:p>
      </dgm:t>
    </dgm:pt>
    <dgm:pt modelId="{5378F3AD-320F-4E2F-9205-FA689485FE60}" type="parTrans" cxnId="{02A613CB-54CC-4422-99D0-D82DAEAC1253}">
      <dgm:prSet/>
      <dgm:spPr/>
      <dgm:t>
        <a:bodyPr/>
        <a:lstStyle/>
        <a:p>
          <a:endParaRPr lang="en-US"/>
        </a:p>
      </dgm:t>
    </dgm:pt>
    <dgm:pt modelId="{31DD94CE-50F9-4063-86AC-F8B36BC554A9}" type="sibTrans" cxnId="{02A613CB-54CC-4422-99D0-D82DAEAC1253}">
      <dgm:prSet custLinFactX="20268" custLinFactNeighborX="100000" custLinFactNeighborY="89987"/>
      <dgm:spPr/>
      <dgm:t>
        <a:bodyPr/>
        <a:lstStyle/>
        <a:p>
          <a:endParaRPr lang="en-US"/>
        </a:p>
      </dgm:t>
    </dgm:pt>
    <dgm:pt modelId="{9EA66478-43B9-48A4-8E27-41F8571F6AD7}">
      <dgm:prSet custAng="21563715" custScaleX="101989" custLinFactNeighborX="-42460" custLinFactNeighborY="94758"/>
      <dgm:spPr/>
      <dgm:t>
        <a:bodyPr/>
        <a:lstStyle/>
        <a:p>
          <a:endParaRPr lang="en-US"/>
        </a:p>
      </dgm:t>
    </dgm:pt>
    <dgm:pt modelId="{65E218BF-33CF-4C91-A8E6-5337377AE4A4}" type="parTrans" cxnId="{D72A900E-BC47-4E52-A6C7-BB5140A76D74}">
      <dgm:prSet/>
      <dgm:spPr/>
      <dgm:t>
        <a:bodyPr/>
        <a:lstStyle/>
        <a:p>
          <a:endParaRPr lang="en-US"/>
        </a:p>
      </dgm:t>
    </dgm:pt>
    <dgm:pt modelId="{15389430-8C60-4FC1-957C-B75156C19E4B}" type="sibTrans" cxnId="{D72A900E-BC47-4E52-A6C7-BB5140A76D74}">
      <dgm:prSet custLinFactX="20268" custLinFactNeighborX="100000" custLinFactNeighborY="89987"/>
      <dgm:spPr/>
      <dgm:t>
        <a:bodyPr/>
        <a:lstStyle/>
        <a:p>
          <a:endParaRPr lang="en-US"/>
        </a:p>
      </dgm:t>
    </dgm:pt>
    <dgm:pt modelId="{67301AA5-D3F7-44A2-AA52-8E839E25E7E2}">
      <dgm:prSet custAng="21207696" custScaleX="101989" custLinFactNeighborX="-26399" custLinFactNeighborY="95746"/>
      <dgm:spPr/>
      <dgm:t>
        <a:bodyPr/>
        <a:lstStyle/>
        <a:p>
          <a:endParaRPr lang="en-US"/>
        </a:p>
      </dgm:t>
    </dgm:pt>
    <dgm:pt modelId="{C9FD66F8-49E7-43A8-BD4F-FCB805CF4BC5}" type="parTrans" cxnId="{7BB888E9-4BCC-4CDF-81D9-DC1C60E7BBBA}">
      <dgm:prSet/>
      <dgm:spPr/>
      <dgm:t>
        <a:bodyPr/>
        <a:lstStyle/>
        <a:p>
          <a:endParaRPr lang="en-US"/>
        </a:p>
      </dgm:t>
    </dgm:pt>
    <dgm:pt modelId="{81761FCD-413F-4D54-A971-5C45E286E268}" type="sibTrans" cxnId="{7BB888E9-4BCC-4CDF-81D9-DC1C60E7BBBA}">
      <dgm:prSet custAng="7347662" custLinFactNeighborX="57093" custLinFactNeighborY="80143"/>
      <dgm:spPr/>
      <dgm:t>
        <a:bodyPr/>
        <a:lstStyle/>
        <a:p>
          <a:endParaRPr lang="en-US"/>
        </a:p>
      </dgm:t>
    </dgm:pt>
    <dgm:pt modelId="{AEA8B530-53A5-41B6-9048-7DA9AE29161B}" type="pres">
      <dgm:prSet presAssocID="{B6F1DAEA-AA85-462C-AB8F-390ECD3EBB3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13E32E-9D77-4DF0-A166-B498CB6C5533}" type="pres">
      <dgm:prSet presAssocID="{9B97908A-525F-4737-B5EC-A3993A48963B}" presName="gear1" presStyleLbl="node1" presStyleIdx="0" presStyleCnt="3" custLinFactNeighborX="-92727" custLinFactNeighborY="-818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4E0F9-C581-4F8F-8108-0B3301896F53}" type="pres">
      <dgm:prSet presAssocID="{9B97908A-525F-4737-B5EC-A3993A48963B}" presName="gear1srcNode" presStyleLbl="node1" presStyleIdx="0" presStyleCnt="3"/>
      <dgm:spPr/>
      <dgm:t>
        <a:bodyPr/>
        <a:lstStyle/>
        <a:p>
          <a:endParaRPr lang="en-US"/>
        </a:p>
      </dgm:t>
    </dgm:pt>
    <dgm:pt modelId="{49B00F5B-3DB9-4DE0-97AF-3323F5027A1E}" type="pres">
      <dgm:prSet presAssocID="{9B97908A-525F-4737-B5EC-A3993A48963B}" presName="gear1dstNode" presStyleLbl="node1" presStyleIdx="0" presStyleCnt="3"/>
      <dgm:spPr/>
      <dgm:t>
        <a:bodyPr/>
        <a:lstStyle/>
        <a:p>
          <a:endParaRPr lang="en-US"/>
        </a:p>
      </dgm:t>
    </dgm:pt>
    <dgm:pt modelId="{73236411-36D1-4C53-924B-2BD248F0D730}" type="pres">
      <dgm:prSet presAssocID="{26B8A6F6-780F-45AD-B5B0-E65998CEBE09}" presName="gear2" presStyleLbl="node1" presStyleIdx="1" presStyleCnt="3" custLinFactNeighborX="72500" custLinFactNeighborY="-3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6B52D-38FD-4CE5-AD57-A46567731254}" type="pres">
      <dgm:prSet presAssocID="{26B8A6F6-780F-45AD-B5B0-E65998CEBE09}" presName="gear2srcNode" presStyleLbl="node1" presStyleIdx="1" presStyleCnt="3"/>
      <dgm:spPr/>
      <dgm:t>
        <a:bodyPr/>
        <a:lstStyle/>
        <a:p>
          <a:endParaRPr lang="en-US"/>
        </a:p>
      </dgm:t>
    </dgm:pt>
    <dgm:pt modelId="{D702ACF1-F8F0-4EC4-BDD4-F40F9A77C156}" type="pres">
      <dgm:prSet presAssocID="{26B8A6F6-780F-45AD-B5B0-E65998CEBE09}" presName="gear2dstNode" presStyleLbl="node1" presStyleIdx="1" presStyleCnt="3"/>
      <dgm:spPr/>
      <dgm:t>
        <a:bodyPr/>
        <a:lstStyle/>
        <a:p>
          <a:endParaRPr lang="en-US"/>
        </a:p>
      </dgm:t>
    </dgm:pt>
    <dgm:pt modelId="{E5208111-5409-4412-86A6-B6D00013673F}" type="pres">
      <dgm:prSet presAssocID="{3F8D17E1-05EC-4EF2-8F89-CB137CE54488}" presName="gear3" presStyleLbl="node1" presStyleIdx="2" presStyleCnt="3" custAng="21207696" custScaleX="101989" custLinFactNeighborX="-26399" custLinFactNeighborY="95746"/>
      <dgm:spPr/>
      <dgm:t>
        <a:bodyPr/>
        <a:lstStyle/>
        <a:p>
          <a:endParaRPr lang="en-US"/>
        </a:p>
      </dgm:t>
    </dgm:pt>
    <dgm:pt modelId="{B5AEB91C-D3B2-41BF-A73E-6083D57CAFEA}" type="pres">
      <dgm:prSet presAssocID="{3F8D17E1-05EC-4EF2-8F89-CB137CE5448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2FC42-491E-451E-AC41-C9BED8287EAD}" type="pres">
      <dgm:prSet presAssocID="{3F8D17E1-05EC-4EF2-8F89-CB137CE54488}" presName="gear3srcNode" presStyleLbl="node1" presStyleIdx="2" presStyleCnt="3"/>
      <dgm:spPr/>
      <dgm:t>
        <a:bodyPr/>
        <a:lstStyle/>
        <a:p>
          <a:endParaRPr lang="en-US"/>
        </a:p>
      </dgm:t>
    </dgm:pt>
    <dgm:pt modelId="{D8506855-A0B7-454B-9CA0-807432DA7EC9}" type="pres">
      <dgm:prSet presAssocID="{3F8D17E1-05EC-4EF2-8F89-CB137CE54488}" presName="gear3dstNode" presStyleLbl="node1" presStyleIdx="2" presStyleCnt="3"/>
      <dgm:spPr/>
      <dgm:t>
        <a:bodyPr/>
        <a:lstStyle/>
        <a:p>
          <a:endParaRPr lang="en-US"/>
        </a:p>
      </dgm:t>
    </dgm:pt>
    <dgm:pt modelId="{A23281AD-0B6B-4177-8EB6-FEC387BE3012}" type="pres">
      <dgm:prSet presAssocID="{4DE84E82-3404-45AB-B4CB-8B969E7D9ECF}" presName="connector1" presStyleLbl="sibTrans2D1" presStyleIdx="0" presStyleCnt="3" custAng="11995363" custLinFactNeighborX="-82404" custLinFactNeighborY="-61752"/>
      <dgm:spPr/>
      <dgm:t>
        <a:bodyPr/>
        <a:lstStyle/>
        <a:p>
          <a:endParaRPr lang="en-US"/>
        </a:p>
      </dgm:t>
    </dgm:pt>
    <dgm:pt modelId="{435B2AB0-4273-4A9B-8E2B-4D19027693C9}" type="pres">
      <dgm:prSet presAssocID="{2C03CEFC-B684-4086-A908-454C64212197}" presName="connector2" presStyleLbl="sibTrans2D1" presStyleIdx="1" presStyleCnt="3" custAng="4837421" custFlipHor="0" custScaleX="102923" custLinFactNeighborX="61115" custLinFactNeighborY="-21577"/>
      <dgm:spPr/>
      <dgm:t>
        <a:bodyPr/>
        <a:lstStyle/>
        <a:p>
          <a:endParaRPr lang="en-US"/>
        </a:p>
      </dgm:t>
    </dgm:pt>
    <dgm:pt modelId="{5004012A-0738-4F43-81F3-DB4ED7FEC085}" type="pres">
      <dgm:prSet presAssocID="{B9D7A2C3-782B-4551-ADD9-0B68AE4D79FB}" presName="connector3" presStyleLbl="sibTrans2D1" presStyleIdx="2" presStyleCnt="3" custAng="7347662" custLinFactNeighborX="54675" custLinFactNeighborY="84177"/>
      <dgm:spPr/>
      <dgm:t>
        <a:bodyPr/>
        <a:lstStyle/>
        <a:p>
          <a:endParaRPr lang="en-US"/>
        </a:p>
      </dgm:t>
    </dgm:pt>
  </dgm:ptLst>
  <dgm:cxnLst>
    <dgm:cxn modelId="{E4E0D23A-CC8B-4058-9BEE-23B148F82A8A}" type="presOf" srcId="{2C03CEFC-B684-4086-A908-454C64212197}" destId="{435B2AB0-4273-4A9B-8E2B-4D19027693C9}" srcOrd="0" destOrd="0" presId="urn:microsoft.com/office/officeart/2005/8/layout/gear1"/>
    <dgm:cxn modelId="{BCE7B680-9B41-4F0F-B1C5-5225D74B7B48}" type="presOf" srcId="{26B8A6F6-780F-45AD-B5B0-E65998CEBE09}" destId="{5E26B52D-38FD-4CE5-AD57-A46567731254}" srcOrd="1" destOrd="0" presId="urn:microsoft.com/office/officeart/2005/8/layout/gear1"/>
    <dgm:cxn modelId="{C7148236-A49A-4A4D-ABBC-C6AC1749B4EF}" type="presOf" srcId="{3F8D17E1-05EC-4EF2-8F89-CB137CE54488}" destId="{E5208111-5409-4412-86A6-B6D00013673F}" srcOrd="0" destOrd="0" presId="urn:microsoft.com/office/officeart/2005/8/layout/gear1"/>
    <dgm:cxn modelId="{DC4786CB-DDCC-423C-ACEB-13FF88845183}" srcId="{B6F1DAEA-AA85-462C-AB8F-390ECD3EBB31}" destId="{3F8D17E1-05EC-4EF2-8F89-CB137CE54488}" srcOrd="2" destOrd="0" parTransId="{B785B52A-BA7E-448B-BEB2-B6A252A535D4}" sibTransId="{B9D7A2C3-782B-4551-ADD9-0B68AE4D79FB}"/>
    <dgm:cxn modelId="{6E1CBFD5-0140-4BC4-9F47-C2B22C376DBB}" type="presOf" srcId="{9B97908A-525F-4737-B5EC-A3993A48963B}" destId="{9913E32E-9D77-4DF0-A166-B498CB6C5533}" srcOrd="0" destOrd="0" presId="urn:microsoft.com/office/officeart/2005/8/layout/gear1"/>
    <dgm:cxn modelId="{DACAB9C7-53FD-470E-A9E8-CA64FEE14AA4}" type="presOf" srcId="{3F8D17E1-05EC-4EF2-8F89-CB137CE54488}" destId="{D8506855-A0B7-454B-9CA0-807432DA7EC9}" srcOrd="3" destOrd="0" presId="urn:microsoft.com/office/officeart/2005/8/layout/gear1"/>
    <dgm:cxn modelId="{BD2E7FDB-F491-44E0-8A67-8B60E5BD1EB2}" type="presOf" srcId="{3F8D17E1-05EC-4EF2-8F89-CB137CE54488}" destId="{B5AEB91C-D3B2-41BF-A73E-6083D57CAFEA}" srcOrd="1" destOrd="0" presId="urn:microsoft.com/office/officeart/2005/8/layout/gear1"/>
    <dgm:cxn modelId="{7BB888E9-4BCC-4CDF-81D9-DC1C60E7BBBA}" srcId="{B6F1DAEA-AA85-462C-AB8F-390ECD3EBB31}" destId="{67301AA5-D3F7-44A2-AA52-8E839E25E7E2}" srcOrd="5" destOrd="0" parTransId="{C9FD66F8-49E7-43A8-BD4F-FCB805CF4BC5}" sibTransId="{81761FCD-413F-4D54-A971-5C45E286E268}"/>
    <dgm:cxn modelId="{134EB226-9E84-4259-ABCF-E833079E2B6E}" srcId="{B6F1DAEA-AA85-462C-AB8F-390ECD3EBB31}" destId="{26B8A6F6-780F-45AD-B5B0-E65998CEBE09}" srcOrd="1" destOrd="0" parTransId="{02CAADA9-475D-49D5-8238-F8AF6C6B92B5}" sibTransId="{2C03CEFC-B684-4086-A908-454C64212197}"/>
    <dgm:cxn modelId="{2B8204C0-1C6B-4E48-B31C-B639F8E03734}" type="presOf" srcId="{26B8A6F6-780F-45AD-B5B0-E65998CEBE09}" destId="{73236411-36D1-4C53-924B-2BD248F0D730}" srcOrd="0" destOrd="0" presId="urn:microsoft.com/office/officeart/2005/8/layout/gear1"/>
    <dgm:cxn modelId="{A8965C56-6AC3-4732-9E30-3BC48486FAA7}" type="presOf" srcId="{4DE84E82-3404-45AB-B4CB-8B969E7D9ECF}" destId="{A23281AD-0B6B-4177-8EB6-FEC387BE3012}" srcOrd="0" destOrd="0" presId="urn:microsoft.com/office/officeart/2005/8/layout/gear1"/>
    <dgm:cxn modelId="{D72A900E-BC47-4E52-A6C7-BB5140A76D74}" srcId="{B6F1DAEA-AA85-462C-AB8F-390ECD3EBB31}" destId="{9EA66478-43B9-48A4-8E27-41F8571F6AD7}" srcOrd="4" destOrd="0" parTransId="{65E218BF-33CF-4C91-A8E6-5337377AE4A4}" sibTransId="{15389430-8C60-4FC1-957C-B75156C19E4B}"/>
    <dgm:cxn modelId="{31A9DA85-3166-46CA-A803-CA094316D933}" type="presOf" srcId="{B9D7A2C3-782B-4551-ADD9-0B68AE4D79FB}" destId="{5004012A-0738-4F43-81F3-DB4ED7FEC085}" srcOrd="0" destOrd="0" presId="urn:microsoft.com/office/officeart/2005/8/layout/gear1"/>
    <dgm:cxn modelId="{A57ECCDA-963E-4E7E-B1B9-5EDD219ACD72}" type="presOf" srcId="{9B97908A-525F-4737-B5EC-A3993A48963B}" destId="{49B00F5B-3DB9-4DE0-97AF-3323F5027A1E}" srcOrd="2" destOrd="0" presId="urn:microsoft.com/office/officeart/2005/8/layout/gear1"/>
    <dgm:cxn modelId="{2DAB2BB3-E96E-494E-A62B-C08646417CF5}" type="presOf" srcId="{3F8D17E1-05EC-4EF2-8F89-CB137CE54488}" destId="{BB52FC42-491E-451E-AC41-C9BED8287EAD}" srcOrd="2" destOrd="0" presId="urn:microsoft.com/office/officeart/2005/8/layout/gear1"/>
    <dgm:cxn modelId="{475B2084-F1ED-4857-9FF0-6F3832347008}" srcId="{B6F1DAEA-AA85-462C-AB8F-390ECD3EBB31}" destId="{9B97908A-525F-4737-B5EC-A3993A48963B}" srcOrd="0" destOrd="0" parTransId="{2DCB5F15-628F-4C26-89CB-A0B59B376FAC}" sibTransId="{4DE84E82-3404-45AB-B4CB-8B969E7D9ECF}"/>
    <dgm:cxn modelId="{55719356-08D2-4134-A30A-923A6E0EA506}" type="presOf" srcId="{26B8A6F6-780F-45AD-B5B0-E65998CEBE09}" destId="{D702ACF1-F8F0-4EC4-BDD4-F40F9A77C156}" srcOrd="2" destOrd="0" presId="urn:microsoft.com/office/officeart/2005/8/layout/gear1"/>
    <dgm:cxn modelId="{34A2DA72-02D1-421D-A647-BCDCAE5EFB9C}" type="presOf" srcId="{9B97908A-525F-4737-B5EC-A3993A48963B}" destId="{23B4E0F9-C581-4F8F-8108-0B3301896F53}" srcOrd="1" destOrd="0" presId="urn:microsoft.com/office/officeart/2005/8/layout/gear1"/>
    <dgm:cxn modelId="{02A613CB-54CC-4422-99D0-D82DAEAC1253}" srcId="{B6F1DAEA-AA85-462C-AB8F-390ECD3EBB31}" destId="{EA4E257C-532A-471D-8776-25713FA6E980}" srcOrd="3" destOrd="0" parTransId="{5378F3AD-320F-4E2F-9205-FA689485FE60}" sibTransId="{31DD94CE-50F9-4063-86AC-F8B36BC554A9}"/>
    <dgm:cxn modelId="{ED8FB8E5-961F-4350-B67B-DDB412667274}" type="presOf" srcId="{B6F1DAEA-AA85-462C-AB8F-390ECD3EBB31}" destId="{AEA8B530-53A5-41B6-9048-7DA9AE29161B}" srcOrd="0" destOrd="0" presId="urn:microsoft.com/office/officeart/2005/8/layout/gear1"/>
    <dgm:cxn modelId="{C19974AE-2542-4C46-99DC-CF2D7F1123C2}" type="presParOf" srcId="{AEA8B530-53A5-41B6-9048-7DA9AE29161B}" destId="{9913E32E-9D77-4DF0-A166-B498CB6C5533}" srcOrd="0" destOrd="0" presId="urn:microsoft.com/office/officeart/2005/8/layout/gear1"/>
    <dgm:cxn modelId="{11B760A9-C301-4A12-A76C-5025671CE4FE}" type="presParOf" srcId="{AEA8B530-53A5-41B6-9048-7DA9AE29161B}" destId="{23B4E0F9-C581-4F8F-8108-0B3301896F53}" srcOrd="1" destOrd="0" presId="urn:microsoft.com/office/officeart/2005/8/layout/gear1"/>
    <dgm:cxn modelId="{3C6D6652-2563-4621-92ED-B85A972F8BA3}" type="presParOf" srcId="{AEA8B530-53A5-41B6-9048-7DA9AE29161B}" destId="{49B00F5B-3DB9-4DE0-97AF-3323F5027A1E}" srcOrd="2" destOrd="0" presId="urn:microsoft.com/office/officeart/2005/8/layout/gear1"/>
    <dgm:cxn modelId="{4D15943C-5384-4BD0-8097-7C883A45C84C}" type="presParOf" srcId="{AEA8B530-53A5-41B6-9048-7DA9AE29161B}" destId="{73236411-36D1-4C53-924B-2BD248F0D730}" srcOrd="3" destOrd="0" presId="urn:microsoft.com/office/officeart/2005/8/layout/gear1"/>
    <dgm:cxn modelId="{DEE99580-DD6A-498B-B29A-E7DB02B6A5EE}" type="presParOf" srcId="{AEA8B530-53A5-41B6-9048-7DA9AE29161B}" destId="{5E26B52D-38FD-4CE5-AD57-A46567731254}" srcOrd="4" destOrd="0" presId="urn:microsoft.com/office/officeart/2005/8/layout/gear1"/>
    <dgm:cxn modelId="{28B5AA21-0B1F-48C4-BD65-8BD5D9AD04B9}" type="presParOf" srcId="{AEA8B530-53A5-41B6-9048-7DA9AE29161B}" destId="{D702ACF1-F8F0-4EC4-BDD4-F40F9A77C156}" srcOrd="5" destOrd="0" presId="urn:microsoft.com/office/officeart/2005/8/layout/gear1"/>
    <dgm:cxn modelId="{773FDAFE-EBC2-4644-B534-DB89528EF8DA}" type="presParOf" srcId="{AEA8B530-53A5-41B6-9048-7DA9AE29161B}" destId="{E5208111-5409-4412-86A6-B6D00013673F}" srcOrd="6" destOrd="0" presId="urn:microsoft.com/office/officeart/2005/8/layout/gear1"/>
    <dgm:cxn modelId="{156D3216-DCCE-4E59-968A-CDE2E475481F}" type="presParOf" srcId="{AEA8B530-53A5-41B6-9048-7DA9AE29161B}" destId="{B5AEB91C-D3B2-41BF-A73E-6083D57CAFEA}" srcOrd="7" destOrd="0" presId="urn:microsoft.com/office/officeart/2005/8/layout/gear1"/>
    <dgm:cxn modelId="{EEC85B45-685D-4D3E-8F47-E2982D37AC90}" type="presParOf" srcId="{AEA8B530-53A5-41B6-9048-7DA9AE29161B}" destId="{BB52FC42-491E-451E-AC41-C9BED8287EAD}" srcOrd="8" destOrd="0" presId="urn:microsoft.com/office/officeart/2005/8/layout/gear1"/>
    <dgm:cxn modelId="{AF20D57A-5DB9-41F1-9A1E-7E1F3DE9AA75}" type="presParOf" srcId="{AEA8B530-53A5-41B6-9048-7DA9AE29161B}" destId="{D8506855-A0B7-454B-9CA0-807432DA7EC9}" srcOrd="9" destOrd="0" presId="urn:microsoft.com/office/officeart/2005/8/layout/gear1"/>
    <dgm:cxn modelId="{24506733-DBDD-4FD1-AE72-CD1BE1B5C321}" type="presParOf" srcId="{AEA8B530-53A5-41B6-9048-7DA9AE29161B}" destId="{A23281AD-0B6B-4177-8EB6-FEC387BE3012}" srcOrd="10" destOrd="0" presId="urn:microsoft.com/office/officeart/2005/8/layout/gear1"/>
    <dgm:cxn modelId="{9A06F5FD-C946-4E24-ACE9-38482954C035}" type="presParOf" srcId="{AEA8B530-53A5-41B6-9048-7DA9AE29161B}" destId="{435B2AB0-4273-4A9B-8E2B-4D19027693C9}" srcOrd="11" destOrd="0" presId="urn:microsoft.com/office/officeart/2005/8/layout/gear1"/>
    <dgm:cxn modelId="{EEFA76E7-484A-45EC-83D1-30E3C8C8DE12}" type="presParOf" srcId="{AEA8B530-53A5-41B6-9048-7DA9AE29161B}" destId="{5004012A-0738-4F43-81F3-DB4ED7FEC08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Financial Industry Business Ontology (FIBO)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July 11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2012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Explanation: Business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1524000"/>
            <a:ext cx="25146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Business Presentation of FIBO Concepts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integral part of FIBO as a business conceptual model specification is that it may be presented to and validated by business subject matter experts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58140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Minimum requirements for business view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Spreadsheet representation of terms, definitions, synonym, relations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Boxes and Lines (Visio /whiteboard style)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Explicable to business with minimal (1 hour) introduction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Currently: in EA Tooling (not suitable for a global standard)</a:t>
            </a:r>
          </a:p>
          <a:p>
            <a:r>
              <a:rPr lang="en-US" dirty="0" smtClean="0"/>
              <a:t>Coming: Adaptive representation of the content per the above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Explanation: Business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1524000"/>
            <a:ext cx="25146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Business Presentation of FIBO Concepts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81620"/>
            <a:ext cx="3843337" cy="26563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657600"/>
            <a:ext cx="7391400" cy="385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0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Explanation: FIBO OMG Specifications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3048000"/>
            <a:ext cx="7620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OMG Specifications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FIBO Foundations</a:t>
            </a:r>
          </a:p>
          <a:p>
            <a:pPr algn="ctr"/>
            <a:r>
              <a:rPr lang="en-US" dirty="0" smtClean="0"/>
              <a:t>FIBO for Business Entities</a:t>
            </a:r>
          </a:p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OMG Formal Specifications (RFC)</a:t>
            </a:r>
          </a:p>
          <a:p>
            <a:endParaRPr lang="en-US" dirty="0" smtClean="0"/>
          </a:p>
          <a:p>
            <a:r>
              <a:rPr lang="en-US" dirty="0" smtClean="0"/>
              <a:t>Pragmatic expression of the concepts in FIBO Business Conceptual Ontology</a:t>
            </a:r>
          </a:p>
          <a:p>
            <a:endParaRPr lang="en-US" dirty="0" smtClean="0"/>
          </a:p>
          <a:p>
            <a:r>
              <a:rPr lang="en-US" dirty="0" smtClean="0"/>
              <a:t>Limited to those terms which have business value as conceptual model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0292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Available in RDF/OWL and ODM XMI</a:t>
            </a:r>
          </a:p>
          <a:p>
            <a:endParaRPr lang="en-US" dirty="0"/>
          </a:p>
          <a:p>
            <a:r>
              <a:rPr lang="en-US" dirty="0" smtClean="0"/>
              <a:t>Formal, written standards for each subject area, plus Foundations: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Business Entities, Securities, Loans, Market Data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Explanation: Operational Ontologies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876800"/>
            <a:ext cx="4495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Operational Ontologies</a:t>
            </a:r>
            <a:endParaRPr lang="en-US" b="1" dirty="0" smtClean="0"/>
          </a:p>
          <a:p>
            <a:pPr algn="ctr"/>
            <a:r>
              <a:rPr lang="en-US" dirty="0" smtClean="0"/>
              <a:t>(per business use case)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4876800"/>
            <a:ext cx="1447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858000" y="4876800"/>
            <a:ext cx="13716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RDF/OWL Extraction of FIBO Content</a:t>
            </a:r>
          </a:p>
          <a:p>
            <a:endParaRPr lang="en-US" dirty="0"/>
          </a:p>
          <a:p>
            <a:r>
              <a:rPr lang="en-US" dirty="0" smtClean="0"/>
              <a:t>Focused on specific use case</a:t>
            </a:r>
          </a:p>
          <a:p>
            <a:endParaRPr lang="en-US" dirty="0"/>
          </a:p>
          <a:p>
            <a:r>
              <a:rPr lang="en-US" dirty="0" smtClean="0"/>
              <a:t>Will use only a fraction of the terms in FIBO-BE etc.</a:t>
            </a:r>
          </a:p>
          <a:p>
            <a:endParaRPr lang="en-US" dirty="0"/>
          </a:p>
          <a:p>
            <a:r>
              <a:rPr lang="en-US" dirty="0" smtClean="0"/>
              <a:t>Delivers the benefits of OWL based reasoning, classification etc.</a:t>
            </a:r>
          </a:p>
          <a:p>
            <a:endParaRPr lang="en-US" dirty="0"/>
          </a:p>
          <a:p>
            <a:r>
              <a:rPr lang="en-US" dirty="0" smtClean="0"/>
              <a:t>Remains an accurate (conformant) representation of the business subject matter in RDF/OWL notation.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and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49530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Business Conceptual Ontology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715000" y="1524000"/>
            <a:ext cx="25146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Business Presentation of FIBO Concepts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09600" y="3048000"/>
            <a:ext cx="7620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OMG Specifications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FIBO Foundations</a:t>
            </a:r>
          </a:p>
          <a:p>
            <a:pPr algn="ctr"/>
            <a:r>
              <a:rPr lang="en-US" dirty="0" smtClean="0"/>
              <a:t>FIBO for Business Entities</a:t>
            </a:r>
          </a:p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876800"/>
            <a:ext cx="4495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Operational Ontologies</a:t>
            </a:r>
            <a:endParaRPr lang="en-US" b="1" dirty="0" smtClean="0"/>
          </a:p>
          <a:p>
            <a:pPr algn="ctr"/>
            <a:r>
              <a:rPr lang="en-US" dirty="0" smtClean="0"/>
              <a:t>(per business use case)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4876800"/>
            <a:ext cx="1447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858000" y="4876800"/>
            <a:ext cx="13716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97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Activities: Business Conceptual Ontology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49530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Business Conceptual Ontology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124200"/>
            <a:ext cx="7467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Business Subject Matter Expert Reviews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Modeling rework required for some sections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Shared Semantics / Namespace Alignment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 Business Conceptual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Subject Matter Expert Reviews substantively complete for:</a:t>
            </a:r>
            <a:endParaRPr lang="en-US" sz="24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Entities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Tradable Securities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Derivatives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Pricing / Market Data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Corporate Events and Actions</a:t>
            </a:r>
            <a:endParaRPr lang="en-US" sz="2000" dirty="0" smtClean="0">
              <a:effectLst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Modeling rework required for Derivatives, Market Data</a:t>
            </a:r>
            <a:endParaRPr lang="en-US" sz="2400" dirty="0" smtClean="0">
              <a:effectLst/>
            </a:endParaRPr>
          </a:p>
          <a:p>
            <a:pPr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Shared Semantics / Namespace Alignment</a:t>
            </a:r>
            <a:endParaRPr lang="en-US" sz="24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Transactions (REA/XBRL): results imminent</a:t>
            </a:r>
          </a:p>
          <a:p>
            <a:pPr lvl="2"/>
            <a:r>
              <a:rPr lang="en-US" sz="1600" dirty="0" smtClean="0"/>
              <a:t>Needed for securities, derivatives transactions</a:t>
            </a:r>
          </a:p>
          <a:p>
            <a:pPr lvl="2"/>
            <a:r>
              <a:rPr lang="en-US" sz="1600" dirty="0" smtClean="0">
                <a:effectLst/>
              </a:rPr>
              <a:t>Transaction Heat Map</a:t>
            </a: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Date / Time: working with OMG DTV</a:t>
            </a:r>
          </a:p>
          <a:p>
            <a:pPr lvl="2"/>
            <a:r>
              <a:rPr lang="en-US" sz="1600" dirty="0" smtClean="0"/>
              <a:t>Phase 1 needed for Securities, Derivatives (schedules etc.)</a:t>
            </a:r>
          </a:p>
          <a:p>
            <a:pPr lvl="2"/>
            <a:r>
              <a:rPr lang="en-US" sz="1600" dirty="0" smtClean="0"/>
              <a:t>Phase 2 Needed for Price/Yield /analytics (market data)</a:t>
            </a:r>
            <a:endParaRPr lang="en-US" sz="16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concepts in real </a:t>
            </a:r>
            <a:r>
              <a:rPr lang="en-US" sz="2000" dirty="0"/>
              <a:t>e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state, construction, portfolio modeling</a:t>
            </a:r>
          </a:p>
          <a:p>
            <a:pPr lvl="2"/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Needed for MISMO (loan semantics)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 Business Conceptual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</a:p>
          <a:p>
            <a:pPr lvl="1"/>
            <a:r>
              <a:rPr lang="en-US" baseline="0" dirty="0" smtClean="0"/>
              <a:t>Alignment of REA, XBRL terms completion</a:t>
            </a:r>
            <a:r>
              <a:rPr lang="en-US" dirty="0" smtClean="0"/>
              <a:t> end August</a:t>
            </a:r>
            <a:endParaRPr lang="en-US" baseline="0" dirty="0" smtClean="0"/>
          </a:p>
          <a:p>
            <a:pPr lvl="1"/>
            <a:r>
              <a:rPr lang="en-US" baseline="0" dirty="0" smtClean="0"/>
              <a:t>To be used in rework of OTC Derivatives semantics</a:t>
            </a:r>
          </a:p>
          <a:p>
            <a:pPr lvl="1"/>
            <a:r>
              <a:rPr lang="en-US" dirty="0" smtClean="0"/>
              <a:t>Raw material for Securities Transactions, Payments</a:t>
            </a:r>
            <a:endParaRPr lang="en-US" baseline="0" dirty="0" smtClean="0"/>
          </a:p>
          <a:p>
            <a:pPr lvl="0"/>
            <a:r>
              <a:rPr lang="en-US" dirty="0" smtClean="0"/>
              <a:t>Payments</a:t>
            </a:r>
          </a:p>
          <a:p>
            <a:pPr lvl="1"/>
            <a:r>
              <a:rPr lang="en-US" dirty="0" smtClean="0"/>
              <a:t>Session at Cambridge OMG FDTF Meeting</a:t>
            </a:r>
          </a:p>
          <a:p>
            <a:pPr lvl="1"/>
            <a:r>
              <a:rPr lang="en-US" dirty="0" smtClean="0"/>
              <a:t>Good tie-in to Transactions</a:t>
            </a:r>
          </a:p>
          <a:p>
            <a:pPr lvl="1"/>
            <a:r>
              <a:rPr lang="en-US" dirty="0" smtClean="0"/>
              <a:t>ISO TC68/WG5 looking for </a:t>
            </a:r>
            <a:r>
              <a:rPr lang="en-US" dirty="0" err="1" smtClean="0"/>
              <a:t>Fx</a:t>
            </a:r>
            <a:r>
              <a:rPr lang="en-US" dirty="0" smtClean="0"/>
              <a:t>-based payments example as validation</a:t>
            </a:r>
            <a:r>
              <a:rPr lang="en-US" baseline="0" dirty="0" smtClean="0"/>
              <a:t> of the value of semantic layer in ISO 20022</a:t>
            </a:r>
          </a:p>
          <a:p>
            <a:pPr lvl="1"/>
            <a:r>
              <a:rPr lang="en-US" baseline="0" dirty="0" smtClean="0"/>
              <a:t>Shared Semantics: common payments concepts</a:t>
            </a:r>
          </a:p>
          <a:p>
            <a:r>
              <a:rPr lang="en-US" dirty="0" smtClean="0"/>
              <a:t>Risk</a:t>
            </a:r>
          </a:p>
          <a:p>
            <a:pPr lvl="1"/>
            <a:r>
              <a:rPr lang="en-US" baseline="0" dirty="0" smtClean="0"/>
              <a:t>High</a:t>
            </a:r>
            <a:r>
              <a:rPr lang="en-US" dirty="0" smtClean="0"/>
              <a:t> level model of risk concepts exists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Activities: Business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5000" y="1524000"/>
            <a:ext cx="25146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Business Presentation of FIBO Concepts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457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EA Presentation is not ideal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More understandable than most OWL tools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Diagrams get very cluttered very quickly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Simple diagrams can be extracted as needed but this takes 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Tool-dependent so not suitable for FIBO standard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Adaptive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Considerable improvement in readability, navigability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Requires extensive UI design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This work is under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 Business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 Migration</a:t>
            </a:r>
          </a:p>
          <a:p>
            <a:pPr lvl="1"/>
            <a:r>
              <a:rPr lang="en-US" dirty="0" smtClean="0"/>
              <a:t>Complete for FIBO-BE</a:t>
            </a:r>
          </a:p>
          <a:p>
            <a:pPr lvl="1"/>
            <a:r>
              <a:rPr lang="en-US" dirty="0" smtClean="0"/>
              <a:t>Foundational elements used in FIBO-BE covered</a:t>
            </a:r>
          </a:p>
          <a:p>
            <a:pPr lvl="1"/>
            <a:r>
              <a:rPr lang="en-US" dirty="0" smtClean="0"/>
              <a:t>Migration process</a:t>
            </a:r>
            <a:r>
              <a:rPr lang="en-US" baseline="0" dirty="0" smtClean="0"/>
              <a:t> to be documented, repeatable</a:t>
            </a:r>
            <a:endParaRPr lang="en-US" dirty="0" smtClean="0"/>
          </a:p>
          <a:p>
            <a:pPr lvl="0"/>
            <a:r>
              <a:rPr lang="en-US" dirty="0" smtClean="0"/>
              <a:t>Visuals</a:t>
            </a:r>
          </a:p>
          <a:p>
            <a:pPr lvl="1"/>
            <a:r>
              <a:rPr lang="en-US" dirty="0" smtClean="0"/>
              <a:t>Icon design</a:t>
            </a:r>
          </a:p>
          <a:p>
            <a:pPr lvl="1"/>
            <a:r>
              <a:rPr lang="en-US" dirty="0" smtClean="0"/>
              <a:t>New navigation</a:t>
            </a:r>
            <a:r>
              <a:rPr lang="en-US" baseline="0" dirty="0" smtClean="0"/>
              <a:t> diagrams</a:t>
            </a:r>
          </a:p>
          <a:p>
            <a:pPr lvl="1"/>
            <a:r>
              <a:rPr lang="en-US" baseline="0" dirty="0" smtClean="0"/>
              <a:t>Splash screen / orientation</a:t>
            </a:r>
          </a:p>
          <a:p>
            <a:pPr lvl="0"/>
            <a:r>
              <a:rPr lang="en-US" dirty="0" smtClean="0"/>
              <a:t>Descriptive</a:t>
            </a:r>
          </a:p>
          <a:p>
            <a:pPr lvl="1"/>
            <a:r>
              <a:rPr lang="en-US" dirty="0" smtClean="0"/>
              <a:t>Whatever</a:t>
            </a:r>
            <a:r>
              <a:rPr lang="en-US" baseline="0" dirty="0" smtClean="0"/>
              <a:t> format FIBO content is presented in, needs detailed explanation for those less familiar with the legal aspects of 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Headline Points</a:t>
            </a:r>
          </a:p>
          <a:p>
            <a:r>
              <a:rPr lang="en-US" dirty="0" smtClean="0"/>
              <a:t>FIBO Moving Parts</a:t>
            </a:r>
          </a:p>
          <a:p>
            <a:pPr lvl="1"/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Status</a:t>
            </a:r>
          </a:p>
          <a:p>
            <a:pPr lvl="0"/>
            <a:r>
              <a:rPr lang="en-US" dirty="0" smtClean="0"/>
              <a:t>Plan the work</a:t>
            </a:r>
            <a:r>
              <a:rPr lang="en-US" baseline="0" dirty="0" smtClean="0"/>
              <a:t> going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9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Activities: OMG Specifications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3048000"/>
            <a:ext cx="7620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OMG Specifications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FIBO Foundations</a:t>
            </a:r>
          </a:p>
          <a:p>
            <a:pPr algn="ctr"/>
            <a:r>
              <a:rPr lang="en-US" dirty="0" smtClean="0"/>
              <a:t>FIBO for Business Entities</a:t>
            </a:r>
          </a:p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5952" y="9144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Formal, written specification for each part of FIBO</a:t>
            </a:r>
          </a:p>
          <a:p>
            <a:endParaRPr lang="en-US" dirty="0"/>
          </a:p>
          <a:p>
            <a:r>
              <a:rPr lang="en-US" dirty="0" smtClean="0"/>
              <a:t>Follows ISO Template (per OMG)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Formal requirements, OMG review, vote etc.</a:t>
            </a:r>
          </a:p>
          <a:p>
            <a:endParaRPr lang="en-US" dirty="0"/>
          </a:p>
          <a:p>
            <a:r>
              <a:rPr lang="en-US" dirty="0" smtClean="0"/>
              <a:t>Content, Architecture, Conformance requirements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48006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FIBO Foundations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FIBO Business Entities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FIBO Reference Data (Securities)_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FIBO Derivatives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FIBO Loans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 OMG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Foundations</a:t>
            </a:r>
            <a:r>
              <a:rPr lang="en-US" baseline="0" dirty="0" smtClean="0"/>
              <a:t> and FIBO-BE</a:t>
            </a:r>
          </a:p>
          <a:p>
            <a:pPr lvl="1"/>
            <a:r>
              <a:rPr lang="en-US" dirty="0" smtClean="0"/>
              <a:t>Significant comments at June AB reviews</a:t>
            </a:r>
            <a:r>
              <a:rPr lang="en-US" baseline="0" dirty="0" smtClean="0"/>
              <a:t> focused on two areas:</a:t>
            </a:r>
          </a:p>
          <a:p>
            <a:pPr lvl="2"/>
            <a:r>
              <a:rPr lang="en-US" dirty="0" smtClean="0"/>
              <a:t>Model content representation in the standard</a:t>
            </a:r>
          </a:p>
          <a:p>
            <a:pPr lvl="2"/>
            <a:r>
              <a:rPr lang="en-US" dirty="0" smtClean="0"/>
              <a:t>Conformance section</a:t>
            </a:r>
          </a:p>
          <a:p>
            <a:pPr lvl="1"/>
            <a:r>
              <a:rPr lang="en-US" dirty="0" smtClean="0"/>
              <a:t>These have been addressed</a:t>
            </a:r>
          </a:p>
          <a:p>
            <a:pPr lvl="2"/>
            <a:r>
              <a:rPr lang="en-US" dirty="0" smtClean="0"/>
              <a:t>June 2012 convenience document has the new content material from Adaptive</a:t>
            </a:r>
          </a:p>
          <a:p>
            <a:pPr lvl="2"/>
            <a:r>
              <a:rPr lang="en-US" dirty="0" smtClean="0"/>
              <a:t>Decisions at June quarterly meeting will radically simplify conformance</a:t>
            </a:r>
            <a:r>
              <a:rPr lang="en-US" baseline="0" dirty="0" smtClean="0"/>
              <a:t> points without losing the range of possible conformant applications which may exist</a:t>
            </a:r>
          </a:p>
          <a:p>
            <a:pPr lvl="0"/>
            <a:r>
              <a:rPr lang="en-US" baseline="0" dirty="0" smtClean="0"/>
              <a:t>Proposed reduction in scope of FIBO-BE to be reflected in next formal specification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</a:t>
            </a:r>
            <a:r>
              <a:rPr lang="en-US" baseline="0" dirty="0" smtClean="0"/>
              <a:t> OMG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FIBO Reference</a:t>
            </a:r>
            <a:r>
              <a:rPr lang="en-US" sz="2000" baseline="0" dirty="0" smtClean="0"/>
              <a:t> data (securities)</a:t>
            </a:r>
          </a:p>
          <a:p>
            <a:pPr lvl="1"/>
            <a:r>
              <a:rPr lang="en-US" sz="1800" dirty="0" smtClean="0"/>
              <a:t>The content needs very little work</a:t>
            </a:r>
          </a:p>
          <a:p>
            <a:pPr lvl="1"/>
            <a:r>
              <a:rPr lang="en-US" sz="1800" dirty="0" smtClean="0"/>
              <a:t>Metamodel</a:t>
            </a:r>
            <a:r>
              <a:rPr lang="en-US" sz="1800" baseline="0" dirty="0" smtClean="0"/>
              <a:t> update to conform with FIBO</a:t>
            </a:r>
          </a:p>
          <a:p>
            <a:pPr lvl="0"/>
            <a:r>
              <a:rPr lang="en-US" sz="2000" dirty="0" smtClean="0"/>
              <a:t>FIBO Derivatives</a:t>
            </a:r>
          </a:p>
          <a:p>
            <a:pPr lvl="1"/>
            <a:r>
              <a:rPr lang="en-US" sz="1800" dirty="0" smtClean="0"/>
              <a:t>Some rework of content required</a:t>
            </a:r>
            <a:r>
              <a:rPr lang="en-US" sz="1800" baseline="0" dirty="0" smtClean="0"/>
              <a:t> to adequately reflect transactional semantics</a:t>
            </a:r>
          </a:p>
          <a:p>
            <a:pPr lvl="1"/>
            <a:r>
              <a:rPr lang="en-US" sz="1800" dirty="0" smtClean="0"/>
              <a:t>Metamodel</a:t>
            </a:r>
            <a:r>
              <a:rPr lang="en-US" sz="1800" baseline="0" dirty="0" smtClean="0"/>
              <a:t> updates as above</a:t>
            </a:r>
          </a:p>
          <a:p>
            <a:pPr lvl="0"/>
            <a:r>
              <a:rPr lang="en-US" sz="2000" dirty="0" smtClean="0"/>
              <a:t>FIBO Loans</a:t>
            </a:r>
          </a:p>
          <a:p>
            <a:pPr lvl="1"/>
            <a:r>
              <a:rPr lang="en-US" sz="1800" dirty="0" smtClean="0"/>
              <a:t>MISMO (Loans XML standard) alignment</a:t>
            </a:r>
            <a:r>
              <a:rPr lang="en-US" sz="1800" baseline="0" dirty="0" smtClean="0"/>
              <a:t> in progress</a:t>
            </a:r>
          </a:p>
          <a:p>
            <a:pPr lvl="1"/>
            <a:r>
              <a:rPr lang="en-US" sz="1800" baseline="0" dirty="0" smtClean="0"/>
              <a:t>Substantial content, business reviewed</a:t>
            </a:r>
          </a:p>
          <a:p>
            <a:pPr lvl="0"/>
            <a:r>
              <a:rPr lang="en-US" sz="2000" dirty="0" smtClean="0"/>
              <a:t>FIBO Market Data (price / yield / analytics)</a:t>
            </a:r>
          </a:p>
          <a:p>
            <a:pPr lvl="1"/>
            <a:r>
              <a:rPr lang="en-US" sz="1800" dirty="0" smtClean="0"/>
              <a:t>Substantial content</a:t>
            </a:r>
          </a:p>
          <a:p>
            <a:pPr lvl="1"/>
            <a:r>
              <a:rPr lang="en-US" sz="1800" dirty="0" smtClean="0"/>
              <a:t>To be aligned with OMG Date / Time Vocab (ongoing)</a:t>
            </a:r>
          </a:p>
          <a:p>
            <a:pPr lvl="0"/>
            <a:r>
              <a:rPr lang="en-US" sz="2000" dirty="0" smtClean="0"/>
              <a:t>Others: </a:t>
            </a:r>
          </a:p>
          <a:p>
            <a:pPr lvl="1"/>
            <a:r>
              <a:rPr lang="en-US" sz="1800" dirty="0" smtClean="0"/>
              <a:t>CAE ontology (static terms) done; process</a:t>
            </a:r>
            <a:r>
              <a:rPr lang="en-US" sz="1800" baseline="0" dirty="0" smtClean="0"/>
              <a:t> to follow</a:t>
            </a:r>
            <a:endParaRPr lang="en-US" sz="1800" dirty="0" smtClean="0"/>
          </a:p>
          <a:p>
            <a:pPr lvl="1"/>
            <a:r>
              <a:rPr lang="en-US" sz="1800" dirty="0" smtClean="0"/>
              <a:t>propose to segregate Indices and Indicators;  Funds/CIV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Activities: Operational</a:t>
            </a:r>
            <a:r>
              <a:rPr lang="en-US" baseline="0" dirty="0" smtClean="0"/>
              <a:t> Ontologies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876800"/>
            <a:ext cx="4495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Operational Ontologies</a:t>
            </a:r>
            <a:endParaRPr lang="en-US" b="1" dirty="0" smtClean="0"/>
          </a:p>
          <a:p>
            <a:pPr algn="ctr"/>
            <a:r>
              <a:rPr lang="en-US" dirty="0" smtClean="0"/>
              <a:t>(per business use case)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4876800"/>
            <a:ext cx="1447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858000" y="4876800"/>
            <a:ext cx="13716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762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Demonstrate potential of Semantic Technology (RDF/OWL) to deliver real business results in applications</a:t>
            </a:r>
          </a:p>
          <a:p>
            <a:endParaRPr lang="en-US" dirty="0"/>
          </a:p>
          <a:p>
            <a:r>
              <a:rPr lang="en-US" dirty="0" smtClean="0"/>
              <a:t>Demonstrates: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Reasoning capabilities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Automatic classification – derivatives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Semantic Querying</a:t>
            </a:r>
          </a:p>
          <a:p>
            <a:endParaRPr lang="en-US" dirty="0"/>
          </a:p>
          <a:p>
            <a:r>
              <a:rPr lang="en-US" dirty="0" smtClean="0"/>
              <a:t>Identify formal methods for extracting use-case specific ontology content from the FIBO OMG Release (conceptual ontologies)</a:t>
            </a:r>
          </a:p>
          <a:p>
            <a:endParaRPr lang="en-US" dirty="0" smtClean="0"/>
          </a:p>
          <a:p>
            <a:r>
              <a:rPr lang="en-US" dirty="0" smtClean="0"/>
              <a:t>May add metadata to the overall FIBO to enable this (e.g. for classification facets based on use case, business context)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</a:t>
            </a:r>
            <a:r>
              <a:rPr lang="en-US" baseline="0" dirty="0" smtClean="0"/>
              <a:t> Operational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Done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 Swaps POC completed, well received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do:</a:t>
            </a: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to Credit Default Swaps</a:t>
            </a:r>
            <a:endParaRPr lang="en-US" dirty="0" smtClean="0">
              <a:effectLst/>
            </a:endParaRP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to Loans / MBS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 as formal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FIBO Specification(s)</a:t>
            </a:r>
            <a:endParaRPr lang="en-US" sz="2400" dirty="0" smtClean="0">
              <a:effectLst/>
            </a:endParaRPr>
          </a:p>
          <a:p>
            <a:pPr lvl="0"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Semantic Technology applications</a:t>
            </a: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Querying over conventional data stores</a:t>
            </a: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Enable business participants to frame queries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semantically</a:t>
            </a:r>
            <a:endParaRPr lang="en-US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0" fontAlgn="base"/>
            <a:r>
              <a:rPr lang="en-US" dirty="0" smtClean="0">
                <a:effectLst/>
              </a:rPr>
              <a:t>Need to identify a repeatable method for deriving operational</a:t>
            </a:r>
            <a:r>
              <a:rPr lang="en-US" baseline="0" dirty="0" smtClean="0">
                <a:effectLst/>
              </a:rPr>
              <a:t> ontologies for FIBO content</a:t>
            </a:r>
            <a:endParaRPr lang="en-US" dirty="0" smtClean="0">
              <a:effectLst/>
            </a:endParaRPr>
          </a:p>
          <a:p>
            <a:pPr lvl="0" rtl="0" fontAlgn="base"/>
            <a:r>
              <a:rPr lang="en-US" dirty="0" smtClean="0">
                <a:effectLst/>
              </a:rPr>
              <a:t>Scale</a:t>
            </a:r>
            <a:r>
              <a:rPr lang="en-US" baseline="0" dirty="0" smtClean="0">
                <a:effectLst/>
              </a:rPr>
              <a:t> up to deliverable products</a:t>
            </a: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FIBO Operational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are two kinds of operational environment:</a:t>
            </a:r>
          </a:p>
          <a:p>
            <a:pPr lvl="1"/>
            <a:r>
              <a:rPr lang="en-US" sz="2000" dirty="0" smtClean="0"/>
              <a:t>Semantic Technology (RDF/OWL)</a:t>
            </a:r>
          </a:p>
          <a:p>
            <a:pPr lvl="1"/>
            <a:r>
              <a:rPr lang="en-US" sz="2000" dirty="0" smtClean="0"/>
              <a:t>Conventional (logical data models)</a:t>
            </a:r>
          </a:p>
          <a:p>
            <a:pPr lvl="0"/>
            <a:r>
              <a:rPr lang="en-US" sz="2400" dirty="0" smtClean="0"/>
              <a:t>Conventional</a:t>
            </a:r>
          </a:p>
          <a:p>
            <a:pPr lvl="1"/>
            <a:r>
              <a:rPr lang="en-US" sz="2000" dirty="0" smtClean="0"/>
              <a:t>Extract a sub-set of FIBO</a:t>
            </a:r>
            <a:r>
              <a:rPr lang="en-US" sz="2000" baseline="0" dirty="0" smtClean="0"/>
              <a:t> for a given use case</a:t>
            </a:r>
          </a:p>
          <a:p>
            <a:pPr lvl="1"/>
            <a:r>
              <a:rPr lang="en-US" sz="2000" baseline="0" dirty="0" smtClean="0"/>
              <a:t>Map this to existing data models, message models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dirty="0" smtClean="0">
                <a:effectLst/>
              </a:rPr>
              <a:t>About to do this for counterparty credit risk reporting</a:t>
            </a:r>
          </a:p>
          <a:p>
            <a:pPr marL="3429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dirty="0" smtClean="0">
                <a:effectLst/>
              </a:rPr>
              <a:t>Mapping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dirty="0" smtClean="0">
                <a:effectLst/>
              </a:rPr>
              <a:t>Not as simple as it seems</a:t>
            </a:r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dirty="0" smtClean="0">
                <a:effectLst/>
              </a:rPr>
              <a:t>Many to many relationships</a:t>
            </a:r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dirty="0" smtClean="0">
                <a:effectLst/>
              </a:rPr>
              <a:t>Term to</a:t>
            </a:r>
            <a:r>
              <a:rPr lang="en-US" sz="1800" baseline="0" dirty="0" smtClean="0">
                <a:effectLst/>
              </a:rPr>
              <a:t> graph relationships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dirty="0" smtClean="0">
                <a:effectLst/>
              </a:rPr>
              <a:t>Exploring tools to do this (e.g. Adaptive)</a:t>
            </a:r>
          </a:p>
          <a:p>
            <a:pPr lvl="0"/>
            <a:r>
              <a:rPr lang="en-US" sz="2400" dirty="0" smtClean="0"/>
              <a:t>Let us help you</a:t>
            </a:r>
            <a:r>
              <a:rPr lang="en-US" sz="2400" baseline="0" dirty="0" smtClean="0"/>
              <a:t> with this!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4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Making</a:t>
            </a:r>
            <a:r>
              <a:rPr lang="en-US" baseline="0" dirty="0" smtClean="0"/>
              <a:t> FIBO </a:t>
            </a:r>
            <a:r>
              <a:rPr lang="en-US" dirty="0" smtClean="0"/>
              <a:t>Operational</a:t>
            </a:r>
          </a:p>
          <a:p>
            <a:r>
              <a:rPr lang="en-US" dirty="0" smtClean="0"/>
              <a:t>Completion of RFC specifications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“easy</a:t>
            </a:r>
            <a:r>
              <a:rPr lang="en-US" baseline="0" dirty="0" smtClean="0"/>
              <a:t> way in” to understanding what is in FIBO or how to use it</a:t>
            </a:r>
          </a:p>
          <a:p>
            <a:pPr lvl="1"/>
            <a:r>
              <a:rPr lang="en-US" baseline="0" dirty="0" smtClean="0"/>
              <a:t>We have focused on the development at the expense of communicating about it</a:t>
            </a:r>
          </a:p>
          <a:p>
            <a:pPr lvl="1"/>
            <a:r>
              <a:rPr lang="en-US" baseline="0" dirty="0" smtClean="0"/>
              <a:t>Website, introductory slides to do</a:t>
            </a:r>
          </a:p>
          <a:p>
            <a:r>
              <a:rPr lang="en-US" baseline="0" dirty="0" smtClean="0"/>
              <a:t>There are three distinct skill/knowledge sets involved:</a:t>
            </a:r>
          </a:p>
          <a:p>
            <a:pPr lvl="1"/>
            <a:r>
              <a:rPr lang="en-US" baseline="0" dirty="0" smtClean="0"/>
              <a:t>Date modeling: database theory, modeling languages</a:t>
            </a:r>
          </a:p>
          <a:p>
            <a:pPr lvl="1"/>
            <a:r>
              <a:rPr lang="en-US" baseline="0" dirty="0" smtClean="0"/>
              <a:t>Semantics: linguistic and philosophical</a:t>
            </a:r>
          </a:p>
          <a:p>
            <a:pPr lvl="1"/>
            <a:r>
              <a:rPr lang="en-US" baseline="0" dirty="0" smtClean="0"/>
              <a:t>Semantic Technology: math and computer science</a:t>
            </a:r>
          </a:p>
          <a:p>
            <a:pPr lvl="0"/>
            <a:endParaRPr lang="en-US" baseline="0" dirty="0" smtClean="0"/>
          </a:p>
          <a:p>
            <a:pPr lvl="0"/>
            <a:r>
              <a:rPr lang="en-US" i="1" baseline="0" dirty="0" smtClean="0"/>
              <a:t>We need to reach all these constituencies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FIBO</a:t>
            </a:r>
            <a:r>
              <a:rPr lang="en-US" baseline="0" dirty="0" smtClean="0"/>
              <a:t> </a:t>
            </a:r>
            <a:r>
              <a:rPr lang="en-US" dirty="0" smtClean="0"/>
              <a:t>Operational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Semantic Technology</a:t>
            </a:r>
          </a:p>
          <a:p>
            <a:pPr lvl="1"/>
            <a:r>
              <a:rPr lang="en-US" sz="2000" dirty="0" smtClean="0"/>
              <a:t>Define a useful sub-set of FIBO for the industry</a:t>
            </a:r>
          </a:p>
          <a:p>
            <a:pPr lvl="2"/>
            <a:r>
              <a:rPr lang="en-US" sz="1800" dirty="0" smtClean="0"/>
              <a:t>For example, limited to</a:t>
            </a:r>
            <a:r>
              <a:rPr lang="en-US" sz="1800" baseline="0" dirty="0" smtClean="0"/>
              <a:t> the requirements of LEI in the first instance</a:t>
            </a:r>
          </a:p>
          <a:p>
            <a:pPr lvl="1"/>
            <a:r>
              <a:rPr lang="en-US" sz="2000" dirty="0" smtClean="0"/>
              <a:t>Release this as FIBO for Business Entities etc.</a:t>
            </a:r>
          </a:p>
          <a:p>
            <a:pPr lvl="1"/>
            <a:r>
              <a:rPr lang="en-US" sz="2000" dirty="0" smtClean="0"/>
              <a:t>Identify</a:t>
            </a:r>
            <a:r>
              <a:rPr lang="en-US" sz="2000" baseline="0" dirty="0" smtClean="0"/>
              <a:t> how to extract useful sub-sets of this for operational ontologies (per use case)</a:t>
            </a:r>
          </a:p>
          <a:p>
            <a:pPr lvl="1"/>
            <a:r>
              <a:rPr lang="en-US" sz="2000" baseline="0" dirty="0" smtClean="0"/>
              <a:t>Deliver FIBO Operational Ontology RFC(s)</a:t>
            </a:r>
          </a:p>
          <a:p>
            <a:r>
              <a:rPr lang="en-US" sz="2400" dirty="0" smtClean="0"/>
              <a:t>Conventional Technology</a:t>
            </a:r>
          </a:p>
          <a:p>
            <a:pPr lvl="1"/>
            <a:r>
              <a:rPr lang="en-US" sz="2000" dirty="0" smtClean="0"/>
              <a:t>Create extracts and views of FIBO for specific use cases</a:t>
            </a:r>
          </a:p>
          <a:p>
            <a:pPr lvl="2"/>
            <a:r>
              <a:rPr lang="en-US" sz="1800" dirty="0" smtClean="0"/>
              <a:t>LEI information requirements</a:t>
            </a:r>
          </a:p>
          <a:p>
            <a:pPr lvl="2"/>
            <a:r>
              <a:rPr lang="en-US" sz="1800" dirty="0" smtClean="0"/>
              <a:t>Counterparty</a:t>
            </a:r>
            <a:r>
              <a:rPr lang="en-US" sz="1800" baseline="0" dirty="0" smtClean="0"/>
              <a:t> Exposures Reporting (FSB)</a:t>
            </a:r>
          </a:p>
          <a:p>
            <a:pPr lvl="1"/>
            <a:r>
              <a:rPr lang="en-US" sz="2000" dirty="0" smtClean="0"/>
              <a:t>Map these to logical</a:t>
            </a:r>
            <a:r>
              <a:rPr lang="en-US" sz="2000" baseline="0" dirty="0" smtClean="0"/>
              <a:t> models, messages etc.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i="1" dirty="0" smtClean="0"/>
              <a:t>Bottom</a:t>
            </a:r>
            <a:r>
              <a:rPr lang="en-US" sz="2400" i="1" baseline="0" dirty="0" smtClean="0"/>
              <a:t> Line: Demonstrate how FIBO can deliver real business value in well defined business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FIBO for Business Entities</a:t>
            </a:r>
          </a:p>
          <a:p>
            <a:pPr lvl="1"/>
            <a:r>
              <a:rPr lang="en-US" sz="2000" dirty="0" smtClean="0"/>
              <a:t>Identify required</a:t>
            </a:r>
            <a:r>
              <a:rPr lang="en-US" sz="2000" baseline="0" dirty="0" smtClean="0"/>
              <a:t> sub-set of FIBO-BE terms for LEI use case</a:t>
            </a:r>
          </a:p>
          <a:p>
            <a:pPr lvl="1"/>
            <a:r>
              <a:rPr lang="en-US" sz="2000" baseline="0" dirty="0" smtClean="0"/>
              <a:t>Requires business domain experts participation</a:t>
            </a:r>
          </a:p>
          <a:p>
            <a:pPr lvl="1"/>
            <a:r>
              <a:rPr lang="en-US" sz="2000" baseline="0" dirty="0" smtClean="0"/>
              <a:t>Not expecting to have these completed by mid-August</a:t>
            </a:r>
          </a:p>
          <a:p>
            <a:pPr lvl="0"/>
            <a:r>
              <a:rPr lang="en-US" sz="2400" dirty="0" smtClean="0"/>
              <a:t>FIBO Foundations</a:t>
            </a:r>
          </a:p>
          <a:p>
            <a:pPr lvl="1"/>
            <a:r>
              <a:rPr lang="en-US" sz="2000" dirty="0" smtClean="0"/>
              <a:t>Incremental</a:t>
            </a:r>
            <a:r>
              <a:rPr lang="en-US" sz="2000" baseline="0" dirty="0" smtClean="0"/>
              <a:t> releases with only the terms needed for a given FIBO OMG specification</a:t>
            </a:r>
          </a:p>
          <a:p>
            <a:pPr lvl="1"/>
            <a:r>
              <a:rPr lang="en-US" sz="2000" baseline="0" dirty="0" smtClean="0"/>
              <a:t>Complete the Specification (conformance; other comments)</a:t>
            </a:r>
          </a:p>
          <a:p>
            <a:pPr lvl="0"/>
            <a:r>
              <a:rPr lang="en-US" sz="2400" dirty="0" smtClean="0"/>
              <a:t>FIBO for Securities</a:t>
            </a:r>
          </a:p>
          <a:p>
            <a:pPr lvl="1"/>
            <a:r>
              <a:rPr lang="en-US" sz="2000" dirty="0" smtClean="0"/>
              <a:t>Prepare RFC Specification document</a:t>
            </a:r>
          </a:p>
          <a:p>
            <a:pPr lvl="1"/>
            <a:r>
              <a:rPr lang="en-US" sz="2000" dirty="0" smtClean="0"/>
              <a:t>Beta material</a:t>
            </a:r>
            <a:r>
              <a:rPr lang="en-US" sz="2000" baseline="0" dirty="0" smtClean="0"/>
              <a:t> from 2010 almost ready to deploy</a:t>
            </a:r>
            <a:endParaRPr lang="en-US" sz="2000" dirty="0" smtClean="0"/>
          </a:p>
          <a:p>
            <a:pPr lvl="1"/>
            <a:r>
              <a:rPr lang="en-US" sz="2000" dirty="0" smtClean="0"/>
              <a:t>Implement outstanding Change Requests</a:t>
            </a:r>
          </a:p>
          <a:p>
            <a:pPr lvl="0"/>
            <a:r>
              <a:rPr lang="en-US" sz="2400" dirty="0" smtClean="0"/>
              <a:t>FIBO</a:t>
            </a:r>
            <a:r>
              <a:rPr lang="en-US" sz="2400" baseline="0" dirty="0" smtClean="0"/>
              <a:t> for Derivatives</a:t>
            </a:r>
          </a:p>
          <a:p>
            <a:pPr lvl="1"/>
            <a:r>
              <a:rPr lang="en-US" sz="2000" dirty="0" smtClean="0"/>
              <a:t>Prepare an RFC Specification covering</a:t>
            </a:r>
            <a:r>
              <a:rPr lang="en-US" sz="2000" baseline="0" dirty="0" smtClean="0"/>
              <a:t> IR Swaps, CDS</a:t>
            </a:r>
          </a:p>
          <a:p>
            <a:pPr lvl="1"/>
            <a:r>
              <a:rPr lang="en-US" sz="2000" baseline="0" dirty="0" smtClean="0"/>
              <a:t>Use case driven: terms needed for counterparty credit?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is a thing of many moving parts</a:t>
            </a:r>
          </a:p>
          <a:p>
            <a:r>
              <a:rPr lang="en-US" dirty="0" smtClean="0"/>
              <a:t>FIBO for Business Entities OMG submission is in a good place</a:t>
            </a:r>
          </a:p>
          <a:p>
            <a:r>
              <a:rPr lang="en-US" dirty="0" smtClean="0"/>
              <a:t>Needs coordination with the other moving parts</a:t>
            </a:r>
          </a:p>
          <a:p>
            <a:pPr lvl="1"/>
            <a:r>
              <a:rPr lang="en-US" baseline="0" dirty="0" smtClean="0"/>
              <a:t>Demonstrate how this is operationalized</a:t>
            </a:r>
          </a:p>
          <a:p>
            <a:pPr lvl="1"/>
            <a:r>
              <a:rPr lang="en-US" baseline="0" dirty="0" smtClean="0"/>
              <a:t>Deliver at least one FIBO Operational Ontology as an OMG Specification</a:t>
            </a:r>
          </a:p>
          <a:p>
            <a:pPr lvl="0"/>
            <a:r>
              <a:rPr lang="en-US" dirty="0" smtClean="0"/>
              <a:t>Communication is Key</a:t>
            </a:r>
          </a:p>
          <a:p>
            <a:pPr lvl="1"/>
            <a:r>
              <a:rPr lang="en-US" dirty="0" smtClean="0"/>
              <a:t>To potential users (data</a:t>
            </a:r>
            <a:r>
              <a:rPr lang="en-US" baseline="0" dirty="0" smtClean="0"/>
              <a:t> modelers and Semantic Web)</a:t>
            </a:r>
          </a:p>
          <a:p>
            <a:pPr lvl="1"/>
            <a:r>
              <a:rPr lang="en-US" baseline="0" dirty="0" smtClean="0"/>
              <a:t>To business stakeholders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304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FIBO Roadmap (as at July 2012)</a:t>
            </a:r>
            <a:endParaRPr lang="en-US" sz="1800" dirty="0"/>
          </a:p>
        </p:txBody>
      </p:sp>
      <p:sp>
        <p:nvSpPr>
          <p:cNvPr id="4" name="Right Arrow 3"/>
          <p:cNvSpPr/>
          <p:nvPr/>
        </p:nvSpPr>
        <p:spPr>
          <a:xfrm>
            <a:off x="304800" y="685800"/>
            <a:ext cx="8686800" cy="304800"/>
          </a:xfrm>
          <a:prstGeom prst="right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048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74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Q3, 2012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5908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Q4, 2012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Q1, 2013</a:t>
            </a:r>
            <a:endParaRPr lang="en-US" sz="12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315115" y="1600200"/>
            <a:ext cx="349488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FIBO-BE</a:t>
            </a:r>
          </a:p>
          <a:p>
            <a:pPr algn="ctr"/>
            <a:r>
              <a:rPr lang="en-US" sz="1000" b="1" dirty="0" smtClean="0"/>
              <a:t>Business Entity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562600" y="51054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Date Dependent</a:t>
            </a:r>
          </a:p>
          <a:p>
            <a:pPr algn="ctr"/>
            <a:r>
              <a:rPr lang="en-US" sz="1000" b="1" dirty="0" smtClean="0"/>
              <a:t>Market Data Ontology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3810000" y="39624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LOANS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2057400" y="2209800"/>
            <a:ext cx="174667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Securities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5562600" y="57150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Process</a:t>
            </a:r>
          </a:p>
          <a:p>
            <a:pPr algn="ctr"/>
            <a:r>
              <a:rPr lang="en-US" sz="1000" b="1" dirty="0" smtClean="0"/>
              <a:t>Corporate Actions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886200" y="63246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Process</a:t>
            </a:r>
          </a:p>
          <a:p>
            <a:pPr algn="ctr"/>
            <a:r>
              <a:rPr lang="en-US" sz="1000" b="1" dirty="0" smtClean="0"/>
              <a:t>Transactions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080324" y="33528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Derivatives Part 1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5562600" y="44958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CIV/Funds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599" y="6400800"/>
            <a:ext cx="1715805" cy="337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Txn</a:t>
            </a:r>
            <a:r>
              <a:rPr lang="en-US" sz="1600" dirty="0" smtClean="0"/>
              <a:t> SME reviews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97005" y="8382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5523" y="1143000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733800" y="20574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733800" y="31242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486400" y="37338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239000" y="49646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1718846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62600" y="61076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28843" y="4572000"/>
            <a:ext cx="173375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Funds BE Terms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51474" y="5193268"/>
            <a:ext cx="345784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OMG DTV Alignment II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10000" y="5802868"/>
            <a:ext cx="173872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Process notation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04800" y="4050268"/>
            <a:ext cx="34290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MISMO Alignment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239000" y="43434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55626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947059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Q2, 2013</a:t>
            </a:r>
            <a:endParaRPr lang="en-US" sz="1200" b="1" dirty="0"/>
          </a:p>
        </p:txBody>
      </p:sp>
      <p:sp>
        <p:nvSpPr>
          <p:cNvPr id="56" name="Rounded Rectangle 55"/>
          <p:cNvSpPr/>
          <p:nvPr/>
        </p:nvSpPr>
        <p:spPr>
          <a:xfrm>
            <a:off x="7320358" y="1600200"/>
            <a:ext cx="1671242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FIBO-BE</a:t>
            </a:r>
          </a:p>
          <a:p>
            <a:pPr algn="ctr"/>
            <a:r>
              <a:rPr lang="en-US" sz="1000" b="1" dirty="0" smtClean="0"/>
              <a:t>Updates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04800" y="1066800"/>
            <a:ext cx="349488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FIBO-Foundations</a:t>
            </a:r>
          </a:p>
          <a:p>
            <a:pPr algn="ctr"/>
            <a:r>
              <a:rPr lang="en-US" sz="1000" b="1" dirty="0" smtClean="0"/>
              <a:t>Global Terms and modeling framework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33800" y="14594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71" name="Rounded Rectangle 70"/>
          <p:cNvSpPr/>
          <p:nvPr/>
        </p:nvSpPr>
        <p:spPr>
          <a:xfrm>
            <a:off x="7315200" y="1066800"/>
            <a:ext cx="1671242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FIBO-Foundations</a:t>
            </a:r>
          </a:p>
          <a:p>
            <a:pPr algn="ctr"/>
            <a:r>
              <a:rPr lang="en-US" sz="1000" b="1" dirty="0" smtClean="0"/>
              <a:t>Updates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782" y="48500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June</a:t>
            </a:r>
            <a:endParaRPr lang="en-US" sz="12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806382" y="485001"/>
            <a:ext cx="469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Sept</a:t>
            </a:r>
            <a:endParaRPr lang="en-US" sz="1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657600" y="485001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Dec</a:t>
            </a:r>
            <a:endParaRPr lang="en-US" sz="1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5334000" y="48500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Mar</a:t>
            </a:r>
            <a:endParaRPr lang="en-US" sz="12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3810000" y="2328446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810000" y="3471446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7315200" y="4648200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562600" y="4081046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sz="2000" dirty="0"/>
          </a:p>
        </p:txBody>
      </p:sp>
      <p:sp>
        <p:nvSpPr>
          <p:cNvPr id="82" name="TextBox 81"/>
          <p:cNvSpPr txBox="1"/>
          <p:nvPr/>
        </p:nvSpPr>
        <p:spPr>
          <a:xfrm>
            <a:off x="7322211" y="5254823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315200" y="5864423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202205" y="55742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562600" y="6397823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817011" y="1143000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592535" y="17188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592535" y="23284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5592535" y="34714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7345135" y="40810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9097735" y="46144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sz="1600" dirty="0"/>
          </a:p>
        </p:txBody>
      </p:sp>
      <p:sp>
        <p:nvSpPr>
          <p:cNvPr id="96" name="TextBox 95"/>
          <p:cNvSpPr txBox="1"/>
          <p:nvPr/>
        </p:nvSpPr>
        <p:spPr>
          <a:xfrm>
            <a:off x="9097735" y="5257800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9097735" y="5867400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sz="1600" dirty="0"/>
          </a:p>
        </p:txBody>
      </p:sp>
      <p:sp>
        <p:nvSpPr>
          <p:cNvPr id="98" name="TextBox 97"/>
          <p:cNvSpPr txBox="1"/>
          <p:nvPr/>
        </p:nvSpPr>
        <p:spPr>
          <a:xfrm>
            <a:off x="7345135" y="6400800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sz="1600" dirty="0"/>
          </a:p>
        </p:txBody>
      </p:sp>
      <p:sp>
        <p:nvSpPr>
          <p:cNvPr id="99" name="Rounded Rectangle 98"/>
          <p:cNvSpPr/>
          <p:nvPr/>
        </p:nvSpPr>
        <p:spPr>
          <a:xfrm>
            <a:off x="304800" y="2787134"/>
            <a:ext cx="1746675" cy="41326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Operational Ontology </a:t>
            </a:r>
          </a:p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Task Force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7315200" y="2209800"/>
            <a:ext cx="174667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Updates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93590" y="2297668"/>
            <a:ext cx="173295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DTV Alignment I</a:t>
            </a:r>
            <a:endParaRPr lang="en-US" dirty="0"/>
          </a:p>
        </p:txBody>
      </p:sp>
      <p:sp>
        <p:nvSpPr>
          <p:cNvPr id="70" name="Rounded Rectangle 69"/>
          <p:cNvSpPr/>
          <p:nvPr/>
        </p:nvSpPr>
        <p:spPr>
          <a:xfrm>
            <a:off x="2057400" y="2743200"/>
            <a:ext cx="174667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Operational Ontology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315200" y="3352800"/>
            <a:ext cx="1676400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Derivatives Part 2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73152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094638" y="485001"/>
            <a:ext cx="479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June</a:t>
            </a:r>
            <a:endParaRPr lang="en-US" sz="1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699659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Q3, 2013</a:t>
            </a:r>
            <a:endParaRPr lang="en-US" sz="12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3733800" y="25908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3810000" y="2861846"/>
            <a:ext cx="17455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Industry feedback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592535" y="2861846"/>
            <a:ext cx="1722665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Finalization TF</a:t>
            </a:r>
            <a:endParaRPr lang="en-US" dirty="0"/>
          </a:p>
        </p:txBody>
      </p:sp>
      <p:sp>
        <p:nvSpPr>
          <p:cNvPr id="104" name="Rounded Rectangle 103"/>
          <p:cNvSpPr/>
          <p:nvPr/>
        </p:nvSpPr>
        <p:spPr>
          <a:xfrm>
            <a:off x="7315200" y="2743200"/>
            <a:ext cx="1746675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Operational Ontology</a:t>
            </a:r>
          </a:p>
        </p:txBody>
      </p:sp>
    </p:spTree>
    <p:extLst>
      <p:ext uri="{BB962C8B-B14F-4D97-AF65-F5344CB8AC3E}">
        <p14:creationId xmlns:p14="http://schemas.microsoft.com/office/powerpoint/2010/main" val="24829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Decide on the workload for the regular working calls</a:t>
            </a:r>
          </a:p>
          <a:p>
            <a:pPr lvl="1"/>
            <a:r>
              <a:rPr lang="en-US" sz="2000" dirty="0" smtClean="0"/>
              <a:t>Thursdays</a:t>
            </a:r>
            <a:r>
              <a:rPr lang="en-US" sz="2000" baseline="0" dirty="0" smtClean="0"/>
              <a:t> 2 – 3: FIBO OMG specification documents</a:t>
            </a:r>
          </a:p>
          <a:p>
            <a:pPr lvl="1"/>
            <a:r>
              <a:rPr lang="en-US" sz="2000" baseline="0" dirty="0" smtClean="0"/>
              <a:t>Thursdays 3 – 4: Technical / OMG metamodel focus</a:t>
            </a:r>
          </a:p>
          <a:p>
            <a:pPr lvl="1"/>
            <a:r>
              <a:rPr lang="en-US" sz="2000" baseline="0" dirty="0" smtClean="0"/>
              <a:t>Wednesday 10 – 11: SME Reviews</a:t>
            </a:r>
          </a:p>
          <a:p>
            <a:pPr lvl="1"/>
            <a:r>
              <a:rPr lang="en-US" sz="2000" baseline="0" dirty="0" smtClean="0"/>
              <a:t>Monday / Tuesday alternating: POC / Operational</a:t>
            </a:r>
          </a:p>
          <a:p>
            <a:pPr lvl="1"/>
            <a:r>
              <a:rPr lang="en-US" sz="2000" baseline="0" dirty="0" smtClean="0"/>
              <a:t>Shared Semantics ad hoc calls</a:t>
            </a:r>
          </a:p>
          <a:p>
            <a:pPr lvl="0"/>
            <a:r>
              <a:rPr lang="en-US" sz="2400" baseline="0" dirty="0" smtClean="0"/>
              <a:t>Subject Areas</a:t>
            </a:r>
          </a:p>
          <a:p>
            <a:pPr lvl="1"/>
            <a:r>
              <a:rPr lang="en-US" sz="2000" baseline="0" dirty="0" smtClean="0"/>
              <a:t>Completion of FIBO-BE and Foundations</a:t>
            </a:r>
          </a:p>
          <a:p>
            <a:pPr lvl="1"/>
            <a:r>
              <a:rPr lang="en-US" sz="2000" baseline="0" dirty="0" smtClean="0"/>
              <a:t>Initiation and completion of FIBO-</a:t>
            </a:r>
            <a:r>
              <a:rPr lang="en-US" sz="2000" baseline="0" dirty="0" err="1" smtClean="0"/>
              <a:t>RefData</a:t>
            </a:r>
            <a:r>
              <a:rPr lang="en-US" sz="2000" baseline="0" dirty="0" smtClean="0"/>
              <a:t> and Derivatives</a:t>
            </a:r>
          </a:p>
          <a:p>
            <a:pPr lvl="1"/>
            <a:r>
              <a:rPr lang="en-US" sz="2000" baseline="0" dirty="0" smtClean="0"/>
              <a:t>Payments / transactions (per Cambridge)</a:t>
            </a:r>
          </a:p>
          <a:p>
            <a:pPr lvl="1"/>
            <a:r>
              <a:rPr lang="en-US" sz="2000" baseline="0" dirty="0" smtClean="0"/>
              <a:t>Operational Ontology Task Force</a:t>
            </a:r>
          </a:p>
          <a:p>
            <a:pPr lvl="1"/>
            <a:r>
              <a:rPr lang="en-US" sz="2000" baseline="0" dirty="0" smtClean="0"/>
              <a:t>Counterparty Credit Reporting</a:t>
            </a:r>
          </a:p>
          <a:p>
            <a:pPr lvl="1"/>
            <a:r>
              <a:rPr lang="en-US" sz="2000" baseline="0" dirty="0" smtClean="0"/>
              <a:t>LEI Information Requirements</a:t>
            </a:r>
            <a:endParaRPr lang="en-US" dirty="0" smtClean="0"/>
          </a:p>
          <a:p>
            <a:pPr lvl="0"/>
            <a:r>
              <a:rPr lang="en-US" i="1" dirty="0" smtClean="0"/>
              <a:t>Please sign up for the work you are interested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5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 OMG-FDTF  calls</a:t>
            </a:r>
          </a:p>
          <a:p>
            <a:pPr lvl="1"/>
            <a:r>
              <a:rPr lang="en-US" dirty="0" smtClean="0"/>
              <a:t>Document / content focus Call 1</a:t>
            </a:r>
          </a:p>
          <a:p>
            <a:pPr lvl="2"/>
            <a:r>
              <a:rPr lang="en-US" dirty="0" smtClean="0"/>
              <a:t>Continue with scheduled work</a:t>
            </a:r>
            <a:endParaRPr lang="en-US" dirty="0" smtClean="0"/>
          </a:p>
          <a:p>
            <a:pPr lvl="1"/>
            <a:r>
              <a:rPr lang="en-US" dirty="0" smtClean="0"/>
              <a:t>Technical / meta focus Call 2</a:t>
            </a:r>
          </a:p>
          <a:p>
            <a:pPr lvl="2"/>
            <a:r>
              <a:rPr lang="en-US" dirty="0" smtClean="0"/>
              <a:t>Continue with scheduled work</a:t>
            </a:r>
            <a:endParaRPr lang="en-US" dirty="0" smtClean="0"/>
          </a:p>
          <a:p>
            <a:r>
              <a:rPr lang="en-US" dirty="0" smtClean="0"/>
              <a:t>Wednesday</a:t>
            </a:r>
            <a:r>
              <a:rPr lang="en-US" baseline="0" dirty="0" smtClean="0"/>
              <a:t> SME Review calls</a:t>
            </a:r>
          </a:p>
          <a:p>
            <a:pPr lvl="1"/>
            <a:r>
              <a:rPr lang="en-US" baseline="0" dirty="0" smtClean="0"/>
              <a:t>Business </a:t>
            </a:r>
            <a:r>
              <a:rPr lang="en-US" baseline="0" dirty="0" smtClean="0"/>
              <a:t>Experts for LEI / FIBO-BE scope</a:t>
            </a:r>
            <a:endParaRPr lang="en-US" baseline="0" dirty="0" smtClean="0"/>
          </a:p>
          <a:p>
            <a:r>
              <a:rPr lang="en-US" baseline="0" dirty="0" smtClean="0"/>
              <a:t>Shared Semantics </a:t>
            </a:r>
            <a:r>
              <a:rPr lang="en-US" baseline="0" dirty="0" smtClean="0"/>
              <a:t>calls</a:t>
            </a:r>
            <a:endParaRPr lang="en-US" baseline="0" dirty="0" smtClean="0"/>
          </a:p>
          <a:p>
            <a:pPr marL="400050" lvl="1" indent="0">
              <a:buNone/>
            </a:pPr>
            <a:endParaRPr lang="en-US" baseline="0" dirty="0" smtClean="0"/>
          </a:p>
          <a:p>
            <a:r>
              <a:rPr lang="en-US" baseline="0" dirty="0" smtClean="0"/>
              <a:t>Operational Ontology Task 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 (Mike Atkin)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Scope: Everything </a:t>
            </a:r>
            <a:r>
              <a:rPr lang="en-US" dirty="0" smtClean="0"/>
              <a:t>required for LEI, FSB etc.</a:t>
            </a:r>
          </a:p>
          <a:p>
            <a:pPr lvl="1"/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Ownership</a:t>
            </a:r>
          </a:p>
          <a:p>
            <a:pPr lvl="1"/>
            <a:r>
              <a:rPr lang="en-US" dirty="0" smtClean="0"/>
              <a:t>Relationship hierarchies</a:t>
            </a:r>
          </a:p>
          <a:p>
            <a:pPr lvl="1"/>
            <a:r>
              <a:rPr lang="en-US" dirty="0" smtClean="0"/>
              <a:t>Links to obligations</a:t>
            </a:r>
          </a:p>
          <a:p>
            <a:pPr lvl="2"/>
            <a:r>
              <a:rPr lang="en-US" dirty="0" smtClean="0"/>
              <a:t>Issuance, guaranty,</a:t>
            </a:r>
            <a:r>
              <a:rPr lang="en-US" baseline="0" dirty="0" smtClean="0"/>
              <a:t> </a:t>
            </a:r>
            <a:r>
              <a:rPr lang="en-US" dirty="0" smtClean="0"/>
              <a:t>obligor</a:t>
            </a:r>
          </a:p>
          <a:p>
            <a:pPr lvl="1"/>
            <a:r>
              <a:rPr lang="en-US" dirty="0" smtClean="0"/>
              <a:t>Be usable in the IR operational ontology</a:t>
            </a:r>
          </a:p>
          <a:p>
            <a:pPr lvl="1"/>
            <a:r>
              <a:rPr lang="en-US" dirty="0" smtClean="0"/>
              <a:t>When we have achieved</a:t>
            </a:r>
            <a:r>
              <a:rPr lang="en-US" baseline="0" dirty="0" smtClean="0"/>
              <a:t> this, we can release the standard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Prioritization</a:t>
            </a:r>
            <a:r>
              <a:rPr lang="en-US" baseline="0" dirty="0" smtClean="0"/>
              <a:t> to be decided</a:t>
            </a:r>
          </a:p>
          <a:p>
            <a:pPr lvl="1"/>
            <a:r>
              <a:rPr lang="en-US" baseline="0" dirty="0" smtClean="0"/>
              <a:t>Tomorrow call as scheduled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4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FIBO for Business Entities is substantively complete</a:t>
            </a:r>
          </a:p>
          <a:p>
            <a:pPr lvl="1"/>
            <a:r>
              <a:rPr lang="en-US" dirty="0" smtClean="0"/>
              <a:t>We have OWL</a:t>
            </a:r>
          </a:p>
          <a:p>
            <a:pPr lvl="1"/>
            <a:r>
              <a:rPr lang="en-US" dirty="0" smtClean="0"/>
              <a:t>Convenience Document (June 2012) available</a:t>
            </a:r>
          </a:p>
          <a:p>
            <a:r>
              <a:rPr lang="en-US" dirty="0" smtClean="0"/>
              <a:t>We are taking this off the table for the September OMG Meetings</a:t>
            </a:r>
          </a:p>
          <a:p>
            <a:pPr lvl="1"/>
            <a:r>
              <a:rPr lang="en-US" dirty="0" smtClean="0"/>
              <a:t>Convenience Document only</a:t>
            </a:r>
          </a:p>
          <a:p>
            <a:pPr lvl="0"/>
            <a:r>
              <a:rPr lang="en-US" dirty="0" smtClean="0"/>
              <a:t>Focus from here on is operationalizing these ontologies</a:t>
            </a:r>
          </a:p>
          <a:p>
            <a:pPr lvl="1"/>
            <a:r>
              <a:rPr lang="en-US" baseline="0" dirty="0" smtClean="0"/>
              <a:t>As a conceptual model for development</a:t>
            </a:r>
          </a:p>
          <a:p>
            <a:pPr lvl="1"/>
            <a:r>
              <a:rPr lang="en-US" baseline="0" dirty="0" smtClean="0"/>
              <a:t>As RDF/OWL Operational Ontology</a:t>
            </a:r>
          </a:p>
          <a:p>
            <a:pPr lvl="0"/>
            <a:r>
              <a:rPr lang="en-US" dirty="0" smtClean="0"/>
              <a:t>FIBO</a:t>
            </a:r>
            <a:r>
              <a:rPr lang="en-US" baseline="0" dirty="0" smtClean="0"/>
              <a:t> is intended to be used; we want to release something only when we can show usage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release in November</a:t>
            </a:r>
          </a:p>
          <a:p>
            <a:pPr lvl="1"/>
            <a:r>
              <a:rPr lang="en-US" dirty="0" smtClean="0"/>
              <a:t>Business Entities</a:t>
            </a:r>
          </a:p>
          <a:p>
            <a:pPr lvl="1"/>
            <a:r>
              <a:rPr lang="en-US" dirty="0" smtClean="0"/>
              <a:t>Securities</a:t>
            </a:r>
          </a:p>
          <a:p>
            <a:pPr lvl="1"/>
            <a:r>
              <a:rPr lang="en-US" dirty="0" smtClean="0"/>
              <a:t>Derivatives</a:t>
            </a:r>
            <a:r>
              <a:rPr lang="en-US" baseline="0" dirty="0" smtClean="0"/>
              <a:t> (part)</a:t>
            </a:r>
          </a:p>
          <a:p>
            <a:pPr lvl="1"/>
            <a:r>
              <a:rPr lang="en-US" baseline="0" dirty="0" smtClean="0"/>
              <a:t>Operational Ontology</a:t>
            </a:r>
            <a:endParaRPr lang="en-US" dirty="0" smtClean="0"/>
          </a:p>
          <a:p>
            <a:r>
              <a:rPr lang="en-US" dirty="0" smtClean="0"/>
              <a:t>Over the coming months</a:t>
            </a:r>
            <a:r>
              <a:rPr lang="en-US" baseline="0" dirty="0" smtClean="0"/>
              <a:t> the EDM Council and OMG FDTF will work towards aligning all the moving parts of the FIBO universe</a:t>
            </a:r>
          </a:p>
          <a:p>
            <a:r>
              <a:rPr lang="en-US" dirty="0" smtClean="0"/>
              <a:t>Will hold</a:t>
            </a:r>
            <a:r>
              <a:rPr lang="en-US" baseline="0" dirty="0" smtClean="0"/>
              <a:t> off release until we have something of demonstrable value</a:t>
            </a:r>
          </a:p>
          <a:p>
            <a:pPr lvl="1"/>
            <a:r>
              <a:rPr lang="en-US" baseline="0" dirty="0" smtClean="0"/>
              <a:t>Use Case: LEI information requirements</a:t>
            </a:r>
          </a:p>
          <a:p>
            <a:pPr lvl="1"/>
            <a:r>
              <a:rPr lang="en-US" baseline="0" dirty="0" smtClean="0"/>
              <a:t>Determine the sub-set of FIBO-BE required for these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1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has many moving parts…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455066"/>
              </p:ext>
            </p:extLst>
          </p:nvPr>
        </p:nvGraphicFramePr>
        <p:xfrm>
          <a:off x="457200" y="9906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20155049">
            <a:off x="5285598" y="3801628"/>
            <a:ext cx="2300669" cy="2223507"/>
            <a:chOff x="2085452" y="2859247"/>
            <a:chExt cx="2300669" cy="2223507"/>
          </a:xfrm>
        </p:grpSpPr>
        <p:sp>
          <p:nvSpPr>
            <p:cNvPr id="7" name="Shape 6"/>
            <p:cNvSpPr/>
            <p:nvPr/>
          </p:nvSpPr>
          <p:spPr>
            <a:xfrm rot="20663715">
              <a:off x="2085452" y="2859247"/>
              <a:ext cx="2300669" cy="2223507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Shape 4"/>
            <p:cNvSpPr/>
            <p:nvPr/>
          </p:nvSpPr>
          <p:spPr>
            <a:xfrm rot="21563715">
              <a:off x="2594633" y="3342351"/>
              <a:ext cx="1282307" cy="12573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Operational Ontology</a:t>
              </a:r>
              <a:endParaRPr lang="en-US" sz="2000" kern="1200" dirty="0"/>
            </a:p>
          </p:txBody>
        </p:sp>
      </p:grpSp>
      <p:sp>
        <p:nvSpPr>
          <p:cNvPr id="9" name="Circular Arrow 8"/>
          <p:cNvSpPr/>
          <p:nvPr/>
        </p:nvSpPr>
        <p:spPr>
          <a:xfrm rot="18645405">
            <a:off x="2602908" y="3445331"/>
            <a:ext cx="3151822" cy="3151822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937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</a:t>
            </a:r>
            <a:r>
              <a:rPr lang="en-US" baseline="0" dirty="0" smtClean="0"/>
              <a:t> Parts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49530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Business Conceptual Ontology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715000" y="1524000"/>
            <a:ext cx="25146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Business Presentation of FIBO Concepts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09600" y="3048000"/>
            <a:ext cx="7620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OMG Specifications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FIBO Foundations</a:t>
            </a:r>
          </a:p>
          <a:p>
            <a:pPr algn="ctr"/>
            <a:r>
              <a:rPr lang="en-US" dirty="0" smtClean="0"/>
              <a:t>FIBO for Business Entities</a:t>
            </a:r>
          </a:p>
          <a:p>
            <a:pPr algn="ctr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" y="4876800"/>
            <a:ext cx="4495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Operational Ontologies</a:t>
            </a:r>
            <a:endParaRPr lang="en-US" b="1" dirty="0" smtClean="0"/>
          </a:p>
          <a:p>
            <a:pPr algn="ctr"/>
            <a:r>
              <a:rPr lang="en-US" dirty="0" smtClean="0"/>
              <a:t>(per business use case)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4876800"/>
            <a:ext cx="14478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858000" y="4876800"/>
            <a:ext cx="1371600" cy="1524000"/>
          </a:xfrm>
          <a:prstGeom prst="rect">
            <a:avLst/>
          </a:prstGeom>
          <a:solidFill>
            <a:srgbClr val="E329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Operational Ontology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92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There follows:</a:t>
            </a:r>
          </a:p>
          <a:p>
            <a:pPr lvl="1"/>
            <a:r>
              <a:rPr lang="en-US" sz="3600" dirty="0" smtClean="0"/>
              <a:t>Explanation of</a:t>
            </a:r>
            <a:r>
              <a:rPr lang="en-US" sz="3600" baseline="0" dirty="0" smtClean="0"/>
              <a:t> each of these parts</a:t>
            </a:r>
          </a:p>
          <a:p>
            <a:pPr lvl="1"/>
            <a:r>
              <a:rPr lang="en-US" sz="3600" baseline="0" dirty="0" smtClean="0"/>
              <a:t>Description of the activities</a:t>
            </a:r>
          </a:p>
          <a:p>
            <a:pPr lvl="1"/>
            <a:r>
              <a:rPr lang="en-US" sz="3600" baseline="0" dirty="0" smtClean="0"/>
              <a:t>Current status and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Explanation: Business Conceptual</a:t>
            </a:r>
            <a:r>
              <a:rPr lang="en-US" baseline="0" dirty="0" smtClean="0"/>
              <a:t> Ontology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524000"/>
            <a:ext cx="49530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FIBO Business Conceptual Ontology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5814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Full, legally grounded, nuanced description of the business facts</a:t>
            </a:r>
          </a:p>
          <a:p>
            <a:endParaRPr lang="en-US" dirty="0" smtClean="0"/>
          </a:p>
          <a:p>
            <a:r>
              <a:rPr lang="en-US" dirty="0" smtClean="0"/>
              <a:t>Common “Lattice” enables alignment of standards-based ontologies</a:t>
            </a:r>
          </a:p>
          <a:p>
            <a:endParaRPr lang="en-US" dirty="0"/>
          </a:p>
          <a:p>
            <a:r>
              <a:rPr lang="en-US" dirty="0" smtClean="0"/>
              <a:t>Strong use of “Philosophical” constructs to pin down real meaning</a:t>
            </a:r>
          </a:p>
          <a:p>
            <a:endParaRPr lang="en-US" dirty="0"/>
          </a:p>
          <a:p>
            <a:r>
              <a:rPr lang="en-US" dirty="0" smtClean="0"/>
              <a:t>Includes many terms which will never be of relevance to a financial services ontology</a:t>
            </a:r>
          </a:p>
          <a:p>
            <a:endParaRPr lang="en-US" dirty="0"/>
          </a:p>
          <a:p>
            <a:r>
              <a:rPr lang="en-US" dirty="0" smtClean="0"/>
              <a:t>Aligns across multiple standards 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4218</TotalTime>
  <Words>2055</Words>
  <Application>Microsoft Office PowerPoint</Application>
  <PresentationFormat>On-screen Show (4:3)</PresentationFormat>
  <Paragraphs>459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Financial Industry Business Ontology (FIBO)</vt:lpstr>
      <vt:lpstr>These slides</vt:lpstr>
      <vt:lpstr>Headline Points</vt:lpstr>
      <vt:lpstr>Headline Points</vt:lpstr>
      <vt:lpstr>Headline Points</vt:lpstr>
      <vt:lpstr>FIBO has many moving parts…</vt:lpstr>
      <vt:lpstr>Moving Parts</vt:lpstr>
      <vt:lpstr>Moving Parts</vt:lpstr>
      <vt:lpstr>Explanation: Business Conceptual Ontology</vt:lpstr>
      <vt:lpstr>Explanation: Business Presentation</vt:lpstr>
      <vt:lpstr>Explanation: Business Presentation</vt:lpstr>
      <vt:lpstr>Explanation: FIBO OMG Specifications</vt:lpstr>
      <vt:lpstr>Explanation: Operational Ontologies</vt:lpstr>
      <vt:lpstr>Activities and Status</vt:lpstr>
      <vt:lpstr>Activities: Business Conceptual Ontology</vt:lpstr>
      <vt:lpstr>Status: Business Conceptual Ontology</vt:lpstr>
      <vt:lpstr>Status: Business Conceptual Ontology</vt:lpstr>
      <vt:lpstr>Activities: Business Presentation</vt:lpstr>
      <vt:lpstr>Status: Business Presentation</vt:lpstr>
      <vt:lpstr>Activities: OMG Specifications</vt:lpstr>
      <vt:lpstr>Status: OMG Specifications</vt:lpstr>
      <vt:lpstr>Status: OMG Specifications</vt:lpstr>
      <vt:lpstr>Activities: Operational Ontologies</vt:lpstr>
      <vt:lpstr>Status: Operational Ontologies</vt:lpstr>
      <vt:lpstr>Making FIBO Operational</vt:lpstr>
      <vt:lpstr>What’s Next?</vt:lpstr>
      <vt:lpstr>Communication</vt:lpstr>
      <vt:lpstr>Making FIBO Operational</vt:lpstr>
      <vt:lpstr>Completion</vt:lpstr>
      <vt:lpstr>FIBO Roadmap (as at July 2012)</vt:lpstr>
      <vt:lpstr>Participate!</vt:lpstr>
      <vt:lpstr>Decisions Today</vt:lpstr>
      <vt:lpstr>Wrap-up (Mike Atkin)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168</cp:revision>
  <dcterms:created xsi:type="dcterms:W3CDTF">2011-04-19T19:19:23Z</dcterms:created>
  <dcterms:modified xsi:type="dcterms:W3CDTF">2012-07-12T14:23:31Z</dcterms:modified>
</cp:coreProperties>
</file>