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519" r:id="rId3"/>
    <p:sldId id="643" r:id="rId4"/>
    <p:sldId id="483" r:id="rId5"/>
    <p:sldId id="650" r:id="rId6"/>
    <p:sldId id="646" r:id="rId7"/>
    <p:sldId id="655" r:id="rId8"/>
    <p:sldId id="656" r:id="rId9"/>
    <p:sldId id="627" r:id="rId10"/>
    <p:sldId id="651" r:id="rId11"/>
    <p:sldId id="652" r:id="rId12"/>
    <p:sldId id="654" r:id="rId13"/>
    <p:sldId id="657" r:id="rId14"/>
    <p:sldId id="649" r:id="rId15"/>
    <p:sldId id="659" r:id="rId16"/>
    <p:sldId id="660" r:id="rId17"/>
    <p:sldId id="661" r:id="rId18"/>
    <p:sldId id="662" r:id="rId19"/>
    <p:sldId id="66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64" autoAdjust="0"/>
  </p:normalViewPr>
  <p:slideViewPr>
    <p:cSldViewPr>
      <p:cViewPr varScale="1">
        <p:scale>
          <a:sx n="79" d="100"/>
          <a:sy n="79" d="100"/>
        </p:scale>
        <p:origin x="-84" y="-426"/>
      </p:cViewPr>
      <p:guideLst>
        <p:guide orient="horz" pos="2160"/>
        <p:guide pos="2880"/>
      </p:guideLst>
    </p:cSldViewPr>
  </p:slideViewPr>
  <p:outlineViewPr>
    <p:cViewPr>
      <p:scale>
        <a:sx n="33" d="100"/>
        <a:sy n="33" d="100"/>
      </p:scale>
      <p:origin x="0" y="251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10/9/2014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AA2D7D-49A3-EF4D-8A64-93BB31CD7FA6}" type="slidenum">
              <a:rPr lang="en-US" smtClean="0"/>
              <a:pPr/>
              <a:t>7</a:t>
            </a:fld>
            <a:endParaRPr lang="en-US" dirty="0"/>
          </a:p>
        </p:txBody>
      </p:sp>
    </p:spTree>
    <p:extLst>
      <p:ext uri="{BB962C8B-B14F-4D97-AF65-F5344CB8AC3E}">
        <p14:creationId xmlns:p14="http://schemas.microsoft.com/office/powerpoint/2010/main" val="175787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model is tested</a:t>
            </a:r>
            <a:r>
              <a:rPr lang="en-US" baseline="0" dirty="0" smtClean="0"/>
              <a:t> (E) </a:t>
            </a:r>
            <a:r>
              <a:rPr lang="en-US" dirty="0" smtClean="0"/>
              <a:t>and published in OWL/RDF, but it can be maintained</a:t>
            </a:r>
            <a:r>
              <a:rPr lang="en-US" baseline="0" dirty="0" smtClean="0"/>
              <a:t> using many sorts of modeling tools, either native to OWL (A) or other modeling systems (C).  In the latter case, conversion tools are needed (D).  Documentation is (partially) generated automatically from the model using a drawing tool for OWL, e.g., TBC, VOWL, etc. (B).  </a:t>
            </a:r>
          </a:p>
          <a:p>
            <a:r>
              <a:rPr lang="en-US" baseline="0" dirty="0" smtClean="0"/>
              <a:t>Issue management is done using systems (F) like </a:t>
            </a:r>
            <a:r>
              <a:rPr lang="en-US" baseline="0" dirty="0" err="1" smtClean="0"/>
              <a:t>Github</a:t>
            </a:r>
            <a:r>
              <a:rPr lang="en-US" baseline="0" dirty="0" smtClean="0"/>
              <a:t> (for internal things) and Jira (for the OMG process). </a:t>
            </a:r>
          </a:p>
          <a:p>
            <a:r>
              <a:rPr lang="en-US" baseline="0" dirty="0" smtClean="0"/>
              <a:t>The OMG process results in the promotion of a FIBO from </a:t>
            </a:r>
            <a:r>
              <a:rPr lang="en-US" baseline="0" dirty="0" err="1" smtClean="0"/>
              <a:t>Yello</a:t>
            </a:r>
            <a:r>
              <a:rPr lang="en-US" baseline="0" dirty="0" smtClean="0"/>
              <a:t> (proposed) to Green (approved)</a:t>
            </a:r>
          </a:p>
          <a:p>
            <a:r>
              <a:rPr lang="en-US" baseline="0" dirty="0" smtClean="0"/>
              <a:t>Both levels are published on the EDMC web site (in appropriate places), along with documentation, training materials, and other supplementary things (e.g., patterns)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64A840-5B42-A342-AEB4-2E1E9DACF2EF}" type="slidenum">
              <a:rPr lang="en-US" smtClean="0"/>
              <a:pPr/>
              <a:t>8</a:t>
            </a:fld>
            <a:endParaRPr lang="en-US"/>
          </a:p>
        </p:txBody>
      </p:sp>
    </p:spTree>
    <p:extLst>
      <p:ext uri="{BB962C8B-B14F-4D97-AF65-F5344CB8AC3E}">
        <p14:creationId xmlns:p14="http://schemas.microsoft.com/office/powerpoint/2010/main" val="60572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10/9/2014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10/9/2014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10/9/2014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10/9/2014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10/9/2014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10/9/2014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10/9/2014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10/9/2014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10/9/2014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10/9/2014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10/9/2014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dmcouncil.org/downloads/20140919_FIBO_build_test_deploy_maintain_v1.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October 8</a:t>
            </a:r>
            <a:r>
              <a:rPr lang="en-US" baseline="30000" dirty="0" smtClean="0">
                <a:solidFill>
                  <a:srgbClr val="898989"/>
                </a:solidFill>
              </a:rPr>
              <a:t>th</a:t>
            </a:r>
            <a:r>
              <a:rPr lang="en-US" dirty="0" smtClean="0">
                <a:solidFill>
                  <a:srgbClr val="898989"/>
                </a:solidFill>
              </a:rPr>
              <a:t> 2014</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Conceptual Ontologies</a:t>
            </a:r>
            <a:endParaRPr lang="en-US" dirty="0"/>
          </a:p>
        </p:txBody>
      </p:sp>
      <p:sp>
        <p:nvSpPr>
          <p:cNvPr id="3" name="Content Placeholder 2"/>
          <p:cNvSpPr>
            <a:spLocks noGrp="1"/>
          </p:cNvSpPr>
          <p:nvPr>
            <p:ph idx="1"/>
          </p:nvPr>
        </p:nvSpPr>
        <p:spPr/>
        <p:txBody>
          <a:bodyPr/>
          <a:lstStyle/>
          <a:p>
            <a:r>
              <a:rPr lang="en-US" dirty="0" smtClean="0"/>
              <a:t>Canonical reference model of business meanings</a:t>
            </a:r>
          </a:p>
          <a:p>
            <a:r>
              <a:rPr lang="en-US" dirty="0" smtClean="0"/>
              <a:t>Implements knowledge representation principles</a:t>
            </a:r>
          </a:p>
          <a:p>
            <a:r>
              <a:rPr lang="en-US" dirty="0" smtClean="0"/>
              <a:t>Independent of operational</a:t>
            </a:r>
            <a:r>
              <a:rPr lang="en-US" baseline="0" dirty="0" smtClean="0"/>
              <a:t> OWL ontologies</a:t>
            </a:r>
          </a:p>
          <a:p>
            <a:r>
              <a:rPr lang="en-US" baseline="0" dirty="0" smtClean="0"/>
              <a:t>Expressed in RDF/OWL</a:t>
            </a:r>
          </a:p>
          <a:p>
            <a:pPr lvl="1"/>
            <a:r>
              <a:rPr lang="en-US" dirty="0" smtClean="0"/>
              <a:t>Without technology constraints (computationally</a:t>
            </a:r>
            <a:r>
              <a:rPr lang="en-US" baseline="0" dirty="0" smtClean="0"/>
              <a:t> independent model)</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10</a:t>
            </a:fld>
            <a:endParaRPr lang="en-US" dirty="0"/>
          </a:p>
        </p:txBody>
      </p:sp>
    </p:spTree>
    <p:extLst>
      <p:ext uri="{BB962C8B-B14F-4D97-AF65-F5344CB8AC3E}">
        <p14:creationId xmlns:p14="http://schemas.microsoft.com/office/powerpoint/2010/main" val="198220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Conceptual Ontologies Status</a:t>
            </a:r>
            <a:endParaRPr lang="en-US" dirty="0"/>
          </a:p>
        </p:txBody>
      </p:sp>
      <p:sp>
        <p:nvSpPr>
          <p:cNvPr id="3" name="Content Placeholder 2"/>
          <p:cNvSpPr>
            <a:spLocks noGrp="1"/>
          </p:cNvSpPr>
          <p:nvPr>
            <p:ph idx="1"/>
          </p:nvPr>
        </p:nvSpPr>
        <p:spPr/>
        <p:txBody>
          <a:bodyPr/>
          <a:lstStyle/>
          <a:p>
            <a:r>
              <a:rPr lang="en-US" dirty="0" smtClean="0"/>
              <a:t>Now being output from the legacy UML model repository into RDF/OWL – delivery imminent!</a:t>
            </a:r>
          </a:p>
          <a:p>
            <a:pPr lvl="0"/>
            <a:r>
              <a:rPr lang="en-US" dirty="0" smtClean="0"/>
              <a:t>Namespaces are spec.edmcouncil.org</a:t>
            </a:r>
          </a:p>
          <a:p>
            <a:pPr lvl="0"/>
            <a:r>
              <a:rPr lang="en-US" dirty="0" smtClean="0"/>
              <a:t>Represents the “Red” FIBO in the development process</a:t>
            </a:r>
          </a:p>
          <a:p>
            <a:pPr lvl="0"/>
            <a:r>
              <a:rPr lang="en-US" dirty="0" smtClean="0"/>
              <a:t>Includes upper ontology</a:t>
            </a:r>
            <a:r>
              <a:rPr lang="en-US" baseline="0" dirty="0" smtClean="0"/>
              <a:t> along with semantic primitives (archetypes) for Commitment, transaction semantics, social constructs etc. </a:t>
            </a:r>
          </a:p>
          <a:p>
            <a:pPr lvl="0"/>
            <a:r>
              <a:rPr lang="en-US" dirty="0" smtClean="0"/>
              <a:t>Additions and extensions to the OMG submissions e.g. inverses</a:t>
            </a:r>
            <a:endParaRPr lang="en-US" baseline="0" dirty="0" smtClean="0"/>
          </a:p>
          <a:p>
            <a:pPr lvl="0"/>
            <a:r>
              <a:rPr lang="en-US" baseline="0" dirty="0" smtClean="0"/>
              <a:t>Looking to Applied Ontology community for additional guidance and input</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11</a:t>
            </a:fld>
            <a:endParaRPr lang="en-US" dirty="0"/>
          </a:p>
        </p:txBody>
      </p:sp>
    </p:spTree>
    <p:extLst>
      <p:ext uri="{BB962C8B-B14F-4D97-AF65-F5344CB8AC3E}">
        <p14:creationId xmlns:p14="http://schemas.microsoft.com/office/powerpoint/2010/main" val="837853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FIBO Conceptual Roadmap 1: </a:t>
            </a:r>
            <a:r>
              <a:rPr lang="en-US" sz="3200" dirty="0" smtClean="0"/>
              <a:t>Improvements to the Legacy FIBO Models</a:t>
            </a:r>
            <a:endParaRPr lang="en-US" sz="4000" dirty="0"/>
          </a:p>
        </p:txBody>
      </p:sp>
      <p:sp>
        <p:nvSpPr>
          <p:cNvPr id="3" name="Slide Number Placeholder 2"/>
          <p:cNvSpPr>
            <a:spLocks noGrp="1"/>
          </p:cNvSpPr>
          <p:nvPr>
            <p:ph type="sldNum" sz="quarter" idx="12"/>
          </p:nvPr>
        </p:nvSpPr>
        <p:spPr/>
        <p:txBody>
          <a:bodyPr/>
          <a:lstStyle/>
          <a:p>
            <a:pPr>
              <a:defRPr/>
            </a:pPr>
            <a:fld id="{594868DC-D813-47B4-BCA0-5910B6BA0424}" type="slidenum">
              <a:rPr lang="en-US" smtClean="0"/>
              <a:pPr>
                <a:defRPr/>
              </a:pPr>
              <a:t>12</a:t>
            </a:fld>
            <a:endParaRPr lang="en-US" dirty="0"/>
          </a:p>
        </p:txBody>
      </p:sp>
      <p:sp>
        <p:nvSpPr>
          <p:cNvPr id="4" name="Text Placeholder 3"/>
          <p:cNvSpPr>
            <a:spLocks noGrp="1"/>
          </p:cNvSpPr>
          <p:nvPr>
            <p:ph type="body" idx="4294967295"/>
          </p:nvPr>
        </p:nvSpPr>
        <p:spPr/>
        <p:txBody>
          <a:bodyPr/>
          <a:lstStyle/>
          <a:p>
            <a:r>
              <a:rPr lang="en-US" dirty="0" smtClean="0"/>
              <a:t>Restrictions</a:t>
            </a:r>
          </a:p>
          <a:p>
            <a:pPr lvl="1"/>
            <a:r>
              <a:rPr lang="en-US" dirty="0" smtClean="0"/>
              <a:t>Simple restrictions on class</a:t>
            </a:r>
          </a:p>
          <a:p>
            <a:pPr lvl="1"/>
            <a:r>
              <a:rPr lang="en-US" dirty="0" smtClean="0"/>
              <a:t>Complex</a:t>
            </a:r>
            <a:r>
              <a:rPr lang="en-US" baseline="0" dirty="0" smtClean="0"/>
              <a:t> restriction structures</a:t>
            </a:r>
            <a:endParaRPr lang="en-US" dirty="0" smtClean="0"/>
          </a:p>
          <a:p>
            <a:r>
              <a:rPr lang="en-US" dirty="0" smtClean="0"/>
              <a:t>Datatypes versus Information Kinds</a:t>
            </a:r>
          </a:p>
          <a:p>
            <a:r>
              <a:rPr lang="en-US" dirty="0" smtClean="0"/>
              <a:t>Namespaces</a:t>
            </a:r>
          </a:p>
          <a:p>
            <a:r>
              <a:rPr lang="en-US" dirty="0" smtClean="0"/>
              <a:t>Legacy</a:t>
            </a:r>
            <a:r>
              <a:rPr lang="en-US" baseline="0" dirty="0" smtClean="0"/>
              <a:t> non-OWL features</a:t>
            </a:r>
          </a:p>
          <a:p>
            <a:pPr lvl="1"/>
            <a:r>
              <a:rPr lang="en-US" dirty="0" smtClean="0"/>
              <a:t>Enumerations etc.</a:t>
            </a:r>
          </a:p>
          <a:p>
            <a:pPr lvl="2"/>
            <a:endParaRPr lang="en-US" dirty="0" smtClean="0"/>
          </a:p>
        </p:txBody>
      </p:sp>
    </p:spTree>
    <p:extLst>
      <p:ext uri="{BB962C8B-B14F-4D97-AF65-F5344CB8AC3E}">
        <p14:creationId xmlns:p14="http://schemas.microsoft.com/office/powerpoint/2010/main" val="1071473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kern="1200" dirty="0" smtClean="0">
                <a:solidFill>
                  <a:schemeClr val="tx1"/>
                </a:solidFill>
                <a:effectLst/>
                <a:latin typeface="+mj-lt"/>
                <a:ea typeface="+mj-ea"/>
                <a:cs typeface="+mj-cs"/>
              </a:rPr>
              <a:t>FIBO Conceptual Roadmap 2: </a:t>
            </a:r>
            <a:r>
              <a:rPr lang="en-US" sz="4400" kern="1200" dirty="0" smtClean="0">
                <a:solidFill>
                  <a:schemeClr val="tx1"/>
                </a:solidFill>
                <a:effectLst/>
                <a:latin typeface="+mj-lt"/>
                <a:ea typeface="+mj-ea"/>
                <a:cs typeface="+mj-cs"/>
              </a:rPr>
              <a:t/>
            </a:r>
            <a:br>
              <a:rPr lang="en-US" sz="4400" kern="1200" dirty="0" smtClean="0">
                <a:solidFill>
                  <a:schemeClr val="tx1"/>
                </a:solidFill>
                <a:effectLst/>
                <a:latin typeface="+mj-lt"/>
                <a:ea typeface="+mj-ea"/>
                <a:cs typeface="+mj-cs"/>
              </a:rPr>
            </a:br>
            <a:r>
              <a:rPr lang="en-US" sz="3200" kern="1200" dirty="0" smtClean="0">
                <a:solidFill>
                  <a:schemeClr val="tx1"/>
                </a:solidFill>
                <a:effectLst/>
                <a:latin typeface="+mj-lt"/>
                <a:ea typeface="+mj-ea"/>
                <a:cs typeface="+mj-cs"/>
              </a:rPr>
              <a:t>Common Semantics</a:t>
            </a:r>
            <a:endParaRPr lang="en-US" sz="3200" dirty="0"/>
          </a:p>
        </p:txBody>
      </p:sp>
      <p:sp>
        <p:nvSpPr>
          <p:cNvPr id="3" name="Slide Number Placeholder 2"/>
          <p:cNvSpPr>
            <a:spLocks noGrp="1"/>
          </p:cNvSpPr>
          <p:nvPr>
            <p:ph type="sldNum" sz="quarter" idx="12"/>
          </p:nvPr>
        </p:nvSpPr>
        <p:spPr/>
        <p:txBody>
          <a:bodyPr/>
          <a:lstStyle/>
          <a:p>
            <a:pPr>
              <a:defRPr/>
            </a:pPr>
            <a:fld id="{594868DC-D813-47B4-BCA0-5910B6BA0424}" type="slidenum">
              <a:rPr lang="en-US" smtClean="0"/>
              <a:pPr>
                <a:defRPr/>
              </a:pPr>
              <a:t>13</a:t>
            </a:fld>
            <a:endParaRPr lang="en-US" dirty="0"/>
          </a:p>
        </p:txBody>
      </p:sp>
      <p:sp>
        <p:nvSpPr>
          <p:cNvPr id="4" name="Text Placeholder 3"/>
          <p:cNvSpPr>
            <a:spLocks noGrp="1"/>
          </p:cNvSpPr>
          <p:nvPr>
            <p:ph type="body" idx="4294967295"/>
          </p:nvPr>
        </p:nvSpPr>
        <p:spPr/>
        <p:txBody>
          <a:bodyPr/>
          <a:lstStyle/>
          <a:p>
            <a:pPr rtl="0" fontAlgn="base"/>
            <a:r>
              <a:rPr lang="en-US" sz="1600" kern="1200" dirty="0" smtClean="0">
                <a:solidFill>
                  <a:schemeClr val="tx1"/>
                </a:solidFill>
                <a:effectLst/>
                <a:latin typeface="+mn-lt"/>
                <a:ea typeface="+mn-ea"/>
                <a:cs typeface="+mn-cs"/>
              </a:rPr>
              <a:t>Transactions /REA Alignment</a:t>
            </a:r>
            <a:endParaRPr lang="en-US" sz="1600" dirty="0" smtClean="0">
              <a:effectLst/>
            </a:endParaRPr>
          </a:p>
          <a:p>
            <a:pPr lvl="1" rtl="0" fontAlgn="base"/>
            <a:r>
              <a:rPr lang="en-US" sz="1200" kern="1200" dirty="0" smtClean="0">
                <a:solidFill>
                  <a:schemeClr val="tx1"/>
                </a:solidFill>
                <a:effectLst/>
                <a:latin typeface="+mn-lt"/>
                <a:ea typeface="+mn-ea"/>
                <a:cs typeface="+mn-cs"/>
              </a:rPr>
              <a:t>Commitments</a:t>
            </a:r>
            <a:endParaRPr lang="en-US" sz="1200" dirty="0" smtClean="0">
              <a:effectLst/>
            </a:endParaRPr>
          </a:p>
          <a:p>
            <a:pPr lvl="1" rtl="0" fontAlgn="base"/>
            <a:r>
              <a:rPr lang="en-US" sz="1200" kern="1200" dirty="0" smtClean="0">
                <a:solidFill>
                  <a:schemeClr val="tx1"/>
                </a:solidFill>
                <a:effectLst/>
                <a:latin typeface="+mn-lt"/>
                <a:ea typeface="+mn-ea"/>
                <a:cs typeface="+mn-cs"/>
              </a:rPr>
              <a:t>Transaction process</a:t>
            </a:r>
            <a:endParaRPr lang="en-US" sz="1200" dirty="0" smtClean="0">
              <a:effectLst/>
            </a:endParaRPr>
          </a:p>
          <a:p>
            <a:pPr rtl="0" fontAlgn="base"/>
            <a:r>
              <a:rPr lang="en-US" sz="1600" kern="1200" dirty="0" smtClean="0">
                <a:solidFill>
                  <a:schemeClr val="tx1"/>
                </a:solidFill>
                <a:effectLst/>
                <a:latin typeface="+mn-lt"/>
                <a:ea typeface="+mn-ea"/>
                <a:cs typeface="+mn-cs"/>
              </a:rPr>
              <a:t>Social Constructs (Searle)</a:t>
            </a:r>
            <a:endParaRPr lang="en-US" sz="1600" dirty="0" smtClean="0">
              <a:effectLst/>
            </a:endParaRPr>
          </a:p>
          <a:p>
            <a:pPr rtl="0" fontAlgn="base"/>
            <a:r>
              <a:rPr lang="en-US" sz="1600" kern="1200" dirty="0" smtClean="0">
                <a:solidFill>
                  <a:schemeClr val="tx1"/>
                </a:solidFill>
                <a:effectLst/>
                <a:latin typeface="+mn-lt"/>
                <a:ea typeface="+mn-ea"/>
                <a:cs typeface="+mn-cs"/>
              </a:rPr>
              <a:t>Geophysical v Geopolitical</a:t>
            </a:r>
            <a:endParaRPr lang="en-US" sz="1600" dirty="0" smtClean="0">
              <a:effectLst/>
            </a:endParaRPr>
          </a:p>
          <a:p>
            <a:pPr rtl="0" fontAlgn="base"/>
            <a:r>
              <a:rPr lang="en-US" sz="1600" kern="1200" dirty="0" smtClean="0">
                <a:solidFill>
                  <a:schemeClr val="tx1"/>
                </a:solidFill>
                <a:effectLst/>
                <a:latin typeface="+mn-lt"/>
                <a:ea typeface="+mn-ea"/>
                <a:cs typeface="+mn-cs"/>
              </a:rPr>
              <a:t>Addresses</a:t>
            </a:r>
            <a:endParaRPr lang="en-US" sz="1600" dirty="0" smtClean="0">
              <a:effectLst/>
            </a:endParaRPr>
          </a:p>
          <a:p>
            <a:pPr rtl="0" fontAlgn="base"/>
            <a:r>
              <a:rPr lang="en-US" sz="1600" kern="1200" dirty="0" smtClean="0">
                <a:solidFill>
                  <a:schemeClr val="tx1"/>
                </a:solidFill>
                <a:effectLst/>
                <a:latin typeface="+mn-lt"/>
                <a:ea typeface="+mn-ea"/>
                <a:cs typeface="+mn-cs"/>
              </a:rPr>
              <a:t>Date and Time</a:t>
            </a:r>
            <a:endParaRPr lang="en-US" sz="1600" dirty="0" smtClean="0">
              <a:effectLst/>
            </a:endParaRPr>
          </a:p>
          <a:p>
            <a:pPr rtl="0" fontAlgn="base"/>
            <a:r>
              <a:rPr lang="en-US" sz="1600" kern="1200" dirty="0" err="1" smtClean="0">
                <a:solidFill>
                  <a:schemeClr val="tx1"/>
                </a:solidFill>
                <a:effectLst/>
                <a:latin typeface="+mn-lt"/>
                <a:ea typeface="+mn-ea"/>
                <a:cs typeface="+mn-cs"/>
              </a:rPr>
              <a:t>Occurrent</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perdurant</a:t>
            </a:r>
            <a:r>
              <a:rPr lang="en-US" sz="1600" kern="1200" dirty="0" smtClean="0">
                <a:solidFill>
                  <a:schemeClr val="tx1"/>
                </a:solidFill>
                <a:effectLst/>
                <a:latin typeface="+mn-lt"/>
                <a:ea typeface="+mn-ea"/>
                <a:cs typeface="+mn-cs"/>
              </a:rPr>
              <a:t>)</a:t>
            </a:r>
            <a:endParaRPr lang="en-US" sz="1600" dirty="0" smtClean="0">
              <a:effectLst/>
            </a:endParaRPr>
          </a:p>
          <a:p>
            <a:pPr lvl="1" rtl="0" fontAlgn="base"/>
            <a:r>
              <a:rPr lang="en-US" sz="1200" kern="1200" dirty="0" smtClean="0">
                <a:solidFill>
                  <a:schemeClr val="tx1"/>
                </a:solidFill>
                <a:effectLst/>
                <a:latin typeface="+mn-lt"/>
                <a:ea typeface="+mn-ea"/>
                <a:cs typeface="+mn-cs"/>
              </a:rPr>
              <a:t>Temporality</a:t>
            </a:r>
            <a:endParaRPr lang="en-US" sz="1200" dirty="0" smtClean="0">
              <a:effectLst/>
            </a:endParaRPr>
          </a:p>
          <a:p>
            <a:pPr rtl="0" fontAlgn="base"/>
            <a:r>
              <a:rPr lang="en-US" sz="1600" kern="1200" dirty="0" smtClean="0">
                <a:solidFill>
                  <a:schemeClr val="tx1"/>
                </a:solidFill>
                <a:effectLst/>
                <a:latin typeface="+mn-lt"/>
                <a:ea typeface="+mn-ea"/>
                <a:cs typeface="+mn-cs"/>
              </a:rPr>
              <a:t>Event / Activity /Process</a:t>
            </a:r>
            <a:endParaRPr lang="en-US" sz="1600" dirty="0" smtClean="0">
              <a:effectLst/>
            </a:endParaRPr>
          </a:p>
          <a:p>
            <a:pPr rtl="0" fontAlgn="base"/>
            <a:r>
              <a:rPr lang="en-US" sz="1600" kern="1200" dirty="0" smtClean="0">
                <a:solidFill>
                  <a:schemeClr val="tx1"/>
                </a:solidFill>
                <a:effectLst/>
                <a:latin typeface="+mn-lt"/>
                <a:ea typeface="+mn-ea"/>
                <a:cs typeface="+mn-cs"/>
              </a:rPr>
              <a:t>Information Artifacts (identifiers etc.)</a:t>
            </a:r>
            <a:endParaRPr lang="en-US" sz="1600" dirty="0" smtClean="0">
              <a:effectLst/>
            </a:endParaRPr>
          </a:p>
          <a:p>
            <a:pPr rtl="0" fontAlgn="base"/>
            <a:r>
              <a:rPr lang="en-US" sz="1600" kern="1200" dirty="0" err="1" smtClean="0">
                <a:solidFill>
                  <a:schemeClr val="tx1"/>
                </a:solidFill>
                <a:effectLst/>
                <a:latin typeface="+mn-lt"/>
                <a:ea typeface="+mn-ea"/>
                <a:cs typeface="+mn-cs"/>
              </a:rPr>
              <a:t>Mereology</a:t>
            </a:r>
            <a:endParaRPr lang="en-US" sz="1600" dirty="0" smtClean="0">
              <a:effectLst/>
            </a:endParaRPr>
          </a:p>
          <a:p>
            <a:pPr rtl="0" fontAlgn="base"/>
            <a:r>
              <a:rPr lang="en-US" sz="1600" kern="1200" dirty="0" smtClean="0">
                <a:solidFill>
                  <a:schemeClr val="tx1"/>
                </a:solidFill>
                <a:effectLst/>
                <a:latin typeface="+mn-lt"/>
                <a:ea typeface="+mn-ea"/>
                <a:cs typeface="+mn-cs"/>
              </a:rPr>
              <a:t>Math</a:t>
            </a:r>
            <a:endParaRPr lang="en-US" sz="1600" dirty="0" smtClean="0">
              <a:effectLst/>
            </a:endParaRPr>
          </a:p>
          <a:p>
            <a:pPr rtl="0" fontAlgn="base"/>
            <a:r>
              <a:rPr lang="en-US" sz="1600" kern="1200" dirty="0" smtClean="0">
                <a:solidFill>
                  <a:schemeClr val="tx1"/>
                </a:solidFill>
                <a:effectLst/>
                <a:latin typeface="+mn-lt"/>
                <a:ea typeface="+mn-ea"/>
                <a:cs typeface="+mn-cs"/>
              </a:rPr>
              <a:t>Units of Measure</a:t>
            </a:r>
            <a:endParaRPr lang="en-US" sz="1600" dirty="0" smtClean="0">
              <a:effectLst/>
            </a:endParaRPr>
          </a:p>
          <a:p>
            <a:pPr rtl="0" fontAlgn="base"/>
            <a:r>
              <a:rPr lang="en-US" sz="1600" kern="1200" dirty="0" smtClean="0">
                <a:solidFill>
                  <a:schemeClr val="tx1"/>
                </a:solidFill>
                <a:effectLst/>
                <a:latin typeface="+mn-lt"/>
                <a:ea typeface="+mn-ea"/>
                <a:cs typeface="+mn-cs"/>
              </a:rPr>
              <a:t>Accounting</a:t>
            </a:r>
            <a:endParaRPr lang="en-US" sz="1600" dirty="0" smtClean="0">
              <a:effectLst/>
            </a:endParaRPr>
          </a:p>
          <a:p>
            <a:r>
              <a:rPr lang="en-US" sz="1600" kern="1200" dirty="0" smtClean="0">
                <a:solidFill>
                  <a:schemeClr val="tx1"/>
                </a:solidFill>
                <a:effectLst/>
                <a:latin typeface="+mn-lt"/>
                <a:ea typeface="+mn-ea"/>
                <a:cs typeface="+mn-cs"/>
              </a:rPr>
              <a:t>Business: services, policy, goals etc.</a:t>
            </a:r>
          </a:p>
          <a:p>
            <a:r>
              <a:rPr lang="en-US" sz="1600" kern="1200" dirty="0" smtClean="0">
                <a:solidFill>
                  <a:schemeClr val="tx1"/>
                </a:solidFill>
                <a:effectLst/>
                <a:latin typeface="+mn-lt"/>
                <a:ea typeface="+mn-ea"/>
                <a:cs typeface="+mn-cs"/>
              </a:rPr>
              <a:t>Risk </a:t>
            </a:r>
            <a:endParaRPr lang="en-US" sz="1600" dirty="0"/>
          </a:p>
        </p:txBody>
      </p:sp>
    </p:spTree>
    <p:extLst>
      <p:ext uri="{BB962C8B-B14F-4D97-AF65-F5344CB8AC3E}">
        <p14:creationId xmlns:p14="http://schemas.microsoft.com/office/powerpoint/2010/main" val="184209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1: FIBO</a:t>
            </a:r>
            <a:r>
              <a:rPr lang="en-US" baseline="0" dirty="0" smtClean="0"/>
              <a:t> Content and Status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spTree>
    <p:extLst>
      <p:ext uri="{BB962C8B-B14F-4D97-AF65-F5344CB8AC3E}">
        <p14:creationId xmlns:p14="http://schemas.microsoft.com/office/powerpoint/2010/main" val="1757523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961" y="-35859"/>
            <a:ext cx="8229600" cy="1143000"/>
          </a:xfrm>
        </p:spPr>
        <p:txBody>
          <a:bodyPr>
            <a:normAutofit/>
          </a:bodyPr>
          <a:lstStyle/>
          <a:p>
            <a:r>
              <a:rPr lang="en-US" sz="3200" dirty="0" smtClean="0"/>
              <a:t>Key to Colors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151871363"/>
              </p:ext>
            </p:extLst>
          </p:nvPr>
        </p:nvGraphicFramePr>
        <p:xfrm>
          <a:off x="152401" y="1092200"/>
          <a:ext cx="8686800" cy="4917440"/>
        </p:xfrm>
        <a:graphic>
          <a:graphicData uri="http://schemas.openxmlformats.org/drawingml/2006/table">
            <a:tbl>
              <a:tblPr firstRow="1">
                <a:tableStyleId>{ED083AE6-46FA-4A59-8FB0-9F97EB10719F}</a:tableStyleId>
              </a:tblPr>
              <a:tblGrid>
                <a:gridCol w="533399"/>
                <a:gridCol w="3200400"/>
                <a:gridCol w="381000"/>
                <a:gridCol w="2438400"/>
                <a:gridCol w="533400"/>
                <a:gridCol w="533400"/>
                <a:gridCol w="457200"/>
                <a:gridCol w="609601"/>
              </a:tblGrid>
              <a:tr h="228600">
                <a:tc gridSpan="8">
                  <a:txBody>
                    <a:bodyPr/>
                    <a:lstStyle/>
                    <a:p>
                      <a:pPr algn="ctr"/>
                      <a:endParaRPr lang="en-US" sz="1200" dirty="0">
                        <a:solidFill>
                          <a:schemeClr val="bg1"/>
                        </a:solidFill>
                      </a:endParaRPr>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462280">
                <a:tc rowSpan="9">
                  <a:txBody>
                    <a:bodyPr/>
                    <a:lstStyle/>
                    <a:p>
                      <a:endParaRPr lang="en-US" sz="1000" dirty="0"/>
                    </a:p>
                  </a:txBody>
                  <a:tcPr vert="vert"/>
                </a:tc>
                <a:tc>
                  <a:txBody>
                    <a:bodyPr/>
                    <a:lstStyle/>
                    <a:p>
                      <a:pPr algn="ctr"/>
                      <a:r>
                        <a:rPr lang="en-US" sz="1200" dirty="0" smtClean="0"/>
                        <a:t>Planned Phase Colors</a:t>
                      </a:r>
                      <a:endParaRPr lang="en-US" sz="1200" b="1" dirty="0"/>
                    </a:p>
                  </a:txBody>
                  <a:tcPr>
                    <a:solidFill>
                      <a:schemeClr val="bg1">
                        <a:lumMod val="85000"/>
                      </a:schemeClr>
                    </a:solidFill>
                  </a:tcPr>
                </a:tc>
                <a:tc>
                  <a:txBody>
                    <a:bodyPr/>
                    <a:lstStyle/>
                    <a:p>
                      <a:pPr algn="ctr"/>
                      <a:endParaRPr lang="en-US" sz="1200" b="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200" dirty="0" smtClean="0"/>
                        <a:t>Status Colors</a:t>
                      </a:r>
                      <a:endParaRPr lang="en-US" sz="1200" b="1"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sz="900" dirty="0" smtClean="0"/>
                        <a:t>OMG</a:t>
                      </a:r>
                      <a:endParaRPr lang="en-US" sz="900" b="1" dirty="0"/>
                    </a:p>
                  </a:txBody>
                  <a:tcPr>
                    <a:solidFill>
                      <a:schemeClr val="bg1">
                        <a:lumMod val="85000"/>
                      </a:schemeClr>
                    </a:solidFill>
                  </a:tcPr>
                </a:tc>
                <a:tc>
                  <a:txBody>
                    <a:bodyPr/>
                    <a:lstStyle/>
                    <a:p>
                      <a:pPr algn="ctr"/>
                      <a:r>
                        <a:rPr lang="en-US" sz="900" dirty="0" smtClean="0"/>
                        <a:t>Substantive</a:t>
                      </a:r>
                      <a:endParaRPr lang="en-US" sz="900" b="1" dirty="0"/>
                    </a:p>
                  </a:txBody>
                  <a:tcPr>
                    <a:solidFill>
                      <a:schemeClr val="bg1">
                        <a:lumMod val="85000"/>
                      </a:schemeClr>
                    </a:solidFill>
                  </a:tcPr>
                </a:tc>
                <a:tc>
                  <a:txBody>
                    <a:bodyPr/>
                    <a:lstStyle/>
                    <a:p>
                      <a:pPr algn="ctr"/>
                      <a:r>
                        <a:rPr lang="en-US" sz="900" dirty="0" smtClean="0"/>
                        <a:t>Model</a:t>
                      </a:r>
                      <a:endParaRPr lang="en-US" sz="900" b="1" dirty="0"/>
                    </a:p>
                  </a:txBody>
                  <a:tcPr>
                    <a:solidFill>
                      <a:schemeClr val="bg1">
                        <a:lumMod val="85000"/>
                      </a:schemeClr>
                    </a:solidFill>
                  </a:tcPr>
                </a:tc>
                <a:tc>
                  <a:txBody>
                    <a:bodyPr/>
                    <a:lstStyle/>
                    <a:p>
                      <a:pPr algn="ctr"/>
                      <a:r>
                        <a:rPr lang="en-US" sz="900" dirty="0" smtClean="0"/>
                        <a:t>Initial</a:t>
                      </a:r>
                      <a:endParaRPr lang="en-US" sz="900" b="1" dirty="0"/>
                    </a:p>
                  </a:txBody>
                  <a:tcPr>
                    <a:solidFill>
                      <a:schemeClr val="bg1">
                        <a:lumMod val="85000"/>
                      </a:schemeClr>
                    </a:solidFill>
                  </a:tcPr>
                </a:tc>
              </a:tr>
              <a:tr h="381000">
                <a:tc vMerge="1">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Foundations and Business Entities, Indices</a:t>
                      </a:r>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Red = EDM Council legacy</a:t>
                      </a:r>
                      <a:endParaRPr lang="en-US" sz="1100"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vert="vert"/>
                </a:tc>
                <a:tc>
                  <a:txBody>
                    <a:bodyPr/>
                    <a:lstStyle/>
                    <a:p>
                      <a:pPr algn="ctr"/>
                      <a:endParaRPr lang="en-US" sz="1100" dirty="0"/>
                    </a:p>
                  </a:txBody>
                  <a:tcPr vert="vert">
                    <a:solidFill>
                      <a:srgbClr val="FF0000"/>
                    </a:solidFill>
                  </a:tcPr>
                </a:tc>
                <a:tc>
                  <a:txBody>
                    <a:bodyPr/>
                    <a:lstStyle/>
                    <a:p>
                      <a:pPr algn="ctr"/>
                      <a:endParaRPr lang="en-US" sz="1100" dirty="0"/>
                    </a:p>
                  </a:txBody>
                  <a:tcPr vert="vert">
                    <a:solidFill>
                      <a:srgbClr val="FF0000"/>
                    </a:solidFill>
                  </a:tcPr>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Common</a:t>
                      </a:r>
                      <a:r>
                        <a:rPr lang="en-US" sz="1100" baseline="0" dirty="0" smtClean="0"/>
                        <a:t> Concepts all Instruments; Equity; Debt</a:t>
                      </a:r>
                      <a:endParaRPr lang="en-US" sz="1100" dirty="0"/>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Pink = Initial Refactoring</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solidFill>
                      <a:srgbClr val="FF7C80"/>
                    </a:solidFill>
                  </a:tcPr>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Common; Loans Common</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Yellow = OMG</a:t>
                      </a:r>
                      <a:r>
                        <a:rPr lang="en-US" sz="1100" baseline="0" dirty="0" smtClean="0"/>
                        <a:t> Submission</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FFFF00"/>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91160">
                <a:tc vMerge="1">
                  <a:txBody>
                    <a:bodyPr/>
                    <a:lstStyle/>
                    <a:p>
                      <a:endParaRPr lang="en-US" sz="1200" dirty="0"/>
                    </a:p>
                  </a:txBody>
                  <a:tcPr/>
                </a:tc>
                <a:tc>
                  <a:txBody>
                    <a:bodyPr/>
                    <a:lstStyle/>
                    <a:p>
                      <a:pPr algn="l"/>
                      <a:r>
                        <a:rPr lang="en-US" sz="1100" dirty="0" smtClean="0"/>
                        <a:t>Derivatives: Rate, Credit, </a:t>
                      </a:r>
                      <a:r>
                        <a:rPr lang="en-US" sz="1100" dirty="0" err="1" smtClean="0"/>
                        <a:t>Fx</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Green = OMG</a:t>
                      </a:r>
                      <a:r>
                        <a:rPr lang="en-US" sz="1100" baseline="0" dirty="0" smtClean="0"/>
                        <a:t> Final</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66FF33"/>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Loans: Mortgage</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Debt: Structured Finance, Money Markets</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Asset, Commodity, CFD</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Derivatives:</a:t>
                      </a:r>
                      <a:r>
                        <a:rPr lang="en-US" sz="1100" baseline="0" dirty="0" smtClean="0"/>
                        <a:t> Exchange Traded</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Collective Investment</a:t>
                      </a:r>
                      <a:r>
                        <a:rPr lang="en-US" sz="1100" baseline="0" dirty="0" smtClean="0"/>
                        <a:t> Vehicles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Rights and Warrants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bl>
          </a:graphicData>
        </a:graphic>
      </p:graphicFrame>
      <p:sp>
        <p:nvSpPr>
          <p:cNvPr id="7" name="Rectangle 6"/>
          <p:cNvSpPr/>
          <p:nvPr/>
        </p:nvSpPr>
        <p:spPr>
          <a:xfrm rot="16200000">
            <a:off x="263157" y="1718044"/>
            <a:ext cx="311888" cy="533399"/>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a:t>
            </a:r>
            <a:endParaRPr lang="en-US" sz="1100" dirty="0">
              <a:solidFill>
                <a:srgbClr val="FFFFFF"/>
              </a:solidFill>
            </a:endParaRPr>
          </a:p>
        </p:txBody>
      </p:sp>
      <p:sp>
        <p:nvSpPr>
          <p:cNvPr id="8" name="Rectangle 7"/>
          <p:cNvSpPr/>
          <p:nvPr/>
        </p:nvSpPr>
        <p:spPr>
          <a:xfrm rot="16200000">
            <a:off x="263158" y="2099044"/>
            <a:ext cx="311888" cy="533399"/>
          </a:xfrm>
          <a:prstGeom prst="rect">
            <a:avLst/>
          </a:prstGeom>
          <a:solidFill>
            <a:srgbClr val="3C8C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2</a:t>
            </a:r>
            <a:endParaRPr lang="en-US" sz="1100" dirty="0">
              <a:solidFill>
                <a:srgbClr val="FFFFFF"/>
              </a:solidFill>
            </a:endParaRPr>
          </a:p>
        </p:txBody>
      </p:sp>
      <p:sp>
        <p:nvSpPr>
          <p:cNvPr id="9" name="Rectangle 8"/>
          <p:cNvSpPr/>
          <p:nvPr/>
        </p:nvSpPr>
        <p:spPr>
          <a:xfrm rot="16200000">
            <a:off x="263158" y="2472955"/>
            <a:ext cx="311888" cy="533401"/>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3 </a:t>
            </a:r>
            <a:endParaRPr lang="en-US" sz="1100" dirty="0">
              <a:solidFill>
                <a:srgbClr val="FFFFFF"/>
              </a:solidFill>
            </a:endParaRPr>
          </a:p>
        </p:txBody>
      </p:sp>
      <p:sp>
        <p:nvSpPr>
          <p:cNvPr id="11" name="Rectangle 10"/>
          <p:cNvSpPr/>
          <p:nvPr/>
        </p:nvSpPr>
        <p:spPr>
          <a:xfrm rot="16200000">
            <a:off x="263164" y="2861037"/>
            <a:ext cx="311879" cy="533403"/>
          </a:xfrm>
          <a:prstGeom prst="rect">
            <a:avLst/>
          </a:prstGeom>
          <a:solidFill>
            <a:srgbClr val="B10F9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4</a:t>
            </a:r>
            <a:endParaRPr lang="en-US" sz="1100" dirty="0">
              <a:solidFill>
                <a:srgbClr val="FFFFFF"/>
              </a:solidFill>
            </a:endParaRPr>
          </a:p>
        </p:txBody>
      </p:sp>
      <p:sp>
        <p:nvSpPr>
          <p:cNvPr id="3" name="TextBox 2"/>
          <p:cNvSpPr txBox="1"/>
          <p:nvPr/>
        </p:nvSpPr>
        <p:spPr>
          <a:xfrm>
            <a:off x="1066800" y="6327590"/>
            <a:ext cx="6858000" cy="246221"/>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RDF/OWL;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r>
              <a:rPr lang="en-US" sz="1000" b="1" dirty="0">
                <a:solidFill>
                  <a:srgbClr val="FFFFFF"/>
                </a:solidFill>
              </a:rPr>
              <a:t>Initial</a:t>
            </a:r>
            <a:r>
              <a:rPr lang="en-US" sz="900" b="1" dirty="0">
                <a:solidFill>
                  <a:srgbClr val="FFFFFF"/>
                </a:solidFill>
              </a:rPr>
              <a:t> </a:t>
            </a:r>
            <a:r>
              <a:rPr lang="en-US" sz="900" dirty="0">
                <a:solidFill>
                  <a:srgbClr val="FFFFFF"/>
                </a:solidFill>
              </a:rPr>
              <a:t>= Not Yet Modeled</a:t>
            </a:r>
          </a:p>
        </p:txBody>
      </p:sp>
      <p:sp>
        <p:nvSpPr>
          <p:cNvPr id="12" name="Footer Placeholder 4"/>
          <p:cNvSpPr>
            <a:spLocks noGrp="1"/>
          </p:cNvSpPr>
          <p:nvPr>
            <p:ph type="ftr" sz="quarter" idx="12"/>
          </p:nvPr>
        </p:nvSpPr>
        <p:spPr>
          <a:xfrm>
            <a:off x="2032000" y="6358096"/>
            <a:ext cx="6959600" cy="679198"/>
          </a:xfrm>
        </p:spPr>
        <p:txBody>
          <a:bodyPr/>
          <a:lstStyle/>
          <a:p>
            <a:pPr>
              <a:defRPr/>
            </a:pPr>
            <a:r>
              <a:rPr lang="en-US" smtClean="0">
                <a:latin typeface="Times New Roman" pitchFamily="18" charset="0"/>
              </a:rPr>
              <a:t>© 2014 EDMC   FIBO </a:t>
            </a:r>
            <a:endParaRPr lang="en-US" dirty="0">
              <a:latin typeface="Times New Roman" pitchFamily="18" charset="0"/>
            </a:endParaRPr>
          </a:p>
        </p:txBody>
      </p:sp>
      <p:sp>
        <p:nvSpPr>
          <p:cNvPr id="13" name="Date Placeholder 12"/>
          <p:cNvSpPr>
            <a:spLocks noGrp="1"/>
          </p:cNvSpPr>
          <p:nvPr>
            <p:ph type="dt" sz="half" idx="4294967295"/>
          </p:nvPr>
        </p:nvSpPr>
        <p:spPr>
          <a:xfrm>
            <a:off x="457200" y="6356350"/>
            <a:ext cx="2133600" cy="365125"/>
          </a:xfrm>
          <a:prstGeom prst="rect">
            <a:avLst/>
          </a:prstGeom>
        </p:spPr>
        <p:txBody>
          <a:bodyPr/>
          <a:lstStyle/>
          <a:p>
            <a:fld id="{70943A69-BF32-984C-A4D3-68564BFA4D05}" type="datetime1">
              <a:rPr lang="en-US" smtClean="0"/>
              <a:pPr/>
              <a:t>10/9/2014</a:t>
            </a:fld>
            <a:endParaRPr lang="en-US"/>
          </a:p>
        </p:txBody>
      </p:sp>
      <p:sp>
        <p:nvSpPr>
          <p:cNvPr id="14" name="Slide Number Placeholder 13"/>
          <p:cNvSpPr>
            <a:spLocks noGrp="1"/>
          </p:cNvSpPr>
          <p:nvPr>
            <p:ph type="sldNum" sz="quarter" idx="12"/>
          </p:nvPr>
        </p:nvSpPr>
        <p:spPr/>
        <p:txBody>
          <a:bodyPr/>
          <a:lstStyle/>
          <a:p>
            <a:fld id="{A9EF402B-C8A5-5445-AD78-AAE8EACFDC0E}" type="slidenum">
              <a:rPr lang="en-US" smtClean="0"/>
              <a:pPr/>
              <a:t>15</a:t>
            </a:fld>
            <a:endParaRPr lang="en-US"/>
          </a:p>
        </p:txBody>
      </p:sp>
      <p:sp>
        <p:nvSpPr>
          <p:cNvPr id="15" name="Rectangle 14"/>
          <p:cNvSpPr/>
          <p:nvPr/>
        </p:nvSpPr>
        <p:spPr>
          <a:xfrm rot="16200000">
            <a:off x="263161" y="3242041"/>
            <a:ext cx="311888" cy="533405"/>
          </a:xfrm>
          <a:prstGeom prst="rect">
            <a:avLst/>
          </a:prstGeom>
          <a:solidFill>
            <a:srgbClr val="9A58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5</a:t>
            </a:r>
            <a:endParaRPr lang="en-US" sz="1100" dirty="0">
              <a:solidFill>
                <a:srgbClr val="FFFFFF"/>
              </a:solidFill>
            </a:endParaRPr>
          </a:p>
        </p:txBody>
      </p:sp>
      <p:sp>
        <p:nvSpPr>
          <p:cNvPr id="16" name="Rectangle 15"/>
          <p:cNvSpPr/>
          <p:nvPr/>
        </p:nvSpPr>
        <p:spPr>
          <a:xfrm rot="16200000">
            <a:off x="263161" y="3623040"/>
            <a:ext cx="311888" cy="533407"/>
          </a:xfrm>
          <a:prstGeom prst="rect">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6</a:t>
            </a:r>
            <a:endParaRPr lang="en-US" sz="1100" dirty="0">
              <a:solidFill>
                <a:srgbClr val="FFFFFF"/>
              </a:solidFill>
            </a:endParaRPr>
          </a:p>
        </p:txBody>
      </p:sp>
      <p:sp>
        <p:nvSpPr>
          <p:cNvPr id="18" name="Rectangle 17"/>
          <p:cNvSpPr/>
          <p:nvPr/>
        </p:nvSpPr>
        <p:spPr>
          <a:xfrm rot="16200000">
            <a:off x="263162" y="3996952"/>
            <a:ext cx="311888" cy="53340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7</a:t>
            </a:r>
            <a:endParaRPr lang="en-US" sz="1100" dirty="0">
              <a:solidFill>
                <a:srgbClr val="FFFFFF"/>
              </a:solidFill>
            </a:endParaRPr>
          </a:p>
        </p:txBody>
      </p:sp>
      <p:sp>
        <p:nvSpPr>
          <p:cNvPr id="19" name="Rectangle 18"/>
          <p:cNvSpPr/>
          <p:nvPr/>
        </p:nvSpPr>
        <p:spPr>
          <a:xfrm rot="16200000">
            <a:off x="263163" y="4385038"/>
            <a:ext cx="311888" cy="533411"/>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8</a:t>
            </a:r>
            <a:endParaRPr lang="en-US" sz="1100" dirty="0">
              <a:solidFill>
                <a:srgbClr val="FFFFFF"/>
              </a:solidFill>
            </a:endParaRPr>
          </a:p>
        </p:txBody>
      </p:sp>
      <p:sp>
        <p:nvSpPr>
          <p:cNvPr id="20" name="Rectangle 19"/>
          <p:cNvSpPr/>
          <p:nvPr/>
        </p:nvSpPr>
        <p:spPr>
          <a:xfrm rot="16200000">
            <a:off x="263162" y="5139950"/>
            <a:ext cx="311888" cy="533411"/>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10</a:t>
            </a:r>
            <a:endParaRPr lang="en-US" sz="1100" dirty="0">
              <a:solidFill>
                <a:srgbClr val="FFFFFF"/>
              </a:solidFill>
            </a:endParaRPr>
          </a:p>
        </p:txBody>
      </p:sp>
      <p:sp>
        <p:nvSpPr>
          <p:cNvPr id="21" name="Rectangle 20"/>
          <p:cNvSpPr/>
          <p:nvPr/>
        </p:nvSpPr>
        <p:spPr>
          <a:xfrm rot="16200000">
            <a:off x="263162" y="5520950"/>
            <a:ext cx="311888" cy="53341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Future</a:t>
            </a:r>
            <a:endParaRPr lang="en-US" sz="1100" dirty="0">
              <a:solidFill>
                <a:srgbClr val="FFFFFF"/>
              </a:solidFill>
            </a:endParaRPr>
          </a:p>
        </p:txBody>
      </p:sp>
      <p:sp>
        <p:nvSpPr>
          <p:cNvPr id="22" name="Rectangle 21"/>
          <p:cNvSpPr/>
          <p:nvPr/>
        </p:nvSpPr>
        <p:spPr>
          <a:xfrm rot="16200000">
            <a:off x="263162" y="4758950"/>
            <a:ext cx="311888" cy="533411"/>
          </a:xfrm>
          <a:prstGeom prst="rect">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9</a:t>
            </a:r>
            <a:endParaRPr lang="en-US" sz="1100" dirty="0">
              <a:solidFill>
                <a:srgbClr val="FFFFFF"/>
              </a:solidFill>
            </a:endParaRPr>
          </a:p>
        </p:txBody>
      </p:sp>
    </p:spTree>
    <p:extLst>
      <p:ext uri="{BB962C8B-B14F-4D97-AF65-F5344CB8AC3E}">
        <p14:creationId xmlns:p14="http://schemas.microsoft.com/office/powerpoint/2010/main" val="47020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(September 2014)</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992192751"/>
              </p:ext>
            </p:extLst>
          </p:nvPr>
        </p:nvGraphicFramePr>
        <p:xfrm>
          <a:off x="152401" y="1066800"/>
          <a:ext cx="8859334" cy="4866640"/>
        </p:xfrm>
        <a:graphic>
          <a:graphicData uri="http://schemas.openxmlformats.org/drawingml/2006/table">
            <a:tbl>
              <a:tblPr firstRow="1">
                <a:effectLst/>
                <a:tableStyleId>{ED083AE6-46FA-4A59-8FB0-9F97EB10719F}</a:tableStyleId>
              </a:tblPr>
              <a:tblGrid>
                <a:gridCol w="761999"/>
                <a:gridCol w="1219200"/>
                <a:gridCol w="2514600"/>
                <a:gridCol w="2319582"/>
                <a:gridCol w="506466"/>
                <a:gridCol w="461246"/>
                <a:gridCol w="466640"/>
                <a:gridCol w="609601"/>
              </a:tblGrid>
              <a:tr h="228600">
                <a:tc gridSpan="8">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Beta</a:t>
                      </a:r>
                      <a:endParaRPr lang="en-US" sz="900" b="1" dirty="0"/>
                    </a:p>
                  </a:txBody>
                  <a:tcPr anchor="ctr">
                    <a:solidFill>
                      <a:schemeClr val="bg1">
                        <a:lumMod val="85000"/>
                      </a:schemeClr>
                    </a:solidFill>
                  </a:tcPr>
                </a:tc>
                <a:tc>
                  <a:txBody>
                    <a:bodyPr/>
                    <a:lstStyle/>
                    <a:p>
                      <a:pPr algn="ctr"/>
                      <a:r>
                        <a:rPr lang="en-US" sz="900" b="1" dirty="0" smtClean="0"/>
                        <a:t>Model</a:t>
                      </a:r>
                      <a:endParaRPr lang="en-US" sz="900" b="1" dirty="0"/>
                    </a:p>
                  </a:txBody>
                  <a:tcPr anchor="ctr">
                    <a:solidFill>
                      <a:schemeClr val="bg1">
                        <a:lumMod val="85000"/>
                      </a:schemeClr>
                    </a:solidFill>
                  </a:tcPr>
                </a:tc>
              </a:tr>
              <a:tr h="26924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Foundations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tc>
              </a:tr>
              <a:tr h="203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1</a:t>
                      </a:r>
                    </a:p>
                  </a:txBody>
                  <a:tcPr anchor="ctr">
                    <a:solidFill>
                      <a:srgbClr val="C00000"/>
                    </a:solidFill>
                  </a:tcPr>
                </a:tc>
                <a:tc>
                  <a:txBody>
                    <a:bodyPr/>
                    <a:lstStyle/>
                    <a:p>
                      <a:pPr algn="ctr"/>
                      <a:r>
                        <a:rPr lang="en-US" sz="1100" dirty="0" smtClean="0"/>
                        <a:t>Business Entities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Indices</a:t>
                      </a:r>
                      <a:r>
                        <a:rPr lang="en-US" sz="1100" baseline="0" dirty="0" smtClean="0"/>
                        <a:t> and Indicators </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tc>
              </a:tr>
              <a:tr h="518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p>
                      <a:pPr algn="ctr"/>
                      <a:endParaRPr lang="en-US" sz="1100" dirty="0">
                        <a:solidFill>
                          <a:schemeClr val="bg1"/>
                        </a:solidFill>
                      </a:endParaRPr>
                    </a:p>
                  </a:txBody>
                  <a:tcPr anchor="ctr">
                    <a:solidFill>
                      <a:srgbClr val="3C8C8C"/>
                    </a:solidFill>
                  </a:tcPr>
                </a:tc>
                <a:tc>
                  <a:txBody>
                    <a:bodyPr/>
                    <a:lstStyle/>
                    <a:p>
                      <a:pPr algn="ctr"/>
                      <a:r>
                        <a:rPr lang="en-US" sz="1100" dirty="0" smtClean="0"/>
                        <a:t>Common Concepts</a:t>
                      </a:r>
                    </a:p>
                    <a:p>
                      <a:pPr algn="ctr"/>
                      <a:r>
                        <a:rPr lang="en-US" sz="1100" dirty="0" smtClean="0"/>
                        <a:t>(</a:t>
                      </a:r>
                      <a:r>
                        <a:rPr lang="en-US" sz="1100" i="1" dirty="0" smtClean="0"/>
                        <a:t>all instruments</a:t>
                      </a:r>
                      <a:r>
                        <a:rPr lang="en-US" sz="1100" dirty="0" smtClean="0"/>
                        <a:t>)</a:t>
                      </a:r>
                    </a:p>
                  </a:txBody>
                  <a:tcPr/>
                </a:tc>
                <a:tc>
                  <a:txBody>
                    <a:bodyPr/>
                    <a:lstStyle/>
                    <a:p>
                      <a:endParaRPr lang="en-US" sz="1100" dirty="0"/>
                    </a:p>
                  </a:txBody>
                  <a:tcP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txBody>
                  <a:tcPr anchor="ctr">
                    <a:solidFill>
                      <a:srgbClr val="3C8C8C"/>
                    </a:solidFill>
                  </a:tcPr>
                </a:tc>
                <a:tc>
                  <a:txBody>
                    <a:bodyPr/>
                    <a:lstStyle/>
                    <a:p>
                      <a:pPr algn="ctr"/>
                      <a:endParaRPr lang="en-US" sz="400" dirty="0" smtClean="0"/>
                    </a:p>
                    <a:p>
                      <a:pPr algn="ctr"/>
                      <a:r>
                        <a:rPr lang="en-US" sz="1100" dirty="0" smtClean="0"/>
                        <a:t>Equity Instruments</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Equities</a:t>
                      </a:r>
                      <a:endParaRPr lang="en-US" sz="1100" dirty="0"/>
                    </a:p>
                  </a:txBody>
                  <a:tcPr anchor="ct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198120">
                <a:tc>
                  <a:txBody>
                    <a:bodyPr/>
                    <a:lstStyle/>
                    <a:p>
                      <a:pPr algn="ctr"/>
                      <a:r>
                        <a:rPr lang="en-US" sz="1100" dirty="0" smtClean="0">
                          <a:solidFill>
                            <a:schemeClr val="bg1"/>
                          </a:solidFill>
                        </a:rPr>
                        <a:t>2</a:t>
                      </a:r>
                      <a:endParaRPr lang="en-US" sz="1100" dirty="0">
                        <a:solidFill>
                          <a:schemeClr val="bg1"/>
                        </a:solidFill>
                      </a:endParaRPr>
                    </a:p>
                  </a:txBody>
                  <a:tcPr anchor="ctr">
                    <a:solidFill>
                      <a:srgbClr val="3C8C8C"/>
                    </a:solidFill>
                  </a:tcPr>
                </a:tc>
                <a:tc rowSpan="3">
                  <a:txBody>
                    <a:bodyPr/>
                    <a:lstStyle/>
                    <a:p>
                      <a:pPr algn="ctr"/>
                      <a:r>
                        <a:rPr lang="en-US" sz="1100" dirty="0" smtClean="0"/>
                        <a:t>Debt Instruments</a:t>
                      </a:r>
                      <a:endParaRPr lang="en-US" sz="1100" dirty="0"/>
                    </a:p>
                  </a:txBody>
                  <a:tcPr anchor="ctr">
                    <a:solidFill>
                      <a:schemeClr val="bg1"/>
                    </a:solidFill>
                  </a:tcPr>
                </a:tc>
                <a:tc>
                  <a:txBody>
                    <a:bodyPr/>
                    <a:lstStyle/>
                    <a:p>
                      <a:pPr algn="ctr"/>
                      <a:r>
                        <a:rPr lang="en-US" sz="1100" dirty="0" smtClean="0"/>
                        <a:t>Debt</a:t>
                      </a:r>
                      <a:r>
                        <a:rPr lang="en-US" sz="1100" baseline="0" dirty="0" smtClean="0"/>
                        <a:t> Terms (</a:t>
                      </a:r>
                      <a:r>
                        <a:rPr lang="en-US" sz="1100" i="1" baseline="0" dirty="0" smtClean="0"/>
                        <a:t>including bonds</a:t>
                      </a:r>
                      <a:r>
                        <a:rPr lang="en-US" sz="1100" baseline="0" dirty="0" smtClean="0"/>
                        <a:t>)</a:t>
                      </a:r>
                      <a:endParaRPr lang="en-US" sz="1100" dirty="0" smtClean="0"/>
                    </a:p>
                  </a:txBody>
                  <a:tcPr anchor="ct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c>
                  <a:txBody>
                    <a:bodyPr/>
                    <a:lstStyle/>
                    <a:p>
                      <a:pPr algn="ctr"/>
                      <a:endParaRPr lang="en-US" sz="1100" dirty="0"/>
                    </a:p>
                  </a:txBody>
                  <a:tcPr vert="vert" anchor="ctr"/>
                </a:tc>
              </a:tr>
              <a:tr h="3860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Structured Finance </a:t>
                      </a:r>
                      <a:endParaRPr lang="en-US" sz="1100" dirty="0"/>
                    </a:p>
                  </a:txBody>
                  <a:tcPr anchor="ctr"/>
                </a:tc>
                <a:tc>
                  <a:txBody>
                    <a:bodyPr/>
                    <a:lstStyle/>
                    <a:p>
                      <a:pPr algn="ctr"/>
                      <a:r>
                        <a:rPr lang="en-US" sz="1100" i="1" dirty="0" smtClean="0"/>
                        <a:t>Dependent on bonds and mortgage</a:t>
                      </a:r>
                      <a:endParaRPr lang="en-US" sz="1100" i="1"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406400">
                <a:tc>
                  <a:txBody>
                    <a:bodyPr/>
                    <a:lstStyle/>
                    <a:p>
                      <a:pPr algn="ctr"/>
                      <a:r>
                        <a:rPr lang="en-US" sz="1100" baseline="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Money Markets (</a:t>
                      </a:r>
                      <a:r>
                        <a:rPr lang="en-US" sz="1100" i="1" dirty="0" smtClean="0"/>
                        <a:t>includes Repo, Treasury, Government, Tax Free</a:t>
                      </a:r>
                      <a:r>
                        <a:rPr lang="en-US" sz="1100" dirty="0" smtClean="0"/>
                        <a:t>)</a:t>
                      </a:r>
                      <a:endParaRPr lang="en-US" sz="1100" dirty="0"/>
                    </a:p>
                  </a:txBody>
                  <a:tcPr anchor="ctr"/>
                </a:tc>
                <a:tc>
                  <a:txBody>
                    <a:bodyPr/>
                    <a:lstStyle/>
                    <a:p>
                      <a:endParaRPr lang="en-US" sz="1100"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182880">
                <a:tc>
                  <a:txBody>
                    <a:bodyPr/>
                    <a:lstStyle/>
                    <a:p>
                      <a:pPr algn="ctr"/>
                      <a:r>
                        <a:rPr lang="en-US" sz="1100" baseline="0" dirty="0" smtClean="0">
                          <a:solidFill>
                            <a:schemeClr val="bg1"/>
                          </a:solidFill>
                        </a:rPr>
                        <a:t>3</a:t>
                      </a:r>
                      <a:endParaRPr lang="en-US" sz="1100" dirty="0">
                        <a:solidFill>
                          <a:schemeClr val="bg1"/>
                        </a:solidFill>
                      </a:endParaRPr>
                    </a:p>
                  </a:txBody>
                  <a:tcPr anchor="ctr">
                    <a:solidFill>
                      <a:srgbClr val="0070C0"/>
                    </a:solidFill>
                  </a:tcPr>
                </a:tc>
                <a:tc rowSpan="3">
                  <a:txBody>
                    <a:bodyPr/>
                    <a:lstStyle/>
                    <a:p>
                      <a:pPr algn="ctr"/>
                      <a:r>
                        <a:rPr lang="en-US" sz="1100" dirty="0" smtClean="0"/>
                        <a:t>Loans</a:t>
                      </a:r>
                      <a:endParaRPr lang="en-US" sz="1100" dirty="0"/>
                    </a:p>
                  </a:txBody>
                  <a:tcPr anchor="ctr">
                    <a:solidFill>
                      <a:schemeClr val="bg1">
                        <a:alpha val="20000"/>
                      </a:schemeClr>
                    </a:solidFill>
                  </a:tcPr>
                </a:tc>
                <a:tc>
                  <a:txBody>
                    <a:bodyPr/>
                    <a:lstStyle/>
                    <a:p>
                      <a:pPr algn="ctr"/>
                      <a:r>
                        <a:rPr lang="en-US" sz="1100" dirty="0" smtClean="0"/>
                        <a:t>Common Loan Terms</a:t>
                      </a:r>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1828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Mortgage Loan Terms</a:t>
                      </a:r>
                    </a:p>
                    <a:p>
                      <a:pPr algn="ctr"/>
                      <a:endParaRPr lang="en-US" sz="1100" dirty="0" smtClean="0"/>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3149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a:txBody>
                    <a:bodyPr/>
                    <a:lstStyle/>
                    <a:p>
                      <a:pPr algn="ctr"/>
                      <a:r>
                        <a:rPr lang="en-US" sz="1100" dirty="0" smtClean="0"/>
                        <a:t>Other (</a:t>
                      </a:r>
                      <a:r>
                        <a:rPr lang="en-US" sz="1100" i="1" dirty="0" smtClean="0"/>
                        <a:t>i.e. general purpose, construction, student, miscellaneous</a:t>
                      </a:r>
                      <a:r>
                        <a:rPr lang="en-US" sz="1100" dirty="0" smtClean="0"/>
                        <a:t>)</a:t>
                      </a:r>
                    </a:p>
                  </a:txBody>
                  <a:tcPr anchor="ctr"/>
                </a:tc>
                <a:tc>
                  <a:txBody>
                    <a:bodyPr/>
                    <a:lstStyle/>
                    <a:p>
                      <a:endParaRPr lang="en-US"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2484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a:t>
            </a:r>
            <a:r>
              <a:rPr lang="en-US" sz="900" dirty="0" smtClean="0">
                <a:solidFill>
                  <a:srgbClr val="FFFFFF"/>
                </a:solidFill>
              </a:rPr>
              <a:t>standards process; </a:t>
            </a:r>
            <a:r>
              <a:rPr lang="en-US" sz="900" b="1" dirty="0" smtClean="0">
                <a:solidFill>
                  <a:srgbClr val="FFFFFF"/>
                </a:solidFill>
              </a:rPr>
              <a:t>RDF/OW</a:t>
            </a:r>
            <a:r>
              <a:rPr lang="en-US" sz="900" dirty="0" smtClean="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endParaRPr lang="en-US" sz="900" dirty="0" smtClean="0">
              <a:solidFill>
                <a:srgbClr val="FFFFFF"/>
              </a:solidFill>
            </a:endParaRPr>
          </a:p>
          <a:p>
            <a:pPr algn="ctr"/>
            <a:r>
              <a:rPr lang="en-US" sz="1000" b="1" dirty="0" smtClean="0">
                <a:solidFill>
                  <a:srgbClr val="FFFFFF"/>
                </a:solidFill>
              </a:rPr>
              <a:t>Model</a:t>
            </a:r>
            <a:r>
              <a:rPr lang="en-US" sz="900" b="1" dirty="0" smtClean="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Tree>
    <p:extLst>
      <p:ext uri="{BB962C8B-B14F-4D97-AF65-F5344CB8AC3E}">
        <p14:creationId xmlns:p14="http://schemas.microsoft.com/office/powerpoint/2010/main" val="1253851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56220725"/>
              </p:ext>
            </p:extLst>
          </p:nvPr>
        </p:nvGraphicFramePr>
        <p:xfrm>
          <a:off x="152401" y="1066800"/>
          <a:ext cx="8859334" cy="5154991"/>
        </p:xfrm>
        <a:graphic>
          <a:graphicData uri="http://schemas.openxmlformats.org/drawingml/2006/table">
            <a:tbl>
              <a:tblPr firstRow="1">
                <a:tableStyleId>{ED083AE6-46FA-4A59-8FB0-9F97EB10719F}</a:tableStyleId>
              </a:tblPr>
              <a:tblGrid>
                <a:gridCol w="761999"/>
                <a:gridCol w="1219200"/>
                <a:gridCol w="1676400"/>
                <a:gridCol w="1371600"/>
                <a:gridCol w="1786182"/>
                <a:gridCol w="506466"/>
                <a:gridCol w="461246"/>
                <a:gridCol w="466640"/>
                <a:gridCol w="609601"/>
              </a:tblGrid>
              <a:tr h="228600">
                <a:tc gridSpan="9">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3528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Class</a:t>
                      </a:r>
                      <a:endParaRPr lang="en-US" sz="1200" b="1" dirty="0"/>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Beta</a:t>
                      </a:r>
                      <a:endParaRPr lang="en-US" sz="900" b="1" dirty="0"/>
                    </a:p>
                  </a:txBody>
                  <a:tcPr anchor="ctr">
                    <a:solidFill>
                      <a:schemeClr val="bg1">
                        <a:lumMod val="85000"/>
                      </a:schemeClr>
                    </a:solidFill>
                  </a:tcPr>
                </a:tc>
                <a:tc>
                  <a:txBody>
                    <a:bodyPr/>
                    <a:lstStyle/>
                    <a:p>
                      <a:pPr algn="ctr"/>
                      <a:r>
                        <a:rPr lang="en-US" sz="900" b="1" dirty="0" smtClean="0"/>
                        <a:t>Model</a:t>
                      </a:r>
                      <a:endParaRPr lang="en-US" sz="900" b="1" dirty="0"/>
                    </a:p>
                  </a:txBody>
                  <a:tcPr anchor="ctr">
                    <a:solidFill>
                      <a:schemeClr val="bg1">
                        <a:lumMod val="85000"/>
                      </a:schemeClr>
                    </a:solidFill>
                  </a:tcPr>
                </a:tc>
              </a:tr>
              <a:tr h="339151">
                <a:tc>
                  <a:txBody>
                    <a:bodyPr/>
                    <a:lstStyle/>
                    <a:p>
                      <a:pPr algn="ctr"/>
                      <a:r>
                        <a:rPr lang="en-US" sz="1100" dirty="0" smtClean="0">
                          <a:solidFill>
                            <a:schemeClr val="tx1"/>
                          </a:solidFill>
                        </a:rPr>
                        <a:t>3</a:t>
                      </a:r>
                      <a:endParaRPr lang="en-US" sz="1100" dirty="0">
                        <a:solidFill>
                          <a:schemeClr val="tx1"/>
                        </a:solidFill>
                      </a:endParaRPr>
                    </a:p>
                  </a:txBody>
                  <a:tcPr anchor="ctr">
                    <a:solidFill>
                      <a:srgbClr val="0070C0"/>
                    </a:solidFill>
                  </a:tcPr>
                </a:tc>
                <a:tc rowSpan="8">
                  <a:txBody>
                    <a:bodyPr/>
                    <a:lstStyle/>
                    <a:p>
                      <a:pPr algn="ctr"/>
                      <a:r>
                        <a:rPr lang="en-US" sz="1100" dirty="0" smtClean="0"/>
                        <a:t>Derivatives</a:t>
                      </a:r>
                      <a:endParaRPr lang="en-US" sz="1100" dirty="0"/>
                    </a:p>
                  </a:txBody>
                  <a:tcPr anchor="ctr">
                    <a:solidFill>
                      <a:schemeClr val="bg1"/>
                    </a:solidFill>
                  </a:tcPr>
                </a:tc>
                <a:tc>
                  <a:txBody>
                    <a:bodyPr/>
                    <a:lstStyle/>
                    <a:p>
                      <a:pPr algn="ctr"/>
                      <a:r>
                        <a:rPr lang="en-US" sz="1100" dirty="0" smtClean="0"/>
                        <a:t>Common Concepts</a:t>
                      </a: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84021">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rowSpan="6">
                  <a:txBody>
                    <a:bodyPr/>
                    <a:lstStyle/>
                    <a:p>
                      <a:pPr algn="ctr"/>
                      <a:r>
                        <a:rPr lang="en-US" sz="1100" dirty="0" smtClean="0"/>
                        <a:t>OTC Derivatives</a:t>
                      </a:r>
                      <a:endParaRPr lang="en-US" sz="1100" dirty="0"/>
                    </a:p>
                  </a:txBody>
                  <a:tcPr anchor="ctr">
                    <a:solidFill>
                      <a:schemeClr val="bg1"/>
                    </a:solidFill>
                  </a:tcPr>
                </a:tc>
                <a:tc>
                  <a:txBody>
                    <a:bodyPr/>
                    <a:lstStyle/>
                    <a:p>
                      <a:pPr algn="ctr"/>
                      <a:r>
                        <a:rPr lang="en-US" sz="1100" dirty="0" smtClean="0"/>
                        <a:t>Rate Based</a:t>
                      </a:r>
                      <a:endParaRPr lang="en-US" sz="1100" dirty="0"/>
                    </a:p>
                  </a:txBody>
                  <a:tcPr anchor="ctr">
                    <a:solidFill>
                      <a:schemeClr val="bg1"/>
                    </a:solidFill>
                  </a:tcPr>
                </a:tc>
                <a:tc>
                  <a:txBody>
                    <a:bodyPr/>
                    <a:lstStyle/>
                    <a:p>
                      <a:pPr algn="ctr"/>
                      <a:r>
                        <a:rPr lang="en-US" sz="1100" i="1" dirty="0" smtClean="0"/>
                        <a:t>Dependent on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762000">
                <a:tc>
                  <a:txBody>
                    <a:bodyPr/>
                    <a:lstStyle/>
                    <a:p>
                      <a:pPr algn="ctr"/>
                      <a:r>
                        <a:rPr lang="en-US" sz="1100" dirty="0" smtClean="0">
                          <a:solidFill>
                            <a:schemeClr val="tx1"/>
                          </a:solidFill>
                        </a:rPr>
                        <a:t>4</a:t>
                      </a:r>
                      <a:endParaRPr lang="en-US" sz="1100" dirty="0">
                        <a:solidFill>
                          <a:schemeClr val="tx1"/>
                        </a:solidFill>
                      </a:endParaRPr>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Credit Default</a:t>
                      </a:r>
                      <a:endParaRPr lang="en-US" sz="1100" dirty="0"/>
                    </a:p>
                  </a:txBody>
                  <a:tcPr anchor="ctr">
                    <a:solidFill>
                      <a:schemeClr val="bg1"/>
                    </a:solidFill>
                  </a:tcPr>
                </a:tc>
                <a:tc>
                  <a:txBody>
                    <a:bodyPr/>
                    <a:lstStyle/>
                    <a:p>
                      <a:pPr algn="ctr"/>
                      <a:r>
                        <a:rPr lang="en-US" sz="1100" i="1" dirty="0" smtClean="0"/>
                        <a:t>Dependent on common concepts</a:t>
                      </a:r>
                      <a:r>
                        <a:rPr lang="en-US" sz="1100" i="1" baseline="0" dirty="0" smtClean="0"/>
                        <a:t> for loans, common debt terms,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209877">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Foreign</a:t>
                      </a:r>
                      <a:r>
                        <a:rPr lang="en-US" sz="1100" baseline="0" dirty="0" smtClean="0"/>
                        <a:t> Exchange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5943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Asset</a:t>
                      </a:r>
                      <a:endParaRPr lang="en-US" sz="1100" dirty="0"/>
                    </a:p>
                  </a:txBody>
                  <a:tcPr anchor="ctr">
                    <a:solidFill>
                      <a:schemeClr val="bg1"/>
                    </a:solidFill>
                  </a:tcPr>
                </a:tc>
                <a:tc>
                  <a:txBody>
                    <a:bodyPr/>
                    <a:lstStyle/>
                    <a:p>
                      <a:pPr algn="ctr"/>
                      <a:r>
                        <a:rPr lang="en-US" sz="1100" i="1" dirty="0" smtClean="0"/>
                        <a:t>Dependent on equities, bonds,</a:t>
                      </a:r>
                      <a:r>
                        <a:rPr lang="en-US" sz="1100" i="1" baseline="0" dirty="0" smtClean="0"/>
                        <a:t> common debt terms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2954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Commodity</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7</a:t>
                      </a:r>
                      <a:endParaRPr lang="en-US" sz="1100" dirty="0">
                        <a:solidFill>
                          <a:schemeClr val="tx1"/>
                        </a:solidFill>
                      </a:endParaRPr>
                    </a:p>
                  </a:txBody>
                  <a:tcPr anchor="ctr">
                    <a:solidFill>
                      <a:srgbClr val="00B0F0"/>
                    </a:solidFill>
                  </a:tcPr>
                </a:tc>
                <a:tc vMerge="1">
                  <a:txBody>
                    <a:bodyPr/>
                    <a:lstStyle/>
                    <a:p>
                      <a:pPr algn="ctr"/>
                      <a:endParaRPr lang="en-US" sz="1100" dirty="0"/>
                    </a:p>
                  </a:txBody>
                  <a:tcPr/>
                </a:tc>
                <a:tc vMerge="1">
                  <a:txBody>
                    <a:bodyPr/>
                    <a:lstStyle/>
                    <a:p>
                      <a:endParaRPr lang="en-US" sz="1100" dirty="0"/>
                    </a:p>
                  </a:txBody>
                  <a:tcPr/>
                </a:tc>
                <a:tc>
                  <a:txBody>
                    <a:bodyPr/>
                    <a:lstStyle/>
                    <a:p>
                      <a:pPr algn="ctr"/>
                      <a:r>
                        <a:rPr lang="en-US" sz="1100" dirty="0" smtClean="0"/>
                        <a:t>Contracts for Difference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8</a:t>
                      </a:r>
                      <a:endParaRPr lang="en-US" sz="1100" dirty="0">
                        <a:solidFill>
                          <a:schemeClr val="tx1"/>
                        </a:solidFill>
                      </a:endParaRPr>
                    </a:p>
                  </a:txBody>
                  <a:tcPr anchor="ctr">
                    <a:solidFill>
                      <a:schemeClr val="accent6">
                        <a:lumMod val="60000"/>
                        <a:lumOff val="40000"/>
                      </a:schemeClr>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Exchange Traded</a:t>
                      </a:r>
                    </a:p>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9</a:t>
                      </a:r>
                      <a:endParaRPr lang="en-US" sz="1100" dirty="0">
                        <a:solidFill>
                          <a:schemeClr val="tx1"/>
                        </a:solidFill>
                      </a:endParaRPr>
                    </a:p>
                  </a:txBody>
                  <a:tcPr anchor="ctr">
                    <a:solidFill>
                      <a:srgbClr val="CC9900"/>
                    </a:solidFill>
                  </a:tcPr>
                </a:tc>
                <a:tc>
                  <a:txBody>
                    <a:bodyPr/>
                    <a:lstStyle/>
                    <a:p>
                      <a:pPr algn="ctr"/>
                      <a:r>
                        <a:rPr lang="en-US" sz="1100" dirty="0" smtClean="0"/>
                        <a:t>Collective Investment Vehicles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t>Dependent on listed instruments, derivatives, indices</a:t>
                      </a:r>
                    </a:p>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10</a:t>
                      </a:r>
                      <a:endParaRPr lang="en-US" sz="1100" dirty="0">
                        <a:solidFill>
                          <a:schemeClr val="tx1"/>
                        </a:solidFill>
                      </a:endParaRPr>
                    </a:p>
                  </a:txBody>
                  <a:tcPr anchor="ctr">
                    <a:solidFill>
                      <a:schemeClr val="accent1">
                        <a:lumMod val="90000"/>
                      </a:schemeClr>
                    </a:solidFill>
                  </a:tcPr>
                </a:tc>
                <a:tc>
                  <a:txBody>
                    <a:bodyPr/>
                    <a:lstStyle/>
                    <a:p>
                      <a:pPr algn="ctr"/>
                      <a:r>
                        <a:rPr lang="en-US" sz="1100" dirty="0" smtClean="0"/>
                        <a:t>Rights</a:t>
                      </a:r>
                      <a:r>
                        <a:rPr lang="en-US" sz="1100" baseline="0" dirty="0" smtClean="0"/>
                        <a:t> &amp; Warrants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r>
                        <a:rPr lang="en-US" sz="1100" i="1" dirty="0" smtClean="0"/>
                        <a:t>Dependent on common concepts for all instruments</a:t>
                      </a: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3246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7"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(September 2014)</a:t>
            </a:r>
            <a:endParaRPr lang="en-US" sz="2400" dirty="0"/>
          </a:p>
        </p:txBody>
      </p:sp>
    </p:spTree>
    <p:extLst>
      <p:ext uri="{BB962C8B-B14F-4D97-AF65-F5344CB8AC3E}">
        <p14:creationId xmlns:p14="http://schemas.microsoft.com/office/powerpoint/2010/main" val="3255505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C6BDA211-D83F-4883-8596-42D171D057DF}" type="slidenum">
              <a:rPr lang="en-US" smtClean="0">
                <a:solidFill>
                  <a:srgbClr val="000000"/>
                </a:solidFill>
              </a:rPr>
              <a:pPr>
                <a:defRPr/>
              </a:pPr>
              <a:t>18</a:t>
            </a:fld>
            <a:endParaRPr lang="en-US" dirty="0">
              <a:solidFill>
                <a:srgbClr val="000000"/>
              </a:solidFill>
            </a:endParaRPr>
          </a:p>
        </p:txBody>
      </p:sp>
      <p:sp>
        <p:nvSpPr>
          <p:cNvPr id="5" name="Footer Placeholder 4"/>
          <p:cNvSpPr>
            <a:spLocks noGrp="1"/>
          </p:cNvSpPr>
          <p:nvPr>
            <p:ph type="ftr" sz="quarter" idx="12"/>
          </p:nvPr>
        </p:nvSpPr>
        <p:spPr/>
        <p:txBody>
          <a:bodyPr/>
          <a:lstStyle/>
          <a:p>
            <a:pPr>
              <a:defRPr/>
            </a:pPr>
            <a:r>
              <a:rPr lang="en-US" dirty="0" smtClean="0">
                <a:latin typeface="Times New Roman" pitchFamily="18" charset="0"/>
              </a:rPr>
              <a:t>Copyright © 2014 EDM Council Inc.</a:t>
            </a:r>
            <a:endParaRPr lang="en-US" dirty="0">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97552487"/>
              </p:ext>
            </p:extLst>
          </p:nvPr>
        </p:nvGraphicFramePr>
        <p:xfrm>
          <a:off x="304800" y="1092200"/>
          <a:ext cx="8630735" cy="4406054"/>
        </p:xfrm>
        <a:graphic>
          <a:graphicData uri="http://schemas.openxmlformats.org/drawingml/2006/table">
            <a:tbl>
              <a:tblPr firstRow="1">
                <a:tableStyleId>{ED083AE6-46FA-4A59-8FB0-9F97EB10719F}</a:tableStyleId>
              </a:tblPr>
              <a:tblGrid>
                <a:gridCol w="309521"/>
                <a:gridCol w="1286838"/>
                <a:gridCol w="2471981"/>
                <a:gridCol w="2518442"/>
                <a:gridCol w="506466"/>
                <a:gridCol w="461246"/>
                <a:gridCol w="446506"/>
                <a:gridCol w="629735"/>
              </a:tblGrid>
              <a:tr h="228600">
                <a:tc gridSpan="8">
                  <a:txBody>
                    <a:bodyPr/>
                    <a:lstStyle/>
                    <a:p>
                      <a:pPr algn="ctr"/>
                      <a:r>
                        <a:rPr lang="en-US" sz="1200" dirty="0" smtClean="0">
                          <a:solidFill>
                            <a:schemeClr val="bg1"/>
                          </a:solidFill>
                        </a:rPr>
                        <a:t>Market</a:t>
                      </a:r>
                      <a:r>
                        <a:rPr lang="en-US" sz="1200" baseline="0" dirty="0" smtClean="0">
                          <a:solidFill>
                            <a:schemeClr val="bg1"/>
                          </a:solidFill>
                        </a:rPr>
                        <a:t> Data </a:t>
                      </a:r>
                      <a:r>
                        <a:rPr lang="en-US" sz="1200" dirty="0" smtClean="0">
                          <a:solidFill>
                            <a:schemeClr val="bg1"/>
                          </a:solidFill>
                        </a:rPr>
                        <a:t>(time and date) Semantics</a:t>
                      </a:r>
                    </a:p>
                    <a:p>
                      <a:pPr algn="ct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1">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Beta</a:t>
                      </a:r>
                      <a:endParaRPr lang="en-US" sz="900" b="1" dirty="0"/>
                    </a:p>
                  </a:txBody>
                  <a:tcPr>
                    <a:solidFill>
                      <a:schemeClr val="bg1">
                        <a:lumMod val="85000"/>
                      </a:schemeClr>
                    </a:solidFill>
                  </a:tcPr>
                </a:tc>
                <a:tc>
                  <a:txBody>
                    <a:bodyPr/>
                    <a:lstStyle/>
                    <a:p>
                      <a:pPr algn="ctr"/>
                      <a:r>
                        <a:rPr lang="en-US" sz="900" b="1" dirty="0" smtClean="0"/>
                        <a:t>Model</a:t>
                      </a:r>
                      <a:endParaRPr lang="en-US" sz="900" b="1" dirty="0"/>
                    </a:p>
                  </a:txBody>
                  <a:tcP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Common Terms</a:t>
                      </a:r>
                      <a:endParaRPr lang="en-US" sz="1100" dirty="0"/>
                    </a:p>
                  </a:txBody>
                  <a:tcPr/>
                </a:tc>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Equity Pricing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3">
                  <a:txBody>
                    <a:bodyPr/>
                    <a:lstStyle/>
                    <a:p>
                      <a:pPr algn="ctr"/>
                      <a:endParaRPr lang="en-US" sz="1100" dirty="0" smtClean="0"/>
                    </a:p>
                    <a:p>
                      <a:pPr algn="ctr"/>
                      <a:endParaRPr lang="en-US" sz="1100" dirty="0" smtClean="0"/>
                    </a:p>
                    <a:p>
                      <a:pPr algn="ctr"/>
                      <a:endParaRPr lang="en-US" sz="400" dirty="0" smtClean="0"/>
                    </a:p>
                    <a:p>
                      <a:pPr algn="ctr"/>
                      <a:r>
                        <a:rPr lang="en-US" sz="1100" dirty="0" smtClean="0"/>
                        <a:t>Debt Temporal Terms</a:t>
                      </a:r>
                      <a:endParaRPr lang="en-US" sz="1100" dirty="0"/>
                    </a:p>
                  </a:txBody>
                  <a:tcPr/>
                </a:tc>
                <a:tc>
                  <a:txBody>
                    <a:bodyPr/>
                    <a:lstStyle/>
                    <a:p>
                      <a:pPr algn="ctr"/>
                      <a:r>
                        <a:rPr lang="en-US" sz="1100" dirty="0" smtClean="0"/>
                        <a:t>Debt Pricing and Yields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Analytics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Pool Analytics</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74320">
                <a:tc vMerge="1">
                  <a:txBody>
                    <a:bodyPr/>
                    <a:lstStyle/>
                    <a:p>
                      <a:endParaRPr lang="en-US" sz="1200" dirty="0"/>
                    </a:p>
                  </a:txBody>
                  <a:tcPr/>
                </a:tc>
                <a:tc>
                  <a:txBody>
                    <a:bodyPr/>
                    <a:lstStyle/>
                    <a:p>
                      <a:pPr algn="ctr"/>
                      <a:r>
                        <a:rPr lang="en-US" sz="1100" dirty="0" smtClean="0"/>
                        <a:t>CIV Temporal</a:t>
                      </a:r>
                      <a:r>
                        <a:rPr lang="en-US" sz="1100" baseline="0" dirty="0" smtClean="0"/>
                        <a:t> Terms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Loan Temporal Terms</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Trading Status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rowSpan="2">
                  <a:txBody>
                    <a:bodyPr/>
                    <a:lstStyle/>
                    <a:p>
                      <a:pPr algn="ctr"/>
                      <a:endParaRPr lang="en-US" sz="1100" dirty="0" smtClean="0"/>
                    </a:p>
                    <a:p>
                      <a:pPr algn="ctr"/>
                      <a:r>
                        <a:rPr lang="en-US" sz="1100" dirty="0" smtClean="0"/>
                        <a:t>Credit Temporal Terms</a:t>
                      </a:r>
                      <a:endParaRPr lang="en-US" sz="1100" dirty="0"/>
                    </a:p>
                  </a:txBody>
                  <a:tcPr/>
                </a:tc>
                <a:tc>
                  <a:txBody>
                    <a:bodyPr/>
                    <a:lstStyle/>
                    <a:p>
                      <a:pPr algn="ctr"/>
                      <a:r>
                        <a:rPr lang="en-US" sz="1100" dirty="0" smtClean="0"/>
                        <a:t>Credit Rating</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000" dirty="0"/>
                    </a:p>
                  </a:txBody>
                  <a:tcPr vert="vert"/>
                </a:tc>
                <a:tc vMerge="1">
                  <a:txBody>
                    <a:bodyPr/>
                    <a:lstStyle/>
                    <a:p>
                      <a:pPr algn="ctr"/>
                      <a:endParaRPr lang="en-US" sz="1100" dirty="0"/>
                    </a:p>
                  </a:txBody>
                  <a:tcPr/>
                </a:tc>
                <a:tc>
                  <a:txBody>
                    <a:bodyPr/>
                    <a:lstStyle/>
                    <a:p>
                      <a:pPr algn="ctr"/>
                      <a:r>
                        <a:rPr lang="en-US" sz="1100" dirty="0" smtClean="0"/>
                        <a:t>Credit Status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9" name="Rectangle 8"/>
          <p:cNvSpPr/>
          <p:nvPr/>
        </p:nvSpPr>
        <p:spPr>
          <a:xfrm>
            <a:off x="304800"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sp>
        <p:nvSpPr>
          <p:cNvPr id="8" name="TextBox 7"/>
          <p:cNvSpPr txBox="1"/>
          <p:nvPr/>
        </p:nvSpPr>
        <p:spPr>
          <a:xfrm>
            <a:off x="914400" y="57912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10"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(September 2014)</a:t>
            </a:r>
            <a:endParaRPr lang="en-US" sz="2400" dirty="0"/>
          </a:p>
        </p:txBody>
      </p:sp>
    </p:spTree>
    <p:extLst>
      <p:ext uri="{BB962C8B-B14F-4D97-AF65-F5344CB8AC3E}">
        <p14:creationId xmlns:p14="http://schemas.microsoft.com/office/powerpoint/2010/main" val="806273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8932478"/>
              </p:ext>
            </p:extLst>
          </p:nvPr>
        </p:nvGraphicFramePr>
        <p:xfrm>
          <a:off x="284665" y="1258146"/>
          <a:ext cx="8630735" cy="4172374"/>
        </p:xfrm>
        <a:graphic>
          <a:graphicData uri="http://schemas.openxmlformats.org/drawingml/2006/table">
            <a:tbl>
              <a:tblPr firstRow="1">
                <a:tableStyleId>{ED083AE6-46FA-4A59-8FB0-9F97EB10719F}</a:tableStyleId>
              </a:tblPr>
              <a:tblGrid>
                <a:gridCol w="309521"/>
                <a:gridCol w="2072814"/>
                <a:gridCol w="2971800"/>
                <a:gridCol w="1232647"/>
                <a:gridCol w="506466"/>
                <a:gridCol w="461246"/>
                <a:gridCol w="466641"/>
                <a:gridCol w="609600"/>
              </a:tblGrid>
              <a:tr h="228600">
                <a:tc gridSpan="8">
                  <a:txBody>
                    <a:bodyPr/>
                    <a:lstStyle/>
                    <a:p>
                      <a:pPr algn="ctr"/>
                      <a:r>
                        <a:rPr lang="en-US" sz="1200" dirty="0" smtClean="0">
                          <a:solidFill>
                            <a:schemeClr val="bg1"/>
                          </a:solidFill>
                        </a:rPr>
                        <a:t>Process Related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0">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Beta</a:t>
                      </a:r>
                      <a:endParaRPr lang="en-US" sz="900" b="1" dirty="0"/>
                    </a:p>
                  </a:txBody>
                  <a:tcPr>
                    <a:solidFill>
                      <a:schemeClr val="bg1">
                        <a:lumMod val="85000"/>
                      </a:schemeClr>
                    </a:solidFill>
                  </a:tcPr>
                </a:tc>
                <a:tc>
                  <a:txBody>
                    <a:bodyPr/>
                    <a:lstStyle/>
                    <a:p>
                      <a:pPr algn="ctr"/>
                      <a:r>
                        <a:rPr lang="en-US" sz="900" b="1" dirty="0" smtClean="0"/>
                        <a:t>Model</a:t>
                      </a:r>
                      <a:endParaRPr lang="en-US" sz="900" b="1" dirty="0"/>
                    </a:p>
                  </a:txBody>
                  <a:tcP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Corporate Actions and Events</a:t>
                      </a:r>
                      <a:endParaRPr lang="en-US" sz="1100" dirty="0"/>
                    </a:p>
                  </a:txBody>
                  <a:tcPr/>
                </a:tc>
                <a:tc>
                  <a:txBody>
                    <a:bodyPr/>
                    <a:lstStyle/>
                    <a:p>
                      <a:pPr algn="l"/>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4">
                  <a:txBody>
                    <a:bodyPr/>
                    <a:lstStyle/>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smtClean="0"/>
                    </a:p>
                    <a:p>
                      <a:pPr algn="ctr"/>
                      <a:r>
                        <a:rPr lang="en-US" sz="1100" dirty="0" smtClean="0"/>
                        <a:t>Securities Issuance</a:t>
                      </a:r>
                      <a:endParaRPr lang="en-US" sz="1100" dirty="0"/>
                    </a:p>
                  </a:txBody>
                  <a:tcPr/>
                </a:tc>
                <a:tc>
                  <a:txBody>
                    <a:bodyPr/>
                    <a:lstStyle/>
                    <a:p>
                      <a:pPr algn="ctr"/>
                      <a:r>
                        <a:rPr lang="en-US" sz="1100" dirty="0" smtClean="0"/>
                        <a:t>Common Issuance</a:t>
                      </a:r>
                      <a:r>
                        <a:rPr lang="en-US" sz="1100" baseline="0" dirty="0" smtClean="0"/>
                        <a:t> Process Terms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Equity Issuance (</a:t>
                      </a:r>
                      <a:r>
                        <a:rPr lang="en-US" sz="1100" i="1" dirty="0" smtClean="0"/>
                        <a:t>includes IPO, primary</a:t>
                      </a:r>
                      <a:r>
                        <a:rPr lang="en-US" sz="1100" i="1" baseline="0" dirty="0" smtClean="0"/>
                        <a:t> market</a:t>
                      </a:r>
                      <a:r>
                        <a:rPr lang="en-US" sz="1100" baseline="0" dirty="0" smtClean="0"/>
                        <a:t>)</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Debt/Bonds Issuance (</a:t>
                      </a:r>
                      <a:r>
                        <a:rPr lang="en-US" sz="1100" i="1" dirty="0" smtClean="0"/>
                        <a:t>includes auction, syndication and other issuance processes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Asset-Backed</a:t>
                      </a:r>
                      <a:r>
                        <a:rPr lang="en-US" sz="1100" baseline="0" dirty="0" smtClean="0"/>
                        <a:t> / Mortgage-Backed Issuance (</a:t>
                      </a:r>
                      <a:r>
                        <a:rPr lang="en-US" sz="1100" i="1" baseline="0" dirty="0" smtClean="0"/>
                        <a:t>includes ag</a:t>
                      </a:r>
                      <a:r>
                        <a:rPr lang="en-US" sz="1100" i="1" dirty="0" smtClean="0"/>
                        <a:t>ency and non-agency</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Securities Transactions (</a:t>
                      </a:r>
                      <a:r>
                        <a:rPr lang="en-US" sz="1100" i="1" dirty="0" smtClean="0"/>
                        <a:t>includes trade, post trade, clearing, settlement</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70840">
                <a:tc vMerge="1">
                  <a:txBody>
                    <a:bodyPr/>
                    <a:lstStyle/>
                    <a:p>
                      <a:endParaRPr lang="en-US" sz="1200" dirty="0"/>
                    </a:p>
                  </a:txBody>
                  <a:tcPr/>
                </a:tc>
                <a:tc>
                  <a:txBody>
                    <a:bodyPr/>
                    <a:lstStyle/>
                    <a:p>
                      <a:pPr algn="ctr"/>
                      <a:r>
                        <a:rPr lang="en-US" sz="1100" dirty="0" smtClean="0"/>
                        <a:t>OTC Derivatives</a:t>
                      </a:r>
                      <a:r>
                        <a:rPr lang="en-US" sz="1100" baseline="0" dirty="0" smtClean="0"/>
                        <a:t> Transactions</a:t>
                      </a:r>
                      <a:endParaRPr lang="en-US" sz="1100" dirty="0"/>
                    </a:p>
                  </a:txBody>
                  <a:tcPr/>
                </a:tc>
                <a:tc>
                  <a:txBody>
                    <a:bodyPr/>
                    <a:lstStyle/>
                    <a:p>
                      <a:pPr algn="ctr"/>
                      <a:endParaRPr lang="en-US" sz="1100" dirty="0"/>
                    </a:p>
                  </a:txBody>
                  <a:tcPr/>
                </a:tc>
                <a:tc>
                  <a:txBody>
                    <a:bodyPr/>
                    <a:lstStyle/>
                    <a:p>
                      <a:pPr algn="ctr"/>
                      <a:endParaRPr lang="en-US" sz="400" dirty="0" smtClean="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a:txBody>
                    <a:bodyPr/>
                    <a:lstStyle/>
                    <a:p>
                      <a:pPr algn="ctr"/>
                      <a:r>
                        <a:rPr lang="en-US" sz="1100" dirty="0" smtClean="0"/>
                        <a:t>Payments</a:t>
                      </a:r>
                      <a:r>
                        <a:rPr lang="en-US" sz="1100" baseline="0" dirty="0" smtClean="0"/>
                        <a:t> Processing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48827">
                <a:tc vMerge="1">
                  <a:txBody>
                    <a:bodyPr/>
                    <a:lstStyle/>
                    <a:p>
                      <a:endParaRPr lang="en-US" sz="1000" dirty="0"/>
                    </a:p>
                  </a:txBody>
                  <a:tcPr vert="vert"/>
                </a:tc>
                <a:tc>
                  <a:txBody>
                    <a:bodyPr/>
                    <a:lstStyle/>
                    <a:p>
                      <a:pPr algn="ctr"/>
                      <a:r>
                        <a:rPr lang="en-US" sz="1100" dirty="0" smtClean="0"/>
                        <a:t>Portfolio and Holdings</a:t>
                      </a:r>
                      <a:endParaRPr lang="en-US" sz="1100" dirty="0"/>
                    </a:p>
                  </a:txBody>
                  <a:tcPr/>
                </a:tc>
                <a:tc>
                  <a:txBody>
                    <a:bodyPr/>
                    <a:lstStyle/>
                    <a:p>
                      <a:pPr algn="ctr"/>
                      <a:endParaRPr lang="en-US" sz="1100" dirty="0"/>
                    </a:p>
                  </a:txBody>
                  <a:tcPr/>
                </a:tc>
                <a:tc>
                  <a:txBody>
                    <a:bodyPr/>
                    <a:lstStyle/>
                    <a:p>
                      <a:pPr algn="ctr"/>
                      <a:endParaRPr lang="en-US" sz="400" i="1" dirty="0" smtClean="0"/>
                    </a:p>
                    <a:p>
                      <a:pPr algn="ctr"/>
                      <a:r>
                        <a:rPr lang="en-US" sz="1100" i="1" dirty="0" smtClean="0"/>
                        <a:t>s</a:t>
                      </a: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bl>
          </a:graphicData>
        </a:graphic>
      </p:graphicFrame>
      <p:sp>
        <p:nvSpPr>
          <p:cNvPr id="9" name="Rectangle 8"/>
          <p:cNvSpPr/>
          <p:nvPr/>
        </p:nvSpPr>
        <p:spPr>
          <a:xfrm>
            <a:off x="297712"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751513"/>
            <a:ext cx="68580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(September 2014)</a:t>
            </a:r>
            <a:endParaRPr lang="en-US" sz="2400" dirty="0"/>
          </a:p>
        </p:txBody>
      </p:sp>
    </p:spTree>
    <p:extLst>
      <p:ext uri="{BB962C8B-B14F-4D97-AF65-F5344CB8AC3E}">
        <p14:creationId xmlns:p14="http://schemas.microsoft.com/office/powerpoint/2010/main" val="123083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FIBO Status</a:t>
            </a:r>
          </a:p>
          <a:p>
            <a:pPr lvl="1"/>
            <a:r>
              <a:rPr lang="en-US" dirty="0" smtClean="0"/>
              <a:t>Status of Current Activities</a:t>
            </a:r>
          </a:p>
          <a:p>
            <a:pPr lvl="2"/>
            <a:r>
              <a:rPr lang="en-US" dirty="0" smtClean="0"/>
              <a:t>FIBO Foundations</a:t>
            </a:r>
          </a:p>
          <a:p>
            <a:pPr lvl="2"/>
            <a:r>
              <a:rPr lang="en-US" dirty="0" smtClean="0"/>
              <a:t>FIBO BE</a:t>
            </a:r>
          </a:p>
          <a:p>
            <a:pPr lvl="2"/>
            <a:r>
              <a:rPr lang="en-US" dirty="0" smtClean="0"/>
              <a:t>FIBO Indices and Indicators</a:t>
            </a:r>
          </a:p>
          <a:p>
            <a:pPr lvl="2"/>
            <a:r>
              <a:rPr lang="en-US" dirty="0" smtClean="0"/>
              <a:t>FIBO Specification</a:t>
            </a:r>
            <a:r>
              <a:rPr lang="en-US" baseline="0" dirty="0" smtClean="0"/>
              <a:t> status overview</a:t>
            </a:r>
            <a:endParaRPr lang="en-US" dirty="0" smtClean="0"/>
          </a:p>
          <a:p>
            <a:pPr lvl="1"/>
            <a:r>
              <a:rPr lang="en-US" dirty="0" smtClean="0"/>
              <a:t>Roadmap and next steps</a:t>
            </a:r>
          </a:p>
          <a:p>
            <a:pPr lvl="0"/>
            <a:r>
              <a:rPr lang="en-US" dirty="0" smtClean="0"/>
              <a:t>Austin FDTF Meeting outcomes</a:t>
            </a:r>
          </a:p>
          <a:p>
            <a:pPr lvl="0"/>
            <a:r>
              <a:rPr lang="en-US" dirty="0" smtClean="0"/>
              <a:t>FIBO Development Process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2334629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FTF Status</a:t>
            </a:r>
            <a:endParaRPr lang="en-US" dirty="0"/>
          </a:p>
        </p:txBody>
      </p:sp>
      <p:sp>
        <p:nvSpPr>
          <p:cNvPr id="3" name="Content Placeholder 2"/>
          <p:cNvSpPr>
            <a:spLocks noGrp="1"/>
          </p:cNvSpPr>
          <p:nvPr>
            <p:ph idx="1"/>
          </p:nvPr>
        </p:nvSpPr>
        <p:spPr/>
        <p:txBody>
          <a:bodyPr/>
          <a:lstStyle/>
          <a:p>
            <a:pPr lvl="0"/>
            <a:r>
              <a:rPr lang="en-US" dirty="0" smtClean="0"/>
              <a:t>FTF2 chartered in Austin</a:t>
            </a:r>
          </a:p>
          <a:p>
            <a:pPr lvl="1"/>
            <a:r>
              <a:rPr lang="en-US" dirty="0" smtClean="0"/>
              <a:t>Have published FIBO Foundations Beta2</a:t>
            </a:r>
            <a:r>
              <a:rPr lang="en-US" baseline="0" dirty="0" smtClean="0"/>
              <a:t> as </a:t>
            </a:r>
            <a:r>
              <a:rPr lang="en-US" dirty="0" smtClean="0"/>
              <a:t>a “Convenience” document </a:t>
            </a:r>
          </a:p>
          <a:p>
            <a:pPr lvl="2"/>
            <a:r>
              <a:rPr lang="en-US" dirty="0" smtClean="0"/>
              <a:t>baseline rather than a “Final” Spec</a:t>
            </a:r>
          </a:p>
          <a:p>
            <a:pPr lvl="2"/>
            <a:r>
              <a:rPr lang="en-US" dirty="0" smtClean="0"/>
              <a:t>Allows</a:t>
            </a:r>
            <a:r>
              <a:rPr lang="en-US" baseline="0" dirty="0" smtClean="0"/>
              <a:t> us to </a:t>
            </a:r>
            <a:r>
              <a:rPr lang="en-US" dirty="0" smtClean="0"/>
              <a:t>complete more formal tests</a:t>
            </a:r>
          </a:p>
          <a:p>
            <a:pPr lvl="0"/>
            <a:r>
              <a:rPr lang="en-US" dirty="0" smtClean="0"/>
              <a:t>FTF2</a:t>
            </a:r>
            <a:r>
              <a:rPr lang="en-US" baseline="0" dirty="0" smtClean="0"/>
              <a:t> Activities</a:t>
            </a:r>
          </a:p>
          <a:p>
            <a:pPr lvl="1"/>
            <a:r>
              <a:rPr lang="en-US" dirty="0" smtClean="0"/>
              <a:t>Deferred issues</a:t>
            </a:r>
          </a:p>
          <a:p>
            <a:pPr lvl="1"/>
            <a:r>
              <a:rPr lang="en-US" dirty="0" smtClean="0"/>
              <a:t>Outcome of “diffs” exercise with </a:t>
            </a:r>
            <a:r>
              <a:rPr lang="en-US" dirty="0" err="1" smtClean="0"/>
              <a:t>PoC</a:t>
            </a:r>
            <a:r>
              <a:rPr lang="en-US" dirty="0" smtClean="0"/>
              <a:t> Operational ontology</a:t>
            </a:r>
          </a:p>
          <a:p>
            <a:pPr lvl="1"/>
            <a:r>
              <a:rPr lang="en-US" dirty="0" smtClean="0"/>
              <a:t>Revisit Ownership and Control</a:t>
            </a:r>
            <a:endParaRPr lang="en-US" baseline="0" dirty="0" smtClean="0"/>
          </a:p>
          <a:p>
            <a:pPr lvl="1"/>
            <a:r>
              <a:rPr lang="en-US" baseline="0" dirty="0" smtClean="0"/>
              <a:t>Testing!</a:t>
            </a:r>
          </a:p>
          <a:p>
            <a:pPr lvl="1"/>
            <a:r>
              <a:rPr lang="en-US" baseline="0" dirty="0" smtClean="0"/>
              <a:t>Finish in December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a:t>
            </a:fld>
            <a:endParaRPr lang="en-US" dirty="0"/>
          </a:p>
        </p:txBody>
      </p:sp>
    </p:spTree>
    <p:extLst>
      <p:ext uri="{BB962C8B-B14F-4D97-AF65-F5344CB8AC3E}">
        <p14:creationId xmlns:p14="http://schemas.microsoft.com/office/powerpoint/2010/main" val="1757099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aseline="0" dirty="0" smtClean="0"/>
              <a:t>FIBO Specifications Status Overview</a:t>
            </a:r>
            <a:endParaRPr lang="en-US" sz="2800" dirty="0"/>
          </a:p>
        </p:txBody>
      </p:sp>
      <p:sp>
        <p:nvSpPr>
          <p:cNvPr id="3" name="Content Placeholder 2"/>
          <p:cNvSpPr>
            <a:spLocks noGrp="1"/>
          </p:cNvSpPr>
          <p:nvPr>
            <p:ph idx="1"/>
          </p:nvPr>
        </p:nvSpPr>
        <p:spPr/>
        <p:txBody>
          <a:bodyPr/>
          <a:lstStyle/>
          <a:p>
            <a:pPr lvl="0"/>
            <a:r>
              <a:rPr lang="en-US" sz="2000" baseline="0" dirty="0" smtClean="0"/>
              <a:t>FIBO Foundations </a:t>
            </a:r>
          </a:p>
          <a:p>
            <a:pPr lvl="1"/>
            <a:r>
              <a:rPr lang="en-US" sz="1800" baseline="0" dirty="0" smtClean="0"/>
              <a:t>FTF2 chartered Sept 2014</a:t>
            </a:r>
          </a:p>
          <a:p>
            <a:pPr lvl="0"/>
            <a:r>
              <a:rPr lang="en-US" sz="2000" baseline="0" dirty="0" smtClean="0"/>
              <a:t>FIBO Business Entities</a:t>
            </a:r>
          </a:p>
          <a:p>
            <a:pPr lvl="1" rtl="0" fontAlgn="base"/>
            <a:r>
              <a:rPr lang="en-US" sz="1800" kern="1200" baseline="0" dirty="0" smtClean="0">
                <a:solidFill>
                  <a:schemeClr val="tx1"/>
                </a:solidFill>
                <a:effectLst/>
                <a:latin typeface="+mn-lt"/>
                <a:ea typeface="+mn-ea"/>
                <a:cs typeface="+mn-cs"/>
              </a:rPr>
              <a:t>Approved for Finalization (March 2014)</a:t>
            </a:r>
            <a:endParaRPr lang="en-US" sz="1800" dirty="0" smtClean="0">
              <a:effectLst/>
            </a:endParaRPr>
          </a:p>
          <a:p>
            <a:pPr lvl="1" rtl="0" fontAlgn="base"/>
            <a:r>
              <a:rPr lang="en-US" sz="1800" kern="1200" baseline="0" dirty="0" smtClean="0">
                <a:solidFill>
                  <a:schemeClr val="tx1"/>
                </a:solidFill>
                <a:effectLst/>
                <a:latin typeface="+mn-lt"/>
                <a:ea typeface="+mn-ea"/>
                <a:cs typeface="+mn-cs"/>
              </a:rPr>
              <a:t>FTF chartered</a:t>
            </a:r>
          </a:p>
          <a:p>
            <a:pPr lvl="1" rtl="0" fontAlgn="base"/>
            <a:r>
              <a:rPr lang="en-US" sz="1800" kern="1200" baseline="0" dirty="0" smtClean="0">
                <a:solidFill>
                  <a:schemeClr val="tx1"/>
                </a:solidFill>
                <a:effectLst/>
                <a:latin typeface="+mn-lt"/>
                <a:ea typeface="+mn-ea"/>
                <a:cs typeface="+mn-cs"/>
              </a:rPr>
              <a:t>Completion scheduled for March 2015</a:t>
            </a:r>
          </a:p>
          <a:p>
            <a:r>
              <a:rPr lang="en-US" sz="2000" dirty="0" smtClean="0"/>
              <a:t>FIBO Indices and Indicators</a:t>
            </a:r>
          </a:p>
          <a:p>
            <a:pPr lvl="1"/>
            <a:r>
              <a:rPr lang="en-US" sz="1800" baseline="0" dirty="0" smtClean="0"/>
              <a:t>Approved September 2014</a:t>
            </a:r>
          </a:p>
          <a:p>
            <a:pPr lvl="1"/>
            <a:r>
              <a:rPr lang="en-US" sz="1800" baseline="0" dirty="0" smtClean="0"/>
              <a:t>Completion scheduled for June 2015</a:t>
            </a:r>
            <a:endParaRPr lang="en-US" sz="1800" dirty="0" smtClean="0"/>
          </a:p>
          <a:p>
            <a:pPr lvl="0"/>
            <a:r>
              <a:rPr lang="en-US" sz="2000" baseline="0" dirty="0" smtClean="0"/>
              <a:t>FIBO Securities Common and Equities</a:t>
            </a:r>
          </a:p>
          <a:p>
            <a:pPr lvl="1"/>
            <a:r>
              <a:rPr lang="en-US" sz="1800" baseline="0" dirty="0" smtClean="0"/>
              <a:t>FIBO Content Team in place unde</a:t>
            </a:r>
            <a:r>
              <a:rPr lang="en-US" sz="1800" dirty="0" smtClean="0"/>
              <a:t>r Richard </a:t>
            </a:r>
            <a:r>
              <a:rPr lang="en-US" sz="1800" dirty="0" err="1" smtClean="0"/>
              <a:t>Beatch</a:t>
            </a:r>
            <a:r>
              <a:rPr lang="en-US" sz="1800" dirty="0" smtClean="0"/>
              <a:t> (Bloomberg)</a:t>
            </a:r>
          </a:p>
          <a:p>
            <a:pPr lvl="1"/>
            <a:r>
              <a:rPr lang="en-US" sz="1800" baseline="0" dirty="0" smtClean="0"/>
              <a:t>Will submit an RFP in December 2014 at Long Beach</a:t>
            </a:r>
          </a:p>
          <a:p>
            <a:pPr lvl="1"/>
            <a:r>
              <a:rPr lang="en-US" sz="1800" baseline="0" dirty="0" smtClean="0"/>
              <a:t>Submission to follow in March 2015</a:t>
            </a:r>
          </a:p>
          <a:p>
            <a:pPr lvl="1"/>
            <a:r>
              <a:rPr lang="en-US" sz="1800" baseline="0" dirty="0" smtClean="0"/>
              <a:t>Progress on the OMG migration process</a:t>
            </a:r>
          </a:p>
          <a:p>
            <a:pPr lvl="1"/>
            <a:r>
              <a:rPr lang="en-US" sz="1800" baseline="0" dirty="0" smtClean="0"/>
              <a:t>Identified required additions to Foundations, BE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2191179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hevron 27"/>
          <p:cNvSpPr>
            <a:spLocks noChangeArrowheads="1"/>
          </p:cNvSpPr>
          <p:nvPr/>
        </p:nvSpPr>
        <p:spPr bwMode="auto">
          <a:xfrm>
            <a:off x="7645545" y="2438400"/>
            <a:ext cx="3479655"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a:t>
            </a:r>
            <a:r>
              <a:rPr lang="en-US" sz="1200" dirty="0" smtClean="0"/>
              <a:t>Revision TF</a:t>
            </a:r>
          </a:p>
          <a:p>
            <a:pPr algn="ctr">
              <a:lnSpc>
                <a:spcPct val="90000"/>
              </a:lnSpc>
            </a:pPr>
            <a:r>
              <a:rPr lang="en-US" sz="1200" dirty="0" smtClean="0"/>
              <a:t>(RTF)</a:t>
            </a:r>
            <a:endParaRPr lang="en-US" sz="2200" dirty="0"/>
          </a:p>
        </p:txBody>
      </p:sp>
      <p:sp>
        <p:nvSpPr>
          <p:cNvPr id="54" name="Chevron 27"/>
          <p:cNvSpPr>
            <a:spLocks noChangeArrowheads="1"/>
          </p:cNvSpPr>
          <p:nvPr/>
        </p:nvSpPr>
        <p:spPr bwMode="auto">
          <a:xfrm>
            <a:off x="6326188" y="1789013"/>
            <a:ext cx="3479655"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a:t>
            </a:r>
            <a:r>
              <a:rPr lang="en-US" sz="1200" dirty="0" smtClean="0"/>
              <a:t>Revision TF</a:t>
            </a:r>
          </a:p>
          <a:p>
            <a:pPr algn="ctr">
              <a:lnSpc>
                <a:spcPct val="90000"/>
              </a:lnSpc>
            </a:pPr>
            <a:r>
              <a:rPr lang="en-US" sz="1200" dirty="0" smtClean="0"/>
              <a:t>(RTF)</a:t>
            </a:r>
            <a:endParaRPr lang="en-US" sz="2200" dirty="0"/>
          </a:p>
        </p:txBody>
      </p:sp>
      <p:cxnSp>
        <p:nvCxnSpPr>
          <p:cNvPr id="59394" name="Straight Connector 11"/>
          <p:cNvCxnSpPr>
            <a:cxnSpLocks noChangeShapeType="1"/>
          </p:cNvCxnSpPr>
          <p:nvPr/>
        </p:nvCxnSpPr>
        <p:spPr bwMode="auto">
          <a:xfrm>
            <a:off x="6326188"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Current Roadmap</a:t>
            </a:r>
          </a:p>
        </p:txBody>
      </p:sp>
      <p:sp>
        <p:nvSpPr>
          <p:cNvPr id="4" name="Slide Number Placeholder 3"/>
          <p:cNvSpPr>
            <a:spLocks noGrp="1"/>
          </p:cNvSpPr>
          <p:nvPr>
            <p:ph type="sldNum" sz="quarter" idx="4294967295"/>
          </p:nvPr>
        </p:nvSpPr>
        <p:spPr>
          <a:xfrm>
            <a:off x="6248400" y="6553200"/>
            <a:ext cx="1905000" cy="457200"/>
          </a:xfrm>
          <a:prstGeom prst="rect">
            <a:avLst/>
          </a:prstGeom>
        </p:spPr>
        <p:txBody>
          <a:bodyPr/>
          <a:lstStyle/>
          <a:p>
            <a:pPr>
              <a:defRPr/>
            </a:pPr>
            <a:fld id="{AB741BF8-7313-40CF-99F4-EF55CB009342}" type="slidenum">
              <a:rPr lang="en-US" smtClean="0"/>
              <a:pPr>
                <a:defRPr/>
              </a:pPr>
              <a:t>5</a:t>
            </a:fld>
            <a:endParaRPr lang="en-US"/>
          </a:p>
        </p:txBody>
      </p:sp>
      <p:sp>
        <p:nvSpPr>
          <p:cNvPr id="6" name="Rounded Rectangle 5"/>
          <p:cNvSpPr/>
          <p:nvPr/>
        </p:nvSpPr>
        <p:spPr>
          <a:xfrm>
            <a:off x="6837362" y="6019800"/>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7" name="Rounded Rectangle 6"/>
          <p:cNvSpPr/>
          <p:nvPr/>
        </p:nvSpPr>
        <p:spPr>
          <a:xfrm>
            <a:off x="6686550" y="5867400"/>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8" name="Rounded Rectangle 7"/>
          <p:cNvSpPr/>
          <p:nvPr/>
        </p:nvSpPr>
        <p:spPr>
          <a:xfrm>
            <a:off x="6534150" y="5715000"/>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cxnSp>
        <p:nvCxnSpPr>
          <p:cNvPr id="59401" name="Straight Connector 8"/>
          <p:cNvCxnSpPr>
            <a:cxnSpLocks noChangeShapeType="1"/>
          </p:cNvCxnSpPr>
          <p:nvPr/>
        </p:nvCxnSpPr>
        <p:spPr bwMode="auto">
          <a:xfrm>
            <a:off x="1635125"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285750" y="898525"/>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2013</a:t>
            </a:r>
            <a:endParaRPr lang="en-US" sz="2200" dirty="0"/>
          </a:p>
        </p:txBody>
      </p:sp>
      <p:sp>
        <p:nvSpPr>
          <p:cNvPr id="59403" name="TextBox 5"/>
          <p:cNvSpPr txBox="1">
            <a:spLocks noChangeArrowheads="1"/>
          </p:cNvSpPr>
          <p:nvPr/>
        </p:nvSpPr>
        <p:spPr bwMode="auto">
          <a:xfrm>
            <a:off x="3548063" y="898525"/>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2014</a:t>
            </a:r>
            <a:endParaRPr lang="en-US" sz="2200" dirty="0"/>
          </a:p>
        </p:txBody>
      </p:sp>
      <p:sp>
        <p:nvSpPr>
          <p:cNvPr id="59404" name="TextBox 6"/>
          <p:cNvSpPr txBox="1">
            <a:spLocks noChangeArrowheads="1"/>
          </p:cNvSpPr>
          <p:nvPr/>
        </p:nvSpPr>
        <p:spPr bwMode="auto">
          <a:xfrm>
            <a:off x="6554788" y="898525"/>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2015</a:t>
            </a:r>
            <a:endParaRPr lang="en-US" sz="2200" dirty="0"/>
          </a:p>
        </p:txBody>
      </p:sp>
      <p:sp>
        <p:nvSpPr>
          <p:cNvPr id="14" name="Rounded Rectangle 13"/>
          <p:cNvSpPr/>
          <p:nvPr/>
        </p:nvSpPr>
        <p:spPr>
          <a:xfrm>
            <a:off x="-1219200" y="1798638"/>
            <a:ext cx="15240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Foundations</a:t>
            </a:r>
            <a:endParaRPr lang="en-US" sz="1200" b="1" dirty="0">
              <a:solidFill>
                <a:schemeClr val="bg1"/>
              </a:solidFill>
            </a:endParaRPr>
          </a:p>
        </p:txBody>
      </p:sp>
      <p:sp>
        <p:nvSpPr>
          <p:cNvPr id="15" name="Rounded Rectangle 14"/>
          <p:cNvSpPr/>
          <p:nvPr/>
        </p:nvSpPr>
        <p:spPr>
          <a:xfrm>
            <a:off x="-1219200" y="2438400"/>
            <a:ext cx="28194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Business Entities</a:t>
            </a:r>
            <a:endParaRPr lang="en-US" sz="1200" b="1" dirty="0">
              <a:solidFill>
                <a:schemeClr val="bg1"/>
              </a:solidFill>
            </a:endParaRPr>
          </a:p>
        </p:txBody>
      </p:sp>
      <p:sp>
        <p:nvSpPr>
          <p:cNvPr id="16" name="Rounded Rectangle 15"/>
          <p:cNvSpPr/>
          <p:nvPr/>
        </p:nvSpPr>
        <p:spPr>
          <a:xfrm>
            <a:off x="3779133" y="3706363"/>
            <a:ext cx="3829609"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r>
              <a:rPr lang="en-US" sz="1200" b="1" dirty="0" smtClean="0">
                <a:solidFill>
                  <a:schemeClr val="bg1"/>
                </a:solidFill>
              </a:rPr>
              <a:t>    Securities Common and Equities</a:t>
            </a:r>
            <a:endParaRPr lang="en-US" sz="1200" b="1" dirty="0">
              <a:solidFill>
                <a:schemeClr val="bg1"/>
              </a:solidFill>
            </a:endParaRPr>
          </a:p>
        </p:txBody>
      </p:sp>
      <p:sp>
        <p:nvSpPr>
          <p:cNvPr id="17" name="Rounded Rectangle 16"/>
          <p:cNvSpPr/>
          <p:nvPr/>
        </p:nvSpPr>
        <p:spPr>
          <a:xfrm>
            <a:off x="2930524" y="3078163"/>
            <a:ext cx="1205031"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Indices  &amp; Indicators</a:t>
            </a:r>
            <a:endParaRPr lang="en-US" sz="1200" b="1" dirty="0">
              <a:solidFill>
                <a:schemeClr val="bg1"/>
              </a:solidFill>
            </a:endParaRPr>
          </a:p>
        </p:txBody>
      </p:sp>
      <p:sp>
        <p:nvSpPr>
          <p:cNvPr id="18" name="Rounded Rectangle 17"/>
          <p:cNvSpPr/>
          <p:nvPr/>
        </p:nvSpPr>
        <p:spPr>
          <a:xfrm>
            <a:off x="6334125" y="4359275"/>
            <a:ext cx="2962275"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Loans common</a:t>
            </a:r>
            <a:endParaRPr lang="en-US" sz="1200" b="1" dirty="0">
              <a:solidFill>
                <a:schemeClr val="bg1"/>
              </a:solidFill>
            </a:endParaRPr>
          </a:p>
        </p:txBody>
      </p:sp>
      <p:sp>
        <p:nvSpPr>
          <p:cNvPr id="19" name="Rounded Rectangle 18"/>
          <p:cNvSpPr/>
          <p:nvPr/>
        </p:nvSpPr>
        <p:spPr>
          <a:xfrm>
            <a:off x="6381750" y="5562600"/>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Other FIBO Components</a:t>
            </a:r>
            <a:endParaRPr lang="en-US" sz="1200" b="1" dirty="0">
              <a:solidFill>
                <a:schemeClr val="bg1"/>
              </a:solidFill>
            </a:endParaRPr>
          </a:p>
        </p:txBody>
      </p:sp>
      <p:sp>
        <p:nvSpPr>
          <p:cNvPr id="20" name="Chevron 19"/>
          <p:cNvSpPr/>
          <p:nvPr/>
        </p:nvSpPr>
        <p:spPr bwMode="auto">
          <a:xfrm>
            <a:off x="381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smtClean="0">
                <a:solidFill>
                  <a:srgbClr val="002060"/>
                </a:solidFill>
              </a:rPr>
              <a:t>Public review</a:t>
            </a:r>
            <a:endParaRPr lang="en-US" dirty="0">
              <a:solidFill>
                <a:srgbClr val="002060"/>
              </a:solidFill>
            </a:endParaRPr>
          </a:p>
        </p:txBody>
      </p:sp>
      <p:cxnSp>
        <p:nvCxnSpPr>
          <p:cNvPr id="59412" name="Straight Connector 20"/>
          <p:cNvCxnSpPr>
            <a:cxnSpLocks noChangeShapeType="1"/>
          </p:cNvCxnSpPr>
          <p:nvPr/>
        </p:nvCxnSpPr>
        <p:spPr bwMode="auto">
          <a:xfrm flipH="1">
            <a:off x="3949700"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5092700"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2851150"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17526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59416" name="Chevron 24"/>
          <p:cNvSpPr>
            <a:spLocks noChangeArrowheads="1"/>
          </p:cNvSpPr>
          <p:nvPr/>
        </p:nvSpPr>
        <p:spPr bwMode="auto">
          <a:xfrm>
            <a:off x="4191000" y="3078163"/>
            <a:ext cx="1033818"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59419" name="Chevron 27"/>
          <p:cNvSpPr>
            <a:spLocks noChangeArrowheads="1"/>
          </p:cNvSpPr>
          <p:nvPr/>
        </p:nvSpPr>
        <p:spPr bwMode="auto">
          <a:xfrm>
            <a:off x="1752600" y="1798638"/>
            <a:ext cx="33528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a:t>
            </a:r>
            <a:r>
              <a:rPr lang="en-US" sz="1200" dirty="0" smtClean="0"/>
              <a:t>finalization TF</a:t>
            </a:r>
          </a:p>
          <a:p>
            <a:pPr algn="ctr">
              <a:lnSpc>
                <a:spcPct val="90000"/>
              </a:lnSpc>
            </a:pPr>
            <a:r>
              <a:rPr lang="en-US" sz="1200" dirty="0" smtClean="0"/>
              <a:t>(FTF)</a:t>
            </a:r>
            <a:endParaRPr lang="en-US" sz="2200" dirty="0"/>
          </a:p>
        </p:txBody>
      </p:sp>
      <p:sp>
        <p:nvSpPr>
          <p:cNvPr id="59420" name="Chevron 28"/>
          <p:cNvSpPr>
            <a:spLocks noChangeArrowheads="1"/>
          </p:cNvSpPr>
          <p:nvPr/>
        </p:nvSpPr>
        <p:spPr bwMode="auto">
          <a:xfrm>
            <a:off x="2895599" y="2438400"/>
            <a:ext cx="4725989"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a:t>
            </a:r>
            <a:r>
              <a:rPr lang="en-US" sz="1200" dirty="0" smtClean="0"/>
              <a:t>finalization TF</a:t>
            </a:r>
          </a:p>
          <a:p>
            <a:pPr algn="ctr">
              <a:lnSpc>
                <a:spcPct val="90000"/>
              </a:lnSpc>
            </a:pPr>
            <a:r>
              <a:rPr lang="en-US" sz="1200" dirty="0" smtClean="0"/>
              <a:t>(FTF)</a:t>
            </a:r>
            <a:endParaRPr lang="en-US" sz="2200" dirty="0"/>
          </a:p>
        </p:txBody>
      </p:sp>
      <p:sp>
        <p:nvSpPr>
          <p:cNvPr id="59421" name="Chevron 29"/>
          <p:cNvSpPr>
            <a:spLocks noChangeArrowheads="1"/>
          </p:cNvSpPr>
          <p:nvPr/>
        </p:nvSpPr>
        <p:spPr bwMode="auto">
          <a:xfrm>
            <a:off x="5159375" y="3078163"/>
            <a:ext cx="3603625"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59422" name="Chevron 30"/>
          <p:cNvSpPr>
            <a:spLocks noChangeArrowheads="1"/>
          </p:cNvSpPr>
          <p:nvPr/>
        </p:nvSpPr>
        <p:spPr bwMode="auto">
          <a:xfrm>
            <a:off x="8839200" y="3733800"/>
            <a:ext cx="2197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59423" name="Chevron 31"/>
          <p:cNvSpPr>
            <a:spLocks noChangeArrowheads="1"/>
          </p:cNvSpPr>
          <p:nvPr/>
        </p:nvSpPr>
        <p:spPr bwMode="auto">
          <a:xfrm>
            <a:off x="9372600" y="4387451"/>
            <a:ext cx="1971675"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33" name="Rounded Rectangle 32"/>
          <p:cNvSpPr/>
          <p:nvPr/>
        </p:nvSpPr>
        <p:spPr>
          <a:xfrm>
            <a:off x="6354763" y="1905000"/>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34" name="Rounded Rectangle 33"/>
          <p:cNvSpPr/>
          <p:nvPr/>
        </p:nvSpPr>
        <p:spPr>
          <a:xfrm>
            <a:off x="7726363" y="25527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35" name="Rounded Rectangle 34"/>
          <p:cNvSpPr/>
          <p:nvPr/>
        </p:nvSpPr>
        <p:spPr>
          <a:xfrm>
            <a:off x="8640763" y="32004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36" name="Rounded Rectangle 35"/>
          <p:cNvSpPr/>
          <p:nvPr/>
        </p:nvSpPr>
        <p:spPr>
          <a:xfrm>
            <a:off x="10698163" y="3840956"/>
            <a:ext cx="655637" cy="242887"/>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59429" name="TextBox 11"/>
          <p:cNvSpPr txBox="1">
            <a:spLocks noChangeArrowheads="1"/>
          </p:cNvSpPr>
          <p:nvPr/>
        </p:nvSpPr>
        <p:spPr bwMode="auto">
          <a:xfrm>
            <a:off x="207486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317182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43180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55070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sp>
        <p:nvSpPr>
          <p:cNvPr id="41" name="Chevron 27"/>
          <p:cNvSpPr>
            <a:spLocks noChangeArrowheads="1"/>
          </p:cNvSpPr>
          <p:nvPr/>
        </p:nvSpPr>
        <p:spPr bwMode="auto">
          <a:xfrm>
            <a:off x="5159375" y="1798638"/>
            <a:ext cx="1166813"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FTF2</a:t>
            </a:r>
            <a:endParaRPr lang="en-US" sz="2200" dirty="0"/>
          </a:p>
        </p:txBody>
      </p:sp>
      <p:sp>
        <p:nvSpPr>
          <p:cNvPr id="42" name="TextBox 44"/>
          <p:cNvSpPr txBox="1">
            <a:spLocks noChangeArrowheads="1"/>
          </p:cNvSpPr>
          <p:nvPr/>
        </p:nvSpPr>
        <p:spPr bwMode="auto">
          <a:xfrm>
            <a:off x="887413" y="1371600"/>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cxnSp>
        <p:nvCxnSpPr>
          <p:cNvPr id="43" name="Straight Connector 21"/>
          <p:cNvCxnSpPr>
            <a:cxnSpLocks noChangeShapeType="1"/>
          </p:cNvCxnSpPr>
          <p:nvPr/>
        </p:nvCxnSpPr>
        <p:spPr bwMode="auto">
          <a:xfrm flipH="1">
            <a:off x="381000" y="1403350"/>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1668956" y="3962400"/>
            <a:ext cx="1482725" cy="1200329"/>
          </a:xfrm>
          <a:prstGeom prst="rect">
            <a:avLst/>
          </a:prstGeom>
          <a:noFill/>
        </p:spPr>
        <p:txBody>
          <a:bodyPr wrap="square" rtlCol="0">
            <a:spAutoFit/>
          </a:bodyPr>
          <a:lstStyle/>
          <a:p>
            <a:r>
              <a:rPr lang="en-US" sz="2400" b="1" dirty="0" smtClean="0"/>
              <a:t>FIBO Content Teams</a:t>
            </a:r>
            <a:endParaRPr lang="en-US" sz="2400" b="1" dirty="0"/>
          </a:p>
        </p:txBody>
      </p:sp>
      <p:sp>
        <p:nvSpPr>
          <p:cNvPr id="9" name="TextBox 8"/>
          <p:cNvSpPr txBox="1"/>
          <p:nvPr/>
        </p:nvSpPr>
        <p:spPr>
          <a:xfrm>
            <a:off x="2972503" y="3160990"/>
            <a:ext cx="806631" cy="3154710"/>
          </a:xfrm>
          <a:prstGeom prst="rect">
            <a:avLst/>
          </a:prstGeom>
          <a:noFill/>
        </p:spPr>
        <p:txBody>
          <a:bodyPr wrap="none" rtlCol="0">
            <a:spAutoFit/>
          </a:bodyPr>
          <a:lstStyle/>
          <a:p>
            <a:r>
              <a:rPr lang="en-US" sz="19900" dirty="0" smtClean="0">
                <a:latin typeface="Arabic Typesetting" panose="03020402040406030203" pitchFamily="66" charset="-78"/>
                <a:cs typeface="Arabic Typesetting" panose="03020402040406030203" pitchFamily="66" charset="-78"/>
              </a:rPr>
              <a:t>{</a:t>
            </a:r>
            <a:endParaRPr lang="en-US" sz="2800" dirty="0">
              <a:latin typeface="Arabic Typesetting" panose="03020402040406030203" pitchFamily="66" charset="-78"/>
              <a:cs typeface="Arabic Typesetting" panose="03020402040406030203" pitchFamily="66" charset="-78"/>
            </a:endParaRPr>
          </a:p>
        </p:txBody>
      </p:sp>
      <p:cxnSp>
        <p:nvCxnSpPr>
          <p:cNvPr id="47" name="Straight Connector 20"/>
          <p:cNvCxnSpPr>
            <a:cxnSpLocks noChangeShapeType="1"/>
          </p:cNvCxnSpPr>
          <p:nvPr/>
        </p:nvCxnSpPr>
        <p:spPr bwMode="auto">
          <a:xfrm flipH="1">
            <a:off x="8763000" y="1371600"/>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22"/>
          <p:cNvCxnSpPr>
            <a:cxnSpLocks noChangeShapeType="1"/>
          </p:cNvCxnSpPr>
          <p:nvPr/>
        </p:nvCxnSpPr>
        <p:spPr bwMode="auto">
          <a:xfrm flipH="1">
            <a:off x="7664450" y="1371600"/>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11"/>
          <p:cNvSpPr txBox="1">
            <a:spLocks noChangeArrowheads="1"/>
          </p:cNvSpPr>
          <p:nvPr/>
        </p:nvSpPr>
        <p:spPr bwMode="auto">
          <a:xfrm>
            <a:off x="6888163" y="1371600"/>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0" name="TextBox 42"/>
          <p:cNvSpPr txBox="1">
            <a:spLocks noChangeArrowheads="1"/>
          </p:cNvSpPr>
          <p:nvPr/>
        </p:nvSpPr>
        <p:spPr bwMode="auto">
          <a:xfrm>
            <a:off x="7985125" y="1371600"/>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3" name="Chevron 31"/>
          <p:cNvSpPr>
            <a:spLocks noChangeArrowheads="1"/>
          </p:cNvSpPr>
          <p:nvPr/>
        </p:nvSpPr>
        <p:spPr bwMode="auto">
          <a:xfrm>
            <a:off x="9458325" y="4953000"/>
            <a:ext cx="1971675"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51" name="Rounded Rectangle 50"/>
          <p:cNvSpPr/>
          <p:nvPr/>
        </p:nvSpPr>
        <p:spPr>
          <a:xfrm>
            <a:off x="6362700" y="4953000"/>
            <a:ext cx="29337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Derivatives</a:t>
            </a:r>
            <a:endParaRPr lang="en-US" sz="1200" b="1" dirty="0">
              <a:solidFill>
                <a:schemeClr val="bg1"/>
              </a:solidFill>
            </a:endParaRPr>
          </a:p>
        </p:txBody>
      </p:sp>
      <p:sp>
        <p:nvSpPr>
          <p:cNvPr id="56" name="Rounded Rectangle 55"/>
          <p:cNvSpPr/>
          <p:nvPr/>
        </p:nvSpPr>
        <p:spPr>
          <a:xfrm>
            <a:off x="5105400" y="1981200"/>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57" name="Rounded Rectangle 56"/>
          <p:cNvSpPr/>
          <p:nvPr/>
        </p:nvSpPr>
        <p:spPr>
          <a:xfrm>
            <a:off x="6019800" y="3820663"/>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RFP</a:t>
            </a:r>
            <a:endParaRPr lang="en-US" sz="1200" b="1" dirty="0">
              <a:solidFill>
                <a:schemeClr val="tx1"/>
              </a:solidFill>
            </a:endParaRPr>
          </a:p>
        </p:txBody>
      </p:sp>
      <p:sp>
        <p:nvSpPr>
          <p:cNvPr id="58" name="Rounded Rectangle 57"/>
          <p:cNvSpPr/>
          <p:nvPr/>
        </p:nvSpPr>
        <p:spPr>
          <a:xfrm>
            <a:off x="3962400" y="152400"/>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2" name="TextBox 1"/>
          <p:cNvSpPr txBox="1"/>
          <p:nvPr/>
        </p:nvSpPr>
        <p:spPr>
          <a:xfrm>
            <a:off x="4724400" y="152400"/>
            <a:ext cx="1143000" cy="276999"/>
          </a:xfrm>
          <a:prstGeom prst="rect">
            <a:avLst/>
          </a:prstGeom>
          <a:noFill/>
        </p:spPr>
        <p:txBody>
          <a:bodyPr wrap="square" rtlCol="0">
            <a:spAutoFit/>
          </a:bodyPr>
          <a:lstStyle/>
          <a:p>
            <a:r>
              <a:rPr lang="en-US" sz="1200" dirty="0" smtClean="0"/>
              <a:t>Milestone</a:t>
            </a:r>
            <a:endParaRPr lang="en-US" dirty="0"/>
          </a:p>
        </p:txBody>
      </p:sp>
      <p:sp>
        <p:nvSpPr>
          <p:cNvPr id="59" name="Rounded Rectangle 58"/>
          <p:cNvSpPr/>
          <p:nvPr/>
        </p:nvSpPr>
        <p:spPr>
          <a:xfrm>
            <a:off x="3948385" y="429399"/>
            <a:ext cx="683665" cy="244475"/>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Spec</a:t>
            </a:r>
            <a:endParaRPr lang="en-US" sz="1200" b="1" dirty="0">
              <a:solidFill>
                <a:schemeClr val="bg1"/>
              </a:solidFill>
            </a:endParaRPr>
          </a:p>
        </p:txBody>
      </p:sp>
      <p:sp>
        <p:nvSpPr>
          <p:cNvPr id="60" name="TextBox 59"/>
          <p:cNvSpPr txBox="1"/>
          <p:nvPr/>
        </p:nvSpPr>
        <p:spPr>
          <a:xfrm>
            <a:off x="4724400" y="408801"/>
            <a:ext cx="1143000" cy="276999"/>
          </a:xfrm>
          <a:prstGeom prst="rect">
            <a:avLst/>
          </a:prstGeom>
          <a:noFill/>
        </p:spPr>
        <p:txBody>
          <a:bodyPr wrap="square" rtlCol="0">
            <a:spAutoFit/>
          </a:bodyPr>
          <a:lstStyle/>
          <a:p>
            <a:r>
              <a:rPr lang="en-US" sz="1200" dirty="0" smtClean="0"/>
              <a:t>Activity</a:t>
            </a:r>
            <a:endParaRPr lang="en-US" dirty="0"/>
          </a:p>
        </p:txBody>
      </p:sp>
      <p:sp>
        <p:nvSpPr>
          <p:cNvPr id="61" name="Chevron 27"/>
          <p:cNvSpPr>
            <a:spLocks noChangeArrowheads="1"/>
          </p:cNvSpPr>
          <p:nvPr/>
        </p:nvSpPr>
        <p:spPr bwMode="auto">
          <a:xfrm>
            <a:off x="5711031" y="180201"/>
            <a:ext cx="1166813"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FTF2</a:t>
            </a:r>
            <a:endParaRPr lang="en-US" sz="2200" dirty="0"/>
          </a:p>
        </p:txBody>
      </p:sp>
      <p:sp>
        <p:nvSpPr>
          <p:cNvPr id="62" name="TextBox 61"/>
          <p:cNvSpPr txBox="1"/>
          <p:nvPr/>
        </p:nvSpPr>
        <p:spPr>
          <a:xfrm>
            <a:off x="6934199" y="228600"/>
            <a:ext cx="1627981" cy="276999"/>
          </a:xfrm>
          <a:prstGeom prst="rect">
            <a:avLst/>
          </a:prstGeom>
          <a:noFill/>
        </p:spPr>
        <p:txBody>
          <a:bodyPr wrap="square" rtlCol="0">
            <a:spAutoFit/>
          </a:bodyPr>
          <a:lstStyle/>
          <a:p>
            <a:r>
              <a:rPr lang="en-US" sz="1200" dirty="0" smtClean="0"/>
              <a:t>OMG Task Force</a:t>
            </a:r>
            <a:endParaRPr lang="en-US" dirty="0"/>
          </a:p>
        </p:txBody>
      </p:sp>
      <p:sp>
        <p:nvSpPr>
          <p:cNvPr id="63" name="Rounded Rectangle 62"/>
          <p:cNvSpPr/>
          <p:nvPr/>
        </p:nvSpPr>
        <p:spPr>
          <a:xfrm>
            <a:off x="7696200" y="3809999"/>
            <a:ext cx="1143000" cy="273843"/>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Adoption</a:t>
            </a:r>
            <a:endParaRPr lang="en-US" sz="1200" b="1" dirty="0">
              <a:solidFill>
                <a:schemeClr val="tx1"/>
              </a:solidFill>
            </a:endParaRPr>
          </a:p>
        </p:txBody>
      </p:sp>
      <p:sp>
        <p:nvSpPr>
          <p:cNvPr id="64" name="Rounded Rectangle 63"/>
          <p:cNvSpPr/>
          <p:nvPr/>
        </p:nvSpPr>
        <p:spPr>
          <a:xfrm>
            <a:off x="1676400" y="1981200"/>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Beta1</a:t>
            </a:r>
            <a:endParaRPr lang="en-US" sz="1200" b="1" dirty="0">
              <a:solidFill>
                <a:schemeClr val="tx1"/>
              </a:solidFill>
            </a:endParaRPr>
          </a:p>
        </p:txBody>
      </p:sp>
      <p:sp>
        <p:nvSpPr>
          <p:cNvPr id="65" name="Rounded Rectangle 64"/>
          <p:cNvSpPr/>
          <p:nvPr/>
        </p:nvSpPr>
        <p:spPr>
          <a:xfrm>
            <a:off x="6811963" y="38100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err="1" smtClean="0">
                <a:solidFill>
                  <a:schemeClr val="tx1"/>
                </a:solidFill>
              </a:rPr>
              <a:t>LoI</a:t>
            </a:r>
            <a:endParaRPr lang="en-US" sz="1200" b="1" dirty="0">
              <a:solidFill>
                <a:schemeClr val="tx1"/>
              </a:solidFill>
            </a:endParaRPr>
          </a:p>
        </p:txBody>
      </p:sp>
    </p:spTree>
    <p:extLst>
      <p:ext uri="{BB962C8B-B14F-4D97-AF65-F5344CB8AC3E}">
        <p14:creationId xmlns:p14="http://schemas.microsoft.com/office/powerpoint/2010/main" val="66670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Development Process</a:t>
            </a:r>
            <a:endParaRPr lang="en-US" dirty="0"/>
          </a:p>
        </p:txBody>
      </p:sp>
      <p:sp>
        <p:nvSpPr>
          <p:cNvPr id="3" name="Content Placeholder 2"/>
          <p:cNvSpPr>
            <a:spLocks noGrp="1"/>
          </p:cNvSpPr>
          <p:nvPr>
            <p:ph idx="1"/>
          </p:nvPr>
        </p:nvSpPr>
        <p:spPr/>
        <p:txBody>
          <a:bodyPr/>
          <a:lstStyle/>
          <a:p>
            <a:r>
              <a:rPr lang="en-US" dirty="0" smtClean="0"/>
              <a:t>Dennis </a:t>
            </a:r>
            <a:r>
              <a:rPr lang="en-US" dirty="0" smtClean="0"/>
              <a:t>Wisnosky</a:t>
            </a:r>
          </a:p>
          <a:p>
            <a:r>
              <a:rPr lang="en-US" dirty="0" smtClean="0"/>
              <a:t>See latest “Build / Test / Deploy / Maintain” document at:</a:t>
            </a:r>
          </a:p>
          <a:p>
            <a:endParaRPr lang="en-US" dirty="0" smtClean="0"/>
          </a:p>
          <a:p>
            <a:pPr lvl="1"/>
            <a:r>
              <a:rPr lang="en-US" dirty="0" smtClean="0">
                <a:hlinkClick r:id="rId2"/>
              </a:rPr>
              <a:t>http://www.edmcouncil.org/downloads/20140919_FIBO_build_test_deploy_maintain_v1.0.pdf</a:t>
            </a:r>
            <a:endParaRPr lang="en-US" dirty="0" smtClean="0"/>
          </a:p>
          <a:p>
            <a:endParaRPr lang="en-US" dirty="0" smtClean="0"/>
          </a:p>
          <a:p>
            <a:pPr lvl="1"/>
            <a:r>
              <a:rPr lang="en-US" dirty="0" smtClean="0"/>
              <a:t>(requires</a:t>
            </a:r>
            <a:r>
              <a:rPr lang="en-US" baseline="0" dirty="0" smtClean="0"/>
              <a:t> EDM Council login)</a:t>
            </a:r>
          </a:p>
          <a:p>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spTree>
    <p:extLst>
      <p:ext uri="{BB962C8B-B14F-4D97-AF65-F5344CB8AC3E}">
        <p14:creationId xmlns:p14="http://schemas.microsoft.com/office/powerpoint/2010/main" val="134312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4353884" y="343583"/>
            <a:ext cx="3410049" cy="1819993"/>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0591" y="-672782"/>
            <a:ext cx="8229600" cy="862963"/>
          </a:xfrm>
        </p:spPr>
        <p:txBody>
          <a:bodyPr>
            <a:noAutofit/>
          </a:bodyPr>
          <a:lstStyle/>
          <a:p>
            <a:r>
              <a:rPr lang="en-US" sz="3200" dirty="0" smtClean="0">
                <a:solidFill>
                  <a:srgbClr val="C00000"/>
                </a:solidFill>
                <a:latin typeface="Georgia" panose="02040502050405020303" pitchFamily="18" charset="0"/>
              </a:rPr>
              <a:t/>
            </a:r>
            <a:br>
              <a:rPr lang="en-US" sz="3200" dirty="0" smtClean="0">
                <a:solidFill>
                  <a:srgbClr val="C00000"/>
                </a:solidFill>
                <a:latin typeface="Georgia" panose="02040502050405020303" pitchFamily="18" charset="0"/>
              </a:rPr>
            </a:br>
            <a:r>
              <a:rPr lang="en-US" sz="3200" dirty="0" smtClean="0">
                <a:solidFill>
                  <a:srgbClr val="C00000"/>
                </a:solidFill>
                <a:latin typeface="Georgia" panose="02040502050405020303" pitchFamily="18" charset="0"/>
              </a:rPr>
              <a:t/>
            </a:r>
            <a:br>
              <a:rPr lang="en-US" sz="3200" dirty="0" smtClean="0">
                <a:solidFill>
                  <a:srgbClr val="C00000"/>
                </a:solidFill>
                <a:latin typeface="Georgia" panose="02040502050405020303" pitchFamily="18" charset="0"/>
              </a:rPr>
            </a:br>
            <a:r>
              <a:rPr lang="en-US" sz="3200" dirty="0" smtClean="0">
                <a:solidFill>
                  <a:srgbClr val="C00000"/>
                </a:solidFill>
                <a:latin typeface="Georgia" panose="02040502050405020303" pitchFamily="18" charset="0"/>
              </a:rPr>
              <a:t>FIBO™ Development Process</a:t>
            </a:r>
            <a:endParaRPr lang="en-US" sz="3200" dirty="0">
              <a:solidFill>
                <a:srgbClr val="C00000"/>
              </a:solidFill>
              <a:latin typeface="Georgia" panose="02040502050405020303" pitchFamily="18" charset="0"/>
            </a:endParaRPr>
          </a:p>
        </p:txBody>
      </p:sp>
      <p:sp>
        <p:nvSpPr>
          <p:cNvPr id="14" name="Flowchart: Process 13"/>
          <p:cNvSpPr/>
          <p:nvPr/>
        </p:nvSpPr>
        <p:spPr>
          <a:xfrm>
            <a:off x="4021641" y="2995149"/>
            <a:ext cx="977232" cy="500910"/>
          </a:xfrm>
          <a:prstGeom prst="flowChartProcess">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000000"/>
                </a:solidFill>
              </a:rPr>
              <a:t>Semantic Enhancement</a:t>
            </a:r>
            <a:endParaRPr lang="en-US" sz="800" dirty="0">
              <a:solidFill>
                <a:srgbClr val="000000"/>
              </a:solidFill>
            </a:endParaRPr>
          </a:p>
        </p:txBody>
      </p:sp>
      <p:sp>
        <p:nvSpPr>
          <p:cNvPr id="16" name="Flowchart: Process 15"/>
          <p:cNvSpPr/>
          <p:nvPr/>
        </p:nvSpPr>
        <p:spPr>
          <a:xfrm>
            <a:off x="457200" y="5008040"/>
            <a:ext cx="1600200" cy="5334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Submission to OMG Architecture Board</a:t>
            </a:r>
          </a:p>
        </p:txBody>
      </p:sp>
      <p:sp>
        <p:nvSpPr>
          <p:cNvPr id="17" name="Flowchart: Process 16"/>
          <p:cNvSpPr/>
          <p:nvPr/>
        </p:nvSpPr>
        <p:spPr>
          <a:xfrm>
            <a:off x="533400" y="5846240"/>
            <a:ext cx="1371600" cy="6096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OMG Public comments</a:t>
            </a:r>
            <a:endParaRPr lang="en-US" sz="12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2536" y="5724032"/>
            <a:ext cx="2760581" cy="80803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Lst>
        </p:spPr>
      </p:pic>
      <p:sp>
        <p:nvSpPr>
          <p:cNvPr id="5" name="Flowchart: Process 4"/>
          <p:cNvSpPr/>
          <p:nvPr/>
        </p:nvSpPr>
        <p:spPr>
          <a:xfrm>
            <a:off x="6941197" y="1142224"/>
            <a:ext cx="1905000" cy="457200"/>
          </a:xfrm>
          <a:prstGeom prst="flowChartProcess">
            <a:avLst/>
          </a:prstGeom>
          <a:solidFill>
            <a:srgbClr val="0060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rgbClr val="FFFFFF"/>
                </a:solidFill>
              </a:rPr>
              <a:t>EDM Council Determines Next</a:t>
            </a:r>
            <a:r>
              <a:rPr lang="en-US" sz="1100" dirty="0" smtClean="0">
                <a:solidFill>
                  <a:srgbClr val="FFFFFF"/>
                </a:solidFill>
              </a:rPr>
              <a:t> FIBO™ </a:t>
            </a:r>
            <a:r>
              <a:rPr lang="en-US" sz="1100" dirty="0" err="1" smtClean="0">
                <a:solidFill>
                  <a:srgbClr val="FFFFFF"/>
                </a:solidFill>
              </a:rPr>
              <a:t>SubDomain</a:t>
            </a:r>
            <a:r>
              <a:rPr lang="en-US" sz="1100" dirty="0" smtClean="0">
                <a:solidFill>
                  <a:srgbClr val="FFFFFF"/>
                </a:solidFill>
              </a:rPr>
              <a:t> Release from the UML Model</a:t>
            </a:r>
            <a:endParaRPr lang="en-US" sz="1100" dirty="0">
              <a:solidFill>
                <a:srgbClr val="FFFFFF"/>
              </a:solidFill>
            </a:endParaRPr>
          </a:p>
        </p:txBody>
      </p:sp>
      <p:sp>
        <p:nvSpPr>
          <p:cNvPr id="1042" name="TextBox 1041"/>
          <p:cNvSpPr txBox="1"/>
          <p:nvPr/>
        </p:nvSpPr>
        <p:spPr>
          <a:xfrm>
            <a:off x="6917472" y="504456"/>
            <a:ext cx="1066800" cy="215444"/>
          </a:xfrm>
          <a:prstGeom prst="rect">
            <a:avLst/>
          </a:prstGeom>
          <a:noFill/>
        </p:spPr>
        <p:txBody>
          <a:bodyPr wrap="square" rtlCol="0">
            <a:spAutoFit/>
          </a:bodyPr>
          <a:lstStyle/>
          <a:p>
            <a:pPr algn="ctr"/>
            <a:r>
              <a:rPr lang="en-US" sz="800" dirty="0" smtClean="0">
                <a:solidFill>
                  <a:srgbClr val="000000"/>
                </a:solidFill>
              </a:rPr>
              <a:t>Happy</a:t>
            </a:r>
            <a:endParaRPr lang="en-US" sz="800" dirty="0">
              <a:solidFill>
                <a:srgbClr val="000000"/>
              </a:solidFill>
            </a:endParaRPr>
          </a:p>
        </p:txBody>
      </p:sp>
      <p:cxnSp>
        <p:nvCxnSpPr>
          <p:cNvPr id="37" name="Straight Arrow Connector 36"/>
          <p:cNvCxnSpPr>
            <a:stCxn id="150" idx="1"/>
            <a:endCxn id="16" idx="3"/>
          </p:cNvCxnSpPr>
          <p:nvPr/>
        </p:nvCxnSpPr>
        <p:spPr>
          <a:xfrm flipH="1">
            <a:off x="2057400" y="5274740"/>
            <a:ext cx="43915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a:xfrm>
            <a:off x="1231900" y="5541440"/>
            <a:ext cx="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1" name="Elbow Connector 1060"/>
          <p:cNvCxnSpPr>
            <a:stCxn id="63" idx="3"/>
            <a:endCxn id="5" idx="0"/>
          </p:cNvCxnSpPr>
          <p:nvPr/>
        </p:nvCxnSpPr>
        <p:spPr>
          <a:xfrm>
            <a:off x="7226760" y="732579"/>
            <a:ext cx="666937" cy="409645"/>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46" name="Rectangle 45"/>
          <p:cNvSpPr/>
          <p:nvPr/>
        </p:nvSpPr>
        <p:spPr>
          <a:xfrm>
            <a:off x="2193210" y="770702"/>
            <a:ext cx="1828800" cy="4572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2323711" y="719900"/>
            <a:ext cx="1676400" cy="523220"/>
          </a:xfrm>
          <a:prstGeom prst="rect">
            <a:avLst/>
          </a:prstGeom>
          <a:noFill/>
        </p:spPr>
        <p:txBody>
          <a:bodyPr wrap="square" rtlCol="0">
            <a:spAutoFit/>
          </a:bodyPr>
          <a:lstStyle/>
          <a:p>
            <a:pPr algn="ctr"/>
            <a:r>
              <a:rPr lang="en-US" sz="1400" dirty="0" smtClean="0">
                <a:solidFill>
                  <a:schemeClr val="bg1"/>
                </a:solidFill>
              </a:rPr>
              <a:t>Industry Requirements</a:t>
            </a:r>
            <a:endParaRPr lang="en-US" sz="1400" dirty="0">
              <a:solidFill>
                <a:schemeClr val="bg1"/>
              </a:solidFill>
            </a:endParaRPr>
          </a:p>
        </p:txBody>
      </p:sp>
      <p:sp>
        <p:nvSpPr>
          <p:cNvPr id="63" name="Flowchart: Decision 12"/>
          <p:cNvSpPr/>
          <p:nvPr/>
        </p:nvSpPr>
        <p:spPr>
          <a:xfrm>
            <a:off x="5308603" y="389679"/>
            <a:ext cx="1918157" cy="685800"/>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000000"/>
                </a:solidFill>
              </a:rPr>
              <a:t>Review Readiness with SME Team</a:t>
            </a:r>
            <a:endParaRPr lang="en-US" sz="1100" dirty="0">
              <a:solidFill>
                <a:srgbClr val="000000"/>
              </a:solidFill>
            </a:endParaRPr>
          </a:p>
        </p:txBody>
      </p:sp>
      <p:sp>
        <p:nvSpPr>
          <p:cNvPr id="84" name="TextBox 83"/>
          <p:cNvSpPr txBox="1"/>
          <p:nvPr/>
        </p:nvSpPr>
        <p:spPr>
          <a:xfrm>
            <a:off x="5978806" y="1155380"/>
            <a:ext cx="1066800" cy="215444"/>
          </a:xfrm>
          <a:prstGeom prst="rect">
            <a:avLst/>
          </a:prstGeom>
          <a:noFill/>
        </p:spPr>
        <p:txBody>
          <a:bodyPr wrap="square" rtlCol="0">
            <a:spAutoFit/>
          </a:bodyPr>
          <a:lstStyle/>
          <a:p>
            <a:pPr algn="ctr"/>
            <a:r>
              <a:rPr lang="en-US" sz="800" dirty="0" smtClean="0">
                <a:solidFill>
                  <a:srgbClr val="000000"/>
                </a:solidFill>
              </a:rPr>
              <a:t>Not Happy</a:t>
            </a:r>
            <a:endParaRPr lang="en-US" sz="800" dirty="0">
              <a:solidFill>
                <a:srgbClr val="000000"/>
              </a:solidFill>
            </a:endParaRPr>
          </a:p>
        </p:txBody>
      </p:sp>
      <p:sp>
        <p:nvSpPr>
          <p:cNvPr id="105" name="TextBox 104"/>
          <p:cNvSpPr txBox="1"/>
          <p:nvPr/>
        </p:nvSpPr>
        <p:spPr>
          <a:xfrm>
            <a:off x="5058729" y="4813756"/>
            <a:ext cx="1066800" cy="215444"/>
          </a:xfrm>
          <a:prstGeom prst="rect">
            <a:avLst/>
          </a:prstGeom>
          <a:noFill/>
        </p:spPr>
        <p:txBody>
          <a:bodyPr wrap="square" rtlCol="0">
            <a:spAutoFit/>
          </a:bodyPr>
          <a:lstStyle/>
          <a:p>
            <a:pPr algn="ctr"/>
            <a:r>
              <a:rPr lang="en-US" sz="800" dirty="0" smtClean="0">
                <a:solidFill>
                  <a:srgbClr val="000000"/>
                </a:solidFill>
              </a:rPr>
              <a:t>Yes</a:t>
            </a:r>
            <a:endParaRPr lang="en-US" sz="800" dirty="0">
              <a:solidFill>
                <a:srgbClr val="000000"/>
              </a:solidFill>
            </a:endParaRPr>
          </a:p>
        </p:txBody>
      </p:sp>
      <p:sp>
        <p:nvSpPr>
          <p:cNvPr id="108" name="Flowchart: Decision 12"/>
          <p:cNvSpPr/>
          <p:nvPr/>
        </p:nvSpPr>
        <p:spPr>
          <a:xfrm>
            <a:off x="5728085" y="4444231"/>
            <a:ext cx="1371600" cy="685800"/>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000000"/>
                </a:solidFill>
              </a:rPr>
              <a:t>Change FIBO™ BCO</a:t>
            </a:r>
            <a:endParaRPr lang="en-US" sz="1000" dirty="0">
              <a:solidFill>
                <a:srgbClr val="000000"/>
              </a:solidFill>
            </a:endParaRPr>
          </a:p>
        </p:txBody>
      </p:sp>
      <p:cxnSp>
        <p:nvCxnSpPr>
          <p:cNvPr id="112" name="Elbow Connector 86"/>
          <p:cNvCxnSpPr>
            <a:stCxn id="108" idx="1"/>
            <a:endCxn id="102" idx="3"/>
          </p:cNvCxnSpPr>
          <p:nvPr/>
        </p:nvCxnSpPr>
        <p:spPr>
          <a:xfrm rot="10800000" flipV="1">
            <a:off x="5058729" y="4787130"/>
            <a:ext cx="669356" cy="11549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16" name="Elbow Connector 86"/>
          <p:cNvCxnSpPr>
            <a:stCxn id="108" idx="2"/>
            <a:endCxn id="150" idx="3"/>
          </p:cNvCxnSpPr>
          <p:nvPr/>
        </p:nvCxnSpPr>
        <p:spPr>
          <a:xfrm rot="5400000">
            <a:off x="5030564" y="3891418"/>
            <a:ext cx="144709" cy="262193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971800" y="5029200"/>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sp>
        <p:nvSpPr>
          <p:cNvPr id="121" name="Rectangle 120"/>
          <p:cNvSpPr/>
          <p:nvPr/>
        </p:nvSpPr>
        <p:spPr>
          <a:xfrm>
            <a:off x="7494205" y="3044138"/>
            <a:ext cx="971874" cy="457200"/>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Consistency  Testing/Repairs</a:t>
            </a:r>
            <a:endParaRPr lang="en-US" sz="800" dirty="0">
              <a:solidFill>
                <a:srgbClr val="000000"/>
              </a:solidFill>
            </a:endParaRPr>
          </a:p>
        </p:txBody>
      </p:sp>
      <p:sp>
        <p:nvSpPr>
          <p:cNvPr id="124" name="Flowchart: Decision 12"/>
          <p:cNvSpPr/>
          <p:nvPr/>
        </p:nvSpPr>
        <p:spPr>
          <a:xfrm>
            <a:off x="3708895" y="5808140"/>
            <a:ext cx="1289977" cy="685800"/>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000000"/>
                </a:solidFill>
              </a:rPr>
              <a:t>Changes</a:t>
            </a:r>
            <a:endParaRPr lang="en-US" sz="1000" dirty="0">
              <a:solidFill>
                <a:srgbClr val="000000"/>
              </a:solidFill>
            </a:endParaRPr>
          </a:p>
        </p:txBody>
      </p:sp>
      <p:cxnSp>
        <p:nvCxnSpPr>
          <p:cNvPr id="125" name="Elbow Connector 86"/>
          <p:cNvCxnSpPr>
            <a:stCxn id="17" idx="3"/>
            <a:endCxn id="124" idx="1"/>
          </p:cNvCxnSpPr>
          <p:nvPr/>
        </p:nvCxnSpPr>
        <p:spPr>
          <a:xfrm>
            <a:off x="1905000" y="6151040"/>
            <a:ext cx="1803895" cy="1588"/>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28" name="Elbow Connector 86"/>
          <p:cNvCxnSpPr>
            <a:stCxn id="124" idx="3"/>
            <a:endCxn id="1026" idx="1"/>
          </p:cNvCxnSpPr>
          <p:nvPr/>
        </p:nvCxnSpPr>
        <p:spPr>
          <a:xfrm flipV="1">
            <a:off x="4998872" y="6128051"/>
            <a:ext cx="1163664" cy="2298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36" name="TextBox 135"/>
          <p:cNvSpPr txBox="1"/>
          <p:nvPr/>
        </p:nvSpPr>
        <p:spPr>
          <a:xfrm>
            <a:off x="4775203" y="5991413"/>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sp>
        <p:nvSpPr>
          <p:cNvPr id="147" name="TextBox 146"/>
          <p:cNvSpPr txBox="1"/>
          <p:nvPr/>
        </p:nvSpPr>
        <p:spPr>
          <a:xfrm>
            <a:off x="4123936" y="5423356"/>
            <a:ext cx="1066800" cy="215444"/>
          </a:xfrm>
          <a:prstGeom prst="rect">
            <a:avLst/>
          </a:prstGeom>
          <a:noFill/>
        </p:spPr>
        <p:txBody>
          <a:bodyPr wrap="square" rtlCol="0">
            <a:spAutoFit/>
          </a:bodyPr>
          <a:lstStyle/>
          <a:p>
            <a:pPr algn="ctr"/>
            <a:r>
              <a:rPr lang="en-US" sz="800" dirty="0" smtClean="0">
                <a:solidFill>
                  <a:srgbClr val="000000"/>
                </a:solidFill>
              </a:rPr>
              <a:t>Yes</a:t>
            </a:r>
            <a:endParaRPr lang="en-US" sz="800" dirty="0">
              <a:solidFill>
                <a:srgbClr val="000000"/>
              </a:solidFill>
            </a:endParaRPr>
          </a:p>
        </p:txBody>
      </p:sp>
      <p:sp>
        <p:nvSpPr>
          <p:cNvPr id="150" name="Rectangle 149"/>
          <p:cNvSpPr/>
          <p:nvPr/>
        </p:nvSpPr>
        <p:spPr>
          <a:xfrm>
            <a:off x="2496551" y="5046140"/>
            <a:ext cx="129540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Build/Test OMG Submission</a:t>
            </a:r>
            <a:endParaRPr lang="en-US" sz="1200" dirty="0">
              <a:solidFill>
                <a:schemeClr val="tx1"/>
              </a:solidFill>
            </a:endParaRPr>
          </a:p>
        </p:txBody>
      </p:sp>
      <p:cxnSp>
        <p:nvCxnSpPr>
          <p:cNvPr id="167" name="Elbow Connector 86"/>
          <p:cNvCxnSpPr>
            <a:stCxn id="124" idx="0"/>
          </p:cNvCxnSpPr>
          <p:nvPr/>
        </p:nvCxnSpPr>
        <p:spPr>
          <a:xfrm rot="5400000" flipH="1" flipV="1">
            <a:off x="4154937" y="5296505"/>
            <a:ext cx="710582" cy="312688"/>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74" name="TextBox 173"/>
          <p:cNvSpPr txBox="1"/>
          <p:nvPr/>
        </p:nvSpPr>
        <p:spPr>
          <a:xfrm>
            <a:off x="5602817" y="5271159"/>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grpSp>
        <p:nvGrpSpPr>
          <p:cNvPr id="3" name="Group 102"/>
          <p:cNvGrpSpPr/>
          <p:nvPr/>
        </p:nvGrpSpPr>
        <p:grpSpPr>
          <a:xfrm>
            <a:off x="1861498" y="3833150"/>
            <a:ext cx="716449" cy="507999"/>
            <a:chOff x="6142119" y="4522692"/>
            <a:chExt cx="1219203" cy="533400"/>
          </a:xfrm>
        </p:grpSpPr>
        <p:sp>
          <p:nvSpPr>
            <p:cNvPr id="89" name="Flowchart: Process 11"/>
            <p:cNvSpPr/>
            <p:nvPr/>
          </p:nvSpPr>
          <p:spPr>
            <a:xfrm>
              <a:off x="6142119" y="4522692"/>
              <a:ext cx="1219200" cy="533400"/>
            </a:xfrm>
            <a:prstGeom prst="flowChartProcess">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000000"/>
                  </a:solidFill>
                </a:rPr>
                <a:t>  </a:t>
              </a:r>
              <a:endParaRPr lang="en-US" sz="1100" dirty="0">
                <a:solidFill>
                  <a:srgbClr val="000000"/>
                </a:solidFill>
              </a:endParaRPr>
            </a:p>
          </p:txBody>
        </p:sp>
        <p:sp>
          <p:nvSpPr>
            <p:cNvPr id="93" name="TextBox 92"/>
            <p:cNvSpPr txBox="1"/>
            <p:nvPr/>
          </p:nvSpPr>
          <p:spPr>
            <a:xfrm>
              <a:off x="6142122" y="4555181"/>
              <a:ext cx="1219200" cy="226217"/>
            </a:xfrm>
            <a:prstGeom prst="rect">
              <a:avLst/>
            </a:prstGeom>
            <a:noFill/>
          </p:spPr>
          <p:txBody>
            <a:bodyPr wrap="square" rtlCol="0">
              <a:spAutoFit/>
            </a:bodyPr>
            <a:lstStyle/>
            <a:p>
              <a:r>
                <a:rPr lang="en-US" sz="800" dirty="0" smtClean="0"/>
                <a:t>Refactoring</a:t>
              </a:r>
            </a:p>
          </p:txBody>
        </p:sp>
      </p:grpSp>
      <p:cxnSp>
        <p:nvCxnSpPr>
          <p:cNvPr id="95" name="Elbow Connector 1060"/>
          <p:cNvCxnSpPr>
            <a:stCxn id="89" idx="3"/>
            <a:endCxn id="142" idx="1"/>
          </p:cNvCxnSpPr>
          <p:nvPr/>
        </p:nvCxnSpPr>
        <p:spPr>
          <a:xfrm>
            <a:off x="2577945" y="4087150"/>
            <a:ext cx="292251" cy="11513"/>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52" name="Elbow Connector 1060"/>
          <p:cNvCxnSpPr/>
          <p:nvPr/>
        </p:nvCxnSpPr>
        <p:spPr>
          <a:xfrm rot="10800000" flipV="1">
            <a:off x="2242499" y="4001873"/>
            <a:ext cx="6242337" cy="339275"/>
          </a:xfrm>
          <a:prstGeom prst="bentConnector4">
            <a:avLst>
              <a:gd name="adj1" fmla="val 46948"/>
              <a:gd name="adj2" fmla="val 167379"/>
            </a:avLst>
          </a:prstGeom>
          <a:ln>
            <a:tailEnd type="arrow"/>
          </a:ln>
        </p:spPr>
        <p:style>
          <a:lnRef idx="1">
            <a:schemeClr val="dk1"/>
          </a:lnRef>
          <a:fillRef idx="0">
            <a:schemeClr val="dk1"/>
          </a:fillRef>
          <a:effectRef idx="0">
            <a:schemeClr val="dk1"/>
          </a:effectRef>
          <a:fontRef idx="minor">
            <a:schemeClr val="tx1"/>
          </a:fontRef>
        </p:style>
      </p:cxnSp>
      <p:cxnSp>
        <p:nvCxnSpPr>
          <p:cNvPr id="72" name="Elbow Connector 1060"/>
          <p:cNvCxnSpPr>
            <a:stCxn id="131" idx="0"/>
            <a:endCxn id="63" idx="1"/>
          </p:cNvCxnSpPr>
          <p:nvPr/>
        </p:nvCxnSpPr>
        <p:spPr>
          <a:xfrm rot="5400000" flipH="1" flipV="1">
            <a:off x="5007905" y="649113"/>
            <a:ext cx="217232" cy="384164"/>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22" name="Elbow Connector 86"/>
          <p:cNvCxnSpPr>
            <a:stCxn id="47" idx="2"/>
            <a:endCxn id="131" idx="1"/>
          </p:cNvCxnSpPr>
          <p:nvPr/>
        </p:nvCxnSpPr>
        <p:spPr>
          <a:xfrm rot="16200000" flipH="1">
            <a:off x="3777733" y="627298"/>
            <a:ext cx="103566" cy="1335210"/>
          </a:xfrm>
          <a:prstGeom prst="bentConnector2">
            <a:avLst/>
          </a:prstGeom>
          <a:ln>
            <a:tailEnd type="arrow"/>
          </a:ln>
        </p:spPr>
        <p:style>
          <a:lnRef idx="1">
            <a:schemeClr val="dk1"/>
          </a:lnRef>
          <a:fillRef idx="0">
            <a:schemeClr val="dk1"/>
          </a:fillRef>
          <a:effectRef idx="0">
            <a:schemeClr val="dk1"/>
          </a:effectRef>
          <a:fontRef idx="minor">
            <a:schemeClr val="tx1"/>
          </a:fontRef>
        </p:style>
      </p:cxnSp>
      <p:grpSp>
        <p:nvGrpSpPr>
          <p:cNvPr id="4" name="Group 142"/>
          <p:cNvGrpSpPr/>
          <p:nvPr/>
        </p:nvGrpSpPr>
        <p:grpSpPr>
          <a:xfrm>
            <a:off x="4479233" y="949811"/>
            <a:ext cx="1068300" cy="1138726"/>
            <a:chOff x="4479233" y="949811"/>
            <a:chExt cx="1068300" cy="1138726"/>
          </a:xfrm>
        </p:grpSpPr>
        <p:grpSp>
          <p:nvGrpSpPr>
            <p:cNvPr id="6" name="Group 156"/>
            <p:cNvGrpSpPr/>
            <p:nvPr/>
          </p:nvGrpSpPr>
          <p:grpSpPr>
            <a:xfrm>
              <a:off x="4479233" y="949811"/>
              <a:ext cx="872523" cy="1074591"/>
              <a:chOff x="2432178" y="1370824"/>
              <a:chExt cx="872523" cy="1074591"/>
            </a:xfrm>
          </p:grpSpPr>
          <p:sp>
            <p:nvSpPr>
              <p:cNvPr id="149" name="Direct Access Storage 53"/>
              <p:cNvSpPr/>
              <p:nvPr/>
            </p:nvSpPr>
            <p:spPr>
              <a:xfrm>
                <a:off x="2432178" y="1651665"/>
                <a:ext cx="854635" cy="793750"/>
              </a:xfrm>
              <a:prstGeom prst="flowChartMagneticDrum">
                <a:avLst/>
              </a:prstGeom>
              <a:solidFill>
                <a:srgbClr val="1BFF1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Direct Access Storage 53"/>
              <p:cNvSpPr/>
              <p:nvPr/>
            </p:nvSpPr>
            <p:spPr>
              <a:xfrm>
                <a:off x="2450066" y="1370824"/>
                <a:ext cx="854635" cy="793750"/>
              </a:xfrm>
              <a:prstGeom prst="flowChartMagneticDrum">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32" name="TextBox 131"/>
            <p:cNvSpPr txBox="1"/>
            <p:nvPr/>
          </p:nvSpPr>
          <p:spPr>
            <a:xfrm>
              <a:off x="4515844" y="965153"/>
              <a:ext cx="1031689" cy="1123384"/>
            </a:xfrm>
            <a:prstGeom prst="rect">
              <a:avLst/>
            </a:prstGeom>
            <a:noFill/>
          </p:spPr>
          <p:txBody>
            <a:bodyPr wrap="square" rtlCol="0">
              <a:spAutoFit/>
            </a:bodyPr>
            <a:lstStyle/>
            <a:p>
              <a:r>
                <a:rPr lang="en-US" sz="1100" dirty="0" smtClean="0">
                  <a:solidFill>
                    <a:srgbClr val="000000"/>
                  </a:solidFill>
                </a:rPr>
                <a:t>FIBO™ BCO/UML</a:t>
              </a:r>
            </a:p>
            <a:p>
              <a:r>
                <a:rPr lang="en-US" sz="1100" dirty="0" smtClean="0">
                  <a:solidFill>
                    <a:srgbClr val="000000"/>
                  </a:solidFill>
                </a:rPr>
                <a:t>Model in Cameo, VOM, RDF/OWL</a:t>
              </a:r>
            </a:p>
            <a:p>
              <a:endParaRPr lang="en-US" sz="1200" dirty="0"/>
            </a:p>
          </p:txBody>
        </p:sp>
      </p:grpSp>
      <p:sp>
        <p:nvSpPr>
          <p:cNvPr id="142" name="Flowchart: Process 141"/>
          <p:cNvSpPr/>
          <p:nvPr/>
        </p:nvSpPr>
        <p:spPr>
          <a:xfrm>
            <a:off x="2870196" y="3848208"/>
            <a:ext cx="737273" cy="500910"/>
          </a:xfrm>
          <a:prstGeom prst="flowChartProcess">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000000"/>
                </a:solidFill>
              </a:rPr>
              <a:t>Semantic Issues Correction</a:t>
            </a:r>
            <a:endParaRPr lang="en-US" sz="800" dirty="0">
              <a:solidFill>
                <a:srgbClr val="000000"/>
              </a:solidFill>
            </a:endParaRPr>
          </a:p>
        </p:txBody>
      </p:sp>
      <p:cxnSp>
        <p:nvCxnSpPr>
          <p:cNvPr id="153" name="Elbow Connector 1060"/>
          <p:cNvCxnSpPr>
            <a:stCxn id="5" idx="2"/>
            <a:endCxn id="92" idx="3"/>
          </p:cNvCxnSpPr>
          <p:nvPr/>
        </p:nvCxnSpPr>
        <p:spPr>
          <a:xfrm rot="5400000">
            <a:off x="4332107" y="-738782"/>
            <a:ext cx="1223384" cy="5899797"/>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55" name="Elbow Connector 1060"/>
          <p:cNvCxnSpPr>
            <a:stCxn id="142" idx="3"/>
            <a:endCxn id="14" idx="1"/>
          </p:cNvCxnSpPr>
          <p:nvPr/>
        </p:nvCxnSpPr>
        <p:spPr>
          <a:xfrm flipV="1">
            <a:off x="3607469" y="3245604"/>
            <a:ext cx="414172" cy="85305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63" name="Elbow Connector 1060"/>
          <p:cNvCxnSpPr>
            <a:stCxn id="14" idx="3"/>
            <a:endCxn id="145" idx="1"/>
          </p:cNvCxnSpPr>
          <p:nvPr/>
        </p:nvCxnSpPr>
        <p:spPr>
          <a:xfrm>
            <a:off x="4998873" y="3245604"/>
            <a:ext cx="375001" cy="157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69" name="Elbow Connector 1060"/>
          <p:cNvCxnSpPr>
            <a:endCxn id="271" idx="0"/>
          </p:cNvCxnSpPr>
          <p:nvPr/>
        </p:nvCxnSpPr>
        <p:spPr>
          <a:xfrm rot="5400000">
            <a:off x="8246503" y="4243887"/>
            <a:ext cx="485210" cy="399270"/>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96" name="Elbow Connector 1060"/>
          <p:cNvCxnSpPr/>
          <p:nvPr/>
        </p:nvCxnSpPr>
        <p:spPr>
          <a:xfrm rot="5400000" flipH="1" flipV="1">
            <a:off x="3546575" y="3230096"/>
            <a:ext cx="2781446" cy="506877"/>
          </a:xfrm>
          <a:prstGeom prst="bentConnector3">
            <a:avLst>
              <a:gd name="adj1" fmla="val 29605"/>
            </a:avLst>
          </a:prstGeom>
          <a:ln>
            <a:tailEnd type="arrow"/>
          </a:ln>
        </p:spPr>
        <p:style>
          <a:lnRef idx="1">
            <a:schemeClr val="dk1"/>
          </a:lnRef>
          <a:fillRef idx="0">
            <a:schemeClr val="dk1"/>
          </a:fillRef>
          <a:effectRef idx="0">
            <a:schemeClr val="dk1"/>
          </a:effectRef>
          <a:fontRef idx="minor">
            <a:schemeClr val="tx1"/>
          </a:fontRef>
        </p:style>
      </p:cxnSp>
      <p:sp>
        <p:nvSpPr>
          <p:cNvPr id="92" name="Flowchart: Alternate Process 91"/>
          <p:cNvSpPr/>
          <p:nvPr/>
        </p:nvSpPr>
        <p:spPr>
          <a:xfrm>
            <a:off x="469900" y="2556108"/>
            <a:ext cx="1524000" cy="53340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000000"/>
                </a:solidFill>
              </a:rPr>
              <a:t>Perform Architecture and Externality Review </a:t>
            </a:r>
            <a:endParaRPr lang="en-US" sz="1100" dirty="0">
              <a:solidFill>
                <a:srgbClr val="000000"/>
              </a:solidFill>
            </a:endParaRPr>
          </a:p>
        </p:txBody>
      </p:sp>
      <p:sp>
        <p:nvSpPr>
          <p:cNvPr id="96" name="Flowchart: Decision 12"/>
          <p:cNvSpPr/>
          <p:nvPr/>
        </p:nvSpPr>
        <p:spPr>
          <a:xfrm>
            <a:off x="457200" y="3268901"/>
            <a:ext cx="1371600" cy="685800"/>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000000"/>
                </a:solidFill>
              </a:rPr>
              <a:t>Change or add</a:t>
            </a:r>
            <a:endParaRPr lang="en-US" sz="1100" dirty="0">
              <a:solidFill>
                <a:srgbClr val="000000"/>
              </a:solidFill>
            </a:endParaRPr>
          </a:p>
        </p:txBody>
      </p:sp>
      <p:cxnSp>
        <p:nvCxnSpPr>
          <p:cNvPr id="106" name="Elbow Connector 105"/>
          <p:cNvCxnSpPr>
            <a:stCxn id="96" idx="3"/>
            <a:endCxn id="132" idx="1"/>
          </p:cNvCxnSpPr>
          <p:nvPr/>
        </p:nvCxnSpPr>
        <p:spPr>
          <a:xfrm flipV="1">
            <a:off x="1828800" y="1526845"/>
            <a:ext cx="2687044" cy="208495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18" name="Elbow Connector 1060"/>
          <p:cNvCxnSpPr>
            <a:stCxn id="92" idx="2"/>
            <a:endCxn id="96" idx="1"/>
          </p:cNvCxnSpPr>
          <p:nvPr/>
        </p:nvCxnSpPr>
        <p:spPr>
          <a:xfrm rot="5400000">
            <a:off x="583404" y="2963304"/>
            <a:ext cx="522293" cy="774700"/>
          </a:xfrm>
          <a:prstGeom prst="bentConnector4">
            <a:avLst>
              <a:gd name="adj1" fmla="val 17174"/>
              <a:gd name="adj2" fmla="val 129508"/>
            </a:avLst>
          </a:prstGeom>
          <a:ln>
            <a:tailEnd type="arrow"/>
          </a:ln>
        </p:spPr>
        <p:style>
          <a:lnRef idx="1">
            <a:schemeClr val="dk1"/>
          </a:lnRef>
          <a:fillRef idx="0">
            <a:schemeClr val="dk1"/>
          </a:fillRef>
          <a:effectRef idx="0">
            <a:schemeClr val="dk1"/>
          </a:effectRef>
          <a:fontRef idx="minor">
            <a:schemeClr val="tx1"/>
          </a:fontRef>
        </p:style>
      </p:cxnSp>
      <p:sp>
        <p:nvSpPr>
          <p:cNvPr id="126" name="TextBox 125"/>
          <p:cNvSpPr txBox="1"/>
          <p:nvPr/>
        </p:nvSpPr>
        <p:spPr>
          <a:xfrm>
            <a:off x="1219200" y="3308913"/>
            <a:ext cx="1066800" cy="215444"/>
          </a:xfrm>
          <a:prstGeom prst="rect">
            <a:avLst/>
          </a:prstGeom>
          <a:noFill/>
        </p:spPr>
        <p:txBody>
          <a:bodyPr wrap="square" rtlCol="0">
            <a:spAutoFit/>
          </a:bodyPr>
          <a:lstStyle/>
          <a:p>
            <a:pPr algn="ctr"/>
            <a:r>
              <a:rPr lang="en-US" sz="800" dirty="0" smtClean="0">
                <a:solidFill>
                  <a:srgbClr val="000000"/>
                </a:solidFill>
              </a:rPr>
              <a:t>yes</a:t>
            </a:r>
            <a:endParaRPr lang="en-US" sz="800" dirty="0">
              <a:solidFill>
                <a:srgbClr val="000000"/>
              </a:solidFill>
            </a:endParaRPr>
          </a:p>
        </p:txBody>
      </p:sp>
      <p:sp>
        <p:nvSpPr>
          <p:cNvPr id="129" name="TextBox 128"/>
          <p:cNvSpPr txBox="1"/>
          <p:nvPr/>
        </p:nvSpPr>
        <p:spPr>
          <a:xfrm>
            <a:off x="609600" y="4133674"/>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cxnSp>
        <p:nvCxnSpPr>
          <p:cNvPr id="133" name="Elbow Connector 1060"/>
          <p:cNvCxnSpPr>
            <a:stCxn id="96" idx="2"/>
            <a:endCxn id="89" idx="1"/>
          </p:cNvCxnSpPr>
          <p:nvPr/>
        </p:nvCxnSpPr>
        <p:spPr>
          <a:xfrm rot="16200000" flipH="1">
            <a:off x="1436025" y="3661676"/>
            <a:ext cx="132449" cy="718498"/>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45" name="Flowchart: Process 144"/>
          <p:cNvSpPr/>
          <p:nvPr/>
        </p:nvSpPr>
        <p:spPr>
          <a:xfrm>
            <a:off x="5373874" y="3020550"/>
            <a:ext cx="893809" cy="453265"/>
          </a:xfrm>
          <a:prstGeom prst="flowChartProcess">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rgbClr val="000000"/>
                </a:solidFill>
              </a:rPr>
              <a:t>Validation with Instance Data</a:t>
            </a:r>
            <a:endParaRPr lang="en-US" sz="800" dirty="0">
              <a:solidFill>
                <a:srgbClr val="000000"/>
              </a:solidFill>
            </a:endParaRPr>
          </a:p>
        </p:txBody>
      </p:sp>
      <p:cxnSp>
        <p:nvCxnSpPr>
          <p:cNvPr id="148" name="Elbow Connector 1060"/>
          <p:cNvCxnSpPr>
            <a:stCxn id="121" idx="3"/>
            <a:endCxn id="100" idx="0"/>
          </p:cNvCxnSpPr>
          <p:nvPr/>
        </p:nvCxnSpPr>
        <p:spPr>
          <a:xfrm>
            <a:off x="8466079" y="3272738"/>
            <a:ext cx="220933" cy="52197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92" name="TextBox 191"/>
          <p:cNvSpPr txBox="1"/>
          <p:nvPr/>
        </p:nvSpPr>
        <p:spPr>
          <a:xfrm>
            <a:off x="4775203" y="3718485"/>
            <a:ext cx="1920889" cy="215444"/>
          </a:xfrm>
          <a:prstGeom prst="rect">
            <a:avLst/>
          </a:prstGeom>
          <a:noFill/>
        </p:spPr>
        <p:txBody>
          <a:bodyPr wrap="square" rtlCol="0">
            <a:spAutoFit/>
          </a:bodyPr>
          <a:lstStyle/>
          <a:p>
            <a:pPr algn="ctr"/>
            <a:r>
              <a:rPr lang="en-US" sz="800" dirty="0" smtClean="0">
                <a:solidFill>
                  <a:srgbClr val="000000"/>
                </a:solidFill>
              </a:rPr>
              <a:t>Spiral implementation of enhancements</a:t>
            </a:r>
            <a:endParaRPr lang="en-US" sz="800" dirty="0">
              <a:solidFill>
                <a:srgbClr val="000000"/>
              </a:solidFill>
            </a:endParaRPr>
          </a:p>
        </p:txBody>
      </p:sp>
      <p:cxnSp>
        <p:nvCxnSpPr>
          <p:cNvPr id="261" name="Elbow Connector 1060"/>
          <p:cNvCxnSpPr>
            <a:stCxn id="271" idx="1"/>
            <a:endCxn id="108" idx="3"/>
          </p:cNvCxnSpPr>
          <p:nvPr/>
        </p:nvCxnSpPr>
        <p:spPr>
          <a:xfrm rot="10800000">
            <a:off x="7099685" y="4787131"/>
            <a:ext cx="427788" cy="16569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271" name="Flowchart: Alternate Process 270"/>
          <p:cNvSpPr/>
          <p:nvPr/>
        </p:nvSpPr>
        <p:spPr>
          <a:xfrm>
            <a:off x="7527473" y="4686127"/>
            <a:ext cx="1524000" cy="53340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000000"/>
                </a:solidFill>
              </a:rPr>
              <a:t>Final SME Review</a:t>
            </a:r>
            <a:endParaRPr lang="en-US" sz="1100" dirty="0">
              <a:solidFill>
                <a:srgbClr val="000000"/>
              </a:solidFill>
            </a:endParaRPr>
          </a:p>
        </p:txBody>
      </p:sp>
      <p:cxnSp>
        <p:nvCxnSpPr>
          <p:cNvPr id="80" name="Elbow Connector 1060"/>
          <p:cNvCxnSpPr>
            <a:stCxn id="63" idx="2"/>
          </p:cNvCxnSpPr>
          <p:nvPr/>
        </p:nvCxnSpPr>
        <p:spPr>
          <a:xfrm rot="5400000">
            <a:off x="5589232" y="920977"/>
            <a:ext cx="523949" cy="832952"/>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78" name="Flowchart: Decision 12"/>
          <p:cNvSpPr/>
          <p:nvPr/>
        </p:nvSpPr>
        <p:spPr>
          <a:xfrm>
            <a:off x="6489372" y="3061228"/>
            <a:ext cx="762790" cy="406209"/>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cxnSp>
        <p:nvCxnSpPr>
          <p:cNvPr id="85" name="Elbow Connector 1060"/>
          <p:cNvCxnSpPr/>
          <p:nvPr/>
        </p:nvCxnSpPr>
        <p:spPr>
          <a:xfrm>
            <a:off x="6281697" y="3272738"/>
            <a:ext cx="230509" cy="1588"/>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91" name="Elbow Connector 1060"/>
          <p:cNvCxnSpPr/>
          <p:nvPr/>
        </p:nvCxnSpPr>
        <p:spPr>
          <a:xfrm>
            <a:off x="7252162" y="3267313"/>
            <a:ext cx="250720" cy="1588"/>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97" name="Elbow Connector 1060"/>
          <p:cNvCxnSpPr>
            <a:stCxn id="78" idx="2"/>
            <a:endCxn id="14" idx="2"/>
          </p:cNvCxnSpPr>
          <p:nvPr/>
        </p:nvCxnSpPr>
        <p:spPr>
          <a:xfrm rot="5400000">
            <a:off x="5676201" y="2301493"/>
            <a:ext cx="28622" cy="2360510"/>
          </a:xfrm>
          <a:prstGeom prst="bentConnector3">
            <a:avLst>
              <a:gd name="adj1" fmla="val 898686"/>
            </a:avLst>
          </a:prstGeom>
          <a:ln>
            <a:tailEnd type="arrow"/>
          </a:ln>
        </p:spPr>
        <p:style>
          <a:lnRef idx="1">
            <a:schemeClr val="dk1"/>
          </a:lnRef>
          <a:fillRef idx="0">
            <a:schemeClr val="dk1"/>
          </a:fillRef>
          <a:effectRef idx="0">
            <a:schemeClr val="dk1"/>
          </a:effectRef>
          <a:fontRef idx="minor">
            <a:schemeClr val="tx1"/>
          </a:fontRef>
        </p:style>
      </p:cxnSp>
      <p:sp>
        <p:nvSpPr>
          <p:cNvPr id="100" name="Flowchart: Decision 12"/>
          <p:cNvSpPr/>
          <p:nvPr/>
        </p:nvSpPr>
        <p:spPr>
          <a:xfrm>
            <a:off x="8305617" y="3794708"/>
            <a:ext cx="762790" cy="406209"/>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02" name="Flowchart: Decision 12"/>
          <p:cNvSpPr/>
          <p:nvPr/>
        </p:nvSpPr>
        <p:spPr>
          <a:xfrm>
            <a:off x="4295939" y="4699525"/>
            <a:ext cx="762790" cy="406209"/>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09" name="Oval 108"/>
          <p:cNvSpPr/>
          <p:nvPr/>
        </p:nvSpPr>
        <p:spPr>
          <a:xfrm>
            <a:off x="4534200" y="4776341"/>
            <a:ext cx="264946" cy="244398"/>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115" name="TextBox 114"/>
          <p:cNvSpPr txBox="1"/>
          <p:nvPr/>
        </p:nvSpPr>
        <p:spPr>
          <a:xfrm>
            <a:off x="6594992" y="3141203"/>
            <a:ext cx="794013" cy="215444"/>
          </a:xfrm>
          <a:prstGeom prst="rect">
            <a:avLst/>
          </a:prstGeom>
          <a:noFill/>
        </p:spPr>
        <p:txBody>
          <a:bodyPr wrap="square" rtlCol="0">
            <a:spAutoFit/>
          </a:bodyPr>
          <a:lstStyle/>
          <a:p>
            <a:r>
              <a:rPr lang="en-US" sz="800" dirty="0" smtClean="0"/>
              <a:t>Enhance?</a:t>
            </a:r>
            <a:endParaRPr lang="en-US" sz="800" dirty="0"/>
          </a:p>
        </p:txBody>
      </p:sp>
      <p:sp>
        <p:nvSpPr>
          <p:cNvPr id="119" name="TextBox 118"/>
          <p:cNvSpPr txBox="1"/>
          <p:nvPr/>
        </p:nvSpPr>
        <p:spPr>
          <a:xfrm>
            <a:off x="6822017" y="3015667"/>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sp>
        <p:nvSpPr>
          <p:cNvPr id="123" name="TextBox 122"/>
          <p:cNvSpPr txBox="1"/>
          <p:nvPr/>
        </p:nvSpPr>
        <p:spPr>
          <a:xfrm>
            <a:off x="6407797" y="3473815"/>
            <a:ext cx="1066800" cy="215444"/>
          </a:xfrm>
          <a:prstGeom prst="rect">
            <a:avLst/>
          </a:prstGeom>
          <a:noFill/>
        </p:spPr>
        <p:txBody>
          <a:bodyPr wrap="square" rtlCol="0">
            <a:spAutoFit/>
          </a:bodyPr>
          <a:lstStyle/>
          <a:p>
            <a:pPr algn="ctr"/>
            <a:r>
              <a:rPr lang="en-US" sz="800" dirty="0" smtClean="0">
                <a:solidFill>
                  <a:srgbClr val="000000"/>
                </a:solidFill>
              </a:rPr>
              <a:t>Yes</a:t>
            </a:r>
            <a:endParaRPr lang="en-US" sz="800" dirty="0">
              <a:solidFill>
                <a:srgbClr val="000000"/>
              </a:solidFill>
            </a:endParaRPr>
          </a:p>
        </p:txBody>
      </p:sp>
      <p:sp>
        <p:nvSpPr>
          <p:cNvPr id="127" name="TextBox 126"/>
          <p:cNvSpPr txBox="1"/>
          <p:nvPr/>
        </p:nvSpPr>
        <p:spPr>
          <a:xfrm>
            <a:off x="8500358" y="3883219"/>
            <a:ext cx="794013" cy="215444"/>
          </a:xfrm>
          <a:prstGeom prst="rect">
            <a:avLst/>
          </a:prstGeom>
          <a:noFill/>
        </p:spPr>
        <p:txBody>
          <a:bodyPr wrap="square" rtlCol="0">
            <a:spAutoFit/>
          </a:bodyPr>
          <a:lstStyle/>
          <a:p>
            <a:r>
              <a:rPr lang="en-US" sz="800" dirty="0" smtClean="0"/>
              <a:t>Pass?</a:t>
            </a:r>
            <a:endParaRPr lang="en-US" sz="800" dirty="0"/>
          </a:p>
        </p:txBody>
      </p:sp>
      <p:sp>
        <p:nvSpPr>
          <p:cNvPr id="134" name="TextBox 133"/>
          <p:cNvSpPr txBox="1"/>
          <p:nvPr/>
        </p:nvSpPr>
        <p:spPr>
          <a:xfrm>
            <a:off x="7965671" y="4200917"/>
            <a:ext cx="1066800" cy="215444"/>
          </a:xfrm>
          <a:prstGeom prst="rect">
            <a:avLst/>
          </a:prstGeom>
          <a:noFill/>
        </p:spPr>
        <p:txBody>
          <a:bodyPr wrap="square" rtlCol="0">
            <a:spAutoFit/>
          </a:bodyPr>
          <a:lstStyle/>
          <a:p>
            <a:pPr algn="ctr"/>
            <a:r>
              <a:rPr lang="en-US" sz="800" dirty="0" smtClean="0">
                <a:solidFill>
                  <a:srgbClr val="000000"/>
                </a:solidFill>
              </a:rPr>
              <a:t>Yes</a:t>
            </a:r>
            <a:endParaRPr lang="en-US" sz="800" dirty="0">
              <a:solidFill>
                <a:srgbClr val="000000"/>
              </a:solidFill>
            </a:endParaRPr>
          </a:p>
        </p:txBody>
      </p:sp>
      <p:sp>
        <p:nvSpPr>
          <p:cNvPr id="135" name="TextBox 134"/>
          <p:cNvSpPr txBox="1"/>
          <p:nvPr/>
        </p:nvSpPr>
        <p:spPr>
          <a:xfrm>
            <a:off x="7620212" y="4001873"/>
            <a:ext cx="1066800" cy="215444"/>
          </a:xfrm>
          <a:prstGeom prst="rect">
            <a:avLst/>
          </a:prstGeom>
          <a:noFill/>
        </p:spPr>
        <p:txBody>
          <a:bodyPr wrap="square" rtlCol="0">
            <a:spAutoFit/>
          </a:bodyPr>
          <a:lstStyle/>
          <a:p>
            <a:pPr algn="ctr"/>
            <a:r>
              <a:rPr lang="en-US" sz="800" dirty="0" smtClean="0">
                <a:solidFill>
                  <a:srgbClr val="000000"/>
                </a:solidFill>
              </a:rPr>
              <a:t>No</a:t>
            </a:r>
            <a:endParaRPr lang="en-US" sz="800" dirty="0">
              <a:solidFill>
                <a:srgbClr val="000000"/>
              </a:solidFill>
            </a:endParaRPr>
          </a:p>
        </p:txBody>
      </p:sp>
      <p:sp>
        <p:nvSpPr>
          <p:cNvPr id="104" name="TextBox 103"/>
          <p:cNvSpPr txBox="1"/>
          <p:nvPr/>
        </p:nvSpPr>
        <p:spPr>
          <a:xfrm>
            <a:off x="5596901" y="1883733"/>
            <a:ext cx="2450232" cy="230832"/>
          </a:xfrm>
          <a:prstGeom prst="rect">
            <a:avLst/>
          </a:prstGeom>
          <a:noFill/>
        </p:spPr>
        <p:txBody>
          <a:bodyPr wrap="square" rtlCol="0">
            <a:spAutoFit/>
          </a:bodyPr>
          <a:lstStyle/>
          <a:p>
            <a:pPr algn="ctr"/>
            <a:r>
              <a:rPr lang="en-US" sz="900" dirty="0" smtClean="0">
                <a:solidFill>
                  <a:srgbClr val="000000"/>
                </a:solidFill>
              </a:rPr>
              <a:t>FIBO™ Use and Maintenance</a:t>
            </a:r>
            <a:endParaRPr lang="en-US" sz="900" dirty="0" smtClean="0"/>
          </a:p>
        </p:txBody>
      </p:sp>
      <p:sp>
        <p:nvSpPr>
          <p:cNvPr id="81" name="Slide Number Placeholder 80"/>
          <p:cNvSpPr>
            <a:spLocks noGrp="1"/>
          </p:cNvSpPr>
          <p:nvPr>
            <p:ph type="sldNum" sz="quarter" idx="12"/>
          </p:nvPr>
        </p:nvSpPr>
        <p:spPr/>
        <p:txBody>
          <a:bodyPr/>
          <a:lstStyle/>
          <a:p>
            <a:fld id="{A9EF402B-C8A5-5445-AD78-AAE8EACFDC0E}" type="slidenum">
              <a:rPr lang="en-US" smtClean="0"/>
              <a:pPr/>
              <a:t>7</a:t>
            </a:fld>
            <a:endParaRPr lang="en-US" dirty="0"/>
          </a:p>
        </p:txBody>
      </p:sp>
      <p:grpSp>
        <p:nvGrpSpPr>
          <p:cNvPr id="7" name="Group 81"/>
          <p:cNvGrpSpPr/>
          <p:nvPr/>
        </p:nvGrpSpPr>
        <p:grpSpPr>
          <a:xfrm>
            <a:off x="5407159" y="949811"/>
            <a:ext cx="2356774" cy="1143000"/>
            <a:chOff x="8464745" y="1638490"/>
            <a:chExt cx="2356774" cy="1143000"/>
          </a:xfrm>
        </p:grpSpPr>
        <p:grpSp>
          <p:nvGrpSpPr>
            <p:cNvPr id="8" name="Group 9"/>
            <p:cNvGrpSpPr>
              <a:grpSpLocks/>
            </p:cNvGrpSpPr>
            <p:nvPr/>
          </p:nvGrpSpPr>
          <p:grpSpPr bwMode="auto">
            <a:xfrm>
              <a:off x="8464745" y="1638490"/>
              <a:ext cx="1031875" cy="1143002"/>
              <a:chOff x="0" y="0"/>
              <a:chExt cx="650" cy="720"/>
            </a:xfrm>
          </p:grpSpPr>
          <p:sp>
            <p:nvSpPr>
              <p:cNvPr id="87" name="Oval 2"/>
              <p:cNvSpPr>
                <a:spLocks/>
              </p:cNvSpPr>
              <p:nvPr/>
            </p:nvSpPr>
            <p:spPr bwMode="auto">
              <a:xfrm>
                <a:off x="0" y="201"/>
                <a:ext cx="230" cy="231"/>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8" name="Oval 3"/>
              <p:cNvSpPr>
                <a:spLocks/>
              </p:cNvSpPr>
              <p:nvPr/>
            </p:nvSpPr>
            <p:spPr bwMode="auto">
              <a:xfrm>
                <a:off x="477" y="242"/>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94" name="Oval 4"/>
              <p:cNvSpPr>
                <a:spLocks/>
              </p:cNvSpPr>
              <p:nvPr/>
            </p:nvSpPr>
            <p:spPr bwMode="auto">
              <a:xfrm>
                <a:off x="304" y="0"/>
                <a:ext cx="173" cy="172"/>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98" name="Oval 5"/>
              <p:cNvSpPr>
                <a:spLocks/>
              </p:cNvSpPr>
              <p:nvPr/>
            </p:nvSpPr>
            <p:spPr bwMode="auto">
              <a:xfrm>
                <a:off x="131" y="547"/>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99" name="Line 6"/>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01" name="Line 7"/>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03" name="Line 8"/>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86" name="TextBox 85"/>
            <p:cNvSpPr txBox="1"/>
            <p:nvPr/>
          </p:nvSpPr>
          <p:spPr>
            <a:xfrm>
              <a:off x="9000701" y="2203080"/>
              <a:ext cx="1820818" cy="369332"/>
            </a:xfrm>
            <a:prstGeom prst="rect">
              <a:avLst/>
            </a:prstGeom>
            <a:noFill/>
          </p:spPr>
          <p:txBody>
            <a:bodyPr wrap="square" rtlCol="0">
              <a:spAutoFit/>
            </a:bodyPr>
            <a:lstStyle/>
            <a:p>
              <a:r>
                <a:rPr lang="en-US" dirty="0" smtClean="0"/>
                <a:t>FIBO-n….n-1</a:t>
              </a:r>
              <a:endParaRPr lang="en-US" dirty="0"/>
            </a:p>
          </p:txBody>
        </p:sp>
      </p:grpSp>
      <p:grpSp>
        <p:nvGrpSpPr>
          <p:cNvPr id="9" name="Group 187"/>
          <p:cNvGrpSpPr/>
          <p:nvPr/>
        </p:nvGrpSpPr>
        <p:grpSpPr>
          <a:xfrm>
            <a:off x="4799146" y="1943791"/>
            <a:ext cx="2854379" cy="4514251"/>
            <a:chOff x="5308608" y="1882422"/>
            <a:chExt cx="2854374" cy="4693709"/>
          </a:xfrm>
        </p:grpSpPr>
        <p:cxnSp>
          <p:nvCxnSpPr>
            <p:cNvPr id="77" name="Straight Arrow Connector 76"/>
            <p:cNvCxnSpPr>
              <a:stCxn id="130" idx="5"/>
            </p:cNvCxnSpPr>
            <p:nvPr/>
          </p:nvCxnSpPr>
          <p:spPr>
            <a:xfrm rot="16200000" flipV="1">
              <a:off x="4563551" y="2627479"/>
              <a:ext cx="3590750" cy="2100636"/>
            </a:xfrm>
            <a:prstGeom prst="straightConnector1">
              <a:avLst/>
            </a:prstGeom>
            <a:ln w="63500">
              <a:solidFill>
                <a:srgbClr val="1BFF1A"/>
              </a:solidFill>
              <a:tailEnd type="arrow"/>
            </a:ln>
          </p:spPr>
          <p:style>
            <a:lnRef idx="2">
              <a:schemeClr val="accent1"/>
            </a:lnRef>
            <a:fillRef idx="0">
              <a:schemeClr val="accent1"/>
            </a:fillRef>
            <a:effectRef idx="1">
              <a:schemeClr val="accent1"/>
            </a:effectRef>
            <a:fontRef idx="minor">
              <a:schemeClr val="tx1"/>
            </a:fontRef>
          </p:style>
        </p:cxnSp>
        <p:grpSp>
          <p:nvGrpSpPr>
            <p:cNvPr id="10" name="Group 106"/>
            <p:cNvGrpSpPr/>
            <p:nvPr/>
          </p:nvGrpSpPr>
          <p:grpSpPr>
            <a:xfrm>
              <a:off x="6818837" y="5433131"/>
              <a:ext cx="1344145" cy="1143000"/>
              <a:chOff x="6753771" y="1460687"/>
              <a:chExt cx="1344144" cy="1143000"/>
            </a:xfrm>
          </p:grpSpPr>
          <p:grpSp>
            <p:nvGrpSpPr>
              <p:cNvPr id="11" name="Group 18"/>
              <p:cNvGrpSpPr>
                <a:grpSpLocks/>
              </p:cNvGrpSpPr>
              <p:nvPr/>
            </p:nvGrpSpPr>
            <p:grpSpPr bwMode="auto">
              <a:xfrm rot="10800000">
                <a:off x="6753771" y="1460687"/>
                <a:ext cx="1036643" cy="1143000"/>
                <a:chOff x="0" y="2"/>
                <a:chExt cx="652" cy="719"/>
              </a:xfrm>
            </p:grpSpPr>
            <p:sp>
              <p:nvSpPr>
                <p:cNvPr id="113" name="Oval 11"/>
                <p:cNvSpPr>
                  <a:spLocks/>
                </p:cNvSpPr>
                <p:nvPr/>
              </p:nvSpPr>
              <p:spPr bwMode="auto">
                <a:xfrm>
                  <a:off x="0" y="204"/>
                  <a:ext cx="230" cy="232"/>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14" name="Oval 12"/>
                <p:cNvSpPr>
                  <a:spLocks/>
                </p:cNvSpPr>
                <p:nvPr/>
              </p:nvSpPr>
              <p:spPr bwMode="auto">
                <a:xfrm>
                  <a:off x="479" y="245"/>
                  <a:ext cx="173" cy="175"/>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17" name="Oval 13"/>
                <p:cNvSpPr>
                  <a:spLocks/>
                </p:cNvSpPr>
                <p:nvPr/>
              </p:nvSpPr>
              <p:spPr bwMode="auto">
                <a:xfrm>
                  <a:off x="305" y="2"/>
                  <a:ext cx="175"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30" name="Oval 14"/>
                <p:cNvSpPr>
                  <a:spLocks/>
                </p:cNvSpPr>
                <p:nvPr/>
              </p:nvSpPr>
              <p:spPr bwMode="auto">
                <a:xfrm>
                  <a:off x="133" y="549"/>
                  <a:ext cx="173"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37" name="Line 15"/>
                <p:cNvSpPr>
                  <a:spLocks noChangeShapeType="1"/>
                </p:cNvSpPr>
                <p:nvPr/>
              </p:nvSpPr>
              <p:spPr bwMode="auto">
                <a:xfrm>
                  <a:off x="426" y="157"/>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38" name="Line 16"/>
                <p:cNvSpPr>
                  <a:spLocks noChangeShapeType="1"/>
                </p:cNvSpPr>
                <p:nvPr/>
              </p:nvSpPr>
              <p:spPr bwMode="auto">
                <a:xfrm>
                  <a:off x="231" y="320"/>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39" name="Line 17"/>
                <p:cNvSpPr>
                  <a:spLocks noChangeShapeType="1"/>
                </p:cNvSpPr>
                <p:nvPr/>
              </p:nvSpPr>
              <p:spPr bwMode="auto">
                <a:xfrm flipH="1">
                  <a:off x="280" y="392"/>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11" name="TextBox 110"/>
              <p:cNvSpPr txBox="1"/>
              <p:nvPr/>
            </p:nvSpPr>
            <p:spPr>
              <a:xfrm>
                <a:off x="6930460" y="1987951"/>
                <a:ext cx="1167455" cy="384014"/>
              </a:xfrm>
              <a:prstGeom prst="rect">
                <a:avLst/>
              </a:prstGeom>
              <a:noFill/>
            </p:spPr>
            <p:txBody>
              <a:bodyPr wrap="square" rtlCol="0">
                <a:spAutoFit/>
              </a:bodyPr>
              <a:lstStyle/>
              <a:p>
                <a:r>
                  <a:rPr lang="en-US" dirty="0" smtClean="0"/>
                  <a:t>FIBO-FND</a:t>
                </a:r>
                <a:endParaRPr lang="en-US" dirty="0"/>
              </a:p>
            </p:txBody>
          </p:sp>
        </p:grpSp>
      </p:grpSp>
      <p:grpSp>
        <p:nvGrpSpPr>
          <p:cNvPr id="12" name="Group 186"/>
          <p:cNvGrpSpPr/>
          <p:nvPr/>
        </p:nvGrpSpPr>
        <p:grpSpPr>
          <a:xfrm>
            <a:off x="3682307" y="3354628"/>
            <a:ext cx="1777642" cy="1143000"/>
            <a:chOff x="1980613" y="5683511"/>
            <a:chExt cx="1777642" cy="1143000"/>
          </a:xfrm>
        </p:grpSpPr>
        <p:grpSp>
          <p:nvGrpSpPr>
            <p:cNvPr id="13" name="Group 92"/>
            <p:cNvGrpSpPr>
              <a:grpSpLocks/>
            </p:cNvGrpSpPr>
            <p:nvPr/>
          </p:nvGrpSpPr>
          <p:grpSpPr bwMode="auto">
            <a:xfrm>
              <a:off x="1980613" y="5683511"/>
              <a:ext cx="1031875" cy="1143000"/>
              <a:chOff x="0" y="0"/>
              <a:chExt cx="650" cy="720"/>
            </a:xfrm>
          </p:grpSpPr>
          <p:sp>
            <p:nvSpPr>
              <p:cNvPr id="166"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68"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70"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71"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72"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73"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75"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76" name="TextBox 175"/>
            <p:cNvSpPr txBox="1"/>
            <p:nvPr/>
          </p:nvSpPr>
          <p:spPr>
            <a:xfrm>
              <a:off x="2590800" y="6377694"/>
              <a:ext cx="1167455" cy="369332"/>
            </a:xfrm>
            <a:prstGeom prst="rect">
              <a:avLst/>
            </a:prstGeom>
            <a:noFill/>
          </p:spPr>
          <p:txBody>
            <a:bodyPr wrap="square" rtlCol="0">
              <a:spAutoFit/>
            </a:bodyPr>
            <a:lstStyle/>
            <a:p>
              <a:r>
                <a:rPr lang="en-US" dirty="0" smtClean="0"/>
                <a:t>FIBO-IND</a:t>
              </a:r>
              <a:endParaRPr lang="en-US" dirty="0"/>
            </a:p>
          </p:txBody>
        </p:sp>
      </p:grpSp>
      <p:grpSp>
        <p:nvGrpSpPr>
          <p:cNvPr id="15" name="Group 176"/>
          <p:cNvGrpSpPr/>
          <p:nvPr/>
        </p:nvGrpSpPr>
        <p:grpSpPr>
          <a:xfrm>
            <a:off x="2066491" y="5541440"/>
            <a:ext cx="1725460" cy="1143000"/>
            <a:chOff x="8744940" y="2735217"/>
            <a:chExt cx="1725460" cy="1143000"/>
          </a:xfrm>
        </p:grpSpPr>
        <p:grpSp>
          <p:nvGrpSpPr>
            <p:cNvPr id="18" name="Group 101"/>
            <p:cNvGrpSpPr>
              <a:grpSpLocks/>
            </p:cNvGrpSpPr>
            <p:nvPr/>
          </p:nvGrpSpPr>
          <p:grpSpPr bwMode="auto">
            <a:xfrm>
              <a:off x="8744940" y="2735219"/>
              <a:ext cx="1033463" cy="1143001"/>
              <a:chOff x="0" y="0"/>
              <a:chExt cx="650" cy="720"/>
            </a:xfrm>
          </p:grpSpPr>
          <p:sp>
            <p:nvSpPr>
              <p:cNvPr id="180"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1"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2"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3"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4"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5"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186"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79" name="TextBox 178"/>
            <p:cNvSpPr txBox="1"/>
            <p:nvPr/>
          </p:nvSpPr>
          <p:spPr>
            <a:xfrm>
              <a:off x="9302945" y="3350331"/>
              <a:ext cx="1167455" cy="369332"/>
            </a:xfrm>
            <a:prstGeom prst="rect">
              <a:avLst/>
            </a:prstGeom>
            <a:noFill/>
          </p:spPr>
          <p:txBody>
            <a:bodyPr wrap="square" rtlCol="0">
              <a:spAutoFit/>
            </a:bodyPr>
            <a:lstStyle/>
            <a:p>
              <a:r>
                <a:rPr lang="en-US" dirty="0" smtClean="0"/>
                <a:t>FIBO-BE</a:t>
              </a:r>
              <a:endParaRPr lang="en-US" dirty="0"/>
            </a:p>
          </p:txBody>
        </p:sp>
      </p:grpSp>
      <p:sp>
        <p:nvSpPr>
          <p:cNvPr id="140" name="TextBox 139"/>
          <p:cNvSpPr txBox="1"/>
          <p:nvPr/>
        </p:nvSpPr>
        <p:spPr>
          <a:xfrm>
            <a:off x="3742267" y="541867"/>
            <a:ext cx="184666" cy="369332"/>
          </a:xfrm>
          <a:prstGeom prst="rect">
            <a:avLst/>
          </a:prstGeom>
          <a:noFill/>
        </p:spPr>
        <p:txBody>
          <a:bodyPr wrap="none" rtlCol="0">
            <a:spAutoFit/>
          </a:bodyPr>
          <a:lstStyle/>
          <a:p>
            <a:endParaRPr lang="en-US" dirty="0"/>
          </a:p>
        </p:txBody>
      </p:sp>
      <p:sp>
        <p:nvSpPr>
          <p:cNvPr id="141" name="TextBox 140"/>
          <p:cNvSpPr txBox="1"/>
          <p:nvPr/>
        </p:nvSpPr>
        <p:spPr>
          <a:xfrm>
            <a:off x="178641" y="45485"/>
            <a:ext cx="1887850" cy="2462213"/>
          </a:xfrm>
          <a:prstGeom prst="rect">
            <a:avLst/>
          </a:prstGeom>
          <a:solidFill>
            <a:srgbClr val="660066"/>
          </a:solidFill>
        </p:spPr>
        <p:txBody>
          <a:bodyPr wrap="square" rtlCol="0">
            <a:spAutoFit/>
          </a:bodyPr>
          <a:lstStyle/>
          <a:p>
            <a:r>
              <a:rPr lang="en-US" sz="1400" dirty="0" smtClean="0">
                <a:solidFill>
                  <a:srgbClr val="FF0000"/>
                </a:solidFill>
              </a:rPr>
              <a:t>Red FIBOs are in Queue</a:t>
            </a:r>
          </a:p>
          <a:p>
            <a:r>
              <a:rPr lang="en-US" sz="1400" dirty="0" smtClean="0">
                <a:solidFill>
                  <a:srgbClr val="FF939B"/>
                </a:solidFill>
              </a:rPr>
              <a:t>Pink FIBOs have been approved by the OMG AB to enter the RFC process</a:t>
            </a:r>
          </a:p>
          <a:p>
            <a:r>
              <a:rPr lang="en-US" sz="1400" dirty="0" smtClean="0">
                <a:solidFill>
                  <a:srgbClr val="FFFF00"/>
                </a:solidFill>
              </a:rPr>
              <a:t>Yellow FIBOs are dealing with issues</a:t>
            </a:r>
          </a:p>
          <a:p>
            <a:r>
              <a:rPr lang="en-US" sz="1400" dirty="0" smtClean="0">
                <a:solidFill>
                  <a:srgbClr val="0AFF00"/>
                </a:solidFill>
              </a:rPr>
              <a:t>Green FIBOs have exited the OMG process as ratified standards.</a:t>
            </a:r>
            <a:endParaRPr lang="en-US" sz="1400" dirty="0">
              <a:solidFill>
                <a:srgbClr val="0AFF00"/>
              </a:solidFill>
            </a:endParaRPr>
          </a:p>
        </p:txBody>
      </p:sp>
    </p:spTree>
    <p:extLst>
      <p:ext uri="{BB962C8B-B14F-4D97-AF65-F5344CB8AC3E}">
        <p14:creationId xmlns:p14="http://schemas.microsoft.com/office/powerpoint/2010/main" val="401125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78"/>
          <p:cNvSpPr>
            <a:spLocks noGrp="1"/>
          </p:cNvSpPr>
          <p:nvPr>
            <p:ph type="dt" sz="half" idx="10"/>
          </p:nvPr>
        </p:nvSpPr>
        <p:spPr>
          <a:xfrm>
            <a:off x="431800" y="6431422"/>
            <a:ext cx="2133600" cy="365125"/>
          </a:xfrm>
        </p:spPr>
        <p:txBody>
          <a:bodyPr/>
          <a:lstStyle/>
          <a:p>
            <a:fld id="{DD8A39CA-CF91-794B-A037-31F72FD26273}" type="datetime1">
              <a:rPr lang="en-US" smtClean="0"/>
              <a:pPr/>
              <a:t>10/9/2014</a:t>
            </a:fld>
            <a:endParaRPr lang="en-US"/>
          </a:p>
        </p:txBody>
      </p:sp>
      <p:sp>
        <p:nvSpPr>
          <p:cNvPr id="64" name="TextBox 63"/>
          <p:cNvSpPr txBox="1"/>
          <p:nvPr/>
        </p:nvSpPr>
        <p:spPr>
          <a:xfrm>
            <a:off x="659414" y="6102448"/>
            <a:ext cx="3680816" cy="369332"/>
          </a:xfrm>
          <a:prstGeom prst="rect">
            <a:avLst/>
          </a:prstGeom>
          <a:noFill/>
        </p:spPr>
        <p:txBody>
          <a:bodyPr wrap="none" rtlCol="0">
            <a:spAutoFit/>
          </a:bodyPr>
          <a:lstStyle/>
          <a:p>
            <a:r>
              <a:rPr lang="en-US" sz="900" dirty="0" smtClean="0"/>
              <a:t>[1] incl. MD files, VOM files, </a:t>
            </a:r>
            <a:r>
              <a:rPr lang="en-US" sz="900" dirty="0" err="1" smtClean="0"/>
              <a:t>TopBraid</a:t>
            </a:r>
            <a:r>
              <a:rPr lang="en-US" sz="900" dirty="0" smtClean="0"/>
              <a:t> layout files, protégé catalog files, </a:t>
            </a:r>
            <a:r>
              <a:rPr lang="en-US" sz="900" dirty="0" err="1" smtClean="0"/>
              <a:t>etc</a:t>
            </a:r>
            <a:endParaRPr lang="en-US" sz="900" dirty="0" smtClean="0"/>
          </a:p>
          <a:p>
            <a:r>
              <a:rPr lang="en-US" sz="900" dirty="0" smtClean="0"/>
              <a:t>[2] incl. Use Case documents, demo scenarios, etc.  </a:t>
            </a:r>
            <a:endParaRPr lang="en-US" sz="900" dirty="0"/>
          </a:p>
        </p:txBody>
      </p:sp>
      <p:sp>
        <p:nvSpPr>
          <p:cNvPr id="69" name="Rectangle 68"/>
          <p:cNvSpPr/>
          <p:nvPr/>
        </p:nvSpPr>
        <p:spPr>
          <a:xfrm>
            <a:off x="6826316" y="1318132"/>
            <a:ext cx="1828800" cy="1130956"/>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Industry Requirements (use cases, scenarios)</a:t>
            </a:r>
            <a:endParaRPr lang="en-US" dirty="0">
              <a:solidFill>
                <a:schemeClr val="bg1"/>
              </a:solidFill>
            </a:endParaRPr>
          </a:p>
        </p:txBody>
      </p:sp>
      <p:pic>
        <p:nvPicPr>
          <p:cNvPr id="100" name="Picture 9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4042" y="2575302"/>
            <a:ext cx="487329" cy="439395"/>
          </a:xfrm>
          <a:prstGeom prst="rect">
            <a:avLst/>
          </a:prstGeom>
        </p:spPr>
      </p:pic>
      <p:sp>
        <p:nvSpPr>
          <p:cNvPr id="101" name="TextBox 100"/>
          <p:cNvSpPr txBox="1"/>
          <p:nvPr/>
        </p:nvSpPr>
        <p:spPr>
          <a:xfrm>
            <a:off x="6841797" y="2640920"/>
            <a:ext cx="2302203" cy="3385542"/>
          </a:xfrm>
          <a:prstGeom prst="rect">
            <a:avLst/>
          </a:prstGeom>
          <a:noFill/>
        </p:spPr>
        <p:txBody>
          <a:bodyPr wrap="square" rtlCol="0">
            <a:spAutoFit/>
          </a:bodyPr>
          <a:lstStyle/>
          <a:p>
            <a:r>
              <a:rPr lang="en-US" dirty="0" smtClean="0"/>
              <a:t>Systems Legend</a:t>
            </a:r>
          </a:p>
          <a:p>
            <a:r>
              <a:rPr lang="en-US" sz="1400" dirty="0" smtClean="0"/>
              <a:t>A Ontology Editors</a:t>
            </a:r>
          </a:p>
          <a:p>
            <a:r>
              <a:rPr lang="en-US" sz="1400" dirty="0"/>
              <a:t> </a:t>
            </a:r>
            <a:r>
              <a:rPr lang="en-US" sz="1400" dirty="0" smtClean="0"/>
              <a:t>    Protégé, TBC, Fluent, ….</a:t>
            </a:r>
          </a:p>
          <a:p>
            <a:r>
              <a:rPr lang="en-US" sz="1400" dirty="0" smtClean="0"/>
              <a:t>B Ontology Documentation</a:t>
            </a:r>
          </a:p>
          <a:p>
            <a:r>
              <a:rPr lang="en-US" sz="1400" dirty="0"/>
              <a:t> </a:t>
            </a:r>
            <a:r>
              <a:rPr lang="en-US" sz="1400" dirty="0" smtClean="0"/>
              <a:t>   Adaptive, TBC, VOWL, Gruff, ….</a:t>
            </a:r>
          </a:p>
          <a:p>
            <a:r>
              <a:rPr lang="en-US" sz="1400" dirty="0" smtClean="0"/>
              <a:t>C Modeling Tools</a:t>
            </a:r>
          </a:p>
          <a:p>
            <a:r>
              <a:rPr lang="en-US" sz="1400" dirty="0"/>
              <a:t> </a:t>
            </a:r>
            <a:r>
              <a:rPr lang="en-US" sz="1400" dirty="0" smtClean="0"/>
              <a:t>   </a:t>
            </a:r>
            <a:r>
              <a:rPr lang="en-US" sz="1400" dirty="0" err="1" smtClean="0"/>
              <a:t>MagicDraw</a:t>
            </a:r>
            <a:r>
              <a:rPr lang="en-US" sz="1400" dirty="0" smtClean="0"/>
              <a:t>, EA, …..</a:t>
            </a:r>
          </a:p>
          <a:p>
            <a:r>
              <a:rPr lang="en-US" sz="1400" dirty="0" smtClean="0"/>
              <a:t>D Model converters</a:t>
            </a:r>
          </a:p>
          <a:p>
            <a:r>
              <a:rPr lang="en-US" sz="1400" dirty="0" smtClean="0"/>
              <a:t>    VOM, </a:t>
            </a:r>
            <a:r>
              <a:rPr lang="en-US" sz="1400" dirty="0" err="1" smtClean="0"/>
              <a:t>SysMO</a:t>
            </a:r>
            <a:r>
              <a:rPr lang="en-US" sz="1400" dirty="0" smtClean="0"/>
              <a:t>, ….</a:t>
            </a:r>
          </a:p>
          <a:p>
            <a:r>
              <a:rPr lang="en-US" sz="1400" dirty="0" smtClean="0"/>
              <a:t>E Testing</a:t>
            </a:r>
          </a:p>
          <a:p>
            <a:r>
              <a:rPr lang="en-US" sz="1400" dirty="0" smtClean="0"/>
              <a:t>    Pellet, Hermit, Unit Test </a:t>
            </a:r>
          </a:p>
          <a:p>
            <a:r>
              <a:rPr lang="en-US" sz="1400" dirty="0"/>
              <a:t> </a:t>
            </a:r>
            <a:r>
              <a:rPr lang="en-US" sz="1400" dirty="0" smtClean="0"/>
              <a:t>   frameworks (Fitness)</a:t>
            </a:r>
          </a:p>
          <a:p>
            <a:r>
              <a:rPr lang="en-US" sz="1400" dirty="0" smtClean="0"/>
              <a:t>F Issue Managers, </a:t>
            </a:r>
            <a:r>
              <a:rPr lang="en-US" sz="1400" dirty="0" err="1" smtClean="0"/>
              <a:t>eg</a:t>
            </a:r>
            <a:r>
              <a:rPr lang="en-US" sz="1400" dirty="0" smtClean="0"/>
              <a:t>., </a:t>
            </a:r>
          </a:p>
          <a:p>
            <a:r>
              <a:rPr lang="en-US" sz="1400" dirty="0"/>
              <a:t> </a:t>
            </a:r>
            <a:r>
              <a:rPr lang="en-US" sz="1400" dirty="0" smtClean="0"/>
              <a:t>  </a:t>
            </a:r>
            <a:r>
              <a:rPr lang="en-US" sz="1400" dirty="0" err="1" smtClean="0"/>
              <a:t>Github</a:t>
            </a:r>
            <a:r>
              <a:rPr lang="en-US" sz="1400" dirty="0" smtClean="0"/>
              <a:t>/Jira</a:t>
            </a:r>
            <a:endParaRPr lang="en-US" sz="1400" dirty="0"/>
          </a:p>
        </p:txBody>
      </p:sp>
      <p:pic>
        <p:nvPicPr>
          <p:cNvPr id="104" name="Picture 10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8017" y="371429"/>
            <a:ext cx="342930" cy="426757"/>
          </a:xfrm>
          <a:prstGeom prst="rect">
            <a:avLst/>
          </a:prstGeom>
        </p:spPr>
      </p:pic>
      <p:sp>
        <p:nvSpPr>
          <p:cNvPr id="105" name="TextBox 104"/>
          <p:cNvSpPr txBox="1"/>
          <p:nvPr/>
        </p:nvSpPr>
        <p:spPr>
          <a:xfrm>
            <a:off x="6767977" y="798186"/>
            <a:ext cx="1863010" cy="523220"/>
          </a:xfrm>
          <a:prstGeom prst="rect">
            <a:avLst/>
          </a:prstGeom>
          <a:noFill/>
        </p:spPr>
        <p:txBody>
          <a:bodyPr wrap="none" rtlCol="0">
            <a:spAutoFit/>
          </a:bodyPr>
          <a:lstStyle/>
          <a:p>
            <a:pPr algn="ctr"/>
            <a:r>
              <a:rPr lang="en-US" sz="1400" dirty="0" smtClean="0"/>
              <a:t>Industry SMEs</a:t>
            </a:r>
          </a:p>
          <a:p>
            <a:pPr algn="ctr"/>
            <a:r>
              <a:rPr lang="en-US" sz="1400" dirty="0" smtClean="0"/>
              <a:t>Industry </a:t>
            </a:r>
            <a:r>
              <a:rPr lang="en-US" sz="1400" dirty="0" err="1" smtClean="0"/>
              <a:t>DataModelers</a:t>
            </a:r>
            <a:endParaRPr lang="en-US" sz="1400" dirty="0"/>
          </a:p>
        </p:txBody>
      </p:sp>
      <p:sp>
        <p:nvSpPr>
          <p:cNvPr id="79" name="Footer Placeholder 78"/>
          <p:cNvSpPr>
            <a:spLocks noGrp="1"/>
          </p:cNvSpPr>
          <p:nvPr>
            <p:ph type="ftr" sz="quarter" idx="11"/>
          </p:nvPr>
        </p:nvSpPr>
        <p:spPr/>
        <p:txBody>
          <a:bodyPr/>
          <a:lstStyle/>
          <a:p>
            <a:r>
              <a:rPr lang="en-US" smtClean="0"/>
              <a:t>CC EDMC 2014</a:t>
            </a:r>
            <a:endParaRPr lang="en-US"/>
          </a:p>
        </p:txBody>
      </p:sp>
      <p:grpSp>
        <p:nvGrpSpPr>
          <p:cNvPr id="2" name="Group 105"/>
          <p:cNvGrpSpPr/>
          <p:nvPr/>
        </p:nvGrpSpPr>
        <p:grpSpPr>
          <a:xfrm rot="-6660000" flipV="1">
            <a:off x="5693387" y="1133678"/>
            <a:ext cx="272584" cy="1014596"/>
            <a:chOff x="5108631" y="4572000"/>
            <a:chExt cx="890521" cy="1849483"/>
          </a:xfrm>
        </p:grpSpPr>
        <p:sp>
          <p:nvSpPr>
            <p:cNvPr id="107" name="Arc 106"/>
            <p:cNvSpPr/>
            <p:nvPr/>
          </p:nvSpPr>
          <p:spPr>
            <a:xfrm>
              <a:off x="5108631"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Arc 107"/>
            <p:cNvSpPr/>
            <p:nvPr/>
          </p:nvSpPr>
          <p:spPr>
            <a:xfrm flipH="1">
              <a:off x="5119675"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30" name="TextBox 129"/>
          <p:cNvSpPr txBox="1"/>
          <p:nvPr/>
        </p:nvSpPr>
        <p:spPr>
          <a:xfrm>
            <a:off x="3354582" y="5355074"/>
            <a:ext cx="2907655" cy="646331"/>
          </a:xfrm>
          <a:prstGeom prst="rect">
            <a:avLst/>
          </a:prstGeom>
          <a:noFill/>
        </p:spPr>
        <p:txBody>
          <a:bodyPr wrap="none" rtlCol="0">
            <a:spAutoFit/>
          </a:bodyPr>
          <a:lstStyle/>
          <a:p>
            <a:r>
              <a:rPr lang="en-US" dirty="0" smtClean="0">
                <a:solidFill>
                  <a:srgbClr val="FFC000"/>
                </a:solidFill>
              </a:rPr>
              <a:t>Yellow processes are manual</a:t>
            </a:r>
          </a:p>
          <a:p>
            <a:r>
              <a:rPr lang="en-US" dirty="0" smtClean="0">
                <a:solidFill>
                  <a:schemeClr val="tx2">
                    <a:lumMod val="60000"/>
                    <a:lumOff val="40000"/>
                  </a:schemeClr>
                </a:solidFill>
              </a:rPr>
              <a:t>Blue processes run in Jenkins</a:t>
            </a:r>
            <a:endParaRPr lang="en-US" dirty="0">
              <a:solidFill>
                <a:schemeClr val="tx2">
                  <a:lumMod val="60000"/>
                  <a:lumOff val="40000"/>
                </a:schemeClr>
              </a:solidFill>
            </a:endParaRPr>
          </a:p>
        </p:txBody>
      </p:sp>
      <p:sp>
        <p:nvSpPr>
          <p:cNvPr id="13" name="TextBox 12"/>
          <p:cNvSpPr txBox="1"/>
          <p:nvPr/>
        </p:nvSpPr>
        <p:spPr>
          <a:xfrm>
            <a:off x="68498" y="4206305"/>
            <a:ext cx="635110" cy="338554"/>
          </a:xfrm>
          <a:prstGeom prst="rect">
            <a:avLst/>
          </a:prstGeom>
          <a:noFill/>
        </p:spPr>
        <p:txBody>
          <a:bodyPr wrap="none" rtlCol="0">
            <a:spAutoFit/>
          </a:bodyPr>
          <a:lstStyle/>
          <a:p>
            <a:r>
              <a:rPr lang="en-US" sz="1600" b="1" dirty="0" smtClean="0"/>
              <a:t>OMG</a:t>
            </a:r>
            <a:endParaRPr lang="en-US" sz="1600" b="1" dirty="0"/>
          </a:p>
        </p:txBody>
      </p:sp>
      <p:grpSp>
        <p:nvGrpSpPr>
          <p:cNvPr id="3" name="Group 87"/>
          <p:cNvGrpSpPr/>
          <p:nvPr/>
        </p:nvGrpSpPr>
        <p:grpSpPr>
          <a:xfrm>
            <a:off x="127819" y="371429"/>
            <a:ext cx="5759771" cy="4914568"/>
            <a:chOff x="127819" y="371429"/>
            <a:chExt cx="5759771" cy="4914568"/>
          </a:xfrm>
        </p:grpSpPr>
        <p:sp>
          <p:nvSpPr>
            <p:cNvPr id="46" name="Down Arrow 45"/>
            <p:cNvSpPr/>
            <p:nvPr/>
          </p:nvSpPr>
          <p:spPr>
            <a:xfrm rot="5400000">
              <a:off x="2300339" y="1569814"/>
              <a:ext cx="249585" cy="866889"/>
            </a:xfrm>
            <a:prstGeom prst="downArrow">
              <a:avLst/>
            </a:prstGeom>
            <a:solidFill>
              <a:schemeClr val="bg1">
                <a:lumMod val="6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991688" y="2028758"/>
              <a:ext cx="915961" cy="1600438"/>
            </a:xfrm>
            <a:prstGeom prst="rect">
              <a:avLst/>
            </a:prstGeom>
            <a:noFill/>
          </p:spPr>
          <p:txBody>
            <a:bodyPr wrap="square" rtlCol="0">
              <a:spAutoFit/>
            </a:bodyPr>
            <a:lstStyle/>
            <a:p>
              <a:pPr algn="ctr"/>
              <a:r>
                <a:rPr lang="en-US" sz="1400" dirty="0" smtClean="0"/>
                <a:t>All </a:t>
              </a:r>
            </a:p>
            <a:p>
              <a:pPr algn="ctr"/>
              <a:r>
                <a:rPr lang="en-US" sz="1400" dirty="0" smtClean="0"/>
                <a:t>FIBO</a:t>
              </a:r>
            </a:p>
            <a:p>
              <a:pPr algn="ctr"/>
              <a:r>
                <a:rPr lang="en-US" sz="1400" dirty="0" smtClean="0"/>
                <a:t> </a:t>
              </a:r>
              <a:r>
                <a:rPr lang="en-US" sz="1400" dirty="0" err="1" smtClean="0"/>
                <a:t>GitHub</a:t>
              </a:r>
              <a:endParaRPr lang="en-US" sz="1400" dirty="0" smtClean="0"/>
            </a:p>
            <a:p>
              <a:pPr algn="ctr"/>
              <a:r>
                <a:rPr lang="en-US" sz="1400" dirty="0" smtClean="0"/>
                <a:t>Repo’s</a:t>
              </a:r>
            </a:p>
            <a:p>
              <a:pPr algn="ctr"/>
              <a:endParaRPr lang="en-US" sz="1400" dirty="0" smtClean="0"/>
            </a:p>
            <a:p>
              <a:pPr algn="ctr"/>
              <a:r>
                <a:rPr lang="en-US" sz="1400" dirty="0" smtClean="0"/>
                <a:t>(levels are tags)</a:t>
              </a:r>
              <a:endParaRPr lang="en-US" sz="1400" dirty="0"/>
            </a:p>
          </p:txBody>
        </p:sp>
        <p:sp>
          <p:nvSpPr>
            <p:cNvPr id="7" name="Rectangle 6"/>
            <p:cNvSpPr/>
            <p:nvPr/>
          </p:nvSpPr>
          <p:spPr>
            <a:xfrm>
              <a:off x="2899967" y="2238566"/>
              <a:ext cx="2320531" cy="449934"/>
            </a:xfrm>
            <a:prstGeom prst="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899967" y="2688500"/>
              <a:ext cx="2320531" cy="511901"/>
            </a:xfrm>
            <a:prstGeom prst="rect">
              <a:avLst/>
            </a:prstGeom>
            <a:solidFill>
              <a:srgbClr val="FF0000"/>
            </a:solidFill>
            <a:ln>
              <a:solidFill>
                <a:schemeClr val="tx1"/>
              </a:solidFill>
            </a:ln>
          </p:spPr>
          <p:txBody>
            <a:bodyPr wrap="square" rtlCol="0">
              <a:spAutoFit/>
            </a:bodyPr>
            <a:lstStyle/>
            <a:p>
              <a:pPr algn="ctr"/>
              <a:endParaRPr lang="en-US" sz="2400" dirty="0"/>
            </a:p>
          </p:txBody>
        </p:sp>
        <p:sp>
          <p:nvSpPr>
            <p:cNvPr id="9" name="Rectangle 8"/>
            <p:cNvSpPr/>
            <p:nvPr/>
          </p:nvSpPr>
          <p:spPr>
            <a:xfrm>
              <a:off x="2899967" y="1317093"/>
              <a:ext cx="2323913" cy="416862"/>
            </a:xfrm>
            <a:prstGeom prst="rect">
              <a:avLst/>
            </a:prstGeom>
            <a:solidFill>
              <a:srgbClr val="0A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9968" y="1733955"/>
              <a:ext cx="2323912" cy="538626"/>
            </a:xfrm>
            <a:prstGeom prst="rect">
              <a:avLst/>
            </a:prstGeom>
            <a:solidFill>
              <a:srgbClr val="FFE70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a:xfrm>
              <a:off x="3088187" y="2272581"/>
              <a:ext cx="374080" cy="34332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9966" y="1317093"/>
              <a:ext cx="586488" cy="1883308"/>
            </a:xfrm>
            <a:prstGeom prst="rect">
              <a:avLst/>
            </a:prstGeom>
            <a:noFill/>
            <a:ln w="381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498903" y="1317093"/>
              <a:ext cx="586488" cy="1883308"/>
            </a:xfrm>
            <a:prstGeom prst="rect">
              <a:avLst/>
            </a:prstGeom>
            <a:noFill/>
            <a:ln w="381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2858577" y="3240309"/>
              <a:ext cx="669265" cy="215444"/>
            </a:xfrm>
            <a:prstGeom prst="rect">
              <a:avLst/>
            </a:prstGeom>
            <a:noFill/>
          </p:spPr>
          <p:txBody>
            <a:bodyPr wrap="square" rtlCol="0">
              <a:spAutoFit/>
            </a:bodyPr>
            <a:lstStyle/>
            <a:p>
              <a:pPr algn="ctr"/>
              <a:r>
                <a:rPr lang="en-US" sz="800" dirty="0"/>
                <a:t>OWL Files</a:t>
              </a:r>
            </a:p>
          </p:txBody>
        </p:sp>
        <p:sp>
          <p:nvSpPr>
            <p:cNvPr id="23" name="TextBox 22"/>
            <p:cNvSpPr txBox="1"/>
            <p:nvPr/>
          </p:nvSpPr>
          <p:spPr>
            <a:xfrm>
              <a:off x="3528942" y="3203866"/>
              <a:ext cx="568897" cy="461665"/>
            </a:xfrm>
            <a:prstGeom prst="rect">
              <a:avLst/>
            </a:prstGeom>
            <a:noFill/>
          </p:spPr>
          <p:txBody>
            <a:bodyPr wrap="square" rtlCol="0">
              <a:spAutoFit/>
            </a:bodyPr>
            <a:lstStyle/>
            <a:p>
              <a:pPr algn="ctr"/>
              <a:r>
                <a:rPr lang="en-US" sz="800" dirty="0"/>
                <a:t>UML Documentation</a:t>
              </a:r>
            </a:p>
          </p:txBody>
        </p:sp>
        <p:sp>
          <p:nvSpPr>
            <p:cNvPr id="25" name="Flowchart: Process 24"/>
            <p:cNvSpPr/>
            <p:nvPr/>
          </p:nvSpPr>
          <p:spPr>
            <a:xfrm>
              <a:off x="281651" y="2703827"/>
              <a:ext cx="1600200" cy="5334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Submission </a:t>
              </a:r>
              <a:r>
                <a:rPr lang="en-US" sz="1200" dirty="0" smtClean="0">
                  <a:solidFill>
                    <a:schemeClr val="tx1"/>
                  </a:solidFill>
                </a:rPr>
                <a:t>to </a:t>
              </a:r>
              <a:r>
                <a:rPr lang="en-US" sz="1200" dirty="0">
                  <a:solidFill>
                    <a:schemeClr val="tx1"/>
                  </a:solidFill>
                </a:rPr>
                <a:t>Architecture Board</a:t>
              </a:r>
            </a:p>
          </p:txBody>
        </p:sp>
        <p:sp>
          <p:nvSpPr>
            <p:cNvPr id="26" name="Flowchart: Process 25"/>
            <p:cNvSpPr/>
            <p:nvPr/>
          </p:nvSpPr>
          <p:spPr>
            <a:xfrm>
              <a:off x="395951" y="3542027"/>
              <a:ext cx="1371600" cy="43573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 Public comments</a:t>
              </a:r>
              <a:endParaRPr lang="en-US" sz="1200" dirty="0">
                <a:solidFill>
                  <a:schemeClr val="tx1"/>
                </a:solidFill>
              </a:endParaRPr>
            </a:p>
          </p:txBody>
        </p:sp>
        <p:cxnSp>
          <p:nvCxnSpPr>
            <p:cNvPr id="27" name="Straight Arrow Connector 26"/>
            <p:cNvCxnSpPr/>
            <p:nvPr/>
          </p:nvCxnSpPr>
          <p:spPr>
            <a:xfrm flipH="1">
              <a:off x="1080569" y="2287312"/>
              <a:ext cx="2364" cy="41651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081751" y="3237227"/>
              <a:ext cx="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Elbow Connector 86"/>
            <p:cNvCxnSpPr>
              <a:stCxn id="26" idx="2"/>
            </p:cNvCxnSpPr>
            <p:nvPr/>
          </p:nvCxnSpPr>
          <p:spPr>
            <a:xfrm rot="16200000" flipH="1">
              <a:off x="1941176" y="3118340"/>
              <a:ext cx="648398" cy="2367248"/>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31" name="Rectangle 30"/>
            <p:cNvSpPr/>
            <p:nvPr/>
          </p:nvSpPr>
          <p:spPr>
            <a:xfrm>
              <a:off x="434051" y="1830112"/>
              <a:ext cx="129540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Build/Test Submission</a:t>
              </a:r>
              <a:endParaRPr lang="en-US" sz="1200" dirty="0">
                <a:solidFill>
                  <a:schemeClr val="tx1"/>
                </a:solidFill>
              </a:endParaRPr>
            </a:p>
          </p:txBody>
        </p:sp>
        <p:sp>
          <p:nvSpPr>
            <p:cNvPr id="48" name="Rectangle 47"/>
            <p:cNvSpPr/>
            <p:nvPr/>
          </p:nvSpPr>
          <p:spPr>
            <a:xfrm>
              <a:off x="4101488" y="1320558"/>
              <a:ext cx="586488" cy="1883308"/>
            </a:xfrm>
            <a:prstGeom prst="rect">
              <a:avLst/>
            </a:prstGeom>
            <a:noFill/>
            <a:ln w="381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4085391" y="3193236"/>
              <a:ext cx="669265" cy="707886"/>
            </a:xfrm>
            <a:prstGeom prst="rect">
              <a:avLst/>
            </a:prstGeom>
            <a:noFill/>
          </p:spPr>
          <p:txBody>
            <a:bodyPr wrap="square" rtlCol="0">
              <a:spAutoFit/>
            </a:bodyPr>
            <a:lstStyle/>
            <a:p>
              <a:pPr algn="ctr"/>
              <a:r>
                <a:rPr lang="en-US" sz="800" dirty="0" smtClean="0"/>
                <a:t>Educational Material</a:t>
              </a:r>
            </a:p>
            <a:p>
              <a:pPr algn="ctr"/>
              <a:r>
                <a:rPr lang="en-US" sz="800" dirty="0" smtClean="0"/>
                <a:t>(incl. pattern ontologies)</a:t>
              </a:r>
              <a:endParaRPr lang="en-US" sz="800" dirty="0"/>
            </a:p>
          </p:txBody>
        </p:sp>
        <p:sp>
          <p:nvSpPr>
            <p:cNvPr id="50" name="Down Arrow 49"/>
            <p:cNvSpPr/>
            <p:nvPr/>
          </p:nvSpPr>
          <p:spPr>
            <a:xfrm flipV="1">
              <a:off x="3104999" y="901713"/>
              <a:ext cx="249583" cy="280188"/>
            </a:xfrm>
            <a:prstGeom prst="downArrow">
              <a:avLst/>
            </a:prstGeom>
            <a:solidFill>
              <a:schemeClr val="bg1">
                <a:lumMod val="6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Down Arrow 50"/>
            <p:cNvSpPr/>
            <p:nvPr/>
          </p:nvSpPr>
          <p:spPr>
            <a:xfrm flipV="1">
              <a:off x="3645478" y="904701"/>
              <a:ext cx="249583" cy="280188"/>
            </a:xfrm>
            <a:prstGeom prst="downArrow">
              <a:avLst/>
            </a:prstGeom>
            <a:solidFill>
              <a:schemeClr val="bg1">
                <a:lumMod val="6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Down Arrow 51"/>
            <p:cNvSpPr/>
            <p:nvPr/>
          </p:nvSpPr>
          <p:spPr>
            <a:xfrm flipV="1">
              <a:off x="4196584" y="898122"/>
              <a:ext cx="249583" cy="280188"/>
            </a:xfrm>
            <a:prstGeom prst="downArrow">
              <a:avLst/>
            </a:prstGeom>
            <a:solidFill>
              <a:schemeClr val="bg1">
                <a:lumMod val="6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2838754" y="371429"/>
              <a:ext cx="2165686" cy="457200"/>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EDMC Website</a:t>
              </a:r>
              <a:endParaRPr lang="en-US" sz="1200" dirty="0">
                <a:solidFill>
                  <a:srgbClr val="000000"/>
                </a:solidFill>
              </a:endParaRPr>
            </a:p>
          </p:txBody>
        </p:sp>
        <p:sp>
          <p:nvSpPr>
            <p:cNvPr id="54" name="Rectangle 53"/>
            <p:cNvSpPr/>
            <p:nvPr/>
          </p:nvSpPr>
          <p:spPr>
            <a:xfrm>
              <a:off x="2869554" y="1778936"/>
              <a:ext cx="1185425" cy="423415"/>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3262715" y="1878466"/>
              <a:ext cx="1846980" cy="707886"/>
            </a:xfrm>
            <a:prstGeom prst="rect">
              <a:avLst/>
            </a:prstGeom>
            <a:noFill/>
          </p:spPr>
          <p:txBody>
            <a:bodyPr wrap="none" rtlCol="0">
              <a:spAutoFit/>
            </a:bodyPr>
            <a:lstStyle/>
            <a:p>
              <a:r>
                <a:rPr lang="en-US" sz="4000" b="1" dirty="0" smtClean="0">
                  <a:solidFill>
                    <a:schemeClr val="bg1">
                      <a:lumMod val="85000"/>
                    </a:schemeClr>
                  </a:solidFill>
                  <a:effectLst>
                    <a:innerShdw blurRad="63500" dist="50800">
                      <a:prstClr val="black">
                        <a:alpha val="50000"/>
                      </a:prstClr>
                    </a:innerShdw>
                  </a:effectLst>
                </a:rPr>
                <a:t>GITHUB</a:t>
              </a:r>
              <a:endParaRPr lang="en-US" sz="4000" b="1" dirty="0">
                <a:solidFill>
                  <a:schemeClr val="bg1">
                    <a:lumMod val="85000"/>
                  </a:schemeClr>
                </a:solidFill>
                <a:effectLst>
                  <a:innerShdw blurRad="63500" dist="50800">
                    <a:prstClr val="black">
                      <a:alpha val="50000"/>
                    </a:prstClr>
                  </a:innerShdw>
                </a:effectLst>
              </a:endParaRPr>
            </a:p>
          </p:txBody>
        </p:sp>
        <p:sp>
          <p:nvSpPr>
            <p:cNvPr id="62" name="Rectangle 61"/>
            <p:cNvSpPr/>
            <p:nvPr/>
          </p:nvSpPr>
          <p:spPr>
            <a:xfrm>
              <a:off x="4687976" y="1325245"/>
              <a:ext cx="535903" cy="1883308"/>
            </a:xfrm>
            <a:prstGeom prst="rect">
              <a:avLst/>
            </a:prstGeom>
            <a:noFill/>
            <a:ln w="381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5236057" y="1318699"/>
              <a:ext cx="586488" cy="1883308"/>
            </a:xfrm>
            <a:prstGeom prst="rect">
              <a:avLst/>
            </a:prstGeom>
            <a:noFill/>
            <a:ln w="3810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5107084" y="3231143"/>
              <a:ext cx="780506" cy="584776"/>
            </a:xfrm>
            <a:prstGeom prst="rect">
              <a:avLst/>
            </a:prstGeom>
            <a:noFill/>
          </p:spPr>
          <p:txBody>
            <a:bodyPr wrap="square" rtlCol="0">
              <a:spAutoFit/>
            </a:bodyPr>
            <a:lstStyle/>
            <a:p>
              <a:pPr algn="ctr"/>
              <a:r>
                <a:rPr lang="en-US" sz="800" dirty="0" smtClean="0"/>
                <a:t>Version Independent Materials</a:t>
              </a:r>
            </a:p>
            <a:p>
              <a:pPr algn="ctr"/>
              <a:r>
                <a:rPr lang="en-US" sz="800" dirty="0" smtClean="0"/>
                <a:t>[2]</a:t>
              </a:r>
              <a:endParaRPr lang="en-US" sz="800" dirty="0"/>
            </a:p>
          </p:txBody>
        </p:sp>
        <p:pic>
          <p:nvPicPr>
            <p:cNvPr id="68" name="Picture 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9667" y="4061716"/>
              <a:ext cx="342930" cy="426757"/>
            </a:xfrm>
            <a:prstGeom prst="rect">
              <a:avLst/>
            </a:prstGeom>
          </p:spPr>
        </p:pic>
        <p:sp>
          <p:nvSpPr>
            <p:cNvPr id="76" name="TextBox 75"/>
            <p:cNvSpPr txBox="1"/>
            <p:nvPr/>
          </p:nvSpPr>
          <p:spPr>
            <a:xfrm>
              <a:off x="3648366" y="4492359"/>
              <a:ext cx="1347307" cy="430887"/>
            </a:xfrm>
            <a:prstGeom prst="rect">
              <a:avLst/>
            </a:prstGeom>
            <a:noFill/>
          </p:spPr>
          <p:txBody>
            <a:bodyPr wrap="square" rtlCol="0">
              <a:spAutoFit/>
            </a:bodyPr>
            <a:lstStyle/>
            <a:p>
              <a:pPr algn="ctr"/>
              <a:r>
                <a:rPr lang="en-US" sz="1100" dirty="0" smtClean="0"/>
                <a:t>FIBO Content Teams (FCT)</a:t>
              </a:r>
              <a:endParaRPr lang="en-US" sz="1100" dirty="0"/>
            </a:p>
          </p:txBody>
        </p:sp>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8236" y="3860836"/>
              <a:ext cx="277589" cy="250285"/>
            </a:xfrm>
            <a:prstGeom prst="rect">
              <a:avLst/>
            </a:prstGeom>
          </p:spPr>
        </p:pic>
        <p:sp>
          <p:nvSpPr>
            <p:cNvPr id="78" name="TextBox 77"/>
            <p:cNvSpPr txBox="1"/>
            <p:nvPr/>
          </p:nvSpPr>
          <p:spPr>
            <a:xfrm>
              <a:off x="3944261" y="4978220"/>
              <a:ext cx="266420" cy="307777"/>
            </a:xfrm>
            <a:prstGeom prst="rect">
              <a:avLst/>
            </a:prstGeom>
            <a:noFill/>
          </p:spPr>
          <p:txBody>
            <a:bodyPr wrap="none" rtlCol="0">
              <a:spAutoFit/>
            </a:bodyPr>
            <a:lstStyle/>
            <a:p>
              <a:r>
                <a:rPr lang="en-US" sz="1400" b="1" dirty="0" smtClean="0"/>
                <a:t>F</a:t>
              </a:r>
              <a:endParaRPr lang="en-US" sz="1200" b="1" dirty="0"/>
            </a:p>
          </p:txBody>
        </p:sp>
        <p:grpSp>
          <p:nvGrpSpPr>
            <p:cNvPr id="4" name="Group 95"/>
            <p:cNvGrpSpPr/>
            <p:nvPr/>
          </p:nvGrpSpPr>
          <p:grpSpPr>
            <a:xfrm flipV="1">
              <a:off x="2984097" y="2793282"/>
              <a:ext cx="272584" cy="1014596"/>
              <a:chOff x="5108631" y="4572000"/>
              <a:chExt cx="890521" cy="1849483"/>
            </a:xfrm>
          </p:grpSpPr>
          <p:sp>
            <p:nvSpPr>
              <p:cNvPr id="94" name="Arc 93"/>
              <p:cNvSpPr/>
              <p:nvPr/>
            </p:nvSpPr>
            <p:spPr>
              <a:xfrm>
                <a:off x="5108631"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Arc 94"/>
              <p:cNvSpPr/>
              <p:nvPr/>
            </p:nvSpPr>
            <p:spPr>
              <a:xfrm flipH="1">
                <a:off x="5119675"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pic>
          <p:nvPicPr>
            <p:cNvPr id="97" name="Picture 9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8850" y="2890602"/>
              <a:ext cx="277589" cy="250285"/>
            </a:xfrm>
            <a:prstGeom prst="rect">
              <a:avLst/>
            </a:prstGeom>
          </p:spPr>
        </p:pic>
        <p:sp>
          <p:nvSpPr>
            <p:cNvPr id="98" name="TextBox 97"/>
            <p:cNvSpPr txBox="1"/>
            <p:nvPr/>
          </p:nvSpPr>
          <p:spPr>
            <a:xfrm>
              <a:off x="3176544" y="2836590"/>
              <a:ext cx="300082" cy="338554"/>
            </a:xfrm>
            <a:prstGeom prst="rect">
              <a:avLst/>
            </a:prstGeom>
            <a:noFill/>
          </p:spPr>
          <p:txBody>
            <a:bodyPr wrap="none" rtlCol="0">
              <a:spAutoFit/>
            </a:bodyPr>
            <a:lstStyle/>
            <a:p>
              <a:r>
                <a:rPr lang="en-US" sz="1600" b="1" dirty="0" smtClean="0"/>
                <a:t>B</a:t>
              </a:r>
              <a:endParaRPr lang="en-US" sz="1600" b="1" dirty="0"/>
            </a:p>
          </p:txBody>
        </p:sp>
        <p:pic>
          <p:nvPicPr>
            <p:cNvPr id="110" name="Picture 1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8915" y="2312258"/>
              <a:ext cx="277589" cy="250285"/>
            </a:xfrm>
            <a:prstGeom prst="rect">
              <a:avLst/>
            </a:prstGeom>
          </p:spPr>
        </p:pic>
        <p:sp>
          <p:nvSpPr>
            <p:cNvPr id="111" name="TextBox 110"/>
            <p:cNvSpPr txBox="1"/>
            <p:nvPr/>
          </p:nvSpPr>
          <p:spPr>
            <a:xfrm>
              <a:off x="2887629" y="2287528"/>
              <a:ext cx="272832" cy="307777"/>
            </a:xfrm>
            <a:prstGeom prst="rect">
              <a:avLst/>
            </a:prstGeom>
            <a:noFill/>
          </p:spPr>
          <p:txBody>
            <a:bodyPr wrap="none" rtlCol="0">
              <a:spAutoFit/>
            </a:bodyPr>
            <a:lstStyle/>
            <a:p>
              <a:r>
                <a:rPr lang="en-US" sz="1400" b="1" dirty="0" smtClean="0"/>
                <a:t>E</a:t>
              </a:r>
              <a:endParaRPr lang="en-US" sz="1200" b="1" dirty="0"/>
            </a:p>
          </p:txBody>
        </p:sp>
        <p:pic>
          <p:nvPicPr>
            <p:cNvPr id="113" name="Picture 1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6205" y="4061716"/>
              <a:ext cx="342930" cy="426757"/>
            </a:xfrm>
            <a:prstGeom prst="rect">
              <a:avLst/>
            </a:prstGeom>
          </p:spPr>
        </p:pic>
        <p:pic>
          <p:nvPicPr>
            <p:cNvPr id="115" name="Picture 1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2744" y="4061716"/>
              <a:ext cx="342930" cy="426757"/>
            </a:xfrm>
            <a:prstGeom prst="rect">
              <a:avLst/>
            </a:prstGeom>
          </p:spPr>
        </p:pic>
        <p:grpSp>
          <p:nvGrpSpPr>
            <p:cNvPr id="15" name="Group 119"/>
            <p:cNvGrpSpPr/>
            <p:nvPr/>
          </p:nvGrpSpPr>
          <p:grpSpPr>
            <a:xfrm flipV="1">
              <a:off x="4781028" y="2703827"/>
              <a:ext cx="272584" cy="1014596"/>
              <a:chOff x="5108631" y="4572000"/>
              <a:chExt cx="890521" cy="1849483"/>
            </a:xfrm>
          </p:grpSpPr>
          <p:sp>
            <p:nvSpPr>
              <p:cNvPr id="121" name="Arc 120"/>
              <p:cNvSpPr/>
              <p:nvPr/>
            </p:nvSpPr>
            <p:spPr>
              <a:xfrm>
                <a:off x="5108631"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2" name="Arc 121"/>
              <p:cNvSpPr/>
              <p:nvPr/>
            </p:nvSpPr>
            <p:spPr>
              <a:xfrm flipH="1">
                <a:off x="5119675" y="4572000"/>
                <a:ext cx="879477" cy="1849483"/>
              </a:xfrm>
              <a:prstGeom prst="arc">
                <a:avLst/>
              </a:prstGeom>
              <a:ln>
                <a:solidFill>
                  <a:srgbClr val="FFC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pic>
          <p:nvPicPr>
            <p:cNvPr id="123" name="Picture 1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0845" y="3797877"/>
              <a:ext cx="277589" cy="250285"/>
            </a:xfrm>
            <a:prstGeom prst="rect">
              <a:avLst/>
            </a:prstGeom>
          </p:spPr>
        </p:pic>
        <p:sp>
          <p:nvSpPr>
            <p:cNvPr id="124" name="TextBox 123"/>
            <p:cNvSpPr txBox="1"/>
            <p:nvPr/>
          </p:nvSpPr>
          <p:spPr>
            <a:xfrm>
              <a:off x="4733569" y="3782543"/>
              <a:ext cx="279244" cy="307777"/>
            </a:xfrm>
            <a:prstGeom prst="rect">
              <a:avLst/>
            </a:prstGeom>
            <a:noFill/>
          </p:spPr>
          <p:txBody>
            <a:bodyPr wrap="none" rtlCol="0">
              <a:spAutoFit/>
            </a:bodyPr>
            <a:lstStyle/>
            <a:p>
              <a:r>
                <a:rPr lang="en-US" sz="1400" b="1" dirty="0" smtClean="0"/>
                <a:t>C</a:t>
              </a:r>
              <a:endParaRPr lang="en-US" sz="1200" b="1" dirty="0"/>
            </a:p>
          </p:txBody>
        </p:sp>
        <p:sp>
          <p:nvSpPr>
            <p:cNvPr id="127" name="Freeform 126"/>
            <p:cNvSpPr/>
            <p:nvPr/>
          </p:nvSpPr>
          <p:spPr>
            <a:xfrm>
              <a:off x="3256681" y="1410640"/>
              <a:ext cx="2040780" cy="467826"/>
            </a:xfrm>
            <a:custGeom>
              <a:avLst/>
              <a:gdLst>
                <a:gd name="connsiteX0" fmla="*/ 0 w 3140766"/>
                <a:gd name="connsiteY0" fmla="*/ 499193 h 499193"/>
                <a:gd name="connsiteX1" fmla="*/ 1461053 w 3140766"/>
                <a:gd name="connsiteY1" fmla="*/ 2237 h 499193"/>
                <a:gd name="connsiteX2" fmla="*/ 3140766 w 3140766"/>
                <a:gd name="connsiteY2" fmla="*/ 350106 h 499193"/>
              </a:gdLst>
              <a:ahLst/>
              <a:cxnLst>
                <a:cxn ang="0">
                  <a:pos x="connsiteX0" y="connsiteY0"/>
                </a:cxn>
                <a:cxn ang="0">
                  <a:pos x="connsiteX1" y="connsiteY1"/>
                </a:cxn>
                <a:cxn ang="0">
                  <a:pos x="connsiteX2" y="connsiteY2"/>
                </a:cxn>
              </a:cxnLst>
              <a:rect l="l" t="t" r="r" b="b"/>
              <a:pathLst>
                <a:path w="3140766" h="499193">
                  <a:moveTo>
                    <a:pt x="0" y="499193"/>
                  </a:moveTo>
                  <a:cubicBezTo>
                    <a:pt x="468796" y="263139"/>
                    <a:pt x="937592" y="27085"/>
                    <a:pt x="1461053" y="2237"/>
                  </a:cubicBezTo>
                  <a:cubicBezTo>
                    <a:pt x="1984514" y="-22611"/>
                    <a:pt x="2562640" y="163747"/>
                    <a:pt x="3140766" y="350106"/>
                  </a:cubicBezTo>
                </a:path>
              </a:pathLst>
            </a:custGeom>
            <a:noFill/>
            <a:ln w="34925" cmpd="thickThin">
              <a:headEnd type="triangle"/>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8" name="Picture 1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3859" y="1370345"/>
              <a:ext cx="277589" cy="250285"/>
            </a:xfrm>
            <a:prstGeom prst="rect">
              <a:avLst/>
            </a:prstGeom>
          </p:spPr>
        </p:pic>
        <p:sp>
          <p:nvSpPr>
            <p:cNvPr id="129" name="TextBox 128"/>
            <p:cNvSpPr txBox="1"/>
            <p:nvPr/>
          </p:nvSpPr>
          <p:spPr>
            <a:xfrm>
              <a:off x="4046583" y="1355011"/>
              <a:ext cx="298480" cy="307777"/>
            </a:xfrm>
            <a:prstGeom prst="rect">
              <a:avLst/>
            </a:prstGeom>
            <a:noFill/>
          </p:spPr>
          <p:txBody>
            <a:bodyPr wrap="none" rtlCol="0">
              <a:spAutoFit/>
            </a:bodyPr>
            <a:lstStyle/>
            <a:p>
              <a:r>
                <a:rPr lang="en-US" sz="1400" b="1" dirty="0" smtClean="0"/>
                <a:t>D</a:t>
              </a:r>
              <a:endParaRPr lang="en-US" sz="1200" b="1" dirty="0"/>
            </a:p>
          </p:txBody>
        </p:sp>
        <p:sp>
          <p:nvSpPr>
            <p:cNvPr id="72" name="Freeform 71"/>
            <p:cNvSpPr/>
            <p:nvPr/>
          </p:nvSpPr>
          <p:spPr>
            <a:xfrm>
              <a:off x="3855339" y="4694721"/>
              <a:ext cx="925689" cy="463667"/>
            </a:xfrm>
            <a:custGeom>
              <a:avLst/>
              <a:gdLst>
                <a:gd name="connsiteX0" fmla="*/ 0 w 925689"/>
                <a:gd name="connsiteY0" fmla="*/ 90311 h 463667"/>
                <a:gd name="connsiteX1" fmla="*/ 564444 w 925689"/>
                <a:gd name="connsiteY1" fmla="*/ 462844 h 463667"/>
                <a:gd name="connsiteX2" fmla="*/ 925689 w 925689"/>
                <a:gd name="connsiteY2" fmla="*/ 0 h 463667"/>
              </a:gdLst>
              <a:ahLst/>
              <a:cxnLst>
                <a:cxn ang="0">
                  <a:pos x="connsiteX0" y="connsiteY0"/>
                </a:cxn>
                <a:cxn ang="0">
                  <a:pos x="connsiteX1" y="connsiteY1"/>
                </a:cxn>
                <a:cxn ang="0">
                  <a:pos x="connsiteX2" y="connsiteY2"/>
                </a:cxn>
              </a:cxnLst>
              <a:rect l="l" t="t" r="r" b="b"/>
              <a:pathLst>
                <a:path w="925689" h="463667">
                  <a:moveTo>
                    <a:pt x="0" y="90311"/>
                  </a:moveTo>
                  <a:cubicBezTo>
                    <a:pt x="205081" y="284103"/>
                    <a:pt x="410163" y="477896"/>
                    <a:pt x="564444" y="462844"/>
                  </a:cubicBezTo>
                  <a:cubicBezTo>
                    <a:pt x="718725" y="447792"/>
                    <a:pt x="822207" y="223896"/>
                    <a:pt x="925689"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Freeform 72"/>
            <p:cNvSpPr/>
            <p:nvPr/>
          </p:nvSpPr>
          <p:spPr>
            <a:xfrm>
              <a:off x="4409926" y="4689786"/>
              <a:ext cx="431481" cy="323113"/>
            </a:xfrm>
            <a:custGeom>
              <a:avLst/>
              <a:gdLst>
                <a:gd name="connsiteX0" fmla="*/ 0 w 925689"/>
                <a:gd name="connsiteY0" fmla="*/ 90311 h 463667"/>
                <a:gd name="connsiteX1" fmla="*/ 564444 w 925689"/>
                <a:gd name="connsiteY1" fmla="*/ 462844 h 463667"/>
                <a:gd name="connsiteX2" fmla="*/ 925689 w 925689"/>
                <a:gd name="connsiteY2" fmla="*/ 0 h 463667"/>
              </a:gdLst>
              <a:ahLst/>
              <a:cxnLst>
                <a:cxn ang="0">
                  <a:pos x="connsiteX0" y="connsiteY0"/>
                </a:cxn>
                <a:cxn ang="0">
                  <a:pos x="connsiteX1" y="connsiteY1"/>
                </a:cxn>
                <a:cxn ang="0">
                  <a:pos x="connsiteX2" y="connsiteY2"/>
                </a:cxn>
              </a:cxnLst>
              <a:rect l="l" t="t" r="r" b="b"/>
              <a:pathLst>
                <a:path w="925689" h="463667">
                  <a:moveTo>
                    <a:pt x="0" y="90311"/>
                  </a:moveTo>
                  <a:cubicBezTo>
                    <a:pt x="205081" y="284103"/>
                    <a:pt x="410163" y="477896"/>
                    <a:pt x="564444" y="462844"/>
                  </a:cubicBezTo>
                  <a:cubicBezTo>
                    <a:pt x="718725" y="447792"/>
                    <a:pt x="822207" y="223896"/>
                    <a:pt x="925689"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Freeform 73"/>
            <p:cNvSpPr/>
            <p:nvPr/>
          </p:nvSpPr>
          <p:spPr>
            <a:xfrm>
              <a:off x="3855733" y="4738486"/>
              <a:ext cx="551106" cy="301654"/>
            </a:xfrm>
            <a:custGeom>
              <a:avLst/>
              <a:gdLst>
                <a:gd name="connsiteX0" fmla="*/ 0 w 925689"/>
                <a:gd name="connsiteY0" fmla="*/ 90311 h 463667"/>
                <a:gd name="connsiteX1" fmla="*/ 564444 w 925689"/>
                <a:gd name="connsiteY1" fmla="*/ 462844 h 463667"/>
                <a:gd name="connsiteX2" fmla="*/ 925689 w 925689"/>
                <a:gd name="connsiteY2" fmla="*/ 0 h 463667"/>
              </a:gdLst>
              <a:ahLst/>
              <a:cxnLst>
                <a:cxn ang="0">
                  <a:pos x="connsiteX0" y="connsiteY0"/>
                </a:cxn>
                <a:cxn ang="0">
                  <a:pos x="connsiteX1" y="connsiteY1"/>
                </a:cxn>
                <a:cxn ang="0">
                  <a:pos x="connsiteX2" y="connsiteY2"/>
                </a:cxn>
              </a:cxnLst>
              <a:rect l="l" t="t" r="r" b="b"/>
              <a:pathLst>
                <a:path w="925689" h="463667">
                  <a:moveTo>
                    <a:pt x="0" y="90311"/>
                  </a:moveTo>
                  <a:cubicBezTo>
                    <a:pt x="205081" y="284103"/>
                    <a:pt x="410163" y="477896"/>
                    <a:pt x="564444" y="462844"/>
                  </a:cubicBezTo>
                  <a:cubicBezTo>
                    <a:pt x="718725" y="447792"/>
                    <a:pt x="822207" y="223896"/>
                    <a:pt x="925689"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205" y="4986541"/>
              <a:ext cx="277589" cy="250285"/>
            </a:xfrm>
            <a:prstGeom prst="rect">
              <a:avLst/>
            </a:prstGeom>
          </p:spPr>
        </p:pic>
        <p:sp>
          <p:nvSpPr>
            <p:cNvPr id="80" name="TextBox 79"/>
            <p:cNvSpPr txBox="1"/>
            <p:nvPr/>
          </p:nvSpPr>
          <p:spPr>
            <a:xfrm>
              <a:off x="2781552" y="3852622"/>
              <a:ext cx="293670" cy="307777"/>
            </a:xfrm>
            <a:prstGeom prst="rect">
              <a:avLst/>
            </a:prstGeom>
            <a:noFill/>
          </p:spPr>
          <p:txBody>
            <a:bodyPr wrap="none" rtlCol="0">
              <a:spAutoFit/>
            </a:bodyPr>
            <a:lstStyle/>
            <a:p>
              <a:r>
                <a:rPr lang="en-US" sz="1400" b="1" dirty="0" smtClean="0"/>
                <a:t>A</a:t>
              </a:r>
              <a:endParaRPr lang="en-US" sz="1200" b="1" dirty="0"/>
            </a:p>
          </p:txBody>
        </p:sp>
        <p:sp>
          <p:nvSpPr>
            <p:cNvPr id="81" name="TextBox 80"/>
            <p:cNvSpPr txBox="1"/>
            <p:nvPr/>
          </p:nvSpPr>
          <p:spPr>
            <a:xfrm>
              <a:off x="865766" y="4145065"/>
              <a:ext cx="266420" cy="307777"/>
            </a:xfrm>
            <a:prstGeom prst="rect">
              <a:avLst/>
            </a:prstGeom>
            <a:noFill/>
          </p:spPr>
          <p:txBody>
            <a:bodyPr wrap="none" rtlCol="0">
              <a:spAutoFit/>
            </a:bodyPr>
            <a:lstStyle/>
            <a:p>
              <a:r>
                <a:rPr lang="en-US" sz="1400" b="1" dirty="0" smtClean="0"/>
                <a:t>F</a:t>
              </a:r>
              <a:endParaRPr lang="en-US" sz="1200" b="1" dirty="0"/>
            </a:p>
          </p:txBody>
        </p:sp>
        <p:pic>
          <p:nvPicPr>
            <p:cNvPr id="82" name="Picture 8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710" y="4153386"/>
              <a:ext cx="277589" cy="250285"/>
            </a:xfrm>
            <a:prstGeom prst="rect">
              <a:avLst/>
            </a:prstGeom>
          </p:spPr>
        </p:pic>
        <p:sp>
          <p:nvSpPr>
            <p:cNvPr id="5" name="Bent Arrow 4"/>
            <p:cNvSpPr/>
            <p:nvPr/>
          </p:nvSpPr>
          <p:spPr>
            <a:xfrm>
              <a:off x="1059753" y="1415712"/>
              <a:ext cx="1700983" cy="242872"/>
            </a:xfrm>
            <a:prstGeom prst="bentArrow">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127819" y="1662788"/>
              <a:ext cx="1863869" cy="279005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1124542" y="1186745"/>
              <a:ext cx="1611403" cy="276999"/>
            </a:xfrm>
            <a:prstGeom prst="rect">
              <a:avLst/>
            </a:prstGeom>
            <a:noFill/>
          </p:spPr>
          <p:txBody>
            <a:bodyPr wrap="none" rtlCol="0">
              <a:spAutoFit/>
            </a:bodyPr>
            <a:lstStyle/>
            <a:p>
              <a:r>
                <a:rPr lang="en-US" sz="1200" dirty="0" smtClean="0"/>
                <a:t>Promotion to Standard</a:t>
              </a:r>
              <a:endParaRPr lang="en-US" sz="1200" dirty="0"/>
            </a:p>
          </p:txBody>
        </p:sp>
        <p:pic>
          <p:nvPicPr>
            <p:cNvPr id="83" name="Picture 8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7108" y="3629196"/>
              <a:ext cx="277589" cy="250285"/>
            </a:xfrm>
            <a:prstGeom prst="rect">
              <a:avLst/>
            </a:prstGeom>
          </p:spPr>
        </p:pic>
        <p:sp>
          <p:nvSpPr>
            <p:cNvPr id="84" name="TextBox 83"/>
            <p:cNvSpPr txBox="1"/>
            <p:nvPr/>
          </p:nvSpPr>
          <p:spPr>
            <a:xfrm>
              <a:off x="3569832" y="3613862"/>
              <a:ext cx="279244" cy="307777"/>
            </a:xfrm>
            <a:prstGeom prst="rect">
              <a:avLst/>
            </a:prstGeom>
            <a:noFill/>
          </p:spPr>
          <p:txBody>
            <a:bodyPr wrap="none" rtlCol="0">
              <a:spAutoFit/>
            </a:bodyPr>
            <a:lstStyle/>
            <a:p>
              <a:r>
                <a:rPr lang="en-US" sz="1400" b="1" dirty="0" smtClean="0"/>
                <a:t>C</a:t>
              </a:r>
              <a:endParaRPr lang="en-US" sz="1200" b="1" dirty="0"/>
            </a:p>
          </p:txBody>
        </p:sp>
        <p:grpSp>
          <p:nvGrpSpPr>
            <p:cNvPr id="16" name="Group 86"/>
            <p:cNvGrpSpPr/>
            <p:nvPr/>
          </p:nvGrpSpPr>
          <p:grpSpPr>
            <a:xfrm>
              <a:off x="3253300" y="2667359"/>
              <a:ext cx="465936" cy="251846"/>
              <a:chOff x="1534583" y="4923246"/>
              <a:chExt cx="465936" cy="251846"/>
            </a:xfrm>
          </p:grpSpPr>
          <p:sp>
            <p:nvSpPr>
              <p:cNvPr id="99" name="Down Arrow 98"/>
              <p:cNvSpPr/>
              <p:nvPr/>
            </p:nvSpPr>
            <p:spPr>
              <a:xfrm rot="5400000" flipV="1">
                <a:off x="1735633" y="4907944"/>
                <a:ext cx="249583" cy="2801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Down Arrow 84"/>
              <p:cNvSpPr/>
              <p:nvPr/>
            </p:nvSpPr>
            <p:spPr>
              <a:xfrm rot="16014923" flipV="1">
                <a:off x="1549885" y="4910207"/>
                <a:ext cx="249583" cy="280188"/>
              </a:xfrm>
              <a:prstGeom prst="downArrow">
                <a:avLst/>
              </a:prstGeom>
              <a:gradFill>
                <a:lin ang="156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3" name="TextBox 62"/>
            <p:cNvSpPr txBox="1"/>
            <p:nvPr/>
          </p:nvSpPr>
          <p:spPr>
            <a:xfrm>
              <a:off x="4490912" y="3207991"/>
              <a:ext cx="955560" cy="461665"/>
            </a:xfrm>
            <a:prstGeom prst="rect">
              <a:avLst/>
            </a:prstGeom>
            <a:noFill/>
          </p:spPr>
          <p:txBody>
            <a:bodyPr wrap="square" rtlCol="0">
              <a:spAutoFit/>
            </a:bodyPr>
            <a:lstStyle/>
            <a:p>
              <a:pPr algn="ctr"/>
              <a:r>
                <a:rPr lang="en-US" sz="800" dirty="0" smtClean="0"/>
                <a:t>Development Support Artifacts[1]</a:t>
              </a:r>
              <a:endParaRPr lang="en-US" sz="800" dirty="0"/>
            </a:p>
          </p:txBody>
        </p:sp>
      </p:grpSp>
    </p:spTree>
    <p:extLst>
      <p:ext uri="{BB962C8B-B14F-4D97-AF65-F5344CB8AC3E}">
        <p14:creationId xmlns:p14="http://schemas.microsoft.com/office/powerpoint/2010/main" val="647793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Conceptual Ontologies (Lattice etc.)</a:t>
            </a:r>
            <a:endParaRPr lang="en-US" dirty="0"/>
          </a:p>
        </p:txBody>
      </p:sp>
      <p:sp>
        <p:nvSpPr>
          <p:cNvPr id="3" name="Slide Number Placeholder 2"/>
          <p:cNvSpPr>
            <a:spLocks noGrp="1"/>
          </p:cNvSpPr>
          <p:nvPr>
            <p:ph type="sldNum" sz="quarter" idx="12"/>
          </p:nvPr>
        </p:nvSpPr>
        <p:spPr/>
        <p:txBody>
          <a:bodyPr/>
          <a:lstStyle/>
          <a:p>
            <a:pPr>
              <a:defRPr/>
            </a:pPr>
            <a:fld id="{594868DC-D813-47B4-BCA0-5910B6BA0424}" type="slidenum">
              <a:rPr lang="en-US" smtClean="0"/>
              <a:pPr>
                <a:defRPr/>
              </a:pPr>
              <a:t>9</a:t>
            </a:fld>
            <a:endParaRPr lang="en-US" dirty="0"/>
          </a:p>
        </p:txBody>
      </p:sp>
      <p:sp>
        <p:nvSpPr>
          <p:cNvPr id="4" name="Text Placeholder 3"/>
          <p:cNvSpPr>
            <a:spLocks noGrp="1"/>
          </p:cNvSpPr>
          <p:nvPr>
            <p:ph type="body" idx="4294967295"/>
          </p:nvPr>
        </p:nvSpPr>
        <p:spPr/>
        <p:txBody>
          <a:bodyPr/>
          <a:lstStyle/>
          <a:p>
            <a:r>
              <a:rPr lang="en-US" sz="2400" dirty="0" smtClean="0"/>
              <a:t>Lattice and other high level abstractions</a:t>
            </a:r>
          </a:p>
          <a:p>
            <a:pPr lvl="1"/>
            <a:r>
              <a:rPr lang="en-US" sz="2000" dirty="0" smtClean="0"/>
              <a:t>Provide the conceptual “glue” for business meaning </a:t>
            </a:r>
          </a:p>
          <a:p>
            <a:pPr lvl="1"/>
            <a:r>
              <a:rPr lang="en-US" sz="2000" dirty="0" smtClean="0"/>
              <a:t>Few</a:t>
            </a:r>
            <a:r>
              <a:rPr lang="en-US" sz="2000" baseline="0" dirty="0" smtClean="0"/>
              <a:t> </a:t>
            </a:r>
            <a:r>
              <a:rPr lang="en-US" sz="2000" dirty="0" smtClean="0"/>
              <a:t>practical applications would use directly</a:t>
            </a:r>
          </a:p>
          <a:p>
            <a:pPr lvl="1"/>
            <a:r>
              <a:rPr lang="en-US" sz="2000" dirty="0" smtClean="0"/>
              <a:t>To</a:t>
            </a:r>
            <a:r>
              <a:rPr lang="en-US" sz="2000" baseline="0" dirty="0" smtClean="0"/>
              <a:t> be maintained in separate EDM Council namespace</a:t>
            </a:r>
          </a:p>
          <a:p>
            <a:pPr lvl="2"/>
            <a:r>
              <a:rPr lang="en-US" sz="1800" baseline="0" dirty="0" smtClean="0"/>
              <a:t>Maintained in RDF/OWL alongside other conceptual nuances</a:t>
            </a:r>
          </a:p>
          <a:p>
            <a:pPr marL="1143000" marR="0" lvl="2" indent="-2286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baseline="0" dirty="0" smtClean="0">
                <a:solidFill>
                  <a:schemeClr val="tx1"/>
                </a:solidFill>
                <a:effectLst/>
                <a:latin typeface="+mn-lt"/>
                <a:ea typeface="+mn-ea"/>
                <a:cs typeface="+mn-cs"/>
              </a:rPr>
              <a:t>RDF/OWL Coming soon…</a:t>
            </a:r>
            <a:endParaRPr lang="en-US" sz="1800" dirty="0" smtClean="0">
              <a:effectLst/>
            </a:endParaRPr>
          </a:p>
          <a:p>
            <a:pPr lvl="3"/>
            <a:r>
              <a:rPr lang="en-US" sz="1800" baseline="0" dirty="0" smtClean="0"/>
              <a:t>For reference not reasoning</a:t>
            </a:r>
          </a:p>
          <a:p>
            <a:r>
              <a:rPr lang="en-US" sz="2400" baseline="0" dirty="0" smtClean="0"/>
              <a:t>Initial OMG specifications </a:t>
            </a:r>
          </a:p>
          <a:p>
            <a:pPr lvl="1"/>
            <a:r>
              <a:rPr lang="en-US" sz="2000" baseline="0" dirty="0" smtClean="0"/>
              <a:t>Reflect but not include a variant of these patterns</a:t>
            </a:r>
          </a:p>
          <a:p>
            <a:pPr lvl="2"/>
            <a:r>
              <a:rPr lang="en-US" sz="1800" dirty="0" smtClean="0"/>
              <a:t>Ownership and Control: simpler “associative” relations added</a:t>
            </a:r>
          </a:p>
          <a:p>
            <a:pPr lvl="2"/>
            <a:r>
              <a:rPr lang="en-US" sz="1800" dirty="0" smtClean="0"/>
              <a:t>Other model elements remain as seen</a:t>
            </a:r>
          </a:p>
          <a:p>
            <a:pPr lvl="0"/>
            <a:r>
              <a:rPr lang="en-US" sz="2400" dirty="0" smtClean="0"/>
              <a:t>Future</a:t>
            </a:r>
            <a:r>
              <a:rPr lang="en-US" sz="2400" baseline="0" dirty="0" smtClean="0"/>
              <a:t> OMG submissions may include this material</a:t>
            </a:r>
          </a:p>
          <a:p>
            <a:pPr lvl="1"/>
            <a:r>
              <a:rPr lang="en-US" sz="2000" baseline="0" dirty="0" smtClean="0"/>
              <a:t>Scoping is determined by the FCT</a:t>
            </a:r>
          </a:p>
        </p:txBody>
      </p:sp>
    </p:spTree>
    <p:extLst>
      <p:ext uri="{BB962C8B-B14F-4D97-AF65-F5344CB8AC3E}">
        <p14:creationId xmlns:p14="http://schemas.microsoft.com/office/powerpoint/2010/main" val="386980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8955</TotalTime>
  <Words>1675</Words>
  <Application>Microsoft Office PowerPoint</Application>
  <PresentationFormat>On-screen Show (4:3)</PresentationFormat>
  <Paragraphs>480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OMG Finance Domain Task Force (FDTF)</vt:lpstr>
      <vt:lpstr>Agenda</vt:lpstr>
      <vt:lpstr>FIBO FTF Status</vt:lpstr>
      <vt:lpstr>FIBO Specifications Status Overview</vt:lpstr>
      <vt:lpstr>Current Roadmap</vt:lpstr>
      <vt:lpstr>FIBO Development Process</vt:lpstr>
      <vt:lpstr>  FIBO™ Development Process</vt:lpstr>
      <vt:lpstr>PowerPoint Presentation</vt:lpstr>
      <vt:lpstr>FIBO Conceptual Ontologies (Lattice etc.)</vt:lpstr>
      <vt:lpstr>FIBO Conceptual Ontologies</vt:lpstr>
      <vt:lpstr>FIBO Conceptual Ontologies Status</vt:lpstr>
      <vt:lpstr>FIBO Conceptual Roadmap 1: Improvements to the Legacy FIBO Models</vt:lpstr>
      <vt:lpstr>FIBO Conceptual Roadmap 2:  Common Semantics</vt:lpstr>
      <vt:lpstr>Appendix 1: FIBO Content and Status</vt:lpstr>
      <vt:lpstr>Key to Colors</vt:lpstr>
      <vt:lpstr>FIBO Development Scenario (September 2014)</vt:lpstr>
      <vt:lpstr>FIBO Development Scenario (September 2014)</vt:lpstr>
      <vt:lpstr>FIBO Development Scenario (September 2014)</vt:lpstr>
      <vt:lpstr>FIBO Development Scenario (September 2014)</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415</cp:revision>
  <dcterms:created xsi:type="dcterms:W3CDTF">2011-04-19T19:19:23Z</dcterms:created>
  <dcterms:modified xsi:type="dcterms:W3CDTF">2014-10-09T18:47:51Z</dcterms:modified>
</cp:coreProperties>
</file>