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458" r:id="rId3"/>
    <p:sldId id="463" r:id="rId4"/>
    <p:sldId id="470" r:id="rId5"/>
    <p:sldId id="465" r:id="rId6"/>
    <p:sldId id="464" r:id="rId7"/>
    <p:sldId id="467" r:id="rId8"/>
    <p:sldId id="388" r:id="rId9"/>
    <p:sldId id="452" r:id="rId10"/>
    <p:sldId id="475" r:id="rId11"/>
    <p:sldId id="471" r:id="rId12"/>
    <p:sldId id="454" r:id="rId13"/>
    <p:sldId id="472" r:id="rId14"/>
    <p:sldId id="453" r:id="rId15"/>
    <p:sldId id="473" r:id="rId16"/>
    <p:sldId id="455" r:id="rId17"/>
    <p:sldId id="428" r:id="rId18"/>
    <p:sldId id="469" r:id="rId19"/>
    <p:sldId id="457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2963"/>
    <a:srgbClr val="0060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7" autoAdjust="0"/>
    <p:restoredTop sz="86323" autoAdjust="0"/>
  </p:normalViewPr>
  <p:slideViewPr>
    <p:cSldViewPr>
      <p:cViewPr>
        <p:scale>
          <a:sx n="70" d="100"/>
          <a:sy n="70" d="100"/>
        </p:scale>
        <p:origin x="-51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5/1/2013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5/1/2013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5/1/2013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5/1/2013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5/1/2013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5/1/2013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5/1/2013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5/1/2013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5/1/2013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5/1/2013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5/1/2013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5/1/2013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OMG Finance</a:t>
            </a:r>
            <a:r>
              <a:rPr lang="en-US" baseline="0" dirty="0" smtClean="0"/>
              <a:t> </a:t>
            </a:r>
            <a:r>
              <a:rPr lang="en-US" dirty="0" smtClean="0"/>
              <a:t>Domain Task Force (FDTF)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 smtClean="0">
                <a:solidFill>
                  <a:srgbClr val="898989"/>
                </a:solidFill>
              </a:rPr>
              <a:t>Wednesday </a:t>
            </a:r>
            <a:r>
              <a:rPr lang="en-US" dirty="0" smtClean="0">
                <a:solidFill>
                  <a:srgbClr val="898989"/>
                </a:solidFill>
              </a:rPr>
              <a:t>May 1</a:t>
            </a:r>
            <a:r>
              <a:rPr lang="en-US" baseline="30000" dirty="0" smtClean="0">
                <a:solidFill>
                  <a:srgbClr val="898989"/>
                </a:solidFill>
              </a:rPr>
              <a:t>st</a:t>
            </a:r>
            <a:r>
              <a:rPr lang="en-US" dirty="0" smtClean="0">
                <a:solidFill>
                  <a:srgbClr val="898989"/>
                </a:solidFill>
              </a:rPr>
              <a:t> </a:t>
            </a:r>
            <a:r>
              <a:rPr lang="en-US" dirty="0" smtClean="0">
                <a:solidFill>
                  <a:srgbClr val="898989"/>
                </a:solidFill>
              </a:rPr>
              <a:t>2013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EDM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34925"/>
            <a:ext cx="16002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PART: Business Conceptual Ontology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OMG Submission is a BCO</a:t>
            </a:r>
          </a:p>
          <a:p>
            <a:pPr lvl="1"/>
            <a:r>
              <a:rPr lang="en-US" dirty="0" smtClean="0"/>
              <a:t>No application constraints!</a:t>
            </a:r>
          </a:p>
          <a:p>
            <a:pPr lvl="1"/>
            <a:r>
              <a:rPr lang="en-US" dirty="0" smtClean="0"/>
              <a:t>Changes being made will not constrain</a:t>
            </a:r>
            <a:r>
              <a:rPr lang="en-US" baseline="0" dirty="0" smtClean="0"/>
              <a:t> this</a:t>
            </a:r>
            <a:endParaRPr lang="en-US" dirty="0" smtClean="0"/>
          </a:p>
          <a:p>
            <a:pPr lvl="0"/>
            <a:r>
              <a:rPr lang="en-US" dirty="0" smtClean="0"/>
              <a:t>Non OMG portions managed by</a:t>
            </a:r>
            <a:r>
              <a:rPr lang="en-US" baseline="0" dirty="0" smtClean="0"/>
              <a:t> EDM Council </a:t>
            </a:r>
          </a:p>
          <a:p>
            <a:pPr lvl="1"/>
            <a:r>
              <a:rPr lang="en-US" baseline="0" dirty="0" smtClean="0"/>
              <a:t>Used in alignment / mapping proofs of concept</a:t>
            </a:r>
          </a:p>
          <a:p>
            <a:pPr lvl="1"/>
            <a:r>
              <a:rPr lang="en-US" baseline="0" dirty="0" smtClean="0"/>
              <a:t>Deeper semantics will also enable consistent, reusable operational ontology applications e.g. for automated classification, reporting etc.</a:t>
            </a:r>
          </a:p>
          <a:p>
            <a:pPr lvl="0"/>
            <a:r>
              <a:rPr lang="en-US" dirty="0" smtClean="0"/>
              <a:t>Foundations / Shared Semantics is proving critical</a:t>
            </a:r>
          </a:p>
          <a:p>
            <a:pPr lvl="1"/>
            <a:r>
              <a:rPr lang="en-US" dirty="0" smtClean="0"/>
              <a:t>Work ongoing with IBM, BAML, ANZ etc. uses this</a:t>
            </a:r>
          </a:p>
          <a:p>
            <a:pPr lvl="1"/>
            <a:r>
              <a:rPr lang="en-US" dirty="0" smtClean="0"/>
              <a:t>Also in play</a:t>
            </a:r>
            <a:r>
              <a:rPr lang="en-US" baseline="0" dirty="0" smtClean="0"/>
              <a:t> for MISMO / Fannie Mae and BoE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341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PART Web Presentation</a:t>
            </a:r>
            <a:r>
              <a:rPr lang="en-US" baseline="0" dirty="0" smtClean="0"/>
              <a:t> and Visualizations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be done before</a:t>
            </a:r>
            <a:r>
              <a:rPr lang="en-US" baseline="0" dirty="0" smtClean="0"/>
              <a:t> SME Reviews can recommence</a:t>
            </a:r>
          </a:p>
          <a:p>
            <a:pPr lvl="0"/>
            <a:r>
              <a:rPr lang="en-US" dirty="0" smtClean="0"/>
              <a:t>Design new archetype</a:t>
            </a:r>
            <a:r>
              <a:rPr lang="en-US" baseline="0" dirty="0" smtClean="0"/>
              <a:t> icons from scratch</a:t>
            </a:r>
          </a:p>
          <a:p>
            <a:pPr lvl="1"/>
            <a:r>
              <a:rPr lang="en-US" dirty="0" smtClean="0"/>
              <a:t>These will be Item Types in Adaptive</a:t>
            </a:r>
          </a:p>
          <a:p>
            <a:pPr lvl="0"/>
            <a:r>
              <a:rPr lang="en-US" dirty="0" smtClean="0"/>
              <a:t>Develop the business-facing front end</a:t>
            </a:r>
            <a:r>
              <a:rPr lang="en-US" baseline="0" dirty="0" smtClean="0"/>
              <a:t> (high level diagrams, way in to the model </a:t>
            </a:r>
            <a:r>
              <a:rPr lang="en-US" baseline="0" dirty="0" smtClean="0"/>
              <a:t>content)</a:t>
            </a:r>
            <a:endParaRPr lang="en-US" baseline="0" dirty="0" smtClean="0"/>
          </a:p>
          <a:p>
            <a:pPr lvl="1"/>
            <a:r>
              <a:rPr lang="en-US" dirty="0" smtClean="0"/>
              <a:t>This requires</a:t>
            </a:r>
            <a:r>
              <a:rPr lang="en-US" baseline="0" dirty="0" smtClean="0"/>
              <a:t> imagination</a:t>
            </a:r>
          </a:p>
          <a:p>
            <a:pPr lvl="1"/>
            <a:r>
              <a:rPr lang="en-US" baseline="0" dirty="0" smtClean="0"/>
              <a:t>Should convene a working group on the business side</a:t>
            </a:r>
          </a:p>
          <a:p>
            <a:pPr lvl="0"/>
            <a:r>
              <a:rPr lang="en-US" baseline="0" dirty="0" smtClean="0"/>
              <a:t>Open action: hosting of the content for </a:t>
            </a:r>
            <a:r>
              <a:rPr lang="en-US" baseline="0" dirty="0" err="1" smtClean="0"/>
              <a:t>dereferenceable</a:t>
            </a:r>
            <a:r>
              <a:rPr lang="en-US" baseline="0" dirty="0" smtClean="0"/>
              <a:t> URIs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354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Presentation Layer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FIBO formal specification includes definition of what is the minimum</a:t>
            </a:r>
            <a:r>
              <a:rPr lang="en-US" sz="2400" baseline="0" dirty="0" smtClean="0"/>
              <a:t> set of requirements for business readability (based on what EA currently does)</a:t>
            </a:r>
          </a:p>
          <a:p>
            <a:pPr lvl="1"/>
            <a:r>
              <a:rPr lang="en-US" sz="2000" baseline="0" dirty="0" smtClean="0"/>
              <a:t>We now need to recreate this in </a:t>
            </a:r>
            <a:r>
              <a:rPr lang="en-US" sz="2000" baseline="0" dirty="0" err="1" smtClean="0"/>
              <a:t>MagicDraw</a:t>
            </a:r>
            <a:endParaRPr lang="en-US" sz="2000" baseline="0" dirty="0" smtClean="0"/>
          </a:p>
          <a:p>
            <a:pPr lvl="1"/>
            <a:r>
              <a:rPr lang="en-US" sz="2000" baseline="0" dirty="0" smtClean="0"/>
              <a:t>Can’t do SME Reviews until this is in place!</a:t>
            </a:r>
          </a:p>
          <a:p>
            <a:r>
              <a:rPr lang="en-US" sz="2400" baseline="0" dirty="0" smtClean="0"/>
              <a:t>NEW: Will use tooling shift to revisit visual notation</a:t>
            </a:r>
          </a:p>
          <a:p>
            <a:r>
              <a:rPr lang="en-US" sz="2400" baseline="0" dirty="0" smtClean="0"/>
              <a:t>Adaptive has capability to do better business facing diagrams</a:t>
            </a:r>
          </a:p>
          <a:p>
            <a:pPr lvl="1"/>
            <a:r>
              <a:rPr lang="en-US" sz="2000" dirty="0" smtClean="0"/>
              <a:t>This requires imaginative input</a:t>
            </a:r>
            <a:r>
              <a:rPr lang="en-US" sz="2000" baseline="0" dirty="0" smtClean="0"/>
              <a:t> from FDTF business stakeholders</a:t>
            </a:r>
          </a:p>
          <a:p>
            <a:pPr lvl="1"/>
            <a:r>
              <a:rPr lang="en-US" sz="2000" baseline="0" dirty="0" smtClean="0"/>
              <a:t>Working group to be convened on this</a:t>
            </a:r>
          </a:p>
          <a:p>
            <a:pPr lvl="0"/>
            <a:r>
              <a:rPr lang="en-US" sz="2400" dirty="0" smtClean="0"/>
              <a:t>Other tools may also be explored</a:t>
            </a:r>
          </a:p>
          <a:p>
            <a:pPr lvl="1"/>
            <a:r>
              <a:rPr lang="en-US" sz="2000" dirty="0" err="1" smtClean="0"/>
              <a:t>MagicDraw</a:t>
            </a:r>
            <a:r>
              <a:rPr lang="en-US" sz="2000" dirty="0" smtClean="0"/>
              <a:t>, Protégé, </a:t>
            </a:r>
            <a:r>
              <a:rPr lang="en-US" sz="2000" dirty="0" err="1" smtClean="0"/>
              <a:t>TopBraid</a:t>
            </a:r>
            <a:r>
              <a:rPr lang="en-US" sz="2000" dirty="0" smtClean="0"/>
              <a:t> etc. </a:t>
            </a:r>
            <a:endParaRPr lang="en-US" sz="2000" dirty="0" smtClean="0"/>
          </a:p>
          <a:p>
            <a:pPr lvl="1"/>
            <a:r>
              <a:rPr lang="en-US" sz="2000" dirty="0" smtClean="0"/>
              <a:t>New OWL based business </a:t>
            </a:r>
            <a:r>
              <a:rPr lang="en-US" sz="2000" dirty="0" err="1" smtClean="0"/>
              <a:t>viz</a:t>
            </a:r>
            <a:r>
              <a:rPr lang="en-US" sz="2000" dirty="0" smtClean="0"/>
              <a:t> tools (Brazil; </a:t>
            </a:r>
            <a:r>
              <a:rPr lang="en-US" sz="2000" dirty="0" err="1" smtClean="0"/>
              <a:t>Aus</a:t>
            </a:r>
            <a:r>
              <a:rPr lang="en-US" sz="2000" dirty="0" smtClean="0"/>
              <a:t>) to explore</a:t>
            </a:r>
            <a:endParaRPr lang="en-US" sz="2000" dirty="0" smtClean="0"/>
          </a:p>
          <a:p>
            <a:pPr lvl="0"/>
            <a:r>
              <a:rPr lang="en-US" sz="2400" dirty="0" smtClean="0"/>
              <a:t>Visualization tools are a major growth area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64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PART: FIBO OMG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FIBO Foundations, FIBO Business Entities</a:t>
            </a:r>
          </a:p>
          <a:p>
            <a:pPr lvl="1"/>
            <a:r>
              <a:rPr lang="en-US" dirty="0" smtClean="0"/>
              <a:t>May 20 deadline</a:t>
            </a:r>
          </a:p>
          <a:p>
            <a:pPr lvl="1"/>
            <a:r>
              <a:rPr lang="en-US" dirty="0" smtClean="0"/>
              <a:t>SMEs – please review the spreadsheet and diagrams off line and revert with any comments (not additions)</a:t>
            </a:r>
          </a:p>
          <a:p>
            <a:pPr lvl="0"/>
            <a:r>
              <a:rPr lang="en-US" dirty="0" smtClean="0"/>
              <a:t>Technical</a:t>
            </a:r>
            <a:r>
              <a:rPr lang="en-US" baseline="0" dirty="0" smtClean="0"/>
              <a:t> work </a:t>
            </a:r>
            <a:r>
              <a:rPr lang="en-US" baseline="0" dirty="0" smtClean="0"/>
              <a:t>a priority</a:t>
            </a:r>
          </a:p>
          <a:p>
            <a:pPr lvl="1"/>
            <a:r>
              <a:rPr lang="en-US" baseline="0" dirty="0" smtClean="0"/>
              <a:t>Working to understand the required transformations</a:t>
            </a:r>
          </a:p>
          <a:p>
            <a:pPr lvl="1"/>
            <a:r>
              <a:rPr lang="en-US" baseline="0" dirty="0" smtClean="0"/>
              <a:t>Mike needs to be able to do these for FIBO-BE</a:t>
            </a:r>
            <a:endParaRPr lang="en-US" baseline="0" dirty="0" smtClean="0"/>
          </a:p>
          <a:p>
            <a:pPr lvl="0"/>
            <a:r>
              <a:rPr lang="en-US" baseline="0" dirty="0" smtClean="0"/>
              <a:t>Written specification actions as agreed in Reston</a:t>
            </a:r>
          </a:p>
          <a:p>
            <a:pPr lvl="1"/>
            <a:r>
              <a:rPr lang="en-US" baseline="0" dirty="0" smtClean="0"/>
              <a:t>Volunteers have signed up to progress each of the sets of activities</a:t>
            </a:r>
          </a:p>
          <a:p>
            <a:pPr lvl="1"/>
            <a:r>
              <a:rPr lang="en-US" baseline="0" dirty="0" smtClean="0"/>
              <a:t>Mike Bennett editor of written specification</a:t>
            </a:r>
          </a:p>
          <a:p>
            <a:pPr lvl="1"/>
            <a:r>
              <a:rPr lang="en-US" baseline="0" dirty="0" smtClean="0"/>
              <a:t>Please return final textual changes to Mike by May 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824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OMG Submission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Modularity: updated the architecture to have a more modular</a:t>
            </a:r>
            <a:r>
              <a:rPr lang="en-US" sz="2400" baseline="0" dirty="0" smtClean="0"/>
              <a:t> structure</a:t>
            </a:r>
          </a:p>
          <a:p>
            <a:pPr lvl="1"/>
            <a:r>
              <a:rPr lang="en-US" sz="2000" dirty="0" smtClean="0"/>
              <a:t>Defined “Packages” of</a:t>
            </a:r>
            <a:r>
              <a:rPr lang="en-US" sz="2000" baseline="0" dirty="0" smtClean="0"/>
              <a:t> ontologies per subject</a:t>
            </a:r>
          </a:p>
          <a:p>
            <a:pPr lvl="1"/>
            <a:r>
              <a:rPr lang="en-US" sz="2000" baseline="0" dirty="0" smtClean="0"/>
              <a:t>Segregated to allow extraction of operational ontologies</a:t>
            </a:r>
          </a:p>
          <a:p>
            <a:pPr lvl="2"/>
            <a:r>
              <a:rPr lang="en-US" sz="1800" dirty="0" smtClean="0"/>
              <a:t>E.g. “Party” concepts</a:t>
            </a:r>
          </a:p>
          <a:p>
            <a:r>
              <a:rPr lang="en-US" sz="2400" baseline="0" dirty="0" smtClean="0"/>
              <a:t>OMG submissions</a:t>
            </a:r>
          </a:p>
          <a:p>
            <a:pPr lvl="1"/>
            <a:r>
              <a:rPr lang="en-US" sz="2000" baseline="0" dirty="0" smtClean="0"/>
              <a:t>Still a Business Conceptual Model</a:t>
            </a:r>
          </a:p>
          <a:p>
            <a:pPr lvl="1"/>
            <a:r>
              <a:rPr lang="en-US" sz="2000" baseline="0" dirty="0" smtClean="0"/>
              <a:t>Simplified and reduced from overall BCO</a:t>
            </a:r>
          </a:p>
          <a:p>
            <a:pPr lvl="1"/>
            <a:r>
              <a:rPr lang="en-US" sz="2000" baseline="0" dirty="0" smtClean="0"/>
              <a:t>Exclude material where we anticipate future standards</a:t>
            </a:r>
          </a:p>
          <a:p>
            <a:r>
              <a:rPr lang="en-US" sz="2400" baseline="0" dirty="0" smtClean="0"/>
              <a:t>Final Submission will include machine readable files</a:t>
            </a:r>
          </a:p>
          <a:p>
            <a:pPr lvl="1"/>
            <a:r>
              <a:rPr lang="en-US" sz="2000" baseline="0" dirty="0" smtClean="0"/>
              <a:t>Tool-independent </a:t>
            </a:r>
            <a:r>
              <a:rPr lang="en-US" sz="2000" baseline="0" dirty="0" smtClean="0"/>
              <a:t>(XMI for ODM and for UML)</a:t>
            </a:r>
          </a:p>
          <a:p>
            <a:pPr lvl="1"/>
            <a:r>
              <a:rPr lang="en-US" sz="2000" baseline="0" dirty="0" smtClean="0"/>
              <a:t>Use </a:t>
            </a:r>
            <a:r>
              <a:rPr lang="en-US" sz="2000" baseline="0" dirty="0" err="1" smtClean="0"/>
              <a:t>MagicDraw</a:t>
            </a:r>
            <a:r>
              <a:rPr lang="en-US" sz="2000" baseline="0" dirty="0" smtClean="0"/>
              <a:t> and VOM to generate RDF/OWL</a:t>
            </a:r>
          </a:p>
          <a:p>
            <a:pPr lvl="1"/>
            <a:r>
              <a:rPr lang="en-US" sz="2000" baseline="0" dirty="0" smtClean="0"/>
              <a:t>What’s in </a:t>
            </a:r>
            <a:r>
              <a:rPr lang="en-US" sz="2000" baseline="0" dirty="0" err="1" smtClean="0"/>
              <a:t>MagicDraw</a:t>
            </a:r>
            <a:r>
              <a:rPr lang="en-US" sz="2000" baseline="0" dirty="0" smtClean="0"/>
              <a:t> / VOM will correspond to what’s in the OMG submission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67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PART: Operational Ontologies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Demonstration of the technical capabilities</a:t>
            </a:r>
            <a:r>
              <a:rPr lang="en-US" baseline="0" dirty="0" smtClean="0"/>
              <a:t> of OWL reasoning and semantic search capabilities continues to impress</a:t>
            </a:r>
          </a:p>
          <a:p>
            <a:r>
              <a:rPr lang="en-US" baseline="0" dirty="0" smtClean="0"/>
              <a:t>Have identified champions to take on specific instrument classes and progress the development of operational ontologies for these</a:t>
            </a:r>
          </a:p>
          <a:p>
            <a:r>
              <a:rPr lang="en-US" baseline="0" dirty="0" smtClean="0"/>
              <a:t>Please use the material in the FIBO BCO </a:t>
            </a:r>
          </a:p>
          <a:p>
            <a:pPr lvl="1"/>
            <a:r>
              <a:rPr lang="en-US" dirty="0" smtClean="0"/>
              <a:t>Now modularized</a:t>
            </a:r>
            <a:r>
              <a:rPr lang="en-US" baseline="0" dirty="0" smtClean="0"/>
              <a:t> – can identify and use the model you need</a:t>
            </a:r>
          </a:p>
          <a:p>
            <a:pPr lvl="1"/>
            <a:r>
              <a:rPr lang="en-US" baseline="0" dirty="0" smtClean="0"/>
              <a:t>Status of each of these</a:t>
            </a:r>
          </a:p>
          <a:p>
            <a:pPr lvl="2"/>
            <a:r>
              <a:rPr lang="en-US" dirty="0" smtClean="0"/>
              <a:t>Derivatives section – in draft, many loose ends</a:t>
            </a:r>
          </a:p>
          <a:p>
            <a:pPr lvl="2"/>
            <a:r>
              <a:rPr lang="en-US" dirty="0" smtClean="0"/>
              <a:t>Securities – more complete</a:t>
            </a:r>
            <a:r>
              <a:rPr lang="en-US" baseline="0" dirty="0" smtClean="0"/>
              <a:t> (Beta content)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52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Ontologies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Proof of Concept: defines what makes for a usable operational ontology</a:t>
            </a:r>
          </a:p>
          <a:p>
            <a:pPr lvl="1"/>
            <a:r>
              <a:rPr lang="en-US" sz="2000" dirty="0" smtClean="0"/>
              <a:t>Demonstrated some powerful things with</a:t>
            </a:r>
            <a:r>
              <a:rPr lang="en-US" sz="2000" baseline="0" dirty="0" smtClean="0"/>
              <a:t> this already</a:t>
            </a:r>
          </a:p>
          <a:p>
            <a:pPr lvl="1"/>
            <a:r>
              <a:rPr lang="en-US" sz="2000" baseline="0" dirty="0" smtClean="0"/>
              <a:t>Includes exploration of what can be done with business rules</a:t>
            </a:r>
          </a:p>
          <a:p>
            <a:pPr lvl="1"/>
            <a:r>
              <a:rPr lang="en-US" sz="2000" baseline="0" dirty="0" smtClean="0"/>
              <a:t>These are not currently in the business facing side of FIBO</a:t>
            </a:r>
          </a:p>
          <a:p>
            <a:pPr lvl="0"/>
            <a:r>
              <a:rPr lang="en-US" sz="2400" dirty="0" smtClean="0"/>
              <a:t>Methodology to be developed for deriving operational ontologies from</a:t>
            </a:r>
            <a:r>
              <a:rPr lang="en-US" sz="2400" baseline="0" dirty="0" smtClean="0"/>
              <a:t> the business content in the BCO</a:t>
            </a:r>
          </a:p>
          <a:p>
            <a:pPr lvl="1"/>
            <a:r>
              <a:rPr lang="en-US" sz="2000" dirty="0" smtClean="0"/>
              <a:t>By extraction of sub-sets of the OMG FIBO BCO content</a:t>
            </a:r>
          </a:p>
          <a:p>
            <a:pPr lvl="2"/>
            <a:r>
              <a:rPr lang="en-US" sz="1800" dirty="0" smtClean="0"/>
              <a:t>Modular structure should</a:t>
            </a:r>
            <a:r>
              <a:rPr lang="en-US" sz="1800" baseline="0" dirty="0" smtClean="0"/>
              <a:t> simplify this for most use case</a:t>
            </a:r>
          </a:p>
          <a:p>
            <a:pPr lvl="2"/>
            <a:r>
              <a:rPr lang="en-US" sz="1800" baseline="0" dirty="0" smtClean="0"/>
              <a:t>Some use cases may require additional transformations</a:t>
            </a:r>
          </a:p>
          <a:p>
            <a:pPr lvl="1"/>
            <a:r>
              <a:rPr lang="en-US" sz="2000" dirty="0" smtClean="0"/>
              <a:t>Methodology to cover both</a:t>
            </a:r>
          </a:p>
          <a:p>
            <a:pPr lvl="0"/>
            <a:r>
              <a:rPr lang="en-US" sz="2400" dirty="0" smtClean="0"/>
              <a:t>Volunteers will extend FIBO BCO in different instrument types and then generate operational OWL, example</a:t>
            </a:r>
            <a:r>
              <a:rPr lang="en-US" sz="2400" baseline="0" dirty="0" smtClean="0"/>
              <a:t> data</a:t>
            </a:r>
            <a:endParaRPr lang="en-US" sz="2400" dirty="0" smtClean="0"/>
          </a:p>
          <a:p>
            <a:pPr lvl="0"/>
            <a:r>
              <a:rPr lang="en-US" sz="2400" baseline="0" dirty="0" smtClean="0"/>
              <a:t>Expect to arrive at formally “productized” FIBO deliverables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1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394" name="Straight Connector 11"/>
          <p:cNvCxnSpPr>
            <a:cxnSpLocks noChangeShapeType="1"/>
          </p:cNvCxnSpPr>
          <p:nvPr/>
        </p:nvCxnSpPr>
        <p:spPr bwMode="auto">
          <a:xfrm>
            <a:off x="7281863" y="1295400"/>
            <a:ext cx="0" cy="4664075"/>
          </a:xfrm>
          <a:prstGeom prst="line">
            <a:avLst/>
          </a:prstGeom>
          <a:noFill/>
          <a:ln w="9525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3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Provisional Roadmap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096000" y="65532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B741BF8-7313-40CF-99F4-EF55CB00934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2010 EDM Council Inc.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99100" y="5502275"/>
            <a:ext cx="3449638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 Market Data, CAE, Risk/Reporting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Other Domain ontologies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348288" y="5349875"/>
            <a:ext cx="3519487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 Market Data, CAE, Risk/Reporting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Other Domain ontologies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195888" y="5197475"/>
            <a:ext cx="3519487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 Market Data, CAE, Risk/Reporting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Other Domain ontologies</a:t>
            </a:r>
          </a:p>
        </p:txBody>
      </p:sp>
      <p:cxnSp>
        <p:nvCxnSpPr>
          <p:cNvPr id="59401" name="Straight Connector 8"/>
          <p:cNvCxnSpPr>
            <a:cxnSpLocks noChangeShapeType="1"/>
          </p:cNvCxnSpPr>
          <p:nvPr/>
        </p:nvCxnSpPr>
        <p:spPr bwMode="auto">
          <a:xfrm>
            <a:off x="2590800" y="1295400"/>
            <a:ext cx="0" cy="46640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402" name="TextBox 4"/>
          <p:cNvSpPr txBox="1">
            <a:spLocks noChangeArrowheads="1"/>
          </p:cNvSpPr>
          <p:nvPr/>
        </p:nvSpPr>
        <p:spPr bwMode="auto">
          <a:xfrm>
            <a:off x="1241425" y="898525"/>
            <a:ext cx="814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2200"/>
              <a:t>2012</a:t>
            </a:r>
          </a:p>
        </p:txBody>
      </p:sp>
      <p:sp>
        <p:nvSpPr>
          <p:cNvPr id="59403" name="TextBox 5"/>
          <p:cNvSpPr txBox="1">
            <a:spLocks noChangeArrowheads="1"/>
          </p:cNvSpPr>
          <p:nvPr/>
        </p:nvSpPr>
        <p:spPr bwMode="auto">
          <a:xfrm>
            <a:off x="4503738" y="898525"/>
            <a:ext cx="812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2200"/>
              <a:t>2013</a:t>
            </a:r>
          </a:p>
        </p:txBody>
      </p:sp>
      <p:sp>
        <p:nvSpPr>
          <p:cNvPr id="59404" name="TextBox 6"/>
          <p:cNvSpPr txBox="1">
            <a:spLocks noChangeArrowheads="1"/>
          </p:cNvSpPr>
          <p:nvPr/>
        </p:nvSpPr>
        <p:spPr bwMode="auto">
          <a:xfrm>
            <a:off x="7510463" y="898525"/>
            <a:ext cx="11414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2200"/>
              <a:t>Beyond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447800" y="1798638"/>
            <a:ext cx="3429000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FIBO-Foundations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Global Terms and modeling framework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447800" y="2438400"/>
            <a:ext cx="3429000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 Business Entity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Domain ontology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779838" y="3078163"/>
            <a:ext cx="2209800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 Securities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Domain ontology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779838" y="3719513"/>
            <a:ext cx="2209800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 Derivatives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Domain ontology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732213" y="4359275"/>
            <a:ext cx="2209800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 Loans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Domain ontology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043488" y="5045075"/>
            <a:ext cx="3519487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 Market Data, CAE, Portfolio, Payments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Other Domain ontologies</a:t>
            </a:r>
          </a:p>
        </p:txBody>
      </p:sp>
      <p:sp>
        <p:nvSpPr>
          <p:cNvPr id="20" name="Chevron 19"/>
          <p:cNvSpPr/>
          <p:nvPr/>
        </p:nvSpPr>
        <p:spPr bwMode="auto">
          <a:xfrm>
            <a:off x="5013325" y="1798638"/>
            <a:ext cx="1181100" cy="457200"/>
          </a:xfrm>
          <a:prstGeom prst="chevron">
            <a:avLst>
              <a:gd name="adj" fmla="val 27778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>
                <a:solidFill>
                  <a:srgbClr val="002060"/>
                </a:solidFill>
              </a:rPr>
              <a:t>Industry review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59412" name="Straight Connector 20"/>
          <p:cNvCxnSpPr>
            <a:cxnSpLocks noChangeShapeType="1"/>
          </p:cNvCxnSpPr>
          <p:nvPr/>
        </p:nvCxnSpPr>
        <p:spPr bwMode="auto">
          <a:xfrm flipH="1">
            <a:off x="4905375" y="1387475"/>
            <a:ext cx="0" cy="1968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3" name="Straight Connector 21"/>
          <p:cNvCxnSpPr>
            <a:cxnSpLocks noChangeShapeType="1"/>
          </p:cNvCxnSpPr>
          <p:nvPr/>
        </p:nvCxnSpPr>
        <p:spPr bwMode="auto">
          <a:xfrm flipH="1">
            <a:off x="6048375" y="1387475"/>
            <a:ext cx="0" cy="1968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4" name="Straight Connector 22"/>
          <p:cNvCxnSpPr>
            <a:cxnSpLocks noChangeShapeType="1"/>
          </p:cNvCxnSpPr>
          <p:nvPr/>
        </p:nvCxnSpPr>
        <p:spPr bwMode="auto">
          <a:xfrm flipH="1">
            <a:off x="3806825" y="1387475"/>
            <a:ext cx="0" cy="1968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415" name="Chevron 23"/>
          <p:cNvSpPr>
            <a:spLocks noChangeArrowheads="1"/>
          </p:cNvSpPr>
          <p:nvPr/>
        </p:nvSpPr>
        <p:spPr bwMode="auto">
          <a:xfrm>
            <a:off x="5013325" y="2438400"/>
            <a:ext cx="1181100" cy="457200"/>
          </a:xfrm>
          <a:prstGeom prst="chevron">
            <a:avLst>
              <a:gd name="adj" fmla="val 27783"/>
            </a:avLst>
          </a:prstGeom>
          <a:solidFill>
            <a:srgbClr val="C9C9D5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>
                <a:solidFill>
                  <a:srgbClr val="002060"/>
                </a:solidFill>
              </a:rPr>
              <a:t>Industry review</a:t>
            </a:r>
            <a:endParaRPr lang="en-US" sz="2200">
              <a:solidFill>
                <a:srgbClr val="002060"/>
              </a:solidFill>
            </a:endParaRPr>
          </a:p>
        </p:txBody>
      </p:sp>
      <p:sp>
        <p:nvSpPr>
          <p:cNvPr id="59416" name="Chevron 24"/>
          <p:cNvSpPr>
            <a:spLocks noChangeArrowheads="1"/>
          </p:cNvSpPr>
          <p:nvPr/>
        </p:nvSpPr>
        <p:spPr bwMode="auto">
          <a:xfrm>
            <a:off x="6156325" y="3078163"/>
            <a:ext cx="1181100" cy="457200"/>
          </a:xfrm>
          <a:prstGeom prst="chevron">
            <a:avLst>
              <a:gd name="adj" fmla="val 27783"/>
            </a:avLst>
          </a:prstGeom>
          <a:solidFill>
            <a:srgbClr val="C9C9D5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>
                <a:solidFill>
                  <a:srgbClr val="002060"/>
                </a:solidFill>
              </a:rPr>
              <a:t>Industry review</a:t>
            </a:r>
            <a:endParaRPr lang="en-US" sz="2200">
              <a:solidFill>
                <a:srgbClr val="002060"/>
              </a:solidFill>
            </a:endParaRPr>
          </a:p>
        </p:txBody>
      </p:sp>
      <p:sp>
        <p:nvSpPr>
          <p:cNvPr id="59417" name="Chevron 25"/>
          <p:cNvSpPr>
            <a:spLocks noChangeArrowheads="1"/>
          </p:cNvSpPr>
          <p:nvPr/>
        </p:nvSpPr>
        <p:spPr bwMode="auto">
          <a:xfrm>
            <a:off x="6159500" y="3719513"/>
            <a:ext cx="1181100" cy="457200"/>
          </a:xfrm>
          <a:prstGeom prst="chevron">
            <a:avLst>
              <a:gd name="adj" fmla="val 27783"/>
            </a:avLst>
          </a:prstGeom>
          <a:solidFill>
            <a:srgbClr val="C9C9D5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>
                <a:solidFill>
                  <a:srgbClr val="002060"/>
                </a:solidFill>
              </a:rPr>
              <a:t>Industry review</a:t>
            </a:r>
            <a:endParaRPr lang="en-US" sz="2200">
              <a:solidFill>
                <a:srgbClr val="002060"/>
              </a:solidFill>
            </a:endParaRPr>
          </a:p>
        </p:txBody>
      </p:sp>
      <p:sp>
        <p:nvSpPr>
          <p:cNvPr id="59418" name="Chevron 26"/>
          <p:cNvSpPr>
            <a:spLocks noChangeArrowheads="1"/>
          </p:cNvSpPr>
          <p:nvPr/>
        </p:nvSpPr>
        <p:spPr bwMode="auto">
          <a:xfrm>
            <a:off x="6062663" y="4359275"/>
            <a:ext cx="1181100" cy="457200"/>
          </a:xfrm>
          <a:prstGeom prst="chevron">
            <a:avLst>
              <a:gd name="adj" fmla="val 27783"/>
            </a:avLst>
          </a:prstGeom>
          <a:solidFill>
            <a:srgbClr val="C9C9D5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>
                <a:solidFill>
                  <a:srgbClr val="002060"/>
                </a:solidFill>
              </a:rPr>
              <a:t>Industry review</a:t>
            </a:r>
            <a:endParaRPr lang="en-US" sz="2200">
              <a:solidFill>
                <a:srgbClr val="002060"/>
              </a:solidFill>
            </a:endParaRPr>
          </a:p>
        </p:txBody>
      </p:sp>
      <p:sp>
        <p:nvSpPr>
          <p:cNvPr id="59419" name="Chevron 27"/>
          <p:cNvSpPr>
            <a:spLocks noChangeArrowheads="1"/>
          </p:cNvSpPr>
          <p:nvPr/>
        </p:nvSpPr>
        <p:spPr bwMode="auto">
          <a:xfrm>
            <a:off x="6156325" y="1798638"/>
            <a:ext cx="1181100" cy="457200"/>
          </a:xfrm>
          <a:prstGeom prst="chevron">
            <a:avLst>
              <a:gd name="adj" fmla="val 27783"/>
            </a:avLst>
          </a:prstGeom>
          <a:solidFill>
            <a:srgbClr val="FCB6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/>
              <a:t>OMG finalization</a:t>
            </a:r>
            <a:endParaRPr lang="en-US" sz="2200"/>
          </a:p>
        </p:txBody>
      </p:sp>
      <p:sp>
        <p:nvSpPr>
          <p:cNvPr id="59420" name="Chevron 28"/>
          <p:cNvSpPr>
            <a:spLocks noChangeArrowheads="1"/>
          </p:cNvSpPr>
          <p:nvPr/>
        </p:nvSpPr>
        <p:spPr bwMode="auto">
          <a:xfrm>
            <a:off x="6164263" y="2438400"/>
            <a:ext cx="1181100" cy="457200"/>
          </a:xfrm>
          <a:prstGeom prst="chevron">
            <a:avLst>
              <a:gd name="adj" fmla="val 27783"/>
            </a:avLst>
          </a:prstGeom>
          <a:solidFill>
            <a:srgbClr val="FCB6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/>
              <a:t>OMG finalization</a:t>
            </a:r>
            <a:endParaRPr lang="en-US" sz="2200"/>
          </a:p>
        </p:txBody>
      </p:sp>
      <p:sp>
        <p:nvSpPr>
          <p:cNvPr id="59421" name="Chevron 29"/>
          <p:cNvSpPr>
            <a:spLocks noChangeArrowheads="1"/>
          </p:cNvSpPr>
          <p:nvPr/>
        </p:nvSpPr>
        <p:spPr bwMode="auto">
          <a:xfrm>
            <a:off x="7307263" y="3078163"/>
            <a:ext cx="1181100" cy="457200"/>
          </a:xfrm>
          <a:prstGeom prst="chevron">
            <a:avLst>
              <a:gd name="adj" fmla="val 27783"/>
            </a:avLst>
          </a:prstGeom>
          <a:solidFill>
            <a:srgbClr val="FCB6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/>
              <a:t>OMG finalization</a:t>
            </a:r>
            <a:endParaRPr lang="en-US" sz="2200"/>
          </a:p>
        </p:txBody>
      </p:sp>
      <p:sp>
        <p:nvSpPr>
          <p:cNvPr id="59422" name="Chevron 30"/>
          <p:cNvSpPr>
            <a:spLocks noChangeArrowheads="1"/>
          </p:cNvSpPr>
          <p:nvPr/>
        </p:nvSpPr>
        <p:spPr bwMode="auto">
          <a:xfrm>
            <a:off x="7299325" y="3719513"/>
            <a:ext cx="1181100" cy="457200"/>
          </a:xfrm>
          <a:prstGeom prst="chevron">
            <a:avLst>
              <a:gd name="adj" fmla="val 27783"/>
            </a:avLst>
          </a:prstGeom>
          <a:solidFill>
            <a:srgbClr val="FCB6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/>
              <a:t>OMG finalization</a:t>
            </a:r>
            <a:endParaRPr lang="en-US" sz="2200"/>
          </a:p>
        </p:txBody>
      </p:sp>
      <p:sp>
        <p:nvSpPr>
          <p:cNvPr id="59423" name="Chevron 31"/>
          <p:cNvSpPr>
            <a:spLocks noChangeArrowheads="1"/>
          </p:cNvSpPr>
          <p:nvPr/>
        </p:nvSpPr>
        <p:spPr bwMode="auto">
          <a:xfrm>
            <a:off x="7213601" y="4359275"/>
            <a:ext cx="1181100" cy="457200"/>
          </a:xfrm>
          <a:prstGeom prst="chevron">
            <a:avLst>
              <a:gd name="adj" fmla="val 27783"/>
            </a:avLst>
          </a:prstGeom>
          <a:solidFill>
            <a:srgbClr val="FCB6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/>
              <a:t>OMG finalization</a:t>
            </a:r>
            <a:endParaRPr lang="en-US" sz="2200"/>
          </a:p>
        </p:txBody>
      </p:sp>
      <p:sp>
        <p:nvSpPr>
          <p:cNvPr id="33" name="Rounded Rectangle 32"/>
          <p:cNvSpPr/>
          <p:nvPr/>
        </p:nvSpPr>
        <p:spPr>
          <a:xfrm>
            <a:off x="7345363" y="1798638"/>
            <a:ext cx="655637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Final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345363" y="2438400"/>
            <a:ext cx="655637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Final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8488363" y="3078163"/>
            <a:ext cx="655637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Final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8488363" y="3719513"/>
            <a:ext cx="655637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Final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424863" y="4359275"/>
            <a:ext cx="655638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Final</a:t>
            </a:r>
          </a:p>
        </p:txBody>
      </p:sp>
      <p:sp>
        <p:nvSpPr>
          <p:cNvPr id="59429" name="TextBox 11"/>
          <p:cNvSpPr txBox="1">
            <a:spLocks noChangeArrowheads="1"/>
          </p:cNvSpPr>
          <p:nvPr/>
        </p:nvSpPr>
        <p:spPr bwMode="auto">
          <a:xfrm>
            <a:off x="3030538" y="1387475"/>
            <a:ext cx="407987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1200" b="1"/>
              <a:t>Q1</a:t>
            </a:r>
            <a:endParaRPr lang="en-US" sz="2200" b="1"/>
          </a:p>
        </p:txBody>
      </p:sp>
      <p:sp>
        <p:nvSpPr>
          <p:cNvPr id="59430" name="TextBox 42"/>
          <p:cNvSpPr txBox="1">
            <a:spLocks noChangeArrowheads="1"/>
          </p:cNvSpPr>
          <p:nvPr/>
        </p:nvSpPr>
        <p:spPr bwMode="auto">
          <a:xfrm>
            <a:off x="4127500" y="1387475"/>
            <a:ext cx="407988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1200" b="1"/>
              <a:t>Q2</a:t>
            </a:r>
            <a:endParaRPr lang="en-US" sz="2200" b="1"/>
          </a:p>
        </p:txBody>
      </p:sp>
      <p:sp>
        <p:nvSpPr>
          <p:cNvPr id="59431" name="TextBox 43"/>
          <p:cNvSpPr txBox="1">
            <a:spLocks noChangeArrowheads="1"/>
          </p:cNvSpPr>
          <p:nvPr/>
        </p:nvSpPr>
        <p:spPr bwMode="auto">
          <a:xfrm>
            <a:off x="5273675" y="1387475"/>
            <a:ext cx="407988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1200" b="1"/>
              <a:t>Q3</a:t>
            </a:r>
            <a:endParaRPr lang="en-US" sz="2200" b="1"/>
          </a:p>
        </p:txBody>
      </p:sp>
      <p:sp>
        <p:nvSpPr>
          <p:cNvPr id="59432" name="TextBox 44"/>
          <p:cNvSpPr txBox="1">
            <a:spLocks noChangeArrowheads="1"/>
          </p:cNvSpPr>
          <p:nvPr/>
        </p:nvSpPr>
        <p:spPr bwMode="auto">
          <a:xfrm>
            <a:off x="6462713" y="1387475"/>
            <a:ext cx="407987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1200" b="1"/>
              <a:t>Q4</a:t>
            </a:r>
            <a:endParaRPr lang="en-US" sz="2200" b="1"/>
          </a:p>
        </p:txBody>
      </p:sp>
    </p:spTree>
    <p:extLst>
      <p:ext uri="{BB962C8B-B14F-4D97-AF65-F5344CB8AC3E}">
        <p14:creationId xmlns:p14="http://schemas.microsoft.com/office/powerpoint/2010/main" val="428093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Diagrams and spreadsheets available</a:t>
            </a:r>
            <a:r>
              <a:rPr lang="en-US" sz="2400" baseline="0" dirty="0" smtClean="0"/>
              <a:t> for FIBO-BE</a:t>
            </a:r>
          </a:p>
          <a:p>
            <a:pPr lvl="1"/>
            <a:r>
              <a:rPr lang="en-US" sz="2000" baseline="0" dirty="0" smtClean="0"/>
              <a:t>See “Terms” tab for Business Entities on website</a:t>
            </a:r>
          </a:p>
          <a:p>
            <a:pPr lvl="1"/>
            <a:r>
              <a:rPr lang="en-US" sz="2000" baseline="0" dirty="0" smtClean="0"/>
              <a:t>Review this material off line</a:t>
            </a:r>
          </a:p>
          <a:p>
            <a:pPr lvl="1"/>
            <a:r>
              <a:rPr lang="en-US" sz="2000" baseline="0" dirty="0" smtClean="0"/>
              <a:t>Finalize by May 20</a:t>
            </a:r>
          </a:p>
          <a:p>
            <a:pPr lvl="1"/>
            <a:r>
              <a:rPr lang="en-US" sz="2000" dirty="0" smtClean="0"/>
              <a:t>Technical work in the OWL universe in the same</a:t>
            </a:r>
            <a:r>
              <a:rPr lang="en-US" sz="2000" baseline="0" dirty="0" smtClean="0"/>
              <a:t> time frame</a:t>
            </a:r>
          </a:p>
          <a:p>
            <a:pPr lvl="0"/>
            <a:r>
              <a:rPr lang="en-US" sz="2400" dirty="0" smtClean="0"/>
              <a:t>Foundations </a:t>
            </a:r>
            <a:r>
              <a:rPr lang="en-US" sz="2400" dirty="0" err="1" smtClean="0"/>
              <a:t>workstream</a:t>
            </a:r>
            <a:r>
              <a:rPr lang="en-US" sz="2400" dirty="0" smtClean="0"/>
              <a:t> to re-start </a:t>
            </a:r>
            <a:r>
              <a:rPr lang="en-US" sz="2400" dirty="0" smtClean="0"/>
              <a:t>June</a:t>
            </a:r>
            <a:endParaRPr lang="en-US" sz="2400" dirty="0" smtClean="0"/>
          </a:p>
          <a:p>
            <a:pPr lvl="0"/>
            <a:r>
              <a:rPr lang="en-US" sz="2400" baseline="0" dirty="0" smtClean="0"/>
              <a:t>Changes made to the model framework for Securities, Derivatives, Loans and the rest (market data, CAE, Securities Issuance)</a:t>
            </a:r>
          </a:p>
          <a:p>
            <a:pPr lvl="1"/>
            <a:r>
              <a:rPr lang="en-US" sz="2000" dirty="0" smtClean="0"/>
              <a:t>Will all be moved over to new tooling</a:t>
            </a:r>
          </a:p>
          <a:p>
            <a:pPr lvl="1"/>
            <a:r>
              <a:rPr lang="en-US" sz="2000" dirty="0" smtClean="0"/>
              <a:t>People can then look at these in OWL or in UML-tool-derived</a:t>
            </a:r>
            <a:r>
              <a:rPr lang="en-US" sz="2000" baseline="0" dirty="0" smtClean="0"/>
              <a:t> business views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71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13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aseline="0" dirty="0" smtClean="0"/>
              <a:t>Highlights:</a:t>
            </a:r>
            <a:r>
              <a:rPr lang="en-US" dirty="0" smtClean="0"/>
              <a:t> FIBO EA File ODM Migration</a:t>
            </a:r>
            <a:endParaRPr lang="en-US" baseline="0" dirty="0" smtClean="0"/>
          </a:p>
          <a:p>
            <a:pPr lvl="0"/>
            <a:r>
              <a:rPr lang="en-US" baseline="0" dirty="0" smtClean="0"/>
              <a:t>Specification status</a:t>
            </a:r>
          </a:p>
          <a:p>
            <a:pPr lvl="1"/>
            <a:r>
              <a:rPr lang="en-US" baseline="0" dirty="0" smtClean="0"/>
              <a:t>OWL Files (Machine readable files deliverable)</a:t>
            </a:r>
          </a:p>
          <a:p>
            <a:pPr lvl="1"/>
            <a:r>
              <a:rPr lang="en-US" baseline="0" dirty="0" smtClean="0"/>
              <a:t>Written specifications</a:t>
            </a:r>
            <a:endParaRPr lang="en-US" baseline="0" dirty="0" smtClean="0"/>
          </a:p>
          <a:p>
            <a:pPr lvl="0"/>
            <a:r>
              <a:rPr lang="en-US" baseline="0" dirty="0" smtClean="0"/>
              <a:t>Ongoing works </a:t>
            </a:r>
            <a:r>
              <a:rPr lang="en-US" baseline="0" dirty="0" smtClean="0"/>
              <a:t>May</a:t>
            </a:r>
            <a:endParaRPr lang="en-US" baseline="0" dirty="0" smtClean="0"/>
          </a:p>
          <a:p>
            <a:pPr lvl="0"/>
            <a:r>
              <a:rPr lang="en-US" baseline="0" dirty="0" smtClean="0"/>
              <a:t>Moving Parts Summary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5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Headline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baseline="0" dirty="0" smtClean="0"/>
              <a:t>Completed </a:t>
            </a:r>
            <a:r>
              <a:rPr lang="en-US" baseline="0" dirty="0" smtClean="0"/>
              <a:t>technical migration pre-requisites on the whole EA </a:t>
            </a:r>
            <a:r>
              <a:rPr lang="en-US" baseline="0" dirty="0" smtClean="0"/>
              <a:t>repository </a:t>
            </a:r>
            <a:endParaRPr lang="en-US" baseline="0" dirty="0" smtClean="0"/>
          </a:p>
          <a:p>
            <a:pPr lvl="2"/>
            <a:r>
              <a:rPr lang="en-US" baseline="0" dirty="0" smtClean="0"/>
              <a:t>OWL constructs changed to the current ODM specification</a:t>
            </a:r>
          </a:p>
          <a:p>
            <a:pPr lvl="2"/>
            <a:r>
              <a:rPr lang="en-US" baseline="0" dirty="0" smtClean="0"/>
              <a:t>All content arranged in ontologies and modules</a:t>
            </a:r>
          </a:p>
          <a:p>
            <a:pPr lvl="2"/>
            <a:r>
              <a:rPr lang="en-US" baseline="0" dirty="0" smtClean="0"/>
              <a:t>Includes OMG and non-OMG content</a:t>
            </a:r>
          </a:p>
          <a:p>
            <a:pPr lvl="1"/>
            <a:r>
              <a:rPr lang="en-US" baseline="0" dirty="0" smtClean="0"/>
              <a:t>Elisa Kendall (</a:t>
            </a:r>
            <a:r>
              <a:rPr lang="en-US" baseline="0" dirty="0" err="1" smtClean="0"/>
              <a:t>Thematix</a:t>
            </a:r>
            <a:r>
              <a:rPr lang="en-US" baseline="0" dirty="0" smtClean="0"/>
              <a:t>) working on OWL model changes in FIBO-Foundations, BE</a:t>
            </a:r>
          </a:p>
          <a:p>
            <a:pPr lvl="2"/>
            <a:r>
              <a:rPr lang="en-US" baseline="0" dirty="0" smtClean="0"/>
              <a:t>Ingested Foundations into </a:t>
            </a:r>
            <a:r>
              <a:rPr lang="en-US" baseline="0" dirty="0" err="1" smtClean="0"/>
              <a:t>MagicDraw</a:t>
            </a:r>
            <a:r>
              <a:rPr lang="en-US" baseline="0" dirty="0" smtClean="0"/>
              <a:t> for onward production of </a:t>
            </a:r>
            <a:r>
              <a:rPr lang="en-US" baseline="0" dirty="0" smtClean="0"/>
              <a:t>OWL</a:t>
            </a:r>
          </a:p>
          <a:p>
            <a:pPr lvl="2"/>
            <a:r>
              <a:rPr lang="en-US" baseline="0" dirty="0" smtClean="0"/>
              <a:t>FIBO Foundations: Produced specification diagrams</a:t>
            </a:r>
          </a:p>
          <a:p>
            <a:pPr lvl="2"/>
            <a:r>
              <a:rPr lang="en-US" baseline="0" dirty="0" smtClean="0"/>
              <a:t>FIBO-BE still to do </a:t>
            </a:r>
            <a:r>
              <a:rPr lang="en-US" b="1" baseline="0" dirty="0" smtClean="0"/>
              <a:t>(very tight!)</a:t>
            </a:r>
            <a:endParaRPr lang="en-US" b="1" baseline="0" dirty="0" smtClean="0"/>
          </a:p>
          <a:p>
            <a:pPr lvl="1"/>
            <a:r>
              <a:rPr lang="en-US" baseline="0" dirty="0" smtClean="0"/>
              <a:t>Actions </a:t>
            </a:r>
            <a:r>
              <a:rPr lang="en-US" baseline="0" dirty="0" smtClean="0"/>
              <a:t>/ volunteers at </a:t>
            </a:r>
            <a:r>
              <a:rPr lang="en-US" baseline="0" dirty="0" smtClean="0"/>
              <a:t>Reston to complete the written specification</a:t>
            </a:r>
          </a:p>
          <a:p>
            <a:pPr lvl="1"/>
            <a:endParaRPr lang="en-US" sz="1050" b="1" baseline="0" dirty="0" smtClean="0"/>
          </a:p>
          <a:p>
            <a:pPr lvl="1"/>
            <a:r>
              <a:rPr lang="en-US" b="1" baseline="0" dirty="0" smtClean="0"/>
              <a:t>Deadline: May 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81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a Glance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3886200" cy="5715000"/>
          </a:xfrm>
        </p:spPr>
        <p:txBody>
          <a:bodyPr/>
          <a:lstStyle/>
          <a:p>
            <a:r>
              <a:rPr lang="en-US" dirty="0" smtClean="0"/>
              <a:t>Successes</a:t>
            </a:r>
          </a:p>
          <a:p>
            <a:pPr lvl="1"/>
            <a:r>
              <a:rPr lang="en-US" dirty="0" smtClean="0"/>
              <a:t>ODM Usage Update</a:t>
            </a:r>
          </a:p>
          <a:p>
            <a:pPr lvl="1"/>
            <a:r>
              <a:rPr lang="en-US" dirty="0" smtClean="0"/>
              <a:t>Modular Packaging</a:t>
            </a:r>
          </a:p>
          <a:p>
            <a:pPr lvl="1"/>
            <a:r>
              <a:rPr lang="en-US" dirty="0" smtClean="0"/>
              <a:t>Visibility of FIBO content to the OWL world</a:t>
            </a:r>
          </a:p>
          <a:p>
            <a:pPr lvl="1"/>
            <a:r>
              <a:rPr lang="en-US" dirty="0" smtClean="0"/>
              <a:t>Can produce diagrams in a form that are acceptable for FIBO OMG technical standards</a:t>
            </a:r>
          </a:p>
          <a:p>
            <a:pPr lvl="1"/>
            <a:r>
              <a:rPr lang="en-US" dirty="0" smtClean="0"/>
              <a:t>SME facing views: blank sheet to rethink 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800600" y="990600"/>
            <a:ext cx="3886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Risks</a:t>
            </a:r>
          </a:p>
          <a:p>
            <a:pPr lvl="1"/>
            <a:r>
              <a:rPr lang="en-US" dirty="0" smtClean="0"/>
              <a:t>No “SME facing” presentation notation</a:t>
            </a:r>
          </a:p>
          <a:p>
            <a:pPr lvl="2"/>
            <a:r>
              <a:rPr lang="en-US" dirty="0" smtClean="0"/>
              <a:t>Need to develop this in </a:t>
            </a:r>
            <a:r>
              <a:rPr lang="en-US" dirty="0" err="1" smtClean="0"/>
              <a:t>MagicDraw</a:t>
            </a:r>
            <a:endParaRPr lang="en-US" dirty="0" smtClean="0"/>
          </a:p>
          <a:p>
            <a:pPr lvl="2"/>
            <a:r>
              <a:rPr lang="en-US" dirty="0" smtClean="0"/>
              <a:t>OWL Restrictions issue</a:t>
            </a:r>
            <a:endParaRPr lang="en-US" dirty="0" smtClean="0"/>
          </a:p>
          <a:p>
            <a:pPr lvl="2"/>
            <a:r>
              <a:rPr lang="en-US" dirty="0" smtClean="0"/>
              <a:t>Some unknowns around </a:t>
            </a:r>
            <a:r>
              <a:rPr lang="en-US" dirty="0" smtClean="0"/>
              <a:t>archetypes </a:t>
            </a:r>
            <a:r>
              <a:rPr lang="en-US" dirty="0" smtClean="0"/>
              <a:t>etc.</a:t>
            </a:r>
          </a:p>
          <a:p>
            <a:pPr lvl="1"/>
            <a:r>
              <a:rPr lang="en-US" dirty="0" smtClean="0"/>
              <a:t>Scheduling: </a:t>
            </a:r>
          </a:p>
          <a:p>
            <a:pPr lvl="2"/>
            <a:r>
              <a:rPr lang="en-US" dirty="0" smtClean="0"/>
              <a:t>The schedule for Securities, Derivatives etc. </a:t>
            </a:r>
            <a:r>
              <a:rPr lang="en-US" dirty="0" smtClean="0"/>
              <a:t>SMER is </a:t>
            </a:r>
            <a:r>
              <a:rPr lang="en-US" dirty="0" smtClean="0"/>
              <a:t>unknown until we have completed the new SME facing diagram formats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297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Draft Specification</a:t>
            </a:r>
            <a:r>
              <a:rPr lang="en-US" baseline="0" dirty="0" smtClean="0"/>
              <a:t>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aseline="0" dirty="0" smtClean="0"/>
              <a:t>Draft posted to OMG </a:t>
            </a:r>
            <a:r>
              <a:rPr lang="en-US" baseline="0" dirty="0" smtClean="0"/>
              <a:t>site and FDTF Wiki</a:t>
            </a:r>
            <a:endParaRPr lang="en-US" baseline="0" dirty="0" smtClean="0"/>
          </a:p>
          <a:p>
            <a:pPr lvl="1"/>
            <a:r>
              <a:rPr lang="en-US" baseline="0" dirty="0" smtClean="0"/>
              <a:t>Please review!</a:t>
            </a:r>
          </a:p>
          <a:p>
            <a:pPr lvl="0"/>
            <a:r>
              <a:rPr lang="en-US" baseline="0" dirty="0" smtClean="0"/>
              <a:t>Agreed actions – see FIBO Meeting notes from Reston</a:t>
            </a:r>
          </a:p>
          <a:p>
            <a:pPr lvl="0" rtl="0" fontAlgn="base"/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Annotation metadata</a:t>
            </a:r>
          </a:p>
          <a:p>
            <a:pPr lvl="1"/>
            <a:r>
              <a:rPr lang="en-US" baseline="0" dirty="0" smtClean="0"/>
              <a:t>to be addressed in new tooling</a:t>
            </a:r>
          </a:p>
          <a:p>
            <a:pPr lvl="1"/>
            <a:r>
              <a:rPr lang="en-US" baseline="0" dirty="0" smtClean="0"/>
              <a:t>Use latest OMG specification which adopted and formalizes the annotations we previously had in place</a:t>
            </a:r>
          </a:p>
          <a:p>
            <a:pPr lvl="1"/>
            <a:r>
              <a:rPr lang="en-US" baseline="0" dirty="0" smtClean="0"/>
              <a:t>Update the specification section that describes this</a:t>
            </a:r>
          </a:p>
          <a:p>
            <a:pPr lvl="0"/>
            <a:r>
              <a:rPr lang="en-US" dirty="0" smtClean="0"/>
              <a:t>Sections to complete:</a:t>
            </a:r>
          </a:p>
          <a:p>
            <a:pPr lvl="1"/>
            <a:r>
              <a:rPr lang="en-US" dirty="0" smtClean="0"/>
              <a:t>Conformance</a:t>
            </a:r>
          </a:p>
          <a:p>
            <a:pPr lvl="1"/>
            <a:r>
              <a:rPr lang="en-US" dirty="0" smtClean="0"/>
              <a:t>Architecture</a:t>
            </a:r>
          </a:p>
          <a:p>
            <a:pPr lvl="1"/>
            <a:r>
              <a:rPr lang="en-US" dirty="0" smtClean="0"/>
              <a:t>Updated references</a:t>
            </a:r>
          </a:p>
          <a:p>
            <a:pPr marL="0" lv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45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Origination Tooling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Moving primary</a:t>
            </a:r>
            <a:r>
              <a:rPr lang="en-US" sz="28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point of control to </a:t>
            </a:r>
            <a:r>
              <a:rPr lang="en-US" sz="28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MagicDraw</a:t>
            </a:r>
            <a:endParaRPr lang="en-US" sz="2800" dirty="0" smtClean="0">
              <a:effectLst/>
            </a:endParaRPr>
          </a:p>
          <a:p>
            <a:pPr lvl="1" rtl="0" fontAlgn="base"/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Formal submission OWL</a:t>
            </a:r>
            <a:r>
              <a:rPr lang="en-US" sz="24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files to be generated from that</a:t>
            </a:r>
            <a:endParaRPr lang="en-US" dirty="0" smtClean="0">
              <a:effectLst/>
            </a:endParaRPr>
          </a:p>
          <a:p>
            <a:pPr lvl="1" rtl="0" fontAlgn="base"/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does not</a:t>
            </a:r>
            <a:r>
              <a:rPr lang="en-US" sz="24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impact use of the standard which must be on all UML and OWL tooling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visual notations (colors, shapes etc.)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dirty="0" smtClean="0">
                <a:effectLst/>
              </a:rPr>
              <a:t>To be done before we can restart SME Reviews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dirty="0" smtClean="0">
                <a:effectLst/>
              </a:rPr>
              <a:t>For Derivatives, Securities etc.</a:t>
            </a:r>
          </a:p>
          <a:p>
            <a:pPr lvl="0" rtl="0" fontAlgn="base"/>
            <a:r>
              <a:rPr lang="en-US" baseline="0" dirty="0" smtClean="0">
                <a:effectLst/>
              </a:rPr>
              <a:t>Annotation metadata</a:t>
            </a:r>
          </a:p>
          <a:p>
            <a:pPr lvl="1" rtl="0" fontAlgn="base"/>
            <a:r>
              <a:rPr lang="en-US" dirty="0" smtClean="0">
                <a:effectLst/>
              </a:rPr>
              <a:t>We identified how to do this in OWL</a:t>
            </a:r>
            <a:r>
              <a:rPr lang="en-US" baseline="0" dirty="0" smtClean="0">
                <a:effectLst/>
              </a:rPr>
              <a:t> but were not able to easily craft this in EA for Adaptive to import and process</a:t>
            </a:r>
          </a:p>
          <a:p>
            <a:pPr lvl="1" rtl="0" fontAlgn="base"/>
            <a:r>
              <a:rPr lang="en-US" baseline="0" dirty="0" smtClean="0">
                <a:effectLst/>
              </a:rPr>
              <a:t>New OMG specification for most of this</a:t>
            </a:r>
          </a:p>
          <a:p>
            <a:pPr lvl="1" rtl="0" fontAlgn="base"/>
            <a:r>
              <a:rPr lang="en-US" baseline="0" dirty="0" smtClean="0">
                <a:effectLst/>
              </a:rPr>
              <a:t>New metadata needed for classification facets </a:t>
            </a:r>
          </a:p>
          <a:p>
            <a:pPr lvl="1" rtl="0" fontAlgn="base"/>
            <a:r>
              <a:rPr lang="en-US" baseline="0" dirty="0" smtClean="0">
                <a:effectLst/>
              </a:rPr>
              <a:t>Citation metadata for non OWL resources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72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 Reference Data Specifications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FIBO-Securities</a:t>
            </a:r>
          </a:p>
          <a:p>
            <a:pPr lvl="1"/>
            <a:r>
              <a:rPr lang="en-US" dirty="0" smtClean="0"/>
              <a:t>Substantive Beta model</a:t>
            </a:r>
          </a:p>
          <a:p>
            <a:pPr lvl="1"/>
            <a:r>
              <a:rPr lang="en-US" dirty="0" smtClean="0"/>
              <a:t>Minor business change notes to implement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FIBO-Derivatives</a:t>
            </a:r>
          </a:p>
          <a:p>
            <a:pPr lvl="1"/>
            <a:r>
              <a:rPr lang="en-US" dirty="0" smtClean="0"/>
              <a:t>Substantive draft</a:t>
            </a:r>
          </a:p>
          <a:p>
            <a:pPr lvl="1"/>
            <a:r>
              <a:rPr lang="en-US" b="1" dirty="0" smtClean="0"/>
              <a:t>DONE:</a:t>
            </a:r>
            <a:r>
              <a:rPr lang="en-US" dirty="0" smtClean="0"/>
              <a:t> Realignment for transactions foundational semantics (legs, sides etc.)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FIBO-Loans</a:t>
            </a:r>
          </a:p>
          <a:p>
            <a:pPr lvl="1"/>
            <a:r>
              <a:rPr lang="en-US" dirty="0" smtClean="0"/>
              <a:t>Extensive but incomplete draft</a:t>
            </a:r>
          </a:p>
          <a:p>
            <a:pPr lvl="1"/>
            <a:r>
              <a:rPr lang="en-US" dirty="0" smtClean="0"/>
              <a:t>To be aligned with MISMO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05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on the Moving</a:t>
            </a:r>
            <a:r>
              <a:rPr lang="en-US" baseline="0" dirty="0" smtClean="0"/>
              <a:t> </a:t>
            </a:r>
            <a:r>
              <a:rPr lang="en-US" dirty="0" smtClean="0"/>
              <a:t>Parts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0273870"/>
              </p:ext>
            </p:extLst>
          </p:nvPr>
        </p:nvGraphicFramePr>
        <p:xfrm>
          <a:off x="838200" y="1447800"/>
          <a:ext cx="7315200" cy="4038601"/>
        </p:xfrm>
        <a:graphic>
          <a:graphicData uri="http://schemas.openxmlformats.org/drawingml/2006/table">
            <a:tbl>
              <a:tblPr/>
              <a:tblGrid>
                <a:gridCol w="3579779"/>
                <a:gridCol w="3735421"/>
              </a:tblGrid>
              <a:tr h="11834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Verdana"/>
                          <a:ea typeface="MS Mincho"/>
                          <a:cs typeface="Times New Roman"/>
                        </a:rPr>
                        <a:t>FIBO Business Conceptual Ontology (BCO)</a:t>
                      </a:r>
                      <a:endParaRPr lang="en-US" sz="1000" dirty="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Verdana"/>
                          <a:ea typeface="MS Mincho"/>
                          <a:cs typeface="Times New Roman"/>
                        </a:rPr>
                        <a:t>Adaptive Web Presentation Facility</a:t>
                      </a:r>
                      <a:endParaRPr lang="en-US" sz="1000" dirty="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</a:tr>
              <a:tr h="1405374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Verdana"/>
                          <a:ea typeface="MS Mincho"/>
                          <a:cs typeface="Times New Roman"/>
                        </a:rPr>
                        <a:t>FIBO OMG Specifications</a:t>
                      </a:r>
                      <a:endParaRPr lang="en-US" sz="1000" dirty="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9754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Verdana"/>
                          <a:ea typeface="MS Mincho"/>
                          <a:cs typeface="Times New Roman"/>
                        </a:rPr>
                        <a:t>FIBO Operational Ontologies</a:t>
                      </a:r>
                      <a:endParaRPr lang="en-US" sz="1000" dirty="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885950" y="25479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31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PART: Business Conceptual Ontology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All migrated into latest ODM and modularized</a:t>
            </a:r>
          </a:p>
          <a:p>
            <a:r>
              <a:rPr lang="en-US" baseline="0" dirty="0" smtClean="0"/>
              <a:t>Deep semantics: rights, obligations and similar constructs</a:t>
            </a:r>
          </a:p>
          <a:p>
            <a:pPr lvl="1"/>
            <a:r>
              <a:rPr lang="en-US" baseline="0" dirty="0" smtClean="0"/>
              <a:t>REA work updated in this draft</a:t>
            </a:r>
          </a:p>
          <a:p>
            <a:pPr lvl="1"/>
            <a:r>
              <a:rPr lang="en-US" baseline="0" dirty="0" smtClean="0"/>
              <a:t>to be reviewed by the REA </a:t>
            </a:r>
            <a:r>
              <a:rPr lang="en-US" baseline="0" dirty="0" smtClean="0"/>
              <a:t>/Foundations team</a:t>
            </a:r>
            <a:endParaRPr lang="en-US" baseline="0" dirty="0" smtClean="0"/>
          </a:p>
          <a:p>
            <a:pPr lvl="0"/>
            <a:r>
              <a:rPr lang="en-US" dirty="0" smtClean="0"/>
              <a:t>Foundations</a:t>
            </a:r>
            <a:r>
              <a:rPr lang="en-US" baseline="0" dirty="0" smtClean="0"/>
              <a:t> WG will reconvene in June</a:t>
            </a:r>
            <a:endParaRPr lang="en-US" dirty="0" smtClean="0"/>
          </a:p>
          <a:p>
            <a:pPr lvl="0"/>
            <a:r>
              <a:rPr lang="en-US" dirty="0" smtClean="0"/>
              <a:t>To </a:t>
            </a:r>
            <a:r>
              <a:rPr lang="en-US" dirty="0" smtClean="0"/>
              <a:t>do: </a:t>
            </a:r>
          </a:p>
          <a:p>
            <a:pPr lvl="1"/>
            <a:r>
              <a:rPr lang="en-US" dirty="0" smtClean="0"/>
              <a:t>Cross referencing</a:t>
            </a:r>
            <a:r>
              <a:rPr lang="en-US" baseline="0" dirty="0" smtClean="0"/>
              <a:t> between REA, XBRL-GL</a:t>
            </a:r>
          </a:p>
          <a:p>
            <a:pPr lvl="1"/>
            <a:r>
              <a:rPr lang="en-US" baseline="0" dirty="0" smtClean="0"/>
              <a:t>Upper ontologies (DOLCE etc</a:t>
            </a:r>
            <a:r>
              <a:rPr lang="en-US" baseline="0" dirty="0" smtClean="0"/>
              <a:t>.) </a:t>
            </a:r>
          </a:p>
          <a:p>
            <a:pPr lvl="1"/>
            <a:r>
              <a:rPr lang="en-US" baseline="0" dirty="0" smtClean="0"/>
              <a:t>Consistent top object properties</a:t>
            </a:r>
            <a:endParaRPr lang="en-US" baseline="0" dirty="0" smtClean="0"/>
          </a:p>
          <a:p>
            <a:pPr lvl="1"/>
            <a:r>
              <a:rPr lang="en-US" baseline="0" dirty="0" smtClean="0"/>
              <a:t>Use of “Mediating Thing” partition to define business </a:t>
            </a:r>
            <a:r>
              <a:rPr lang="en-US" baseline="0" dirty="0" smtClean="0"/>
              <a:t>contexts for contextual model content extraction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6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5609</TotalTime>
  <Words>1366</Words>
  <Application>Microsoft Office PowerPoint</Application>
  <PresentationFormat>On-screen Show (4:3)</PresentationFormat>
  <Paragraphs>233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OMG Finance Domain Task Force (FDTF)</vt:lpstr>
      <vt:lpstr>Agenda</vt:lpstr>
      <vt:lpstr>Headline Points</vt:lpstr>
      <vt:lpstr>At a Glance</vt:lpstr>
      <vt:lpstr>Draft Specification Status</vt:lpstr>
      <vt:lpstr>Origination Tooling</vt:lpstr>
      <vt:lpstr>FIBO Reference Data Specifications Status</vt:lpstr>
      <vt:lpstr>Update on the Moving Parts</vt:lpstr>
      <vt:lpstr>MOVING PART: Business Conceptual Ontology</vt:lpstr>
      <vt:lpstr>MOVING PART: Business Conceptual Ontology</vt:lpstr>
      <vt:lpstr>MOVING PART Web Presentation and Visualizations</vt:lpstr>
      <vt:lpstr>Business Presentation Layer status</vt:lpstr>
      <vt:lpstr>MOVING PART: FIBO OMG Specifications</vt:lpstr>
      <vt:lpstr>OMG Submission status</vt:lpstr>
      <vt:lpstr>MOVING PART: Operational Ontologies</vt:lpstr>
      <vt:lpstr>Operational Ontologies</vt:lpstr>
      <vt:lpstr>Provisional Roadmap</vt:lpstr>
      <vt:lpstr>Summary</vt:lpstr>
      <vt:lpstr>Questions?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User</cp:lastModifiedBy>
  <cp:revision>258</cp:revision>
  <dcterms:created xsi:type="dcterms:W3CDTF">2011-04-19T19:19:23Z</dcterms:created>
  <dcterms:modified xsi:type="dcterms:W3CDTF">2013-05-01T17:10:44Z</dcterms:modified>
</cp:coreProperties>
</file>