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62" r:id="rId3"/>
    <p:sldId id="290" r:id="rId4"/>
    <p:sldId id="283" r:id="rId5"/>
    <p:sldId id="297" r:id="rId6"/>
    <p:sldId id="292" r:id="rId7"/>
    <p:sldId id="287" r:id="rId8"/>
    <p:sldId id="305" r:id="rId9"/>
    <p:sldId id="301" r:id="rId10"/>
    <p:sldId id="300" r:id="rId11"/>
    <p:sldId id="298" r:id="rId12"/>
    <p:sldId id="302" r:id="rId13"/>
    <p:sldId id="303" r:id="rId14"/>
    <p:sldId id="286" r:id="rId15"/>
    <p:sldId id="304" r:id="rId16"/>
    <p:sldId id="28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23" autoAdjust="0"/>
  </p:normalViewPr>
  <p:slideViewPr>
    <p:cSldViewPr>
      <p:cViewPr>
        <p:scale>
          <a:sx n="70" d="100"/>
          <a:sy n="70" d="100"/>
        </p:scale>
        <p:origin x="-6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1/11/2012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1/11/2012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1/11/2012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1/11/2012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1/11/2012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1/11/2012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1/11/2012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1/11/2012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1/11/2012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1/11/2012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1/11/2012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1/11/2012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Financial Industry Business Ontology (FIBO)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Wednesday </a:t>
            </a:r>
            <a:r>
              <a:rPr lang="en-US" dirty="0" smtClean="0">
                <a:solidFill>
                  <a:srgbClr val="898989"/>
                </a:solidFill>
              </a:rPr>
              <a:t>January 11</a:t>
            </a:r>
            <a:r>
              <a:rPr lang="en-US" baseline="30000" dirty="0" smtClean="0">
                <a:solidFill>
                  <a:srgbClr val="898989"/>
                </a:solidFill>
              </a:rPr>
              <a:t>th</a:t>
            </a:r>
            <a:r>
              <a:rPr lang="en-US" dirty="0" smtClean="0">
                <a:solidFill>
                  <a:srgbClr val="898989"/>
                </a:solidFill>
              </a:rPr>
              <a:t> 2012</a:t>
            </a:r>
            <a:endParaRPr lang="en-US" dirty="0" smtClean="0">
              <a:solidFill>
                <a:srgbClr val="898989"/>
              </a:solidFill>
            </a:endParaRP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Metadata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Metadata completion took</a:t>
            </a:r>
            <a:r>
              <a:rPr lang="en-US" baseline="0" dirty="0" smtClean="0"/>
              <a:t> longer than expected</a:t>
            </a:r>
          </a:p>
          <a:p>
            <a:pPr lvl="1"/>
            <a:r>
              <a:rPr lang="en-US" baseline="0" dirty="0" smtClean="0"/>
              <a:t>Metadata now substantively complete</a:t>
            </a:r>
          </a:p>
          <a:p>
            <a:pPr lvl="1"/>
            <a:r>
              <a:rPr lang="en-US" baseline="0" dirty="0" smtClean="0"/>
              <a:t>Review tomorrow</a:t>
            </a:r>
          </a:p>
          <a:p>
            <a:pPr lvl="0"/>
            <a:r>
              <a:rPr lang="en-US" baseline="0" dirty="0" smtClean="0"/>
              <a:t>New metadata business cases being developed</a:t>
            </a:r>
          </a:p>
          <a:p>
            <a:pPr lvl="1"/>
            <a:r>
              <a:rPr lang="en-US" baseline="0" dirty="0" smtClean="0"/>
              <a:t>Mapping to physical and logical standards terms</a:t>
            </a:r>
          </a:p>
          <a:p>
            <a:pPr lvl="1"/>
            <a:r>
              <a:rPr lang="en-US" baseline="0" dirty="0" smtClean="0"/>
              <a:t>References to regulatory requirements etc. </a:t>
            </a:r>
          </a:p>
          <a:p>
            <a:pPr lvl="1"/>
            <a:r>
              <a:rPr lang="en-US" baseline="0" dirty="0" smtClean="0"/>
              <a:t>Full Use Case still to be articulated for additional metadata</a:t>
            </a:r>
          </a:p>
          <a:p>
            <a:pPr lvl="2"/>
            <a:r>
              <a:rPr lang="en-US" baseline="0" dirty="0" smtClean="0"/>
              <a:t>Some of this would have to be in future RFCs</a:t>
            </a:r>
          </a:p>
          <a:p>
            <a:pPr lvl="2"/>
            <a:r>
              <a:rPr lang="en-US" baseline="0" dirty="0" smtClean="0"/>
              <a:t>Derivatives – per metadata requirements being articulated within Derivatives </a:t>
            </a:r>
            <a:r>
              <a:rPr lang="en-US" baseline="0" dirty="0" err="1" smtClean="0"/>
              <a:t>PoC</a:t>
            </a:r>
            <a:r>
              <a:rPr lang="en-US" baseline="0" dirty="0" smtClean="0"/>
              <a:t>, in OWL</a:t>
            </a:r>
          </a:p>
          <a:p>
            <a:pPr lvl="2"/>
            <a:r>
              <a:rPr lang="en-US" baseline="0" dirty="0" smtClean="0"/>
              <a:t>Tradable securities reference data</a:t>
            </a:r>
          </a:p>
          <a:p>
            <a:pPr lvl="2"/>
            <a:r>
              <a:rPr lang="en-US" baseline="0" dirty="0" smtClean="0"/>
              <a:t>Business Critical Elements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47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</a:p>
          <a:p>
            <a:pPr lvl="1"/>
            <a:r>
              <a:rPr lang="en-US" dirty="0" smtClean="0"/>
              <a:t>Better business readable diagrams</a:t>
            </a:r>
          </a:p>
          <a:p>
            <a:pPr lvl="1"/>
            <a:r>
              <a:rPr lang="en-US" dirty="0" smtClean="0"/>
              <a:t>Tables as per existing website</a:t>
            </a:r>
          </a:p>
          <a:p>
            <a:pPr lvl="2"/>
            <a:r>
              <a:rPr lang="en-US" dirty="0" smtClean="0"/>
              <a:t>Term, Definition,</a:t>
            </a:r>
            <a:r>
              <a:rPr lang="en-US" baseline="0" dirty="0" smtClean="0"/>
              <a:t> Synonym</a:t>
            </a:r>
          </a:p>
          <a:p>
            <a:pPr lvl="2"/>
            <a:r>
              <a:rPr lang="en-US" baseline="0" dirty="0" smtClean="0"/>
              <a:t>Extended table (most OWL terms, in English)</a:t>
            </a:r>
          </a:p>
          <a:p>
            <a:pPr lvl="1"/>
            <a:r>
              <a:rPr lang="en-US" dirty="0" smtClean="0"/>
              <a:t>Definitive</a:t>
            </a:r>
            <a:r>
              <a:rPr lang="en-US" baseline="0" dirty="0" smtClean="0"/>
              <a:t> content report – for RFC document</a:t>
            </a:r>
            <a:endParaRPr lang="en-US" dirty="0" smtClean="0"/>
          </a:p>
          <a:p>
            <a:r>
              <a:rPr lang="en-US" dirty="0" smtClean="0"/>
              <a:t>In progress</a:t>
            </a:r>
          </a:p>
          <a:p>
            <a:pPr lvl="1"/>
            <a:r>
              <a:rPr lang="en-US" dirty="0" smtClean="0"/>
              <a:t>Was waiting on completion of new metadata</a:t>
            </a:r>
          </a:p>
          <a:p>
            <a:pPr lvl="1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Transferring</a:t>
            </a:r>
            <a:r>
              <a:rPr lang="en-US" sz="2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metadata within FIBO for BE existing model from UML text fields to new metadata tags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then export as XMI, implement construct name changes per latest ODM 1.1, and import to Adaptive</a:t>
            </a:r>
            <a:endParaRPr lang="en-US" sz="2800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8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Derivatives Proof of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Considerable progress in automatic classification</a:t>
            </a:r>
            <a:r>
              <a:rPr lang="en-US" baseline="0" dirty="0" smtClean="0"/>
              <a:t> of derivatives types</a:t>
            </a:r>
          </a:p>
          <a:p>
            <a:pPr lvl="1"/>
            <a:r>
              <a:rPr lang="en-US" dirty="0" smtClean="0"/>
              <a:t>Some of these require “classification rules”</a:t>
            </a:r>
          </a:p>
          <a:p>
            <a:pPr lvl="2"/>
            <a:r>
              <a:rPr lang="en-US" dirty="0" smtClean="0"/>
              <a:t>Minority</a:t>
            </a:r>
            <a:r>
              <a:rPr lang="en-US" baseline="0" dirty="0" smtClean="0"/>
              <a:t> case, e.g. Basis Swap, </a:t>
            </a:r>
            <a:r>
              <a:rPr lang="en-US" baseline="0" dirty="0" err="1" smtClean="0"/>
              <a:t>Ccy</a:t>
            </a:r>
            <a:r>
              <a:rPr lang="en-US" baseline="0" dirty="0" smtClean="0"/>
              <a:t> Swap</a:t>
            </a:r>
            <a:endParaRPr lang="en-US" dirty="0" smtClean="0"/>
          </a:p>
          <a:p>
            <a:pPr lvl="1"/>
            <a:r>
              <a:rPr lang="en-US" dirty="0" smtClean="0"/>
              <a:t>The technology</a:t>
            </a:r>
            <a:r>
              <a:rPr lang="en-US" baseline="0" dirty="0" smtClean="0"/>
              <a:t> support for these is patchy at best</a:t>
            </a:r>
          </a:p>
          <a:p>
            <a:pPr lvl="1"/>
            <a:r>
              <a:rPr lang="en-US" baseline="0" dirty="0" smtClean="0"/>
              <a:t>Feasibility being demonstrated</a:t>
            </a:r>
          </a:p>
          <a:p>
            <a:pPr lvl="1"/>
            <a:r>
              <a:rPr lang="en-US" baseline="0" dirty="0" smtClean="0"/>
              <a:t>Specific rules languages to be decided upon</a:t>
            </a:r>
          </a:p>
          <a:p>
            <a:pPr lvl="2"/>
            <a:r>
              <a:rPr lang="en-US" dirty="0" smtClean="0"/>
              <a:t>Ideally described in RIF terms once we are ready for this</a:t>
            </a:r>
          </a:p>
          <a:p>
            <a:pPr lvl="0"/>
            <a:r>
              <a:rPr lang="en-US" dirty="0" smtClean="0"/>
              <a:t>Refactoring / simplifying ontology</a:t>
            </a:r>
          </a:p>
          <a:p>
            <a:pPr lvl="1"/>
            <a:r>
              <a:rPr lang="en-US" dirty="0" smtClean="0"/>
              <a:t>Also exploring how</a:t>
            </a:r>
            <a:r>
              <a:rPr lang="en-US" baseline="0" dirty="0" smtClean="0"/>
              <a:t> relationship labels can be simplified </a:t>
            </a:r>
            <a:r>
              <a:rPr lang="en-US" baseline="0" smtClean="0"/>
              <a:t>without breaking </a:t>
            </a:r>
            <a:r>
              <a:rPr lang="en-US" baseline="0" dirty="0" smtClean="0"/>
              <a:t>OWL uniqueness rules</a:t>
            </a:r>
          </a:p>
          <a:p>
            <a:pPr lvl="1"/>
            <a:r>
              <a:rPr lang="en-US" baseline="0" dirty="0" smtClean="0"/>
              <a:t>Aligning top level relationship types with GIST upper ontology relationships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32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PoC</a:t>
            </a:r>
            <a:r>
              <a:rPr lang="en-US" dirty="0" smtClean="0"/>
              <a:t> Other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Conceptual and Operational</a:t>
            </a:r>
            <a:r>
              <a:rPr lang="en-US" baseline="0" dirty="0" smtClean="0"/>
              <a:t> Ontologies</a:t>
            </a:r>
            <a:endParaRPr lang="en-US" dirty="0" smtClean="0"/>
          </a:p>
          <a:p>
            <a:pPr lvl="1"/>
            <a:r>
              <a:rPr lang="en-US" dirty="0" smtClean="0"/>
              <a:t>what a Semantic</a:t>
            </a:r>
            <a:r>
              <a:rPr lang="en-US" baseline="0" dirty="0" smtClean="0"/>
              <a:t> Technology application looks like and the “Operational Ontology” requirements for this</a:t>
            </a:r>
          </a:p>
          <a:p>
            <a:pPr lvl="1"/>
            <a:r>
              <a:rPr lang="en-US" baseline="0" dirty="0" smtClean="0"/>
              <a:t>clear relationship between business conceptual ontology (FIBO) and operational ontology (OWL-DL sub-set)</a:t>
            </a:r>
          </a:p>
          <a:p>
            <a:pPr lvl="0"/>
            <a:r>
              <a:rPr lang="en-US" dirty="0" smtClean="0"/>
              <a:t>Deriving</a:t>
            </a:r>
            <a:r>
              <a:rPr lang="en-US" baseline="0" dirty="0" smtClean="0"/>
              <a:t> Operational Ontologies</a:t>
            </a:r>
            <a:endParaRPr lang="en-US" dirty="0" smtClean="0"/>
          </a:p>
          <a:p>
            <a:pPr lvl="1"/>
            <a:r>
              <a:rPr lang="en-US" dirty="0" smtClean="0"/>
              <a:t>Archetypes may help</a:t>
            </a:r>
            <a:r>
              <a:rPr lang="en-US" baseline="0" dirty="0" smtClean="0"/>
              <a:t> in extracting Operational Ontology from Conceptual Ontology</a:t>
            </a:r>
          </a:p>
          <a:p>
            <a:pPr lvl="1"/>
            <a:r>
              <a:rPr lang="en-US" baseline="0" dirty="0" smtClean="0"/>
              <a:t>Classification Facets and other metadata will help</a:t>
            </a:r>
          </a:p>
          <a:p>
            <a:pPr lvl="1"/>
            <a:r>
              <a:rPr lang="en-US" baseline="0" dirty="0" smtClean="0"/>
              <a:t>More formal use of “Third Order” Concept definitions will also help</a:t>
            </a:r>
          </a:p>
          <a:p>
            <a:pPr lvl="0"/>
            <a:r>
              <a:rPr lang="en-US" baseline="0" dirty="0" smtClean="0"/>
              <a:t>Hope to be able to specify automation of these transformations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9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Transactions </a:t>
            </a:r>
            <a:r>
              <a:rPr lang="en-US" baseline="0" dirty="0" smtClean="0"/>
              <a:t>and Accounting concepts</a:t>
            </a:r>
          </a:p>
          <a:p>
            <a:pPr lvl="1"/>
            <a:r>
              <a:rPr lang="en-US" dirty="0" smtClean="0"/>
              <a:t>REA,</a:t>
            </a:r>
            <a:r>
              <a:rPr lang="en-US" baseline="0" dirty="0" smtClean="0"/>
              <a:t> </a:t>
            </a:r>
            <a:r>
              <a:rPr lang="en-US" dirty="0" smtClean="0"/>
              <a:t>XBRL-GL</a:t>
            </a:r>
          </a:p>
          <a:p>
            <a:pPr lvl="1"/>
            <a:r>
              <a:rPr lang="en-US" dirty="0" smtClean="0"/>
              <a:t>Reconciliation</a:t>
            </a:r>
            <a:r>
              <a:rPr lang="en-US" baseline="0" dirty="0" smtClean="0"/>
              <a:t> of viewpoints on transactions</a:t>
            </a:r>
            <a:endParaRPr lang="en-US" dirty="0" smtClean="0"/>
          </a:p>
          <a:p>
            <a:pPr lvl="1"/>
            <a:r>
              <a:rPr lang="en-US" dirty="0" smtClean="0"/>
              <a:t>Monthly meeting, </a:t>
            </a: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Monday </a:t>
            </a:r>
            <a:r>
              <a:rPr lang="en-US" dirty="0" smtClean="0"/>
              <a:t>11:00</a:t>
            </a:r>
          </a:p>
          <a:p>
            <a:pPr lvl="0"/>
            <a:r>
              <a:rPr lang="en-US" dirty="0" smtClean="0"/>
              <a:t>Date/time</a:t>
            </a:r>
          </a:p>
          <a:p>
            <a:pPr lvl="1"/>
            <a:r>
              <a:rPr lang="en-US" dirty="0" smtClean="0"/>
              <a:t>OMG DTV</a:t>
            </a:r>
          </a:p>
          <a:p>
            <a:pPr lvl="1"/>
            <a:r>
              <a:rPr lang="en-US" dirty="0" smtClean="0"/>
              <a:t>Will substantively replace our Time section</a:t>
            </a:r>
          </a:p>
          <a:p>
            <a:pPr lvl="1"/>
            <a:r>
              <a:rPr lang="en-US" dirty="0" smtClean="0"/>
              <a:t>To be extended as required </a:t>
            </a:r>
          </a:p>
          <a:p>
            <a:pPr lvl="2"/>
            <a:r>
              <a:rPr lang="en-US" dirty="0" smtClean="0"/>
              <a:t>e.g. schedules, roll rules, accrual</a:t>
            </a:r>
            <a:r>
              <a:rPr lang="en-US" baseline="0" dirty="0" smtClean="0"/>
              <a:t> basis terms</a:t>
            </a:r>
            <a:endParaRPr lang="en-US" dirty="0" smtClean="0"/>
          </a:p>
          <a:p>
            <a:pPr lvl="0"/>
            <a:r>
              <a:rPr lang="en-US" dirty="0" smtClean="0"/>
              <a:t>Others? </a:t>
            </a:r>
            <a:endParaRPr lang="en-US" dirty="0" smtClean="0"/>
          </a:p>
          <a:p>
            <a:pPr lvl="1"/>
            <a:r>
              <a:rPr lang="en-US" dirty="0" smtClean="0"/>
              <a:t>Looking for Legal, Geographical, Math etc. definitive</a:t>
            </a:r>
            <a:r>
              <a:rPr lang="en-US" baseline="0" dirty="0" smtClean="0"/>
              <a:t> reference ontologies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49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Collaborations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BIAN</a:t>
            </a:r>
          </a:p>
          <a:p>
            <a:pPr lvl="1"/>
            <a:r>
              <a:rPr lang="en-US" sz="1800" dirty="0" smtClean="0"/>
              <a:t>Services definitions to be implemented</a:t>
            </a:r>
            <a:r>
              <a:rPr lang="en-US" sz="1800" baseline="0" dirty="0" smtClean="0"/>
              <a:t> in FIBO as Business Areas</a:t>
            </a:r>
          </a:p>
          <a:p>
            <a:pPr lvl="1"/>
            <a:r>
              <a:rPr lang="en-US" sz="1800" baseline="0" dirty="0" smtClean="0"/>
              <a:t>Semantics mapping</a:t>
            </a:r>
            <a:endParaRPr lang="en-US" sz="1800" dirty="0" smtClean="0"/>
          </a:p>
          <a:p>
            <a:r>
              <a:rPr lang="en-US" sz="2000" dirty="0" smtClean="0"/>
              <a:t>FIX</a:t>
            </a:r>
          </a:p>
          <a:p>
            <a:pPr lvl="1"/>
            <a:r>
              <a:rPr lang="en-US" sz="1800" dirty="0" smtClean="0"/>
              <a:t>Transaction terms, pre-trade</a:t>
            </a:r>
            <a:r>
              <a:rPr lang="en-US" sz="1800" baseline="0" dirty="0" smtClean="0"/>
              <a:t> etc. </a:t>
            </a:r>
          </a:p>
          <a:p>
            <a:pPr lvl="1"/>
            <a:r>
              <a:rPr lang="en-US" sz="1800" baseline="0" dirty="0" smtClean="0"/>
              <a:t>Links to </a:t>
            </a:r>
            <a:r>
              <a:rPr lang="en-US" sz="1800" baseline="0" dirty="0" err="1" smtClean="0"/>
              <a:t>openMDDB</a:t>
            </a:r>
            <a:r>
              <a:rPr lang="en-US" sz="1800" baseline="0" dirty="0" smtClean="0"/>
              <a:t> logical data model standard</a:t>
            </a:r>
          </a:p>
          <a:p>
            <a:pPr lvl="1"/>
            <a:r>
              <a:rPr lang="en-US" sz="1800" baseline="0" dirty="0" smtClean="0"/>
              <a:t>Agreement in principle to work together on semantic representation of transaction terms</a:t>
            </a:r>
          </a:p>
          <a:p>
            <a:pPr lvl="1"/>
            <a:r>
              <a:rPr lang="en-US" sz="1800" baseline="0" dirty="0" smtClean="0"/>
              <a:t>SME Reviews imminent</a:t>
            </a:r>
          </a:p>
          <a:p>
            <a:pPr lvl="0"/>
            <a:r>
              <a:rPr lang="en-US" sz="2000" dirty="0" smtClean="0"/>
              <a:t>ISO20022</a:t>
            </a:r>
          </a:p>
          <a:p>
            <a:pPr lvl="1"/>
            <a:r>
              <a:rPr lang="en-US" sz="1800" dirty="0" smtClean="0"/>
              <a:t>Refactored,</a:t>
            </a:r>
            <a:r>
              <a:rPr lang="en-US" sz="1800" baseline="0" dirty="0" smtClean="0"/>
              <a:t> semantically enhanced version of model</a:t>
            </a:r>
          </a:p>
          <a:p>
            <a:pPr lvl="2"/>
            <a:r>
              <a:rPr lang="en-US" sz="1400" baseline="0" dirty="0" smtClean="0"/>
              <a:t>Describable in SBVR terms?</a:t>
            </a:r>
          </a:p>
          <a:p>
            <a:pPr lvl="1"/>
            <a:r>
              <a:rPr lang="en-US" sz="1800" baseline="0" dirty="0" smtClean="0"/>
              <a:t>Map / align with relevant FIBO Securities terms</a:t>
            </a:r>
          </a:p>
          <a:p>
            <a:pPr lvl="0"/>
            <a:r>
              <a:rPr lang="en-US" sz="2000" dirty="0" smtClean="0"/>
              <a:t>ISDA / </a:t>
            </a:r>
            <a:r>
              <a:rPr lang="en-US" sz="2000" dirty="0" err="1" smtClean="0"/>
              <a:t>FpML</a:t>
            </a:r>
            <a:endParaRPr lang="en-US" sz="2000" dirty="0" smtClean="0"/>
          </a:p>
          <a:p>
            <a:pPr lvl="1"/>
            <a:r>
              <a:rPr lang="en-US" sz="1800" dirty="0" smtClean="0"/>
              <a:t>Expect to implement the classifications in the ISDA “Taxonomy”, showing use of multiple inheritance / classification facets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76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91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FIBO Works 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90000"/>
              </a:lnSpc>
            </a:pPr>
            <a:r>
              <a:rPr lang="en-GB" sz="3200" dirty="0" smtClean="0"/>
              <a:t>FIBO RFCs Roadmap, timelines</a:t>
            </a:r>
          </a:p>
          <a:p>
            <a:pPr lvl="0">
              <a:lnSpc>
                <a:spcPct val="90000"/>
              </a:lnSpc>
            </a:pPr>
            <a:r>
              <a:rPr lang="en-GB" sz="3200" dirty="0" smtClean="0"/>
              <a:t>FIBO for Business </a:t>
            </a:r>
            <a:r>
              <a:rPr lang="en-GB" sz="3200" dirty="0" smtClean="0"/>
              <a:t>Entities </a:t>
            </a:r>
            <a:r>
              <a:rPr lang="en-GB" sz="3200" dirty="0" smtClean="0"/>
              <a:t>Status, timelines</a:t>
            </a:r>
          </a:p>
          <a:p>
            <a:pPr lvl="1">
              <a:lnSpc>
                <a:spcPct val="90000"/>
              </a:lnSpc>
            </a:pPr>
            <a:r>
              <a:rPr lang="en-GB" sz="2800" dirty="0" smtClean="0"/>
              <a:t>Work</a:t>
            </a:r>
            <a:r>
              <a:rPr lang="en-GB" sz="2800" baseline="0" dirty="0" smtClean="0"/>
              <a:t> in progress</a:t>
            </a:r>
            <a:endParaRPr lang="en-GB" sz="2800" dirty="0" smtClean="0"/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Annotation Metadata</a:t>
            </a:r>
            <a:endParaRPr lang="en-US" sz="3200" dirty="0" smtClean="0">
              <a:effectLst/>
            </a:endParaRPr>
          </a:p>
          <a:p>
            <a:pPr lvl="0">
              <a:lnSpc>
                <a:spcPct val="90000"/>
              </a:lnSpc>
            </a:pPr>
            <a:r>
              <a:rPr lang="en-GB" sz="3200" dirty="0" smtClean="0"/>
              <a:t>Adaptive Migration</a:t>
            </a:r>
          </a:p>
          <a:p>
            <a:pPr lvl="0">
              <a:lnSpc>
                <a:spcPct val="90000"/>
              </a:lnSpc>
            </a:pPr>
            <a:r>
              <a:rPr lang="en-GB" sz="3200" dirty="0" smtClean="0"/>
              <a:t>OTC Proof of Concept</a:t>
            </a:r>
          </a:p>
          <a:p>
            <a:pPr lvl="0">
              <a:lnSpc>
                <a:spcPct val="90000"/>
              </a:lnSpc>
            </a:pPr>
            <a:r>
              <a:rPr lang="en-GB" sz="3200" dirty="0" smtClean="0"/>
              <a:t>Shared</a:t>
            </a:r>
            <a:r>
              <a:rPr lang="en-GB" sz="3200" baseline="0" dirty="0" smtClean="0"/>
              <a:t> </a:t>
            </a:r>
            <a:r>
              <a:rPr lang="en-GB" sz="3200" baseline="0" dirty="0" smtClean="0"/>
              <a:t>Semantics </a:t>
            </a:r>
            <a:r>
              <a:rPr lang="en-GB" sz="3200" baseline="0" dirty="0" smtClean="0"/>
              <a:t>Activities</a:t>
            </a:r>
          </a:p>
          <a:p>
            <a:pPr lvl="0">
              <a:lnSpc>
                <a:spcPct val="90000"/>
              </a:lnSpc>
            </a:pPr>
            <a:r>
              <a:rPr lang="en-GB" sz="3200" baseline="0" dirty="0" smtClean="0"/>
              <a:t>Collaborations</a:t>
            </a:r>
            <a:endParaRPr lang="en-GB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304800"/>
          </a:xfrm>
        </p:spPr>
        <p:txBody>
          <a:bodyPr>
            <a:noAutofit/>
          </a:bodyPr>
          <a:lstStyle/>
          <a:p>
            <a:r>
              <a:rPr lang="en-US" sz="1800" dirty="0" smtClean="0"/>
              <a:t>FIBO Roadmap (projected)</a:t>
            </a:r>
            <a:endParaRPr lang="en-US" sz="1800" dirty="0"/>
          </a:p>
        </p:txBody>
      </p:sp>
      <p:sp>
        <p:nvSpPr>
          <p:cNvPr id="4" name="Right Arrow 3"/>
          <p:cNvSpPr/>
          <p:nvPr/>
        </p:nvSpPr>
        <p:spPr>
          <a:xfrm>
            <a:off x="76200" y="685800"/>
            <a:ext cx="8686800" cy="304800"/>
          </a:xfrm>
          <a:prstGeom prst="rightArrow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05000" y="685800"/>
            <a:ext cx="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657600" y="685800"/>
            <a:ext cx="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410200" y="685800"/>
            <a:ext cx="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239000" y="685800"/>
            <a:ext cx="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9600" y="685800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Q1, 2012</a:t>
            </a:r>
            <a:endParaRPr lang="en-US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62200" y="713601"/>
            <a:ext cx="758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Q2, 2012</a:t>
            </a:r>
            <a:endParaRPr lang="en-US" sz="1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038600" y="685800"/>
            <a:ext cx="758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Q3, 2012</a:t>
            </a:r>
            <a:endParaRPr lang="en-US" sz="1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943600" y="609600"/>
            <a:ext cx="758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Q4, 2012</a:t>
            </a:r>
            <a:endParaRPr lang="en-US" sz="1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543800" y="685800"/>
            <a:ext cx="758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Q1, 2013</a:t>
            </a:r>
            <a:endParaRPr lang="en-US" sz="1200" b="1" dirty="0"/>
          </a:p>
        </p:txBody>
      </p:sp>
      <p:sp>
        <p:nvSpPr>
          <p:cNvPr id="31" name="Rounded Rectangle 30"/>
          <p:cNvSpPr/>
          <p:nvPr/>
        </p:nvSpPr>
        <p:spPr>
          <a:xfrm>
            <a:off x="149067" y="1217557"/>
            <a:ext cx="167640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RFC1</a:t>
            </a:r>
          </a:p>
          <a:p>
            <a:pPr algn="ctr"/>
            <a:r>
              <a:rPr lang="en-US" sz="1000" b="1" dirty="0" smtClean="0"/>
              <a:t>Business Entity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3733800" y="3962400"/>
            <a:ext cx="167640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Date Dependent</a:t>
            </a:r>
          </a:p>
          <a:p>
            <a:pPr algn="ctr"/>
            <a:r>
              <a:rPr lang="en-US" sz="1000" b="1" dirty="0" smtClean="0"/>
              <a:t>Market Date Ontology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28600" y="5486400"/>
            <a:ext cx="8077200" cy="15240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Business Vocabulary (SBVR); business applications of FIBO document </a:t>
            </a:r>
            <a:endParaRPr lang="en-US" sz="1200" b="1" dirty="0"/>
          </a:p>
        </p:txBody>
      </p:sp>
      <p:sp>
        <p:nvSpPr>
          <p:cNvPr id="38" name="Rounded Rectangle 37"/>
          <p:cNvSpPr/>
          <p:nvPr/>
        </p:nvSpPr>
        <p:spPr>
          <a:xfrm>
            <a:off x="228600" y="5943600"/>
            <a:ext cx="3581400" cy="2286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Business Critical Elements for Counterparty credit risk  </a:t>
            </a:r>
            <a:endParaRPr lang="en-US" sz="1000" b="1" dirty="0"/>
          </a:p>
        </p:txBody>
      </p:sp>
      <p:sp>
        <p:nvSpPr>
          <p:cNvPr id="47" name="Rounded Rectangle 46"/>
          <p:cNvSpPr/>
          <p:nvPr/>
        </p:nvSpPr>
        <p:spPr>
          <a:xfrm>
            <a:off x="268406" y="6248400"/>
            <a:ext cx="8077200" cy="152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FDTF-EDMC Derivatives POC; MBS POC</a:t>
            </a:r>
            <a:endParaRPr lang="en-US" sz="1000" b="1" dirty="0"/>
          </a:p>
        </p:txBody>
      </p:sp>
      <p:sp>
        <p:nvSpPr>
          <p:cNvPr id="50" name="Rounded Rectangle 49"/>
          <p:cNvSpPr/>
          <p:nvPr/>
        </p:nvSpPr>
        <p:spPr>
          <a:xfrm>
            <a:off x="2021006" y="3503220"/>
            <a:ext cx="167640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LOANS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1967552" y="1981200"/>
            <a:ext cx="167640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Reference Data</a:t>
            </a:r>
          </a:p>
          <a:p>
            <a:pPr algn="ctr"/>
            <a:r>
              <a:rPr lang="en-US" sz="1000" b="1" dirty="0" smtClean="0"/>
              <a:t>Securities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3697005" y="4495800"/>
            <a:ext cx="167640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Process</a:t>
            </a:r>
          </a:p>
          <a:p>
            <a:pPr algn="ctr"/>
            <a:r>
              <a:rPr lang="en-US" sz="1000" b="1" dirty="0" smtClean="0"/>
              <a:t>Corporate Actions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3709916" y="4962099"/>
            <a:ext cx="167640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Process</a:t>
            </a:r>
          </a:p>
          <a:p>
            <a:pPr algn="ctr"/>
            <a:r>
              <a:rPr lang="en-US" sz="1000" b="1" dirty="0" smtClean="0"/>
              <a:t>Transactions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1981200" y="2514600"/>
            <a:ext cx="167640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Reference Data</a:t>
            </a:r>
          </a:p>
          <a:p>
            <a:pPr algn="ctr"/>
            <a:r>
              <a:rPr lang="en-US" sz="1000" b="1" dirty="0" smtClean="0"/>
              <a:t>Derivatives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7084870" y="2968388"/>
            <a:ext cx="167640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Reference Data</a:t>
            </a:r>
          </a:p>
          <a:p>
            <a:pPr algn="ctr"/>
            <a:r>
              <a:rPr lang="en-US" sz="1000" b="1" dirty="0" smtClean="0"/>
              <a:t>Funds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2239" y="5080745"/>
            <a:ext cx="26585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SMER content reviews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1219200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18931" y="100226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Approve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3697005" y="2069068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3697005" y="2526268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697005" y="3440668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5486400" y="4050268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5433124" y="205740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Approve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5410200" y="243840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Approve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5410200" y="344066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Approve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7315200" y="405026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Approve</a:t>
            </a:r>
            <a:endParaRPr lang="en-US" dirty="0"/>
          </a:p>
        </p:txBody>
      </p:sp>
      <p:sp>
        <p:nvSpPr>
          <p:cNvPr id="75" name="Rounded Rectangle 74"/>
          <p:cNvSpPr/>
          <p:nvPr/>
        </p:nvSpPr>
        <p:spPr>
          <a:xfrm>
            <a:off x="5410200" y="1295400"/>
            <a:ext cx="335280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FIBO RFC1 revisions</a:t>
            </a:r>
          </a:p>
          <a:p>
            <a:pPr algn="ctr"/>
            <a:r>
              <a:rPr lang="en-US" sz="1000" b="1" dirty="0" smtClean="0"/>
              <a:t>Business Entity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58411" y="1383268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Usage feedback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486400" y="4507468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486400" y="4964668"/>
            <a:ext cx="646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315200" y="450746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Approve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315200" y="496466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Approve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257800" y="3059668"/>
            <a:ext cx="1886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Funds BE Terms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010187" y="4038600"/>
            <a:ext cx="1723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DTV Alignment</a:t>
            </a:r>
            <a:endParaRPr lang="en-US" dirty="0"/>
          </a:p>
        </p:txBody>
      </p:sp>
      <p:sp>
        <p:nvSpPr>
          <p:cNvPr id="45" name="Rounded Rectangle 44"/>
          <p:cNvSpPr/>
          <p:nvPr/>
        </p:nvSpPr>
        <p:spPr>
          <a:xfrm>
            <a:off x="228600" y="5715000"/>
            <a:ext cx="3581400" cy="2286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Transaction Terms / FIX Semantics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06372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Entities RFC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RFC </a:t>
            </a:r>
            <a:r>
              <a:rPr lang="en-US" dirty="0" smtClean="0"/>
              <a:t>Draft</a:t>
            </a:r>
          </a:p>
          <a:p>
            <a:pPr lvl="1"/>
            <a:r>
              <a:rPr lang="en-US" dirty="0" smtClean="0"/>
              <a:t>November 14 version</a:t>
            </a:r>
          </a:p>
          <a:p>
            <a:pPr lvl="1"/>
            <a:r>
              <a:rPr lang="en-US" dirty="0" smtClean="0"/>
              <a:t>Updated as </a:t>
            </a:r>
            <a:r>
              <a:rPr lang="en-US" dirty="0" smtClean="0"/>
              <a:t>at </a:t>
            </a:r>
            <a:r>
              <a:rPr lang="en-US" dirty="0" smtClean="0"/>
              <a:t>December 2011 Santa Clara</a:t>
            </a:r>
          </a:p>
          <a:p>
            <a:pPr lvl="1"/>
            <a:r>
              <a:rPr lang="en-US" dirty="0" smtClean="0"/>
              <a:t>Comments,</a:t>
            </a:r>
            <a:r>
              <a:rPr lang="en-US" baseline="0" dirty="0" smtClean="0"/>
              <a:t> changes ongoing</a:t>
            </a:r>
            <a:endParaRPr lang="en-US" dirty="0" smtClean="0"/>
          </a:p>
          <a:p>
            <a:r>
              <a:rPr lang="en-US" dirty="0" smtClean="0"/>
              <a:t>Content substantively complete</a:t>
            </a:r>
          </a:p>
          <a:p>
            <a:pPr lvl="1"/>
            <a:r>
              <a:rPr lang="en-US" dirty="0" smtClean="0"/>
              <a:t>Needs offline review between now and February</a:t>
            </a:r>
          </a:p>
          <a:p>
            <a:pPr lvl="0"/>
            <a:r>
              <a:rPr lang="en-US" dirty="0" smtClean="0"/>
              <a:t>Metadata implementation</a:t>
            </a:r>
          </a:p>
          <a:p>
            <a:pPr lvl="0"/>
            <a:r>
              <a:rPr lang="en-US" dirty="0" smtClean="0"/>
              <a:t>Can then export XMI, import to Adaptive</a:t>
            </a:r>
          </a:p>
          <a:p>
            <a:pPr lvl="1"/>
            <a:r>
              <a:rPr lang="en-US" dirty="0" smtClean="0"/>
              <a:t>OWL generation from this or via XMI / other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07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for BE- Work in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 fontAlgn="base"/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ODM</a:t>
            </a:r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Implementation</a:t>
            </a:r>
          </a:p>
          <a:p>
            <a:pPr lvl="1" rtl="0" fontAlgn="base"/>
            <a:r>
              <a:rPr lang="en-US" sz="2400" dirty="0" smtClean="0">
                <a:effectLst/>
              </a:rPr>
              <a:t>Complete</a:t>
            </a:r>
          </a:p>
          <a:p>
            <a:pPr lvl="0" rtl="0" fontAlgn="base"/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Annotation Metadata</a:t>
            </a:r>
          </a:p>
          <a:p>
            <a:pPr lvl="1" rtl="0" fontAlgn="base"/>
            <a:r>
              <a:rPr lang="en-US" sz="2400" dirty="0" smtClean="0">
                <a:effectLst/>
              </a:rPr>
              <a:t>Substantively complete?</a:t>
            </a:r>
          </a:p>
          <a:p>
            <a:pPr lvl="1" rtl="0" fontAlgn="base"/>
            <a:r>
              <a:rPr lang="en-US" sz="2400" dirty="0" smtClean="0">
                <a:effectLst/>
              </a:rPr>
              <a:t>To review this week</a:t>
            </a:r>
          </a:p>
          <a:p>
            <a:pPr lvl="1" rtl="0" fontAlgn="base"/>
            <a:r>
              <a:rPr lang="en-US" sz="2400" dirty="0" smtClean="0">
                <a:effectLst/>
              </a:rPr>
              <a:t>Some not yet reviewed e.g.</a:t>
            </a:r>
            <a:r>
              <a:rPr lang="en-US" sz="2400" baseline="0" dirty="0" smtClean="0">
                <a:effectLst/>
              </a:rPr>
              <a:t> archetypes, classification facet</a:t>
            </a:r>
          </a:p>
          <a:p>
            <a:pPr lvl="0" rtl="0" fontAlgn="base"/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Shared Semantics Treatments</a:t>
            </a:r>
          </a:p>
          <a:p>
            <a:pPr lvl="1" rtl="0" fontAlgn="base"/>
            <a:r>
              <a:rPr lang="en-US" sz="2400" dirty="0" smtClean="0">
                <a:effectLst/>
              </a:rPr>
              <a:t>Complete</a:t>
            </a:r>
          </a:p>
          <a:p>
            <a:pPr lvl="0" rtl="0" fontAlgn="base"/>
            <a:r>
              <a:rPr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 Management and Process</a:t>
            </a:r>
          </a:p>
          <a:p>
            <a:pPr lvl="1" rtl="0" fontAlgn="base"/>
            <a:r>
              <a:rPr lang="en-US" sz="2400" dirty="0" smtClean="0">
                <a:effectLst/>
              </a:rPr>
              <a:t>To be written</a:t>
            </a:r>
          </a:p>
          <a:p>
            <a:pPr lvl="1" rtl="0" fontAlgn="base"/>
            <a:r>
              <a:rPr lang="en-US" sz="2400" dirty="0" smtClean="0">
                <a:effectLst/>
              </a:rPr>
              <a:t>Need</a:t>
            </a:r>
            <a:r>
              <a:rPr lang="en-US" sz="2400" baseline="0" dirty="0" smtClean="0">
                <a:effectLst/>
              </a:rPr>
              <a:t> clear definition of “Content”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97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</a:t>
            </a:r>
            <a:r>
              <a:rPr lang="en-US" baseline="0" dirty="0" smtClean="0"/>
              <a:t> for BE: </a:t>
            </a:r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in completed state</a:t>
            </a:r>
          </a:p>
          <a:p>
            <a:pPr lvl="1"/>
            <a:r>
              <a:rPr lang="en-US" dirty="0" smtClean="0"/>
              <a:t>Ready</a:t>
            </a:r>
            <a:r>
              <a:rPr lang="en-US" baseline="0" dirty="0" smtClean="0"/>
              <a:t> for offline review by SMEs</a:t>
            </a:r>
            <a:endParaRPr lang="en-US" dirty="0" smtClean="0"/>
          </a:p>
          <a:p>
            <a:r>
              <a:rPr lang="en-US" dirty="0" smtClean="0"/>
              <a:t>Report available in HTML</a:t>
            </a:r>
          </a:p>
          <a:p>
            <a:pPr lvl="1"/>
            <a:r>
              <a:rPr lang="en-US" dirty="0" smtClean="0"/>
              <a:t>Not business format</a:t>
            </a:r>
          </a:p>
          <a:p>
            <a:r>
              <a:rPr lang="en-US" dirty="0" smtClean="0"/>
              <a:t>Business readable diagrams </a:t>
            </a:r>
          </a:p>
          <a:p>
            <a:pPr lvl="1"/>
            <a:r>
              <a:rPr lang="en-US" dirty="0" smtClean="0"/>
              <a:t>Doing / done</a:t>
            </a:r>
          </a:p>
          <a:p>
            <a:pPr lvl="1"/>
            <a:r>
              <a:rPr lang="en-US" dirty="0" smtClean="0"/>
              <a:t>Will go in annex to specification</a:t>
            </a:r>
          </a:p>
          <a:p>
            <a:pPr lvl="1"/>
            <a:r>
              <a:rPr lang="en-US" dirty="0" smtClean="0"/>
              <a:t>Tables to</a:t>
            </a:r>
            <a:r>
              <a:rPr lang="en-US" baseline="0" dirty="0" smtClean="0"/>
              <a:t> be done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08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OMG Document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Comments being processed</a:t>
            </a:r>
          </a:p>
          <a:p>
            <a:pPr lvl="0"/>
            <a:r>
              <a:rPr lang="en-US" dirty="0" smtClean="0"/>
              <a:t>Changes as agreed at Santa Clara</a:t>
            </a:r>
          </a:p>
          <a:p>
            <a:pPr lvl="1"/>
            <a:r>
              <a:rPr lang="en-US" dirty="0" smtClean="0"/>
              <a:t>Scope section</a:t>
            </a:r>
          </a:p>
          <a:p>
            <a:pPr lvl="1"/>
            <a:r>
              <a:rPr lang="en-US" dirty="0" smtClean="0"/>
              <a:t>Usage Scenarios</a:t>
            </a:r>
          </a:p>
          <a:p>
            <a:pPr lvl="1"/>
            <a:r>
              <a:rPr lang="en-US" dirty="0" smtClean="0"/>
              <a:t>Positioning</a:t>
            </a:r>
            <a:r>
              <a:rPr lang="en-US" baseline="0" dirty="0" smtClean="0"/>
              <a:t> with respect to:</a:t>
            </a:r>
          </a:p>
          <a:p>
            <a:pPr lvl="2"/>
            <a:r>
              <a:rPr lang="en-US" baseline="0" dirty="0" smtClean="0"/>
              <a:t>Model Driven Development (Conceptual Model)</a:t>
            </a:r>
          </a:p>
          <a:p>
            <a:pPr lvl="2"/>
            <a:r>
              <a:rPr lang="en-US" baseline="0" dirty="0" smtClean="0"/>
              <a:t>Existing standards (logical, message standards)</a:t>
            </a:r>
            <a:endParaRPr lang="en-US" dirty="0" smtClean="0"/>
          </a:p>
          <a:p>
            <a:pPr lvl="0"/>
            <a:r>
              <a:rPr lang="en-US" dirty="0" smtClean="0"/>
              <a:t>General document requirements</a:t>
            </a:r>
          </a:p>
          <a:p>
            <a:pPr lvl="1"/>
            <a:r>
              <a:rPr lang="en-US" dirty="0" smtClean="0"/>
              <a:t>References</a:t>
            </a:r>
            <a:r>
              <a:rPr lang="en-US" baseline="0" dirty="0" smtClean="0"/>
              <a:t> etc. </a:t>
            </a:r>
          </a:p>
          <a:p>
            <a:pPr lvl="1"/>
            <a:r>
              <a:rPr lang="en-US" baseline="0" dirty="0" smtClean="0"/>
              <a:t>Sponsors / Submitters / Participants</a:t>
            </a:r>
          </a:p>
          <a:p>
            <a:pPr lvl="0"/>
            <a:r>
              <a:rPr lang="en-US" baseline="0" dirty="0" smtClean="0"/>
              <a:t>Change Management Section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96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for Business Entities – What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RFC / Specification document completion</a:t>
            </a:r>
          </a:p>
          <a:p>
            <a:pPr lvl="1"/>
            <a:r>
              <a:rPr lang="en-US" dirty="0" smtClean="0"/>
              <a:t>Needed by February (4 week deadline)</a:t>
            </a:r>
          </a:p>
          <a:p>
            <a:pPr lvl="1"/>
            <a:r>
              <a:rPr lang="en-US" dirty="0" smtClean="0"/>
              <a:t>December draft</a:t>
            </a:r>
          </a:p>
          <a:p>
            <a:pPr lvl="2"/>
            <a:r>
              <a:rPr lang="en-US" dirty="0" smtClean="0"/>
              <a:t>Please review / comment</a:t>
            </a:r>
          </a:p>
          <a:p>
            <a:pPr lvl="1"/>
            <a:r>
              <a:rPr lang="en-US" dirty="0" smtClean="0"/>
              <a:t>Additional Changes worked on in “Workstream” time slot</a:t>
            </a:r>
          </a:p>
          <a:p>
            <a:pPr lvl="2"/>
            <a:r>
              <a:rPr lang="en-US" dirty="0" smtClean="0"/>
              <a:t>Thursdays 2 – 3 Eastern Time</a:t>
            </a:r>
          </a:p>
          <a:p>
            <a:pPr lvl="0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Please review</a:t>
            </a:r>
          </a:p>
          <a:p>
            <a:pPr lvl="2"/>
            <a:r>
              <a:rPr lang="en-US" dirty="0" smtClean="0"/>
              <a:t>Via HTML Report</a:t>
            </a:r>
          </a:p>
          <a:p>
            <a:pPr lvl="3"/>
            <a:r>
              <a:rPr lang="en-US" dirty="0" smtClean="0"/>
              <a:t>but be aware this is reported as UML not natural language ontology</a:t>
            </a:r>
          </a:p>
          <a:p>
            <a:pPr lvl="2"/>
            <a:r>
              <a:rPr lang="en-US" dirty="0" smtClean="0"/>
              <a:t>Diagrams – will be circulated as PDF as well</a:t>
            </a:r>
          </a:p>
          <a:p>
            <a:pPr lvl="2"/>
            <a:r>
              <a:rPr lang="en-US" dirty="0" smtClean="0"/>
              <a:t>EA Model – via</a:t>
            </a:r>
            <a:r>
              <a:rPr lang="en-US" baseline="0" dirty="0" smtClean="0"/>
              <a:t> free reader</a:t>
            </a:r>
          </a:p>
          <a:p>
            <a:pPr lvl="2"/>
            <a:r>
              <a:rPr lang="en-US" baseline="0" dirty="0" smtClean="0"/>
              <a:t>Spreadsheets – to come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70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Expression of metadata in both UML and OWL</a:t>
            </a:r>
          </a:p>
          <a:p>
            <a:pPr lvl="1"/>
            <a:r>
              <a:rPr lang="en-US" sz="2000" dirty="0" smtClean="0"/>
              <a:t>Expressed as OWL Annotation</a:t>
            </a:r>
            <a:r>
              <a:rPr lang="en-US" sz="2000" baseline="0" dirty="0" smtClean="0"/>
              <a:t> Properties and their instances</a:t>
            </a:r>
          </a:p>
          <a:p>
            <a:pPr lvl="1"/>
            <a:r>
              <a:rPr lang="en-US" sz="2000" baseline="0" dirty="0" smtClean="0"/>
              <a:t>Uses and extends Dublin Core, SKOS constructs</a:t>
            </a:r>
            <a:endParaRPr lang="en-US" sz="2000" dirty="0" smtClean="0"/>
          </a:p>
          <a:p>
            <a:r>
              <a:rPr lang="en-US" sz="2400" dirty="0" smtClean="0"/>
              <a:t>Metadata</a:t>
            </a:r>
            <a:r>
              <a:rPr lang="en-US" sz="2400" baseline="0" dirty="0" smtClean="0"/>
              <a:t> for:</a:t>
            </a:r>
          </a:p>
          <a:p>
            <a:pPr lvl="1"/>
            <a:r>
              <a:rPr lang="en-US" sz="2000" dirty="0" smtClean="0"/>
              <a:t>Definitions, further notes</a:t>
            </a:r>
          </a:p>
          <a:p>
            <a:pPr lvl="1"/>
            <a:r>
              <a:rPr lang="en-US" sz="2000" dirty="0" smtClean="0"/>
              <a:t>Term and definitions origin</a:t>
            </a:r>
          </a:p>
          <a:p>
            <a:pPr lvl="1"/>
            <a:r>
              <a:rPr lang="en-US" sz="2000" dirty="0" smtClean="0"/>
              <a:t>Mapping (new)</a:t>
            </a:r>
          </a:p>
          <a:p>
            <a:pPr lvl="1"/>
            <a:r>
              <a:rPr lang="en-US" sz="2000" dirty="0" smtClean="0"/>
              <a:t>FIBO Specific tags: </a:t>
            </a:r>
          </a:p>
          <a:p>
            <a:pPr lvl="2"/>
            <a:r>
              <a:rPr lang="en-US" sz="1800" dirty="0" smtClean="0"/>
              <a:t>Archetype (existing)</a:t>
            </a:r>
          </a:p>
          <a:p>
            <a:pPr lvl="2"/>
            <a:r>
              <a:rPr lang="en-US" sz="1800" dirty="0" smtClean="0"/>
              <a:t>Classification</a:t>
            </a:r>
            <a:r>
              <a:rPr lang="en-US" sz="1800" baseline="0" dirty="0" smtClean="0"/>
              <a:t> Facet (new)</a:t>
            </a:r>
          </a:p>
          <a:p>
            <a:pPr lvl="1"/>
            <a:r>
              <a:rPr lang="en-US" sz="2000" baseline="0" dirty="0" smtClean="0"/>
              <a:t>Labels etc. (new)</a:t>
            </a:r>
          </a:p>
          <a:p>
            <a:pPr lvl="1"/>
            <a:r>
              <a:rPr lang="en-US" sz="2000" baseline="0" dirty="0" smtClean="0"/>
              <a:t>Change Management metadata </a:t>
            </a:r>
          </a:p>
          <a:p>
            <a:pPr lvl="2"/>
            <a:r>
              <a:rPr lang="en-US" sz="1800" baseline="0" dirty="0" smtClean="0"/>
              <a:t>(per OMG AB Recommendations)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97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2069</TotalTime>
  <Words>968</Words>
  <Application>Microsoft Office PowerPoint</Application>
  <PresentationFormat>On-screen Show (4:3)</PresentationFormat>
  <Paragraphs>213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Financial Industry Business Ontology (FIBO)</vt:lpstr>
      <vt:lpstr>FIBO Works update</vt:lpstr>
      <vt:lpstr>FIBO Roadmap (projected)</vt:lpstr>
      <vt:lpstr>Business Entities RFC Status</vt:lpstr>
      <vt:lpstr>FIBO for BE- Work in Progress</vt:lpstr>
      <vt:lpstr>FIBO for BE: Content</vt:lpstr>
      <vt:lpstr>OMG Document </vt:lpstr>
      <vt:lpstr>FIBO for Business Entities – What now?</vt:lpstr>
      <vt:lpstr>Annotation Metadata</vt:lpstr>
      <vt:lpstr>Annotation Metadata Status</vt:lpstr>
      <vt:lpstr>Adaptive Migration</vt:lpstr>
      <vt:lpstr>Derivatives Proof of Concept</vt:lpstr>
      <vt:lpstr>PoC Other Findings</vt:lpstr>
      <vt:lpstr>Shared Semantics</vt:lpstr>
      <vt:lpstr>Other Collaborations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User</cp:lastModifiedBy>
  <cp:revision>86</cp:revision>
  <dcterms:created xsi:type="dcterms:W3CDTF">2011-04-19T19:19:23Z</dcterms:created>
  <dcterms:modified xsi:type="dcterms:W3CDTF">2012-01-11T11:02:28Z</dcterms:modified>
</cp:coreProperties>
</file>