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256" r:id="rId2"/>
    <p:sldId id="519" r:id="rId3"/>
    <p:sldId id="729" r:id="rId4"/>
    <p:sldId id="796" r:id="rId5"/>
    <p:sldId id="797" r:id="rId6"/>
    <p:sldId id="789" r:id="rId7"/>
    <p:sldId id="794" r:id="rId8"/>
    <p:sldId id="792" r:id="rId9"/>
    <p:sldId id="798" r:id="rId10"/>
    <p:sldId id="801" r:id="rId11"/>
    <p:sldId id="800" r:id="rId12"/>
    <p:sldId id="742" r:id="rId13"/>
    <p:sldId id="769" r:id="rId14"/>
    <p:sldId id="770" r:id="rId15"/>
    <p:sldId id="711" r:id="rId16"/>
    <p:sldId id="483" r:id="rId17"/>
    <p:sldId id="665" r:id="rId18"/>
    <p:sldId id="666" r:id="rId19"/>
    <p:sldId id="734" r:id="rId20"/>
    <p:sldId id="735" r:id="rId21"/>
    <p:sldId id="793" r:id="rId22"/>
    <p:sldId id="749" r:id="rId23"/>
    <p:sldId id="736" r:id="rId24"/>
    <p:sldId id="741" r:id="rId25"/>
    <p:sldId id="700" r:id="rId26"/>
    <p:sldId id="704" r:id="rId27"/>
    <p:sldId id="701" r:id="rId28"/>
    <p:sldId id="702" r:id="rId29"/>
    <p:sldId id="668" r:id="rId30"/>
    <p:sldId id="787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B2"/>
    <a:srgbClr val="FF66CC"/>
    <a:srgbClr val="FFFF66"/>
    <a:srgbClr val="FF6699"/>
    <a:srgbClr val="E32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5" autoAdjust="0"/>
    <p:restoredTop sz="86401" autoAdjust="0"/>
  </p:normalViewPr>
  <p:slideViewPr>
    <p:cSldViewPr>
      <p:cViewPr varScale="1">
        <p:scale>
          <a:sx n="57" d="100"/>
          <a:sy n="57" d="100"/>
        </p:scale>
        <p:origin x="826" y="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8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8/2/2017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 viewable in Adaptive – see link on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2869B-921B-4CCE-897D-ADE41B506C30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9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8/2/2017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8/2/2017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8/2/2017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8/2/2017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8/2/2017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8/2/2017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edmcouncil/fibo/wiki/FIBO-Business-Entities" TargetMode="External"/><Relationship Id="rId13" Type="http://schemas.openxmlformats.org/officeDocument/2006/relationships/hyperlink" Target="https://github.com/edmcouncil/fibo/wiki/FIBO-Securities-and-Equities" TargetMode="External"/><Relationship Id="rId3" Type="http://schemas.openxmlformats.org/officeDocument/2006/relationships/hyperlink" Target="https://github.com/edmcouncil/fibo/wiki" TargetMode="External"/><Relationship Id="rId7" Type="http://schemas.openxmlformats.org/officeDocument/2006/relationships/hyperlink" Target="http://www.omg.org/spec/EDMC-FIBO/BE/Current" TargetMode="External"/><Relationship Id="rId12" Type="http://schemas.openxmlformats.org/officeDocument/2006/relationships/hyperlink" Target="https://github.com/edmcouncil/fibo/wiki/FIBO-Loans" TargetMode="External"/><Relationship Id="rId2" Type="http://schemas.openxmlformats.org/officeDocument/2006/relationships/hyperlink" Target="http://www.edmcouncil.org/semanticsrepository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edmcouncil/fibo/wiki/FIBO-Foundations" TargetMode="External"/><Relationship Id="rId11" Type="http://schemas.openxmlformats.org/officeDocument/2006/relationships/hyperlink" Target="https://github.com/edmcouncil/fibo/wiki/FIBO-Indices-and-Indicators" TargetMode="External"/><Relationship Id="rId5" Type="http://schemas.openxmlformats.org/officeDocument/2006/relationships/hyperlink" Target="http://www.omg.org/spec/EDMC-FIBO/FND/Current" TargetMode="External"/><Relationship Id="rId10" Type="http://schemas.openxmlformats.org/officeDocument/2006/relationships/hyperlink" Target="http://www.omg.org/spec/EDMC-FIBO/IND/Current" TargetMode="External"/><Relationship Id="rId4" Type="http://schemas.openxmlformats.org/officeDocument/2006/relationships/hyperlink" Target="http://us.adaptive.com/FIBO/a3/" TargetMode="External"/><Relationship Id="rId9" Type="http://schemas.openxmlformats.org/officeDocument/2006/relationships/hyperlink" Target="https://github.com/dsnewman/fibo/tree/pink/be" TargetMode="External"/><Relationship Id="rId14" Type="http://schemas.openxmlformats.org/officeDocument/2006/relationships/hyperlink" Target="http://www.edmcouncil.org/financialbusines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.edmcouncil.org/pages/viewpage.action?pageId=786661" TargetMode="External"/><Relationship Id="rId3" Type="http://schemas.openxmlformats.org/officeDocument/2006/relationships/hyperlink" Target="https://wiki.edmcouncil.org/display/FND/FCT-FND" TargetMode="External"/><Relationship Id="rId7" Type="http://schemas.openxmlformats.org/officeDocument/2006/relationships/hyperlink" Target="https://wiki.edmcouncil.org/display/LOAN/FCT-LOAN" TargetMode="External"/><Relationship Id="rId2" Type="http://schemas.openxmlformats.org/officeDocument/2006/relationships/hyperlink" Target="https://wiki.edmcouncil.org/display/FIBO/FIB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edmcouncil.org/pages/viewpage.action?pageId=786677" TargetMode="External"/><Relationship Id="rId5" Type="http://schemas.openxmlformats.org/officeDocument/2006/relationships/hyperlink" Target="https://wiki.edmcouncil.org/display/IND/FCT-IND" TargetMode="External"/><Relationship Id="rId10" Type="http://schemas.openxmlformats.org/officeDocument/2006/relationships/hyperlink" Target="https://wiki.edmcouncil.org/display/FVT/FIBO+-+Vendor+Team" TargetMode="External"/><Relationship Id="rId4" Type="http://schemas.openxmlformats.org/officeDocument/2006/relationships/hyperlink" Target="https://wiki.edmcouncil.org/display/BE/FIBO+-+FCT+-+Business+Entities" TargetMode="External"/><Relationship Id="rId9" Type="http://schemas.openxmlformats.org/officeDocument/2006/relationships/hyperlink" Target="https://wiki.edmcouncil.org/display/DER/FCT-DER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OMG Finance</a:t>
            </a:r>
            <a:r>
              <a:rPr lang="en-US" baseline="0" dirty="0"/>
              <a:t> </a:t>
            </a:r>
            <a:r>
              <a:rPr lang="en-US" dirty="0"/>
              <a:t>Domain Task Force (FDTF)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>
                <a:solidFill>
                  <a:srgbClr val="898989"/>
                </a:solidFill>
              </a:rPr>
              <a:t>Wednesday August 2</a:t>
            </a:r>
            <a:r>
              <a:rPr lang="en-US" baseline="30000" dirty="0">
                <a:solidFill>
                  <a:srgbClr val="898989"/>
                </a:solidFill>
              </a:rPr>
              <a:t>nd</a:t>
            </a:r>
            <a:r>
              <a:rPr lang="en-US" dirty="0">
                <a:solidFill>
                  <a:srgbClr val="898989"/>
                </a:solidFill>
              </a:rPr>
              <a:t> 2017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D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925"/>
            <a:ext cx="1600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8E6D3-519F-44C7-97C8-B6CFE7B70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2.0 Deliverables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5D0E4-A101-4187-A15D-673C4FA36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Per EDM Council site:</a:t>
            </a:r>
          </a:p>
          <a:p>
            <a:pPr lvl="1"/>
            <a:r>
              <a:rPr lang="en-US" sz="1800" dirty="0"/>
              <a:t>Glossary (part of written spec)</a:t>
            </a:r>
          </a:p>
          <a:p>
            <a:pPr lvl="1"/>
            <a:r>
              <a:rPr lang="en-US" sz="1800" dirty="0"/>
              <a:t>Vocabulary (SKOS)</a:t>
            </a:r>
          </a:p>
          <a:p>
            <a:pPr lvl="1"/>
            <a:r>
              <a:rPr lang="en-US" sz="1800" dirty="0"/>
              <a:t>UML Business Model (SMIF) </a:t>
            </a:r>
          </a:p>
          <a:p>
            <a:pPr lvl="2"/>
            <a:r>
              <a:rPr lang="en-US" sz="1600" dirty="0"/>
              <a:t>Diagrams in written spec</a:t>
            </a:r>
          </a:p>
          <a:p>
            <a:pPr lvl="2"/>
            <a:r>
              <a:rPr lang="en-US" sz="1600" dirty="0"/>
              <a:t>Model file - ancillary</a:t>
            </a:r>
          </a:p>
          <a:p>
            <a:pPr lvl="1"/>
            <a:r>
              <a:rPr lang="en-US" sz="1800" dirty="0"/>
              <a:t>OWL Ontology Files (definitive)</a:t>
            </a:r>
          </a:p>
          <a:p>
            <a:pPr lvl="2"/>
            <a:r>
              <a:rPr lang="en-US" sz="1400" dirty="0"/>
              <a:t>RDF/XML, TTL, JSON-LD;</a:t>
            </a:r>
            <a:r>
              <a:rPr lang="en-US" sz="1400" baseline="0" dirty="0"/>
              <a:t> </a:t>
            </a:r>
            <a:r>
              <a:rPr lang="en-US" sz="1400" baseline="0" dirty="0" err="1"/>
              <a:t>NQuads</a:t>
            </a:r>
            <a:endParaRPr lang="en-US" sz="1400" dirty="0"/>
          </a:p>
          <a:p>
            <a:pPr lvl="0"/>
            <a:r>
              <a:rPr lang="en-US" sz="2000" dirty="0"/>
              <a:t>For OMG users</a:t>
            </a:r>
          </a:p>
          <a:p>
            <a:pPr lvl="1"/>
            <a:r>
              <a:rPr lang="en-US" sz="1800" dirty="0"/>
              <a:t>OWL – as above; RDF/XML</a:t>
            </a:r>
            <a:r>
              <a:rPr lang="en-US" sz="1800" baseline="0" dirty="0"/>
              <a:t> flavor only (Normative)</a:t>
            </a:r>
            <a:endParaRPr lang="en-US" sz="1800" dirty="0"/>
          </a:p>
          <a:p>
            <a:pPr lvl="1"/>
            <a:r>
              <a:rPr lang="en-US" sz="1800" dirty="0"/>
              <a:t>UML XMI</a:t>
            </a:r>
          </a:p>
          <a:p>
            <a:pPr lvl="2"/>
            <a:r>
              <a:rPr lang="en-US" sz="1400" dirty="0"/>
              <a:t>SMIF XMI / CCM</a:t>
            </a:r>
          </a:p>
          <a:p>
            <a:pPr lvl="2"/>
            <a:r>
              <a:rPr lang="en-US" sz="1400" dirty="0"/>
              <a:t>UML XMI for</a:t>
            </a:r>
            <a:r>
              <a:rPr lang="en-US" sz="1400" baseline="0" dirty="0"/>
              <a:t> the ODM models?</a:t>
            </a:r>
            <a:endParaRPr lang="en-US" sz="1400" dirty="0"/>
          </a:p>
          <a:p>
            <a:pPr lvl="1"/>
            <a:r>
              <a:rPr lang="en-US" sz="1800" dirty="0"/>
              <a:t>ODM XMI</a:t>
            </a:r>
          </a:p>
          <a:p>
            <a:pPr lvl="1"/>
            <a:r>
              <a:rPr lang="en-US" sz="1800" dirty="0"/>
              <a:t>Ancillary file(s): SMIF Repository</a:t>
            </a:r>
          </a:p>
          <a:p>
            <a:pPr lvl="0"/>
            <a:r>
              <a:rPr lang="en-US" sz="2000" dirty="0"/>
              <a:t>Decide: which of</a:t>
            </a:r>
            <a:r>
              <a:rPr lang="en-US" sz="2000" baseline="0" dirty="0"/>
              <a:t> these needs to be Normative for OMG end users </a:t>
            </a:r>
          </a:p>
          <a:p>
            <a:pPr lvl="1"/>
            <a:r>
              <a:rPr lang="en-US" sz="1800" baseline="0" dirty="0"/>
              <a:t>what do they need to assert conformance with?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177A5-B62C-44AF-A4B4-5E31D903B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972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95C0D-F31A-4614-9EF7-B97054FF8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FDTF DLT WG (Blockchain)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16BDF-8869-4B24-A082-26F9FE3F5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Regular calls ongoing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Focus on Smart Contracts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progress on Proof of Concept</a:t>
            </a:r>
          </a:p>
          <a:p>
            <a:pPr lvl="1" rtl="0" fontAlgn="base"/>
            <a:r>
              <a:rPr lang="en-US" dirty="0">
                <a:effectLst/>
              </a:rPr>
              <a:t>Process models for IR Swaps</a:t>
            </a:r>
          </a:p>
          <a:p>
            <a:pPr lvl="1" rtl="0" fontAlgn="base"/>
            <a:r>
              <a:rPr lang="en-US" dirty="0">
                <a:effectLst/>
              </a:rPr>
              <a:t>Ontology, BPMN and UML-Activity cook-offs</a:t>
            </a: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Starting to look at languages used in DLT networks</a:t>
            </a:r>
          </a:p>
          <a:p>
            <a:pPr lvl="1" rtl="0" fontAlgn="base"/>
            <a:r>
              <a:rPr lang="en-US" dirty="0">
                <a:effectLst/>
              </a:rPr>
              <a:t>Various moving parts (scripts, node servers)</a:t>
            </a:r>
          </a:p>
          <a:p>
            <a:pPr lvl="1" rtl="0" fontAlgn="base"/>
            <a:r>
              <a:rPr lang="en-US" dirty="0"/>
              <a:t>Specialized </a:t>
            </a:r>
            <a:endParaRPr lang="en-US" dirty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FC0C3A-6062-4699-9E4A-AE2FC153D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42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OMG Quarterly Meeting Sept 2017 (New Orleans, LA)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FIBO</a:t>
            </a:r>
          </a:p>
          <a:p>
            <a:pPr lvl="1"/>
            <a:r>
              <a:rPr lang="en-US" sz="1800" dirty="0"/>
              <a:t>Status of spec.edmcouncil.org</a:t>
            </a:r>
          </a:p>
          <a:p>
            <a:pPr lvl="1"/>
            <a:r>
              <a:rPr lang="en-US" sz="1800" dirty="0"/>
              <a:t>Presenting FIBO2.0</a:t>
            </a:r>
          </a:p>
          <a:p>
            <a:r>
              <a:rPr lang="en-US" sz="2000" dirty="0"/>
              <a:t>FDTF DLT Group – update on </a:t>
            </a:r>
            <a:r>
              <a:rPr lang="en-US" sz="2000" dirty="0" err="1"/>
              <a:t>PoC</a:t>
            </a:r>
            <a:endParaRPr lang="en-US" sz="2000" dirty="0"/>
          </a:p>
          <a:p>
            <a:pPr lvl="0"/>
            <a:r>
              <a:rPr lang="en-US" sz="2000" dirty="0"/>
              <a:t>Other</a:t>
            </a:r>
            <a:r>
              <a:rPr lang="en-US" sz="2000" baseline="0" dirty="0"/>
              <a:t> topics</a:t>
            </a:r>
            <a:endParaRPr lang="en-US" sz="1050" dirty="0"/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SSC </a:t>
            </a:r>
            <a:r>
              <a:rPr lang="en-US" sz="20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PoC</a:t>
            </a: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confirmed (required regulatory report)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000" dirty="0"/>
              <a:t>CFTC </a:t>
            </a:r>
            <a:r>
              <a:rPr lang="en-US" sz="2000" dirty="0" err="1"/>
              <a:t>PoC</a:t>
            </a:r>
            <a:r>
              <a:rPr lang="en-US" sz="2000" dirty="0"/>
              <a:t> - confirmed</a:t>
            </a:r>
            <a:endParaRPr lang="en-US" sz="2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/>
              <a:t>ISO Upper Ontology initiative (new TC) TBC</a:t>
            </a:r>
          </a:p>
          <a:p>
            <a:pPr lvl="1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FIRO?</a:t>
            </a:r>
            <a:endParaRPr lang="en-US" sz="2000" dirty="0">
              <a:effectLst/>
            </a:endParaRPr>
          </a:p>
          <a:p>
            <a:pPr lvl="1"/>
            <a:r>
              <a:rPr lang="en-US" sz="1800" dirty="0"/>
              <a:t>ACTUS?</a:t>
            </a:r>
          </a:p>
          <a:p>
            <a:pPr lvl="1"/>
            <a:r>
              <a:rPr lang="en-US" sz="1800" dirty="0"/>
              <a:t>Standards Roadmap and overlaps </a:t>
            </a:r>
          </a:p>
          <a:p>
            <a:pPr lvl="1"/>
            <a:r>
              <a:rPr lang="en-US" sz="1800" dirty="0"/>
              <a:t>SHACL</a:t>
            </a:r>
          </a:p>
          <a:p>
            <a:pPr lvl="1"/>
            <a:r>
              <a:rPr lang="en-US" sz="1800" dirty="0"/>
              <a:t>FIBO abstraction and rules for published OWL (pragmatic)</a:t>
            </a:r>
          </a:p>
          <a:p>
            <a:pPr lvl="1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Vendor presentations, use of FIBO / FIRO / FIGI etc.??</a:t>
            </a:r>
            <a:endParaRPr lang="en-US" sz="1800" dirty="0">
              <a:effectLst/>
            </a:endParaRPr>
          </a:p>
          <a:p>
            <a:pPr lvl="1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Regulations Roadmap?</a:t>
            </a:r>
            <a:endParaRPr lang="en-US" sz="1800" dirty="0">
              <a:effectLst/>
            </a:endParaRPr>
          </a:p>
          <a:p>
            <a:r>
              <a:rPr lang="en-US" sz="2000" dirty="0"/>
              <a:t>Workshop</a:t>
            </a:r>
          </a:p>
          <a:p>
            <a:pPr lvl="1"/>
            <a:r>
              <a:rPr lang="en-US" sz="1800" dirty="0"/>
              <a:t>Testing the spec and our understanding</a:t>
            </a:r>
          </a:p>
          <a:p>
            <a:pPr lvl="1"/>
            <a:r>
              <a:rPr lang="en-US" sz="1800" dirty="0"/>
              <a:t>FIBO and DLT components – Treasuries?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240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</a:t>
            </a:r>
            <a:r>
              <a:rPr lang="en-US" baseline="0" dirty="0"/>
              <a:t> 26 Sept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baseline="0" dirty="0"/>
              <a:t>Morning</a:t>
            </a:r>
          </a:p>
          <a:p>
            <a:pPr lvl="1"/>
            <a:r>
              <a:rPr lang="en-US" sz="2400" dirty="0"/>
              <a:t>FIBO</a:t>
            </a:r>
          </a:p>
          <a:p>
            <a:pPr lvl="2"/>
            <a:r>
              <a:rPr lang="en-US" sz="2000" dirty="0"/>
              <a:t>Updates: FBC, BE?</a:t>
            </a:r>
          </a:p>
          <a:p>
            <a:pPr lvl="2"/>
            <a:r>
              <a:rPr lang="en-US" sz="2000" dirty="0"/>
              <a:t>FIBO 2.0 RFC Socialization</a:t>
            </a:r>
            <a:r>
              <a:rPr lang="en-US" sz="2000" baseline="0" dirty="0"/>
              <a:t> (review)</a:t>
            </a:r>
          </a:p>
          <a:p>
            <a:pPr lvl="2"/>
            <a:endParaRPr lang="en-US" sz="2000" dirty="0"/>
          </a:p>
          <a:p>
            <a:pPr lvl="1"/>
            <a:r>
              <a:rPr lang="en-US" sz="2400" dirty="0"/>
              <a:t>See also Open Session for Empowering Government</a:t>
            </a:r>
          </a:p>
          <a:p>
            <a:pPr lvl="3"/>
            <a:endParaRPr lang="en-US" sz="600" dirty="0"/>
          </a:p>
          <a:p>
            <a:pPr lvl="0"/>
            <a:r>
              <a:rPr lang="en-US" sz="2800" baseline="0" dirty="0"/>
              <a:t>Afternoon</a:t>
            </a:r>
          </a:p>
          <a:p>
            <a:pPr lvl="1"/>
            <a:r>
              <a:rPr lang="en-US" sz="2000" dirty="0"/>
              <a:t>DLT (Blockchain) </a:t>
            </a:r>
            <a:r>
              <a:rPr lang="en-US" sz="2000" dirty="0" err="1"/>
              <a:t>PoC</a:t>
            </a:r>
            <a:r>
              <a:rPr lang="en-US" sz="2000" dirty="0"/>
              <a:t> Report</a:t>
            </a:r>
          </a:p>
          <a:p>
            <a:pPr lvl="1"/>
            <a:r>
              <a:rPr lang="en-US" sz="2000" dirty="0"/>
              <a:t>SSC </a:t>
            </a:r>
            <a:r>
              <a:rPr lang="en-US" sz="2000" dirty="0" err="1"/>
              <a:t>PoC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CFTC </a:t>
            </a:r>
            <a:r>
              <a:rPr lang="en-US" sz="2000" dirty="0" err="1"/>
              <a:t>PoC</a:t>
            </a:r>
            <a:endParaRPr lang="en-US" sz="2000" dirty="0"/>
          </a:p>
          <a:p>
            <a:pPr lvl="1"/>
            <a:r>
              <a:rPr lang="en-US" sz="2000" dirty="0"/>
              <a:t>Other things </a:t>
            </a:r>
          </a:p>
          <a:p>
            <a:pPr lvl="1"/>
            <a:r>
              <a:rPr lang="en-US" sz="2000" dirty="0"/>
              <a:t>Decide on Workshop topic</a:t>
            </a:r>
          </a:p>
          <a:p>
            <a:endParaRPr lang="en-US" sz="20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268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 27 Sept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Morning</a:t>
            </a:r>
          </a:p>
          <a:p>
            <a:pPr lvl="1"/>
            <a:r>
              <a:rPr lang="en-US" sz="2000" dirty="0"/>
              <a:t>ADTF? E.g. LCC update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3200" dirty="0"/>
              <a:t>Afternoon</a:t>
            </a:r>
          </a:p>
          <a:p>
            <a:pPr lvl="1"/>
            <a:r>
              <a:rPr lang="en-US" sz="2800" dirty="0"/>
              <a:t>Workshop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153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FTF and RTF Charters (Friday Plenary)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Foundations</a:t>
            </a:r>
          </a:p>
          <a:p>
            <a:pPr lvl="1"/>
            <a:r>
              <a:rPr lang="en-US" sz="2000" dirty="0"/>
              <a:t>1.2 RTF reported in </a:t>
            </a:r>
            <a:r>
              <a:rPr lang="en-US" sz="2000" baseline="0" dirty="0"/>
              <a:t>March</a:t>
            </a:r>
          </a:p>
          <a:p>
            <a:pPr lvl="1"/>
            <a:r>
              <a:rPr lang="en-US" sz="2000" baseline="0" dirty="0"/>
              <a:t>No 1.3 </a:t>
            </a:r>
          </a:p>
          <a:p>
            <a:r>
              <a:rPr lang="en-US" sz="2400" dirty="0"/>
              <a:t>Business Entities</a:t>
            </a:r>
          </a:p>
          <a:p>
            <a:pPr lvl="1"/>
            <a:r>
              <a:rPr lang="en-US" sz="2000" dirty="0"/>
              <a:t>1.2 RTF</a:t>
            </a:r>
            <a:r>
              <a:rPr lang="en-US" sz="2000" baseline="0" dirty="0"/>
              <a:t> chartered Sept</a:t>
            </a:r>
          </a:p>
          <a:p>
            <a:pPr lvl="1"/>
            <a:r>
              <a:rPr lang="en-US" sz="2000" baseline="0" dirty="0"/>
              <a:t>Closing September</a:t>
            </a:r>
          </a:p>
          <a:p>
            <a:pPr lvl="2"/>
            <a:r>
              <a:rPr lang="en-US" sz="1600" dirty="0"/>
              <a:t>Issues exist, may have been addressed</a:t>
            </a:r>
          </a:p>
          <a:p>
            <a:r>
              <a:rPr lang="en-US" sz="2400" dirty="0"/>
              <a:t>Indices and Indicators</a:t>
            </a:r>
          </a:p>
          <a:p>
            <a:pPr lvl="1"/>
            <a:r>
              <a:rPr lang="en-US" sz="2000" dirty="0"/>
              <a:t>1.1 RTF chartered in Sept</a:t>
            </a:r>
          </a:p>
          <a:p>
            <a:pPr lvl="1"/>
            <a:r>
              <a:rPr lang="en-US" sz="2000" dirty="0"/>
              <a:t>Closing in Sept</a:t>
            </a:r>
          </a:p>
          <a:p>
            <a:pPr lvl="1"/>
            <a:r>
              <a:rPr lang="en-US" sz="2000" dirty="0"/>
              <a:t>No issues, so will close no change (IND 1.0 prevails</a:t>
            </a:r>
          </a:p>
          <a:p>
            <a:r>
              <a:rPr lang="en-US" sz="2400" dirty="0"/>
              <a:t>Financial Business and Commerce (FBC) </a:t>
            </a:r>
          </a:p>
          <a:p>
            <a:pPr lvl="1"/>
            <a:r>
              <a:rPr lang="en-US" sz="2000" dirty="0"/>
              <a:t>New RTF 1.1 chartered in September</a:t>
            </a: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Closing in September</a:t>
            </a:r>
            <a:endParaRPr lang="en-US" sz="2400" dirty="0">
              <a:effectLst/>
            </a:endParaRPr>
          </a:p>
          <a:p>
            <a:pPr lvl="0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5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aseline="0" dirty="0"/>
              <a:t>FIBO Current Specifications Status Overview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/>
              <a:t>FIBO Foundations </a:t>
            </a:r>
          </a:p>
          <a:p>
            <a:pPr lvl="1"/>
            <a:r>
              <a:rPr lang="en-US" sz="2000" baseline="0" dirty="0"/>
              <a:t>Final</a:t>
            </a:r>
            <a:r>
              <a:rPr lang="en-US" sz="2000" dirty="0"/>
              <a:t> version approved by OMG March 2015</a:t>
            </a:r>
            <a:endParaRPr lang="en-US" sz="2000" baseline="0" dirty="0"/>
          </a:p>
          <a:p>
            <a:pPr lvl="1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Revised </a:t>
            </a:r>
            <a:r>
              <a:rPr lang="en-US" sz="2000" baseline="0" dirty="0"/>
              <a:t>1.2 approved March 2017</a:t>
            </a:r>
          </a:p>
          <a:p>
            <a:pPr lvl="0"/>
            <a:r>
              <a:rPr lang="en-US" sz="2400" baseline="0" dirty="0"/>
              <a:t>FIBO Business Entities</a:t>
            </a:r>
          </a:p>
          <a:p>
            <a:pPr lvl="1" rtl="0" fontAlgn="base"/>
            <a:r>
              <a:rPr lang="en-US" sz="2000" dirty="0"/>
              <a:t>RTF 1.2 Sept 2017</a:t>
            </a:r>
            <a:endParaRPr lang="en-US" sz="20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400" dirty="0"/>
              <a:t>FIBO Indices and Indicators</a:t>
            </a:r>
          </a:p>
          <a:p>
            <a:pPr lvl="1"/>
            <a:r>
              <a:rPr lang="en-US" sz="2000" dirty="0"/>
              <a:t>RTF 1.1 Sept 2017 o changes</a:t>
            </a:r>
          </a:p>
          <a:p>
            <a:pPr lvl="1"/>
            <a:r>
              <a:rPr lang="en-US" sz="2000" dirty="0"/>
              <a:t>IND 1.0 is latest</a:t>
            </a:r>
          </a:p>
          <a:p>
            <a:pPr lvl="0"/>
            <a:r>
              <a:rPr lang="en-US" sz="2400" dirty="0"/>
              <a:t>FIBO FBC</a:t>
            </a:r>
          </a:p>
          <a:p>
            <a:pPr lvl="1"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RTF 1.1  Sept 2017</a:t>
            </a:r>
            <a:endParaRPr lang="en-US" sz="2000" dirty="0">
              <a:effectLst/>
            </a:endParaRPr>
          </a:p>
          <a:p>
            <a:pPr lvl="0"/>
            <a:r>
              <a:rPr lang="en-US" sz="2400" dirty="0"/>
              <a:t>These</a:t>
            </a:r>
            <a:r>
              <a:rPr lang="en-US" sz="2400" baseline="0" dirty="0"/>
              <a:t> will be the final definitive versions of FIBO 1.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79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FIBO: Scope and Content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Upper Ontology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Foundations: High level abstractions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Pricing, Yields, Analytics per instrument class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Concepts relating to individual institutions, reporting requirements etc.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Corporate Actions, Securities Issuance and Securitization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Derivatives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Loans, Mortgage Loans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Funds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Rights and Warrants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Indices and Indicators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(Common, Equities)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(Debt)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Business Entities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Financial Business and Commerce</a:t>
            </a:r>
          </a:p>
        </p:txBody>
      </p:sp>
    </p:spTree>
    <p:extLst>
      <p:ext uri="{BB962C8B-B14F-4D97-AF65-F5344CB8AC3E}">
        <p14:creationId xmlns:p14="http://schemas.microsoft.com/office/powerpoint/2010/main" val="2741457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781299" y="1524000"/>
            <a:ext cx="5448299" cy="533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1524000"/>
            <a:ext cx="18669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FIBO: Status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Upper Ontology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Foundations: High level abstractions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Pricing, Yields, Analytics per instrument class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Concepts relating to individual institutions, reporting requirements etc.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Corporate Actions, Securities Issuance and Securitization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Derivatives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Loans, Mortgage Loans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Funds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Rights and Warrants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(Common, Equities)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(Debt)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57600" y="0"/>
            <a:ext cx="54864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b="1" u="sng" dirty="0">
                <a:solidFill>
                  <a:schemeClr val="tx1"/>
                </a:solidFill>
              </a:rPr>
              <a:t>Key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05600" y="68179"/>
            <a:ext cx="2133600" cy="3168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OMG in process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438652" y="521368"/>
            <a:ext cx="2126580" cy="316832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In preparation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5600" y="521368"/>
            <a:ext cx="2133600" cy="3168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OMG Complete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38652" y="76200"/>
            <a:ext cx="2133600" cy="3168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Draft in CCM/FIBO-V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Indices and Indicators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Business Entities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Financial Business and Commerce</a:t>
            </a:r>
          </a:p>
        </p:txBody>
      </p:sp>
    </p:spTree>
    <p:extLst>
      <p:ext uri="{BB962C8B-B14F-4D97-AF65-F5344CB8AC3E}">
        <p14:creationId xmlns:p14="http://schemas.microsoft.com/office/powerpoint/2010/main" val="1940503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8692"/>
            <a:ext cx="8229600" cy="1143000"/>
          </a:xfrm>
        </p:spPr>
        <p:txBody>
          <a:bodyPr/>
          <a:lstStyle/>
          <a:p>
            <a:r>
              <a:rPr lang="en-US" dirty="0"/>
              <a:t>FIBO Where is What!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57200" y="1433698"/>
            <a:ext cx="1035382" cy="1157102"/>
            <a:chOff x="0" y="0"/>
            <a:chExt cx="650" cy="720"/>
          </a:xfrm>
        </p:grpSpPr>
        <p:sp>
          <p:nvSpPr>
            <p:cNvPr id="5" name="Oval 2"/>
            <p:cNvSpPr>
              <a:spLocks/>
            </p:cNvSpPr>
            <p:nvPr/>
          </p:nvSpPr>
          <p:spPr bwMode="auto">
            <a:xfrm>
              <a:off x="0" y="201"/>
              <a:ext cx="230" cy="231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" name="Oval 3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" name="Oval 4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" name="Oval 5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22399" y="1295400"/>
            <a:ext cx="731801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29 FIBO Business Conceptual Ontologies have been built since 2008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 </a:t>
            </a:r>
            <a:r>
              <a:rPr lang="en-US" sz="1200" dirty="0">
                <a:hlinkClick r:id="rId2"/>
              </a:rPr>
              <a:t>http://www.edmcouncil.org/semanticsrepository/index.html</a:t>
            </a:r>
            <a:endParaRPr lang="en-US" sz="1200" dirty="0"/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Contains much detailed downloadable information including models, spreadsheets and XLS files for 29 FIBOs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Working Wiki page”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3"/>
              </a:rPr>
              <a:t>https://github.com/edmcouncil/fibo/wiki</a:t>
            </a:r>
            <a:endParaRPr lang="en-US" sz="1200" dirty="0"/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For those who want to get serious soon – Links to UML and RDF/OWL downloadable files for all 29 FIBOs and much much more of Pink and Yellow and Green FIBOs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err="1"/>
              <a:t>Browseable</a:t>
            </a:r>
            <a:r>
              <a:rPr lang="en-US" sz="1200" dirty="0"/>
              <a:t> and searchable repository with workspaces for all ontologies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4"/>
              </a:rPr>
              <a:t>http://us.adaptive.com/FIBO/a3/</a:t>
            </a:r>
            <a:r>
              <a:rPr lang="en-US" sz="1200" dirty="0"/>
              <a:t> </a:t>
            </a:r>
          </a:p>
          <a:p>
            <a:pPr marL="742950" lvl="1" indent="-285750">
              <a:buFont typeface="Arial"/>
              <a:buChar char="•"/>
            </a:pPr>
            <a:endParaRPr lang="en-US" sz="800" dirty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5"/>
              </a:rPr>
              <a:t>http://www.omg.org/spec/EDMC-FIBO/FND/Current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FIBO-FND in final OMG documentation form including UML and RDF/OWL models for FIBO Foundations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at: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6"/>
              </a:rPr>
              <a:t>https://github.com/edmcouncil/fibo/wiki/FIBO-Foundations</a:t>
            </a:r>
            <a:r>
              <a:rPr lang="en-US" sz="1200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7"/>
              </a:rPr>
              <a:t>http://www.omg.org/spec/EDMC-FIBO/BE/Current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FIBO-BE (Business Entities) In OMG documentation form. 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8"/>
              </a:rPr>
              <a:t>https://github.com/edmcouncil/fibo/wiki/FIBO-Business-Entities</a:t>
            </a:r>
            <a:r>
              <a:rPr lang="en-US" sz="1200" dirty="0"/>
              <a:t>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A working version in testing (“David’s Branch”) is at 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9"/>
              </a:rPr>
              <a:t>https://github.com/dsnewman/fibo/tree/pink/be</a:t>
            </a:r>
            <a:endParaRPr lang="en-US" sz="1200" dirty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10"/>
              </a:rPr>
              <a:t>http://www.omg.org/spec/EDMC-FIBO/IND/Current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FIBO-IND (Indices and Indicators) In OMG documentation form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11"/>
              </a:rPr>
              <a:t>https://github.com/edmcouncil/fibo/wiki/FIBO-Indices-and-Indicators</a:t>
            </a:r>
            <a:r>
              <a:rPr lang="en-US" sz="1200" dirty="0"/>
              <a:t> .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Pointer to Loans FIBO </a:t>
            </a:r>
            <a:r>
              <a:rPr lang="en-US" sz="1200" dirty="0" err="1"/>
              <a:t>Github</a:t>
            </a:r>
            <a:r>
              <a:rPr lang="en-US" sz="1200" dirty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2"/>
              </a:rPr>
              <a:t>https://github.com/edmcouncil/fibo/wiki/FIBO-Loans</a:t>
            </a:r>
            <a:r>
              <a:rPr lang="en-US" sz="1200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Pointer to Securities and Equities FIBO </a:t>
            </a:r>
            <a:r>
              <a:rPr lang="en-US" sz="1200" dirty="0" err="1"/>
              <a:t>Github</a:t>
            </a:r>
            <a:r>
              <a:rPr lang="en-US" sz="1200" dirty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3"/>
              </a:rPr>
              <a:t>https://github.com/edmcouncil/fibo/wiki/FIBO-Securities-and-Equities</a:t>
            </a:r>
            <a:r>
              <a:rPr lang="en-US" sz="1200" dirty="0"/>
              <a:t> </a:t>
            </a:r>
          </a:p>
          <a:p>
            <a:endParaRPr lang="en-US" sz="1400" dirty="0"/>
          </a:p>
          <a:p>
            <a:pPr lvl="3"/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30871" y="937736"/>
            <a:ext cx="693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General Information - </a:t>
            </a:r>
            <a:r>
              <a:rPr lang="en-US" sz="1200" dirty="0">
                <a:hlinkClick r:id="rId14"/>
              </a:rPr>
              <a:t>http://www.edmcouncil.org/financialbusiness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Historical perspective and status </a:t>
            </a:r>
          </a:p>
          <a:p>
            <a:pPr lvl="1"/>
            <a:endParaRPr lang="en-US" dirty="0"/>
          </a:p>
        </p:txBody>
      </p:sp>
      <p:grpSp>
        <p:nvGrpSpPr>
          <p:cNvPr id="23" name="Group 18"/>
          <p:cNvGrpSpPr>
            <a:grpSpLocks/>
          </p:cNvGrpSpPr>
          <p:nvPr/>
        </p:nvGrpSpPr>
        <p:grpSpPr bwMode="auto">
          <a:xfrm>
            <a:off x="685801" y="3124200"/>
            <a:ext cx="585684" cy="533395"/>
            <a:chOff x="0" y="0"/>
            <a:chExt cx="650" cy="719"/>
          </a:xfrm>
        </p:grpSpPr>
        <p:sp>
          <p:nvSpPr>
            <p:cNvPr id="24" name="Oval 11"/>
            <p:cNvSpPr>
              <a:spLocks/>
            </p:cNvSpPr>
            <p:nvPr/>
          </p:nvSpPr>
          <p:spPr bwMode="auto">
            <a:xfrm>
              <a:off x="0" y="204"/>
              <a:ext cx="230" cy="232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5" name="Oval 12"/>
            <p:cNvSpPr>
              <a:spLocks/>
            </p:cNvSpPr>
            <p:nvPr/>
          </p:nvSpPr>
          <p:spPr bwMode="auto">
            <a:xfrm>
              <a:off x="479" y="245"/>
              <a:ext cx="173" cy="175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6" name="Oval 13"/>
            <p:cNvSpPr>
              <a:spLocks/>
            </p:cNvSpPr>
            <p:nvPr/>
          </p:nvSpPr>
          <p:spPr bwMode="auto">
            <a:xfrm>
              <a:off x="305" y="2"/>
              <a:ext cx="175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7" name="Oval 14"/>
            <p:cNvSpPr>
              <a:spLocks/>
            </p:cNvSpPr>
            <p:nvPr/>
          </p:nvSpPr>
          <p:spPr bwMode="auto">
            <a:xfrm>
              <a:off x="133" y="549"/>
              <a:ext cx="173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8" name="Line 15"/>
            <p:cNvSpPr>
              <a:spLocks noChangeShapeType="1"/>
            </p:cNvSpPr>
            <p:nvPr/>
          </p:nvSpPr>
          <p:spPr bwMode="auto">
            <a:xfrm>
              <a:off x="426" y="157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>
              <a:off x="231" y="320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0" name="Line 17"/>
            <p:cNvSpPr>
              <a:spLocks noChangeShapeType="1"/>
            </p:cNvSpPr>
            <p:nvPr/>
          </p:nvSpPr>
          <p:spPr bwMode="auto">
            <a:xfrm flipH="1">
              <a:off x="280" y="392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32" name="Group 101"/>
          <p:cNvGrpSpPr>
            <a:grpSpLocks/>
          </p:cNvGrpSpPr>
          <p:nvPr/>
        </p:nvGrpSpPr>
        <p:grpSpPr bwMode="auto">
          <a:xfrm>
            <a:off x="762000" y="4016026"/>
            <a:ext cx="609600" cy="632174"/>
            <a:chOff x="0" y="0"/>
            <a:chExt cx="650" cy="720"/>
          </a:xfrm>
        </p:grpSpPr>
        <p:sp>
          <p:nvSpPr>
            <p:cNvPr id="34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5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6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7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8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9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40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0" name="Group 92"/>
          <p:cNvGrpSpPr>
            <a:grpSpLocks/>
          </p:cNvGrpSpPr>
          <p:nvPr/>
        </p:nvGrpSpPr>
        <p:grpSpPr bwMode="auto">
          <a:xfrm>
            <a:off x="1219201" y="4724400"/>
            <a:ext cx="533399" cy="533400"/>
            <a:chOff x="0" y="0"/>
            <a:chExt cx="650" cy="720"/>
          </a:xfrm>
        </p:grpSpPr>
        <p:sp>
          <p:nvSpPr>
            <p:cNvPr id="52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3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4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5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6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7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8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9" name="Group 101"/>
          <p:cNvGrpSpPr>
            <a:grpSpLocks/>
          </p:cNvGrpSpPr>
          <p:nvPr/>
        </p:nvGrpSpPr>
        <p:grpSpPr bwMode="auto">
          <a:xfrm>
            <a:off x="533400" y="5082826"/>
            <a:ext cx="609600" cy="632174"/>
            <a:chOff x="0" y="0"/>
            <a:chExt cx="650" cy="720"/>
          </a:xfrm>
        </p:grpSpPr>
        <p:sp>
          <p:nvSpPr>
            <p:cNvPr id="60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1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2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3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4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5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6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67" name="Group 92"/>
          <p:cNvGrpSpPr>
            <a:grpSpLocks/>
          </p:cNvGrpSpPr>
          <p:nvPr/>
        </p:nvGrpSpPr>
        <p:grpSpPr bwMode="auto">
          <a:xfrm>
            <a:off x="838200" y="5791200"/>
            <a:ext cx="533399" cy="533400"/>
            <a:chOff x="0" y="0"/>
            <a:chExt cx="650" cy="720"/>
          </a:xfrm>
        </p:grpSpPr>
        <p:sp>
          <p:nvSpPr>
            <p:cNvPr id="68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9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0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1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2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3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4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75" name="Group 92"/>
          <p:cNvGrpSpPr>
            <a:grpSpLocks/>
          </p:cNvGrpSpPr>
          <p:nvPr/>
        </p:nvGrpSpPr>
        <p:grpSpPr bwMode="auto">
          <a:xfrm>
            <a:off x="914400" y="6248400"/>
            <a:ext cx="533399" cy="533400"/>
            <a:chOff x="0" y="0"/>
            <a:chExt cx="650" cy="720"/>
          </a:xfrm>
        </p:grpSpPr>
        <p:sp>
          <p:nvSpPr>
            <p:cNvPr id="76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7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8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9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0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1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2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91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r>
              <a:rPr lang="en-US" sz="2400" dirty="0"/>
              <a:t>News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</a:rPr>
              <a:t>FIBO update – spec and Master</a:t>
            </a:r>
            <a:endParaRPr lang="en-US" sz="2400" dirty="0">
              <a:effectLst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Process Update</a:t>
            </a:r>
          </a:p>
          <a:p>
            <a:r>
              <a:rPr lang="en-US" sz="2400" dirty="0"/>
              <a:t>Other FDTF Activities: Distributed Ledger (Blockchain) WG</a:t>
            </a:r>
          </a:p>
          <a:p>
            <a:r>
              <a:rPr lang="en-US" sz="2400" dirty="0"/>
              <a:t>OMG FDTF Quarterly Meeting Planning (New Orleans)</a:t>
            </a:r>
          </a:p>
          <a:p>
            <a:r>
              <a:rPr lang="en-US" sz="2400" dirty="0"/>
              <a:t>FIBO Status Takeaway Slides</a:t>
            </a:r>
          </a:p>
          <a:p>
            <a:pPr lvl="1"/>
            <a:r>
              <a:rPr lang="en-US" sz="2000" dirty="0"/>
              <a:t>Status of Current Specifications</a:t>
            </a:r>
          </a:p>
          <a:p>
            <a:pPr lvl="1"/>
            <a:r>
              <a:rPr lang="en-US" sz="2000" dirty="0"/>
              <a:t>Status of upcoming FIBO specifications and FCT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29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</a:t>
            </a:r>
            <a:r>
              <a:rPr lang="en-US" dirty="0" err="1"/>
              <a:t>Atlassian</a:t>
            </a:r>
            <a:r>
              <a:rPr lang="en-US" dirty="0"/>
              <a:t> Wiki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FIBO Overall</a:t>
            </a:r>
          </a:p>
          <a:p>
            <a:pPr lvl="1"/>
            <a:r>
              <a:rPr lang="en-US" sz="1800" dirty="0">
                <a:hlinkClick r:id="rId2"/>
              </a:rPr>
              <a:t>https://wiki.edmcouncil.org/display/FIBO/FIBO</a:t>
            </a:r>
            <a:r>
              <a:rPr lang="en-US" sz="1800" dirty="0"/>
              <a:t> </a:t>
            </a:r>
          </a:p>
          <a:p>
            <a:r>
              <a:rPr lang="en-US" sz="2000" dirty="0"/>
              <a:t>FIBO Content Teams</a:t>
            </a:r>
          </a:p>
          <a:p>
            <a:pPr lvl="1"/>
            <a:r>
              <a:rPr lang="en-US" sz="1600" dirty="0"/>
              <a:t>Foundations</a:t>
            </a:r>
          </a:p>
          <a:p>
            <a:pPr lvl="2"/>
            <a:r>
              <a:rPr lang="en-US" sz="1400" dirty="0">
                <a:hlinkClick r:id="rId3"/>
              </a:rPr>
              <a:t>https://wiki.edmcouncil.org/display/FND/FCT-FND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Business Entities </a:t>
            </a:r>
          </a:p>
          <a:p>
            <a:pPr lvl="2"/>
            <a:r>
              <a:rPr lang="en-US" sz="1400" dirty="0">
                <a:hlinkClick r:id="rId4"/>
              </a:rPr>
              <a:t>https://wiki.edmcouncil.org/display/BE/FIBO+-+FCT+-+Business+Entities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Indices and Indicators</a:t>
            </a:r>
          </a:p>
          <a:p>
            <a:pPr lvl="2"/>
            <a:r>
              <a:rPr lang="en-US" sz="1400" dirty="0">
                <a:hlinkClick r:id="rId5"/>
              </a:rPr>
              <a:t>https://wiki.edmcouncil.org/display/IND/FCT-IND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Financial Business and Commerce</a:t>
            </a:r>
          </a:p>
          <a:p>
            <a:pPr lvl="2"/>
            <a:r>
              <a:rPr lang="en-US" sz="1400" dirty="0">
                <a:hlinkClick r:id="rId6"/>
              </a:rPr>
              <a:t>https://wiki.edmcouncil.org/pages/viewpage.action?pageId=786677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Loans</a:t>
            </a:r>
          </a:p>
          <a:p>
            <a:pPr lvl="2"/>
            <a:r>
              <a:rPr lang="en-US" sz="1400" dirty="0">
                <a:hlinkClick r:id="rId7"/>
              </a:rPr>
              <a:t>https://wiki.edmcouncil.org/display/LOAN/FCT-LOAN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Securities and Equities</a:t>
            </a:r>
          </a:p>
          <a:p>
            <a:pPr lvl="2"/>
            <a:r>
              <a:rPr lang="en-US" sz="1400" dirty="0">
                <a:hlinkClick r:id="rId8"/>
              </a:rPr>
              <a:t>https://wiki.edmcouncil.org/pages/viewpage.action?pageId=786661</a:t>
            </a:r>
            <a:r>
              <a:rPr lang="en-US" sz="1400" dirty="0"/>
              <a:t> </a:t>
            </a:r>
          </a:p>
          <a:p>
            <a:pPr lvl="1"/>
            <a:r>
              <a:rPr lang="en-US" sz="1800" dirty="0"/>
              <a:t>Derivatives</a:t>
            </a:r>
          </a:p>
          <a:p>
            <a:pPr lvl="2"/>
            <a:r>
              <a:rPr lang="en-US" sz="1400" dirty="0">
                <a:hlinkClick r:id="rId9"/>
              </a:rPr>
              <a:t>https://wiki.edmcouncil.org/display/DER/FCT-DER</a:t>
            </a:r>
            <a:r>
              <a:rPr lang="en-US" sz="1400" dirty="0"/>
              <a:t> </a:t>
            </a:r>
          </a:p>
          <a:p>
            <a:pPr lvl="0"/>
            <a:r>
              <a:rPr lang="en-US" sz="2000" dirty="0"/>
              <a:t>Vendor</a:t>
            </a:r>
            <a:r>
              <a:rPr lang="en-US" sz="2000" baseline="0" dirty="0"/>
              <a:t> Team</a:t>
            </a:r>
          </a:p>
          <a:p>
            <a:pPr lvl="1"/>
            <a:r>
              <a:rPr lang="en-US" sz="1600" dirty="0">
                <a:hlinkClick r:id="rId10"/>
              </a:rPr>
              <a:t>https://wiki.edmcouncil.org/display/FVT/FIBO+-+Vendor+Team</a:t>
            </a:r>
            <a:r>
              <a:rPr lang="en-US" sz="1600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10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means FIBO expressed in SKOS</a:t>
            </a:r>
          </a:p>
          <a:p>
            <a:r>
              <a:rPr lang="en-US" dirty="0"/>
              <a:t>Usabl</a:t>
            </a:r>
            <a:r>
              <a:rPr lang="en-US" baseline="0" dirty="0"/>
              <a:t>e in SKOS tools</a:t>
            </a:r>
          </a:p>
          <a:p>
            <a:pPr lvl="1"/>
            <a:r>
              <a:rPr lang="en-US" baseline="0" dirty="0"/>
              <a:t>Optimized for relationships view in diagrams</a:t>
            </a:r>
          </a:p>
          <a:p>
            <a:pPr lvl="1"/>
            <a:r>
              <a:rPr lang="en-US" baseline="0" dirty="0"/>
              <a:t>NEW: Uses alt-label for synonym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699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schema.org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Work on second phase (FB extensions) </a:t>
            </a:r>
          </a:p>
          <a:p>
            <a:pPr lvl="1"/>
            <a:r>
              <a:rPr lang="en-US" dirty="0"/>
              <a:t>Status? Not</a:t>
            </a:r>
            <a:r>
              <a:rPr lang="en-US" baseline="0" dirty="0"/>
              <a:t> known at </a:t>
            </a:r>
            <a:r>
              <a:rPr lang="en-US" baseline="0" dirty="0" err="1"/>
              <a:t>thi</a:t>
            </a:r>
            <a:r>
              <a:rPr lang="en-US" baseline="0" dirty="0"/>
              <a:t> time</a:t>
            </a:r>
          </a:p>
          <a:p>
            <a:pPr lvl="1"/>
            <a:r>
              <a:rPr lang="en-US" baseline="0" dirty="0"/>
              <a:t>See schema.org for status and details</a:t>
            </a:r>
            <a:endParaRPr lang="en-US" dirty="0"/>
          </a:p>
          <a:p>
            <a:pPr lvl="0"/>
            <a:r>
              <a:rPr lang="en-US" dirty="0"/>
              <a:t>See FIBO Wiki structure </a:t>
            </a:r>
          </a:p>
          <a:p>
            <a:pPr lvl="1"/>
            <a:r>
              <a:rPr lang="en-US" dirty="0"/>
              <a:t>Wiki group management as per FCTs (see other notes)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02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Appendices: Background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Jargon Blaster</a:t>
            </a:r>
            <a:endParaRPr lang="en-US" sz="2800" dirty="0">
              <a:effectLst/>
            </a:endParaRPr>
          </a:p>
          <a:p>
            <a:r>
              <a:rPr lang="en-US" dirty="0"/>
              <a:t>II FIBO Infrastructure</a:t>
            </a:r>
          </a:p>
          <a:p>
            <a:r>
              <a:rPr lang="en-US" dirty="0"/>
              <a:t>III Red FIBO</a:t>
            </a:r>
          </a:p>
          <a:p>
            <a:r>
              <a:rPr lang="en-US" dirty="0"/>
              <a:t>IV FIBO Content and Status (“scenario” slides)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210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Appendix I: Jargon Blaster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ISO 10962 </a:t>
            </a:r>
          </a:p>
          <a:p>
            <a:pPr lvl="1"/>
            <a:r>
              <a:rPr lang="en-US" dirty="0"/>
              <a:t>Classification of Financial Instruments (CFI)</a:t>
            </a:r>
          </a:p>
          <a:p>
            <a:pPr lvl="1"/>
            <a:r>
              <a:rPr lang="en-US" dirty="0"/>
              <a:t>New version released in Jan 2015</a:t>
            </a:r>
          </a:p>
          <a:p>
            <a:pPr lvl="0"/>
            <a:r>
              <a:rPr lang="en-US" dirty="0"/>
              <a:t>ISO 20022</a:t>
            </a:r>
          </a:p>
          <a:p>
            <a:pPr lvl="1"/>
            <a:r>
              <a:rPr lang="en-US" dirty="0"/>
              <a:t>Messaging standard, UML to XML transformation</a:t>
            </a:r>
          </a:p>
          <a:p>
            <a:pPr lvl="1"/>
            <a:r>
              <a:rPr lang="en-US" dirty="0"/>
              <a:t>incorporated the draft ISO 19312 (WG11)</a:t>
            </a:r>
          </a:p>
          <a:p>
            <a:pPr lvl="1"/>
            <a:r>
              <a:rPr lang="en-US" dirty="0"/>
              <a:t>WG11 model was starting point for most FIBO</a:t>
            </a:r>
          </a:p>
          <a:p>
            <a:pPr lvl="0"/>
            <a:r>
              <a:rPr lang="en-US" dirty="0"/>
              <a:t>ISO 11179 = Metadata Repositories</a:t>
            </a:r>
          </a:p>
          <a:p>
            <a:pPr lvl="0"/>
            <a:r>
              <a:rPr lang="en-US" dirty="0"/>
              <a:t>XBRL = </a:t>
            </a:r>
            <a:r>
              <a:rPr lang="en-US" dirty="0" err="1"/>
              <a:t>eXtensible</a:t>
            </a:r>
            <a:r>
              <a:rPr lang="en-US" dirty="0"/>
              <a:t> Business </a:t>
            </a:r>
            <a:r>
              <a:rPr lang="en-US" dirty="0" err="1"/>
              <a:t>Reposrting</a:t>
            </a:r>
            <a:r>
              <a:rPr lang="en-US" dirty="0"/>
              <a:t> Language</a:t>
            </a:r>
          </a:p>
          <a:p>
            <a:pPr lvl="1"/>
            <a:r>
              <a:rPr lang="en-US" dirty="0"/>
              <a:t>Concepts are in individual “Taxonomies” (model schemas) only (IASB, IFRS, US-GAAP,</a:t>
            </a:r>
            <a:r>
              <a:rPr lang="en-US" baseline="0" dirty="0"/>
              <a:t> e</a:t>
            </a:r>
            <a:r>
              <a:rPr lang="en-US" dirty="0"/>
              <a:t>tc.)</a:t>
            </a:r>
          </a:p>
          <a:p>
            <a:r>
              <a:rPr lang="en-US" dirty="0"/>
              <a:t>MDDL – Market Data Definition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984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II: FIBO Infrastructure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“Holy Trinity”</a:t>
            </a:r>
          </a:p>
          <a:p>
            <a:pPr lvl="1"/>
            <a:r>
              <a:rPr lang="en-US" dirty="0"/>
              <a:t>GitHub</a:t>
            </a:r>
          </a:p>
          <a:p>
            <a:pPr lvl="1"/>
            <a:r>
              <a:rPr lang="en-US" dirty="0"/>
              <a:t>JIRA</a:t>
            </a:r>
          </a:p>
          <a:p>
            <a:pPr lvl="1"/>
            <a:r>
              <a:rPr lang="en-US" dirty="0"/>
              <a:t>Jenkins</a:t>
            </a:r>
          </a:p>
          <a:p>
            <a:pPr lvl="0"/>
            <a:r>
              <a:rPr lang="en-US" dirty="0"/>
              <a:t>Wiki</a:t>
            </a:r>
          </a:p>
          <a:p>
            <a:pPr lvl="1"/>
            <a:r>
              <a:rPr lang="en-US" dirty="0"/>
              <a:t>Each FCT and other teams have Wiki area (“Space”)</a:t>
            </a:r>
          </a:p>
          <a:p>
            <a:pPr lvl="1"/>
            <a:r>
              <a:rPr lang="en-US" dirty="0"/>
              <a:t>Minutes, actions etc. posted there</a:t>
            </a:r>
          </a:p>
          <a:p>
            <a:pPr lvl="1"/>
            <a:r>
              <a:rPr lang="en-US" dirty="0"/>
              <a:t>How-to Guide will be posted to Wiki also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Wiki to JIRA Bridge: meeting actions identified in Wikis are also now reflected as JIRA issues</a:t>
            </a:r>
          </a:p>
          <a:p>
            <a:pPr lvl="1"/>
            <a:r>
              <a:rPr lang="en-US" dirty="0"/>
              <a:t>Need for some instruction in this for FCT Leads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532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How-To</a:t>
            </a:r>
            <a:r>
              <a:rPr lang="en-US" baseline="0" dirty="0"/>
              <a:t>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Shows overall process to follow in using GitHub and </a:t>
            </a:r>
            <a:r>
              <a:rPr lang="en-US" dirty="0" err="1"/>
              <a:t>Atlassian</a:t>
            </a:r>
            <a:r>
              <a:rPr lang="en-US" dirty="0"/>
              <a:t> </a:t>
            </a:r>
            <a:r>
              <a:rPr lang="en-US" dirty="0" err="1"/>
              <a:t>Sourcetree</a:t>
            </a:r>
            <a:r>
              <a:rPr lang="en-US" dirty="0"/>
              <a:t>, for FCT Leads</a:t>
            </a:r>
          </a:p>
          <a:p>
            <a:r>
              <a:rPr lang="en-US" dirty="0"/>
              <a:t>Detailed screenshots</a:t>
            </a:r>
            <a:r>
              <a:rPr lang="en-US" baseline="0" dirty="0"/>
              <a:t> for each part of the process</a:t>
            </a:r>
          </a:p>
          <a:p>
            <a:r>
              <a:rPr lang="en-US" baseline="0" dirty="0"/>
              <a:t>New section on definitions added</a:t>
            </a:r>
          </a:p>
          <a:p>
            <a:r>
              <a:rPr lang="en-US" baseline="0" dirty="0"/>
              <a:t>Additional definitions added</a:t>
            </a:r>
          </a:p>
          <a:p>
            <a:pPr lvl="1"/>
            <a:r>
              <a:rPr lang="en-US" baseline="0" dirty="0"/>
              <a:t>This is the version that is posted on the Wiki</a:t>
            </a:r>
          </a:p>
          <a:p>
            <a:r>
              <a:rPr lang="en-US" dirty="0"/>
              <a:t>New section on aligning local and remote branches with EDM Council Master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228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Engagement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Groups</a:t>
            </a:r>
          </a:p>
          <a:p>
            <a:pPr lvl="1"/>
            <a:r>
              <a:rPr lang="en-US" dirty="0"/>
              <a:t>Each Team is configured as a “Group” in JIRA</a:t>
            </a:r>
          </a:p>
          <a:p>
            <a:pPr lvl="1"/>
            <a:r>
              <a:rPr lang="en-US" dirty="0"/>
              <a:t>This group is then als</a:t>
            </a:r>
            <a:r>
              <a:rPr lang="en-US" baseline="0" dirty="0"/>
              <a:t>o used for participation in Wiki “spaces”</a:t>
            </a:r>
          </a:p>
          <a:p>
            <a:pPr lvl="0"/>
            <a:r>
              <a:rPr lang="en-US" dirty="0"/>
              <a:t>If you registered for</a:t>
            </a:r>
            <a:r>
              <a:rPr lang="en-US" baseline="0" dirty="0"/>
              <a:t> GitHub access, you GitHub ID also becomes your JIRA ID</a:t>
            </a:r>
          </a:p>
          <a:p>
            <a:pPr lvl="1"/>
            <a:r>
              <a:rPr lang="en-US" dirty="0"/>
              <a:t>Group leads will</a:t>
            </a:r>
            <a:r>
              <a:rPr lang="en-US" baseline="0" dirty="0"/>
              <a:t> then add you to their team group</a:t>
            </a:r>
          </a:p>
          <a:p>
            <a:pPr lvl="0"/>
            <a:r>
              <a:rPr lang="en-US" dirty="0"/>
              <a:t>Otherwise, you will have received an invitation</a:t>
            </a:r>
            <a:r>
              <a:rPr lang="en-US" baseline="0" dirty="0"/>
              <a:t> from JIRA directly</a:t>
            </a:r>
          </a:p>
          <a:p>
            <a:pPr lvl="1"/>
            <a:r>
              <a:rPr lang="en-US" dirty="0"/>
              <a:t>You may</a:t>
            </a:r>
            <a:r>
              <a:rPr lang="en-US" baseline="0" dirty="0"/>
              <a:t> want to retrospectively ask to be added to GitHub</a:t>
            </a:r>
          </a:p>
          <a:p>
            <a:pPr lvl="0"/>
            <a:r>
              <a:rPr lang="en-US" baseline="0" dirty="0"/>
              <a:t>Some people are having difficulty accessing the Wiki </a:t>
            </a:r>
            <a:r>
              <a:rPr lang="en-US" sz="2400" baseline="0" dirty="0"/>
              <a:t>– there is a synch to be run periodically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641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FCT Process (to be followed by FCT Leads)</a:t>
            </a:r>
          </a:p>
          <a:p>
            <a:pPr lvl="1"/>
            <a:r>
              <a:rPr lang="en-US" sz="2000" dirty="0"/>
              <a:t>Standard template / slides used by all FCT leads</a:t>
            </a:r>
          </a:p>
          <a:p>
            <a:pPr lvl="1"/>
            <a:r>
              <a:rPr lang="en-US" sz="2000" dirty="0"/>
              <a:t>Minutes posted to Wiki</a:t>
            </a:r>
          </a:p>
          <a:p>
            <a:pPr lvl="2"/>
            <a:r>
              <a:rPr lang="en-US" sz="1800" dirty="0"/>
              <a:t>Dennis is doing this fro MB notes; </a:t>
            </a:r>
          </a:p>
          <a:p>
            <a:pPr lvl="2"/>
            <a:r>
              <a:rPr lang="en-US" sz="1800" dirty="0"/>
              <a:t>FCT leads should take on responsibility for note-taking and publishing</a:t>
            </a:r>
          </a:p>
          <a:p>
            <a:pPr lvl="0"/>
            <a:r>
              <a:rPr lang="en-US" sz="2400" dirty="0"/>
              <a:t>FIBO Proof</a:t>
            </a:r>
            <a:r>
              <a:rPr lang="en-US" sz="2400" baseline="0" dirty="0"/>
              <a:t> of Concept Teams</a:t>
            </a:r>
          </a:p>
          <a:p>
            <a:pPr lvl="1"/>
            <a:r>
              <a:rPr lang="en-US" sz="2000" dirty="0"/>
              <a:t>May</a:t>
            </a:r>
            <a:r>
              <a:rPr lang="en-US" sz="2000" baseline="0" dirty="0"/>
              <a:t> use any FIBO color as appropriate</a:t>
            </a:r>
          </a:p>
          <a:p>
            <a:pPr lvl="1"/>
            <a:r>
              <a:rPr lang="en-US" sz="2000" baseline="0" dirty="0"/>
              <a:t>Run on same process as FCTs (wiki etc.).</a:t>
            </a:r>
          </a:p>
          <a:p>
            <a:pPr lvl="0"/>
            <a:r>
              <a:rPr lang="en-US" sz="2400" dirty="0"/>
              <a:t>FIBO</a:t>
            </a:r>
            <a:r>
              <a:rPr lang="en-US" sz="2400" baseline="0" dirty="0"/>
              <a:t> Vendor Team</a:t>
            </a:r>
          </a:p>
          <a:p>
            <a:pPr lvl="1"/>
            <a:r>
              <a:rPr lang="en-US" sz="2000" dirty="0"/>
              <a:t>Initially focused on tool support for specification activities</a:t>
            </a:r>
          </a:p>
          <a:p>
            <a:pPr lvl="1"/>
            <a:r>
              <a:rPr lang="en-US" sz="2000" dirty="0"/>
              <a:t>Will also extend to potential</a:t>
            </a:r>
            <a:r>
              <a:rPr lang="en-US" sz="2000" baseline="0" dirty="0"/>
              <a:t> test assistance, </a:t>
            </a:r>
            <a:r>
              <a:rPr lang="en-US" sz="2000" baseline="0" dirty="0" err="1"/>
              <a:t>PoCs</a:t>
            </a:r>
            <a:r>
              <a:rPr lang="en-US" sz="2000" baseline="0" dirty="0"/>
              <a:t> etc. </a:t>
            </a:r>
          </a:p>
          <a:p>
            <a:pPr lvl="0"/>
            <a:r>
              <a:rPr lang="en-US" sz="2400" dirty="0"/>
              <a:t>Build</a:t>
            </a:r>
            <a:r>
              <a:rPr lang="en-US" sz="2400" baseline="0" dirty="0"/>
              <a:t> / Test / Deploy / Maintain document</a:t>
            </a:r>
          </a:p>
          <a:p>
            <a:pPr lvl="1"/>
            <a:r>
              <a:rPr lang="en-US" sz="2000" dirty="0"/>
              <a:t>This is the definitive reference for all process (see Fig 4 of that)</a:t>
            </a:r>
          </a:p>
          <a:p>
            <a:pPr lvl="0"/>
            <a:r>
              <a:rPr lang="en-US" sz="2400" dirty="0"/>
              <a:t>GitHub / Process User Guide updated</a:t>
            </a:r>
          </a:p>
          <a:p>
            <a:pPr lvl="1"/>
            <a:r>
              <a:rPr lang="en-US" sz="2000" dirty="0"/>
              <a:t>Will</a:t>
            </a:r>
            <a:r>
              <a:rPr lang="en-US" sz="2000" baseline="0" dirty="0"/>
              <a:t> </a:t>
            </a:r>
            <a:r>
              <a:rPr lang="en-US" sz="2000" dirty="0"/>
              <a:t>extend to overall process over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940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Content</a:t>
            </a:r>
            <a:r>
              <a:rPr lang="en-US" baseline="0" dirty="0"/>
              <a:t>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FIBO Content Team has</a:t>
            </a:r>
          </a:p>
          <a:p>
            <a:pPr lvl="1"/>
            <a:r>
              <a:rPr lang="en-US" dirty="0"/>
              <a:t>A GitHub fork on the FCT</a:t>
            </a:r>
            <a:r>
              <a:rPr lang="en-US" baseline="0" dirty="0"/>
              <a:t> Leader GitHub account</a:t>
            </a:r>
            <a:endParaRPr lang="en-US" dirty="0"/>
          </a:p>
          <a:p>
            <a:pPr lvl="1"/>
            <a:r>
              <a:rPr lang="en-US" dirty="0"/>
              <a:t>A working wiki on the main (EDM Council) GitHub account</a:t>
            </a:r>
          </a:p>
          <a:p>
            <a:pPr lvl="1"/>
            <a:r>
              <a:rPr lang="en-US" dirty="0"/>
              <a:t>Regular</a:t>
            </a:r>
            <a:r>
              <a:rPr lang="en-US" baseline="0" dirty="0"/>
              <a:t> meetings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67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Spec.edmcouncil.org</a:t>
            </a:r>
          </a:p>
          <a:p>
            <a:pPr lvl="1"/>
            <a:r>
              <a:rPr lang="en-US" sz="1600" dirty="0"/>
              <a:t>Published!</a:t>
            </a:r>
          </a:p>
          <a:p>
            <a:pPr lvl="0"/>
            <a:r>
              <a:rPr lang="en-US" sz="2000" dirty="0"/>
              <a:t>FIBO Plans</a:t>
            </a:r>
          </a:p>
          <a:p>
            <a:pPr lvl="1"/>
            <a:r>
              <a:rPr lang="en-US" sz="1600" dirty="0"/>
              <a:t>OMG FIBO v2 coming in December (RFC)</a:t>
            </a:r>
          </a:p>
          <a:p>
            <a:pPr lvl="1"/>
            <a:r>
              <a:rPr lang="en-US" sz="1600" dirty="0"/>
              <a:t>OMG FIBO v1 to be completed September</a:t>
            </a:r>
          </a:p>
          <a:p>
            <a:pPr lvl="0"/>
            <a:r>
              <a:rPr lang="en-US" sz="2000" dirty="0"/>
              <a:t>FIBO 2.0</a:t>
            </a:r>
          </a:p>
          <a:p>
            <a:pPr lvl="1"/>
            <a:r>
              <a:rPr lang="en-US" sz="1600" dirty="0"/>
              <a:t>Everything that is in GitHub “Production” (spec)</a:t>
            </a:r>
          </a:p>
          <a:p>
            <a:pPr lvl="1"/>
            <a:r>
              <a:rPr lang="en-US" sz="1600" dirty="0"/>
              <a:t>Once adopted, will be updated quarterly via RTF</a:t>
            </a:r>
          </a:p>
          <a:p>
            <a:pPr lvl="1"/>
            <a:r>
              <a:rPr lang="en-US" sz="1600" dirty="0"/>
              <a:t>Draft for socialization at Sept FDTF</a:t>
            </a:r>
          </a:p>
          <a:p>
            <a:pPr lvl="0"/>
            <a:r>
              <a:rPr lang="en-US" sz="2000" dirty="0"/>
              <a:t>OMG FIBO v1  RTFs </a:t>
            </a:r>
          </a:p>
          <a:p>
            <a:pPr lvl="1"/>
            <a:r>
              <a:rPr lang="en-US" sz="1600" dirty="0"/>
              <a:t>IND, FBC, BE: September closeout</a:t>
            </a:r>
            <a:endParaRPr lang="en-US" sz="2000" dirty="0"/>
          </a:p>
          <a:p>
            <a:pPr lvl="0"/>
            <a:r>
              <a:rPr lang="en-US" sz="2000" dirty="0"/>
              <a:t>Requirements for content negotiation</a:t>
            </a:r>
          </a:p>
          <a:p>
            <a:pPr lvl="0"/>
            <a:r>
              <a:rPr lang="en-US" sz="2000" dirty="0"/>
              <a:t>CCM FIBO-Master project and round tripping</a:t>
            </a:r>
          </a:p>
          <a:p>
            <a:pPr lvl="0"/>
            <a:r>
              <a:rPr lang="en-US" sz="2000" dirty="0"/>
              <a:t>Coagulation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1941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15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36BC9-725A-444C-B9DC-7E7F9495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spec.edmcouncil.org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6A6E7-0CFE-4B4E-A6CA-327310662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Products:</a:t>
            </a:r>
          </a:p>
          <a:p>
            <a:pPr lvl="1"/>
            <a:r>
              <a:rPr lang="en-US" dirty="0"/>
              <a:t>Glossary</a:t>
            </a:r>
          </a:p>
          <a:p>
            <a:pPr lvl="1"/>
            <a:r>
              <a:rPr lang="en-US" dirty="0"/>
              <a:t>Vocabulary (SKOS)</a:t>
            </a:r>
          </a:p>
          <a:p>
            <a:pPr lvl="2"/>
            <a:r>
              <a:rPr lang="en-US" dirty="0"/>
              <a:t>FIBO-specific flavor</a:t>
            </a:r>
          </a:p>
          <a:p>
            <a:pPr lvl="2"/>
            <a:r>
              <a:rPr lang="en-US" dirty="0"/>
              <a:t>Next version will use alt-label for synonyms for tool support</a:t>
            </a:r>
          </a:p>
          <a:p>
            <a:pPr lvl="1"/>
            <a:r>
              <a:rPr lang="en-US" dirty="0"/>
              <a:t>UML Business Model diagrams</a:t>
            </a:r>
          </a:p>
          <a:p>
            <a:pPr lvl="2"/>
            <a:r>
              <a:rPr lang="en-US" dirty="0"/>
              <a:t>Future: downloadable repository</a:t>
            </a:r>
          </a:p>
          <a:p>
            <a:pPr lvl="1"/>
            <a:r>
              <a:rPr lang="en-US" dirty="0"/>
              <a:t>OWL</a:t>
            </a:r>
            <a:r>
              <a:rPr lang="en-US" baseline="0" dirty="0"/>
              <a:t> Ontology files</a:t>
            </a:r>
          </a:p>
          <a:p>
            <a:pPr lvl="2"/>
            <a:r>
              <a:rPr lang="en-US" dirty="0"/>
              <a:t>RDF/XML, TTL, JSON-LD + </a:t>
            </a:r>
            <a:r>
              <a:rPr lang="en-US" dirty="0" err="1"/>
              <a:t>Nquads</a:t>
            </a:r>
            <a:endParaRPr lang="en-US" dirty="0"/>
          </a:p>
          <a:p>
            <a:pPr lvl="1"/>
            <a:r>
              <a:rPr lang="en-US" dirty="0"/>
              <a:t>Schema.org</a:t>
            </a:r>
          </a:p>
          <a:p>
            <a:pPr lvl="0"/>
            <a:r>
              <a:rPr lang="en-US" dirty="0"/>
              <a:t>Future Products</a:t>
            </a:r>
          </a:p>
          <a:p>
            <a:pPr lvl="1"/>
            <a:r>
              <a:rPr lang="en-US" dirty="0"/>
              <a:t>SHACL – to be confirmed</a:t>
            </a:r>
          </a:p>
          <a:p>
            <a:pPr lvl="1"/>
            <a:r>
              <a:rPr lang="en-US" dirty="0"/>
              <a:t>Linked Data Fragments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EAB3F-0C82-482B-893A-4BC907C18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269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2891A-21AD-4C95-9DC9-0B9788455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spec.edmcoucil.org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C9502-7D21-4848-B07E-E3CD9854F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Statuses:</a:t>
            </a:r>
          </a:p>
          <a:p>
            <a:pPr lvl="1"/>
            <a:r>
              <a:rPr lang="en-US" dirty="0"/>
              <a:t>Production</a:t>
            </a:r>
          </a:p>
          <a:p>
            <a:pPr lvl="2"/>
            <a:r>
              <a:rPr lang="en-US" dirty="0"/>
              <a:t>All fully vetted OWL ontologies</a:t>
            </a:r>
          </a:p>
          <a:p>
            <a:pPr lvl="2"/>
            <a:r>
              <a:rPr lang="en-US" dirty="0"/>
              <a:t>FND (part); FBC; BE; IND; DER (part); SEC (part)</a:t>
            </a:r>
          </a:p>
          <a:p>
            <a:pPr lvl="1"/>
            <a:r>
              <a:rPr lang="en-US" dirty="0"/>
              <a:t>Provisional (in development ontologies)</a:t>
            </a:r>
          </a:p>
          <a:p>
            <a:pPr lvl="2"/>
            <a:r>
              <a:rPr lang="en-US" dirty="0"/>
              <a:t>Reference terms: SEC, DER,</a:t>
            </a:r>
            <a:r>
              <a:rPr lang="en-US" baseline="0" dirty="0"/>
              <a:t> CIV</a:t>
            </a:r>
          </a:p>
          <a:p>
            <a:pPr lvl="2"/>
            <a:r>
              <a:rPr lang="en-US" baseline="0" dirty="0"/>
              <a:t>Temporal terms (pricing etc.)</a:t>
            </a:r>
          </a:p>
          <a:p>
            <a:pPr lvl="2"/>
            <a:r>
              <a:rPr lang="en-US" dirty="0"/>
              <a:t>Process terms (CAE, Issuance etc.)</a:t>
            </a:r>
          </a:p>
          <a:p>
            <a:pPr lvl="2"/>
            <a:r>
              <a:rPr lang="en-US" dirty="0"/>
              <a:t>These are in Alpha and Beta review status</a:t>
            </a:r>
          </a:p>
          <a:p>
            <a:pPr lvl="1"/>
            <a:r>
              <a:rPr lang="en-US" dirty="0"/>
              <a:t>Informative</a:t>
            </a:r>
          </a:p>
          <a:p>
            <a:pPr lvl="2"/>
            <a:r>
              <a:rPr lang="en-US" dirty="0"/>
              <a:t>Extensions to items already published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428DD-38E2-48C0-8BF3-4BF4E8305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944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Master (unification)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of 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IBO including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work in progress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Production + Provisional are in FIBO-Master</a:t>
            </a:r>
          </a:p>
          <a:p>
            <a:pPr rtl="0" fontAlgn="base"/>
            <a:r>
              <a:rPr lang="en-US" dirty="0"/>
              <a:t>Informative “Extensions” also included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Includes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all the business concepts in legacy Semantics Repository</a:t>
            </a:r>
            <a:endParaRPr lang="en-US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Includes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conceptual FND and “Extension” modules and ontologies for future use or used by unpublished content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350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Master Open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Main issues:</a:t>
            </a:r>
          </a:p>
          <a:p>
            <a:pPr lvl="1"/>
            <a:r>
              <a:rPr lang="en-US" sz="2000" dirty="0"/>
              <a:t>Duplication (Proxies) all fixed</a:t>
            </a:r>
          </a:p>
          <a:p>
            <a:pPr lvl="1"/>
            <a:r>
              <a:rPr lang="en-US" sz="2000" dirty="0"/>
              <a:t>Semantic Duplication – FND FCT investigations</a:t>
            </a:r>
          </a:p>
          <a:p>
            <a:pPr lvl="1"/>
            <a:r>
              <a:rPr lang="en-US" sz="2000" dirty="0"/>
              <a:t>References to things not there</a:t>
            </a:r>
          </a:p>
          <a:p>
            <a:pPr lvl="1"/>
            <a:r>
              <a:rPr lang="en-US" sz="2000" dirty="0"/>
              <a:t>Values</a:t>
            </a:r>
            <a:r>
              <a:rPr lang="en-US" sz="2000" baseline="0" dirty="0"/>
              <a:t> ontology</a:t>
            </a:r>
          </a:p>
          <a:p>
            <a:pPr lvl="1"/>
            <a:r>
              <a:rPr lang="en-US" sz="2000" baseline="0" dirty="0"/>
              <a:t>Duplicate property names (short names, to be restrictions when FCTs work)</a:t>
            </a:r>
          </a:p>
          <a:p>
            <a:pPr lvl="0"/>
            <a:r>
              <a:rPr lang="en-US" sz="2400" baseline="0" dirty="0"/>
              <a:t>Round tripping supported in CCM 18.0 SP10</a:t>
            </a:r>
          </a:p>
          <a:p>
            <a:pPr lvl="1"/>
            <a:r>
              <a:rPr lang="en-US" sz="2000" baseline="0" dirty="0"/>
              <a:t>Some exceptions to be worked around</a:t>
            </a:r>
          </a:p>
          <a:p>
            <a:pPr lvl="0"/>
            <a:r>
              <a:rPr lang="en-US" sz="2400" baseline="0" dirty="0"/>
              <a:t>Some elements failing round trip – under investigation</a:t>
            </a:r>
          </a:p>
          <a:p>
            <a:pPr lvl="0"/>
            <a:r>
              <a:rPr lang="en-US" sz="2400" baseline="0" dirty="0"/>
              <a:t>When these are all working CCM model will be fully aligned with the OWL in GitHub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387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/>
              <a:t>Content negotiation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How to render ontologies using HTML / Web browser </a:t>
            </a:r>
          </a:p>
          <a:p>
            <a:pPr lvl="0"/>
            <a:r>
              <a:rPr lang="en-US" sz="2400" dirty="0"/>
              <a:t>What you see in a browser when you enter the URI of a class or property</a:t>
            </a:r>
          </a:p>
          <a:p>
            <a:pPr lvl="0"/>
            <a:r>
              <a:rPr lang="en-GB" sz="2800" dirty="0"/>
              <a:t>OMG Working Group: </a:t>
            </a:r>
          </a:p>
          <a:p>
            <a:pPr lvl="1"/>
            <a:r>
              <a:rPr lang="en-GB" sz="2000" dirty="0"/>
              <a:t>FIBO and other OMG requirements</a:t>
            </a:r>
          </a:p>
          <a:p>
            <a:pPr lvl="1"/>
            <a:r>
              <a:rPr lang="en-GB" sz="2000" baseline="0" dirty="0"/>
              <a:t>Single IRI per concept with alternative views</a:t>
            </a:r>
          </a:p>
          <a:p>
            <a:pPr lvl="0"/>
            <a:r>
              <a:rPr lang="en-GB" sz="2400" baseline="0" dirty="0"/>
              <a:t>The material at spec doesn’t follow this at the current release</a:t>
            </a:r>
          </a:p>
          <a:p>
            <a:pPr lvl="1"/>
            <a:r>
              <a:rPr lang="en-GB" sz="2000" baseline="0" dirty="0"/>
              <a:t>To be addressed in next or future releases</a:t>
            </a:r>
          </a:p>
          <a:p>
            <a:pPr lvl="1"/>
            <a:endParaRPr lang="en-GB" sz="2000" baseline="0" dirty="0"/>
          </a:p>
          <a:p>
            <a:pPr lvl="0"/>
            <a:r>
              <a:rPr lang="en-GB" sz="2400" baseline="0" dirty="0"/>
              <a:t>Summary (David Frankel)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790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39B72-B759-4049-9606-FE305B7B3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F16A6-282D-4968-B96D-F6B54B56F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FIBO 1</a:t>
            </a:r>
          </a:p>
          <a:p>
            <a:pPr lvl="1"/>
            <a:r>
              <a:rPr lang="en-US" dirty="0"/>
              <a:t>FND: 1.2 as delivered in March</a:t>
            </a:r>
          </a:p>
          <a:p>
            <a:pPr lvl="1"/>
            <a:r>
              <a:rPr lang="en-US" dirty="0"/>
              <a:t>FBC: 1.1 delivering in September</a:t>
            </a:r>
          </a:p>
          <a:p>
            <a:pPr lvl="1"/>
            <a:r>
              <a:rPr lang="en-US" dirty="0"/>
              <a:t>IND:</a:t>
            </a:r>
            <a:r>
              <a:rPr lang="en-US" baseline="0" dirty="0"/>
              <a:t> 1.0 (no new material from 1.1 RTF)</a:t>
            </a:r>
          </a:p>
          <a:p>
            <a:pPr lvl="1"/>
            <a:r>
              <a:rPr lang="en-US" baseline="0" dirty="0"/>
              <a:t>BE: 1.2 delivering in September</a:t>
            </a:r>
          </a:p>
          <a:p>
            <a:pPr lvl="0"/>
            <a:r>
              <a:rPr lang="en-US" dirty="0"/>
              <a:t>FIBO 2.0</a:t>
            </a:r>
          </a:p>
          <a:p>
            <a:pPr lvl="1"/>
            <a:r>
              <a:rPr lang="en-US" dirty="0"/>
              <a:t>All FIBO content in one specification</a:t>
            </a:r>
          </a:p>
          <a:p>
            <a:pPr lvl="1"/>
            <a:r>
              <a:rPr lang="en-US" dirty="0"/>
              <a:t>Initial RFC in December</a:t>
            </a:r>
          </a:p>
          <a:p>
            <a:pPr lvl="2"/>
            <a:r>
              <a:rPr lang="en-US" dirty="0"/>
              <a:t>Reflects state of ontologies in spec.edmcoucil.org</a:t>
            </a:r>
          </a:p>
          <a:p>
            <a:pPr lvl="1"/>
            <a:r>
              <a:rPr lang="en-US" dirty="0"/>
              <a:t>Draft in September to socialize</a:t>
            </a:r>
          </a:p>
          <a:p>
            <a:pPr lvl="1"/>
            <a:r>
              <a:rPr lang="en-US" dirty="0"/>
              <a:t>Will track quarterly releases of spec.edmcoucil.org via RTFs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9981D-70E5-4A98-B12C-0AAFAADF2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641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15879</TotalTime>
  <Words>2243</Words>
  <Application>Microsoft Office PowerPoint</Application>
  <PresentationFormat>On-screen Show (4:3)</PresentationFormat>
  <Paragraphs>393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Gill Sans</vt:lpstr>
      <vt:lpstr>ヒラギノ角ゴ ProN W3</vt:lpstr>
      <vt:lpstr>Office Theme</vt:lpstr>
      <vt:lpstr>OMG Finance Domain Task Force (FDTF)</vt:lpstr>
      <vt:lpstr>Agenda</vt:lpstr>
      <vt:lpstr>News</vt:lpstr>
      <vt:lpstr>spec.edmcouncil.org</vt:lpstr>
      <vt:lpstr>spec.edmcoucil.org</vt:lpstr>
      <vt:lpstr>FIBO Master (unification)</vt:lpstr>
      <vt:lpstr>FIBO Master Open Actions</vt:lpstr>
      <vt:lpstr>Content negotiation</vt:lpstr>
      <vt:lpstr>FIBO Plans</vt:lpstr>
      <vt:lpstr>FIBO 2.0 Deliverables</vt:lpstr>
      <vt:lpstr>FDTF DLT WG (Blockchain)</vt:lpstr>
      <vt:lpstr>OMG Quarterly Meeting Sept 2017 (New Orleans, LA)</vt:lpstr>
      <vt:lpstr>Tuesday 26 Sept</vt:lpstr>
      <vt:lpstr>Wednesday 27 Sept</vt:lpstr>
      <vt:lpstr>FTF and RTF Charters (Friday Plenary)</vt:lpstr>
      <vt:lpstr>FIBO Current Specifications Status Overview</vt:lpstr>
      <vt:lpstr>FIBO: Scope and Content</vt:lpstr>
      <vt:lpstr>FIBO: Status</vt:lpstr>
      <vt:lpstr>FIBO Where is What!</vt:lpstr>
      <vt:lpstr>FIBO Atlassian Wiki Spaces</vt:lpstr>
      <vt:lpstr>FIBO Vocabulary</vt:lpstr>
      <vt:lpstr>schema.org Status</vt:lpstr>
      <vt:lpstr>Appendices: Background Slides</vt:lpstr>
      <vt:lpstr>Appendix I: Jargon Blaster</vt:lpstr>
      <vt:lpstr>Appendix II: FIBO Infrastructure</vt:lpstr>
      <vt:lpstr>How-To Guide</vt:lpstr>
      <vt:lpstr>Engagement Model</vt:lpstr>
      <vt:lpstr>Process Progress</vt:lpstr>
      <vt:lpstr>FIBO Content Teams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Mike</cp:lastModifiedBy>
  <cp:revision>667</cp:revision>
  <dcterms:created xsi:type="dcterms:W3CDTF">2011-04-19T19:19:23Z</dcterms:created>
  <dcterms:modified xsi:type="dcterms:W3CDTF">2017-08-02T19:10:49Z</dcterms:modified>
</cp:coreProperties>
</file>