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483" r:id="rId3"/>
    <p:sldId id="482" r:id="rId4"/>
    <p:sldId id="487" r:id="rId5"/>
    <p:sldId id="488" r:id="rId6"/>
    <p:sldId id="489" r:id="rId7"/>
    <p:sldId id="491" r:id="rId8"/>
    <p:sldId id="490" r:id="rId9"/>
    <p:sldId id="4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8728" autoAdjust="0"/>
    <p:restoredTop sz="86323" autoAdjust="0"/>
  </p:normalViewPr>
  <p:slideViewPr>
    <p:cSldViewPr>
      <p:cViewPr varScale="1">
        <p:scale>
          <a:sx n="87" d="100"/>
          <a:sy n="87" d="100"/>
        </p:scale>
        <p:origin x="-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0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Sept 11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2013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FIBO Foundations completed and submitted</a:t>
            </a:r>
          </a:p>
          <a:p>
            <a:pPr lvl="1"/>
            <a:r>
              <a:rPr lang="en-US" baseline="0" dirty="0" smtClean="0"/>
              <a:t>Initial responses positive</a:t>
            </a:r>
          </a:p>
          <a:p>
            <a:pPr lvl="0"/>
            <a:r>
              <a:rPr lang="en-US" baseline="0" dirty="0" smtClean="0"/>
              <a:t>FIBO Business Entities Draft in preparation</a:t>
            </a:r>
          </a:p>
          <a:p>
            <a:pPr lvl="1"/>
            <a:r>
              <a:rPr lang="en-US" baseline="0" dirty="0" smtClean="0"/>
              <a:t>Will be shown at OMG FDTF</a:t>
            </a:r>
          </a:p>
          <a:p>
            <a:pPr lvl="0"/>
            <a:r>
              <a:rPr lang="en-US" baseline="0" dirty="0" smtClean="0"/>
              <a:t>OMG Quarterly Meeting / FDTF Tue 24 Sept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baseline="0" dirty="0" smtClean="0"/>
              <a:t>Submissions </a:t>
            </a:r>
            <a:r>
              <a:rPr lang="en-US" baseline="0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aseline="0" dirty="0" smtClean="0"/>
              <a:t>FIBO Foundations – submitted</a:t>
            </a:r>
          </a:p>
          <a:p>
            <a:pPr lvl="2"/>
            <a:r>
              <a:rPr lang="en-US" baseline="0" dirty="0" smtClean="0"/>
              <a:t>To be voted on by FDTF (this group) Tue 24 Sept</a:t>
            </a:r>
          </a:p>
          <a:p>
            <a:pPr lvl="2"/>
            <a:r>
              <a:rPr lang="en-US" baseline="0" dirty="0" smtClean="0"/>
              <a:t>If Yes, to be voted on by OMG AB Thurs 26 Sept</a:t>
            </a:r>
          </a:p>
          <a:p>
            <a:pPr lvl="1"/>
            <a:r>
              <a:rPr lang="en-US" baseline="0" dirty="0" smtClean="0"/>
              <a:t>FIBO BE – in draft</a:t>
            </a:r>
          </a:p>
          <a:p>
            <a:pPr lvl="2"/>
            <a:r>
              <a:rPr lang="en-US" baseline="0" dirty="0" smtClean="0"/>
              <a:t>Draft to be showcased at FDTF</a:t>
            </a:r>
          </a:p>
          <a:p>
            <a:pPr lvl="2"/>
            <a:r>
              <a:rPr lang="en-US" baseline="0" dirty="0" smtClean="0"/>
              <a:t>Working on Trusts, Executives, Entities defined by function (SPV etc.)</a:t>
            </a:r>
          </a:p>
          <a:p>
            <a:pPr lvl="2"/>
            <a:r>
              <a:rPr lang="en-US" baseline="0" dirty="0" smtClean="0"/>
              <a:t>Scheduled for completion Nov 2013</a:t>
            </a:r>
          </a:p>
          <a:p>
            <a:pPr lvl="2"/>
            <a:r>
              <a:rPr lang="en-US" baseline="0" dirty="0" smtClean="0"/>
              <a:t>Voting on this in Dec 2013 OMG Quarterly Meetings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Foundations Submission 26 Aug</a:t>
            </a:r>
          </a:p>
          <a:p>
            <a:r>
              <a:rPr lang="en-US" dirty="0" smtClean="0"/>
              <a:t>BE Draft: 24 Sept</a:t>
            </a:r>
            <a:endParaRPr lang="en-US" dirty="0" smtClean="0"/>
          </a:p>
          <a:p>
            <a:r>
              <a:rPr lang="en-US" dirty="0" smtClean="0"/>
              <a:t>Foundations </a:t>
            </a:r>
          </a:p>
          <a:p>
            <a:pPr lvl="1"/>
            <a:r>
              <a:rPr lang="en-US" dirty="0" smtClean="0"/>
              <a:t>Vote </a:t>
            </a:r>
            <a:r>
              <a:rPr lang="en-US" dirty="0" smtClean="0"/>
              <a:t>to adopt at OMG Meeting, Sept</a:t>
            </a:r>
          </a:p>
          <a:p>
            <a:pPr lvl="1"/>
            <a:r>
              <a:rPr lang="en-US" dirty="0" smtClean="0"/>
              <a:t>Out for comments Sept – Dec</a:t>
            </a:r>
          </a:p>
          <a:p>
            <a:pPr lvl="1"/>
            <a:r>
              <a:rPr lang="en-US" dirty="0" smtClean="0"/>
              <a:t>Convene </a:t>
            </a:r>
            <a:r>
              <a:rPr lang="en-US" baseline="0" dirty="0" smtClean="0"/>
              <a:t>Finalization </a:t>
            </a:r>
            <a:r>
              <a:rPr lang="en-US" dirty="0"/>
              <a:t>T</a:t>
            </a:r>
            <a:r>
              <a:rPr lang="en-US" baseline="0" dirty="0" smtClean="0"/>
              <a:t>ask Force, December OMG Meeting</a:t>
            </a:r>
          </a:p>
          <a:p>
            <a:pPr lvl="1"/>
            <a:r>
              <a:rPr lang="en-US" baseline="0" dirty="0" smtClean="0"/>
              <a:t>Ratify March </a:t>
            </a:r>
            <a:r>
              <a:rPr lang="en-US" baseline="0" dirty="0" smtClean="0"/>
              <a:t>2014 (earliest)</a:t>
            </a:r>
          </a:p>
          <a:p>
            <a:pPr lvl="2"/>
            <a:r>
              <a:rPr lang="en-US" dirty="0" smtClean="0"/>
              <a:t>Precise timing depends on volume of comments in the commenting period</a:t>
            </a:r>
          </a:p>
          <a:p>
            <a:pPr lvl="2"/>
            <a:r>
              <a:rPr lang="en-US" dirty="0" smtClean="0"/>
              <a:t>FTF will process these comments and specify updates to the final version of the specification</a:t>
            </a:r>
          </a:p>
          <a:p>
            <a:pPr lvl="2"/>
            <a:r>
              <a:rPr lang="en-US" baseline="0" dirty="0" smtClean="0"/>
              <a:t>One</a:t>
            </a:r>
            <a:r>
              <a:rPr lang="en-US" dirty="0" smtClean="0"/>
              <a:t> quarter is the minimum time for this.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 OMG FDTF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54779"/>
              </p:ext>
            </p:extLst>
          </p:nvPr>
        </p:nvGraphicFramePr>
        <p:xfrm>
          <a:off x="685800" y="914398"/>
          <a:ext cx="7467599" cy="5638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125"/>
                <a:gridCol w="4429931"/>
                <a:gridCol w="1898543"/>
              </a:tblGrid>
              <a:tr h="196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Time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Topic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Presenter, Comments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392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09:00-9.05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Kick-off, Meeting Agenda Review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Harsh Sharma, Mike Bennett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22000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FIBO Submitters meeting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55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09:05 – 10.00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FIBO Use Cases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Bank of England Case Study and the opportunity for international co-operation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David Bholat, BoE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06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10:00 – 10.30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FIBO Standards Overview and Use Cases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 overview of the upcoming FIBO Standards and possible applications; discussion of user requirements for these. Including: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FIBO as common industry language (conceptual ontology)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FIBO in Semantic Tech Applications (operational ontology)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Product Classification Use Case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Mike Bennett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10:30 - 10:45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Break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923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10:45 – 12:00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FIBO Business Entities Draft Document Review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preview of the upcoming FIBO Business Entities standard, currently in Draft.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Opportunity for participants to determine what needs to be in the initial draft of this standard in December.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Mike Bennett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12.00-1.00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Lunch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1.00-1.30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US" sz="900">
                          <a:effectLst/>
                        </a:rPr>
                        <a:t>FIBO in the Semantics World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Dennis Wisnosky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549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1.30-2.30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US" sz="900">
                          <a:effectLst/>
                        </a:rPr>
                        <a:t>FIBO Foundations Submission Document Review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US" sz="900">
                          <a:effectLst/>
                        </a:rPr>
                        <a:t>Detailed review of the FIBO Foundations formal submission to the OMG.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Mike Bennett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2.30-2.45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Break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US" sz="900">
                          <a:effectLst/>
                        </a:rPr>
                        <a:t>Finance Domain Task Force Meeting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2.45-3.45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n-US" sz="900">
                          <a:effectLst/>
                        </a:rPr>
                        <a:t>Vote on FIBO Foundations RFC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Dennis Wisnosky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3.45-4.30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Status on MDMI Standard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Ken Lord, Mark Eisner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4.30-5.00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Misc. Items, announcements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  <a:tr h="196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Adjourn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955" marR="589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6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Business/ SME Presentation</a:t>
            </a:r>
          </a:p>
          <a:p>
            <a:r>
              <a:rPr lang="en-US" dirty="0" smtClean="0"/>
              <a:t>Written</a:t>
            </a:r>
            <a:r>
              <a:rPr lang="en-US" baseline="0" dirty="0" smtClean="0"/>
              <a:t> definitions reviews</a:t>
            </a:r>
          </a:p>
          <a:p>
            <a:r>
              <a:rPr lang="en-US" baseline="0" dirty="0" smtClean="0"/>
              <a:t>Future FIBO Specifications</a:t>
            </a:r>
          </a:p>
          <a:p>
            <a:pPr lvl="1"/>
            <a:r>
              <a:rPr lang="en-US" baseline="0" dirty="0" smtClean="0"/>
              <a:t>Products (reference data for securities, loans, derivatives)</a:t>
            </a:r>
          </a:p>
          <a:p>
            <a:pPr lvl="1"/>
            <a:r>
              <a:rPr lang="en-US" baseline="0" dirty="0" smtClean="0"/>
              <a:t>Temporal terms (pricing / analytics)</a:t>
            </a:r>
          </a:p>
          <a:p>
            <a:pPr lvl="1"/>
            <a:r>
              <a:rPr lang="en-US" baseline="0" dirty="0" smtClean="0"/>
              <a:t>Process related terms (corporate events, issuance, payments)</a:t>
            </a:r>
          </a:p>
          <a:p>
            <a:pPr lvl="0"/>
            <a:r>
              <a:rPr lang="en-US" baseline="0" dirty="0" smtClean="0"/>
              <a:t>Proofs of Concept</a:t>
            </a:r>
          </a:p>
          <a:p>
            <a:pPr lvl="1"/>
            <a:r>
              <a:rPr lang="en-US" baseline="0" dirty="0" smtClean="0"/>
              <a:t>Bank of England – reporting via semantics</a:t>
            </a:r>
          </a:p>
          <a:p>
            <a:pPr lvl="1"/>
            <a:r>
              <a:rPr lang="en-US" baseline="0" dirty="0" smtClean="0"/>
              <a:t>Operational Ontologies</a:t>
            </a:r>
          </a:p>
          <a:p>
            <a:pPr lvl="2"/>
            <a:r>
              <a:rPr lang="en-US" baseline="0" dirty="0" smtClean="0"/>
              <a:t>Classification</a:t>
            </a:r>
          </a:p>
          <a:p>
            <a:pPr lvl="2"/>
            <a:r>
              <a:rPr lang="en-US" dirty="0" smtClean="0"/>
              <a:t>Counterparty exposures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FIBO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Migration of FIBO “Product” ontologies to the new RDF/OWL format</a:t>
            </a:r>
          </a:p>
          <a:p>
            <a:pPr lvl="1"/>
            <a:r>
              <a:rPr lang="en-US" dirty="0" smtClean="0"/>
              <a:t>Securities, Loans,</a:t>
            </a:r>
            <a:r>
              <a:rPr lang="en-US" baseline="0" dirty="0" smtClean="0"/>
              <a:t> Derivatives</a:t>
            </a:r>
          </a:p>
          <a:p>
            <a:pPr lvl="1"/>
            <a:r>
              <a:rPr lang="en-US" baseline="0" dirty="0" smtClean="0"/>
              <a:t>Indices and Indicators, Funds/CIV etc.</a:t>
            </a:r>
          </a:p>
          <a:p>
            <a:pPr lvl="0"/>
            <a:r>
              <a:rPr lang="en-US" dirty="0" smtClean="0"/>
              <a:t>Each of these will entail an</a:t>
            </a:r>
            <a:r>
              <a:rPr lang="en-US" baseline="0" dirty="0" smtClean="0"/>
              <a:t> update to FIBO Foundations and potentially FIBO BE (e.g. for Funds entities). </a:t>
            </a:r>
          </a:p>
          <a:p>
            <a:pPr lvl="0"/>
            <a:r>
              <a:rPr lang="en-US" dirty="0" smtClean="0"/>
              <a:t>Foundational Concepts</a:t>
            </a:r>
          </a:p>
          <a:p>
            <a:pPr lvl="1"/>
            <a:r>
              <a:rPr lang="en-US" dirty="0" smtClean="0"/>
              <a:t>To be identified and completed as</a:t>
            </a:r>
            <a:r>
              <a:rPr lang="en-US" baseline="0" dirty="0" smtClean="0"/>
              <a:t> needed for each product class</a:t>
            </a:r>
          </a:p>
          <a:p>
            <a:pPr lvl="1"/>
            <a:r>
              <a:rPr lang="en-US" dirty="0" smtClean="0"/>
              <a:t>Working groups of domain experts and academia to be convened on these on a per requirement 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Business Facing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Initial business-facing diagrams in spec</a:t>
            </a:r>
          </a:p>
          <a:p>
            <a:pPr lvl="0"/>
            <a:r>
              <a:rPr lang="en-US" dirty="0" smtClean="0"/>
              <a:t>Improved versions (aliasing of Restrictions) being explored by </a:t>
            </a:r>
            <a:r>
              <a:rPr lang="en-US" dirty="0" err="1" smtClean="0"/>
              <a:t>MagicDraw</a:t>
            </a:r>
            <a:endParaRPr lang="en-US" dirty="0" smtClean="0"/>
          </a:p>
          <a:p>
            <a:pPr lvl="0"/>
            <a:r>
              <a:rPr lang="en-US" dirty="0" smtClean="0"/>
              <a:t>Also working with Adaptive to host and present static views</a:t>
            </a:r>
            <a:r>
              <a:rPr lang="en-US" baseline="0" dirty="0" smtClean="0"/>
              <a:t> of the same content, for a business SME audience. </a:t>
            </a:r>
          </a:p>
          <a:p>
            <a:pPr lvl="0"/>
            <a:r>
              <a:rPr lang="en-US" baseline="0" dirty="0" smtClean="0"/>
              <a:t>Spreadsheets are being produced now, from </a:t>
            </a:r>
            <a:r>
              <a:rPr lang="en-US" baseline="0" dirty="0" err="1" smtClean="0"/>
              <a:t>MagicDraw</a:t>
            </a:r>
            <a:r>
              <a:rPr lang="en-US" baseline="0" dirty="0" smtClean="0"/>
              <a:t> via FIBO spreadsheets plugin</a:t>
            </a:r>
          </a:p>
          <a:p>
            <a:pPr lvl="1"/>
            <a:r>
              <a:rPr lang="en-US" baseline="0" dirty="0" smtClean="0"/>
              <a:t>These provide the means for business domain folks to review and comment on / validate definitions</a:t>
            </a:r>
          </a:p>
          <a:p>
            <a:pPr lvl="1"/>
            <a:r>
              <a:rPr lang="en-US" baseline="0" dirty="0" smtClean="0"/>
              <a:t>Expect to see spreadsheets for FIBO-BE soon after September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6073</TotalTime>
  <Words>615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OMG Finance Domain Task Force (FDTF)</vt:lpstr>
      <vt:lpstr>Highlights</vt:lpstr>
      <vt:lpstr>FIBO Submissions Status</vt:lpstr>
      <vt:lpstr>Timelines</vt:lpstr>
      <vt:lpstr>Sept OMG FDTF Meetings</vt:lpstr>
      <vt:lpstr>Other Considerations</vt:lpstr>
      <vt:lpstr>Future FIBO Specifications</vt:lpstr>
      <vt:lpstr>Business Facing Views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278</cp:revision>
  <dcterms:created xsi:type="dcterms:W3CDTF">2011-04-19T19:19:23Z</dcterms:created>
  <dcterms:modified xsi:type="dcterms:W3CDTF">2013-09-11T18:48:36Z</dcterms:modified>
</cp:coreProperties>
</file>