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5"/>
  </p:notesMasterIdLst>
  <p:sldIdLst>
    <p:sldId id="256" r:id="rId2"/>
    <p:sldId id="519" r:id="rId3"/>
    <p:sldId id="843" r:id="rId4"/>
    <p:sldId id="877" r:id="rId5"/>
    <p:sldId id="851" r:id="rId6"/>
    <p:sldId id="876" r:id="rId7"/>
    <p:sldId id="845" r:id="rId8"/>
    <p:sldId id="847" r:id="rId9"/>
    <p:sldId id="879" r:id="rId10"/>
    <p:sldId id="878" r:id="rId11"/>
    <p:sldId id="855" r:id="rId12"/>
    <p:sldId id="869" r:id="rId13"/>
    <p:sldId id="849" r:id="rId14"/>
    <p:sldId id="862" r:id="rId15"/>
    <p:sldId id="838" r:id="rId16"/>
    <p:sldId id="853" r:id="rId17"/>
    <p:sldId id="798" r:id="rId18"/>
    <p:sldId id="711" r:id="rId19"/>
    <p:sldId id="822" r:id="rId20"/>
    <p:sldId id="831" r:id="rId21"/>
    <p:sldId id="826" r:id="rId22"/>
    <p:sldId id="828" r:id="rId23"/>
    <p:sldId id="835" r:id="rId24"/>
    <p:sldId id="824" r:id="rId25"/>
    <p:sldId id="872" r:id="rId26"/>
    <p:sldId id="832" r:id="rId27"/>
    <p:sldId id="836" r:id="rId28"/>
    <p:sldId id="809" r:id="rId29"/>
    <p:sldId id="873" r:id="rId30"/>
    <p:sldId id="874" r:id="rId31"/>
    <p:sldId id="666" r:id="rId32"/>
    <p:sldId id="734" r:id="rId33"/>
    <p:sldId id="735" r:id="rId34"/>
    <p:sldId id="793" r:id="rId35"/>
    <p:sldId id="749" r:id="rId36"/>
    <p:sldId id="736" r:id="rId37"/>
    <p:sldId id="741" r:id="rId38"/>
    <p:sldId id="700" r:id="rId39"/>
    <p:sldId id="704" r:id="rId40"/>
    <p:sldId id="701" r:id="rId41"/>
    <p:sldId id="702" r:id="rId42"/>
    <p:sldId id="668" r:id="rId43"/>
    <p:sldId id="787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60B2"/>
    <a:srgbClr val="FFFF66"/>
    <a:srgbClr val="FF6699"/>
    <a:srgbClr val="E3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B73A85-36E3-40A0-9191-A91BBB486EE4}" v="1519" dt="2019-06-05T19:49:55.4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 varScale="1">
        <p:scale>
          <a:sx n="56" d="100"/>
          <a:sy n="56" d="100"/>
        </p:scale>
        <p:origin x="850" y="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nnett" userId="808163721be62333" providerId="LiveId" clId="{FD1AA8E3-23A8-4CCD-803E-B2A1554E952D}"/>
    <pc:docChg chg="modSld">
      <pc:chgData name="Michael Bennett" userId="808163721be62333" providerId="LiveId" clId="{FD1AA8E3-23A8-4CCD-803E-B2A1554E952D}" dt="2019-06-05T19:49:55.465" v="1514" actId="20577"/>
      <pc:docMkLst>
        <pc:docMk/>
      </pc:docMkLst>
      <pc:sldChg chg="modSp">
        <pc:chgData name="Michael Bennett" userId="808163721be62333" providerId="LiveId" clId="{FD1AA8E3-23A8-4CCD-803E-B2A1554E952D}" dt="2019-06-05T13:53:33.161" v="5" actId="20577"/>
        <pc:sldMkLst>
          <pc:docMk/>
          <pc:sldMk cId="0" sldId="256"/>
        </pc:sldMkLst>
        <pc:spChg chg="mod">
          <ac:chgData name="Michael Bennett" userId="808163721be62333" providerId="LiveId" clId="{FD1AA8E3-23A8-4CCD-803E-B2A1554E952D}" dt="2019-06-05T13:53:33.161" v="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Michael Bennett" userId="808163721be62333" providerId="LiveId" clId="{FD1AA8E3-23A8-4CCD-803E-B2A1554E952D}" dt="2019-06-05T14:07:51.974" v="1136" actId="20577"/>
        <pc:sldMkLst>
          <pc:docMk/>
          <pc:sldMk cId="384815537" sldId="711"/>
        </pc:sldMkLst>
        <pc:spChg chg="mod">
          <ac:chgData name="Michael Bennett" userId="808163721be62333" providerId="LiveId" clId="{FD1AA8E3-23A8-4CCD-803E-B2A1554E952D}" dt="2019-06-05T14:07:51.974" v="1136" actId="20577"/>
          <ac:spMkLst>
            <pc:docMk/>
            <pc:sldMk cId="384815537" sldId="711"/>
            <ac:spMk id="3" creationId="{00000000-0000-0000-0000-000000000000}"/>
          </ac:spMkLst>
        </pc:spChg>
      </pc:sldChg>
      <pc:sldChg chg="modSp">
        <pc:chgData name="Michael Bennett" userId="808163721be62333" providerId="LiveId" clId="{FD1AA8E3-23A8-4CCD-803E-B2A1554E952D}" dt="2019-06-05T14:06:44.760" v="1081" actId="20577"/>
        <pc:sldMkLst>
          <pc:docMk/>
          <pc:sldMk cId="4211051418" sldId="838"/>
        </pc:sldMkLst>
        <pc:spChg chg="mod">
          <ac:chgData name="Michael Bennett" userId="808163721be62333" providerId="LiveId" clId="{FD1AA8E3-23A8-4CCD-803E-B2A1554E952D}" dt="2019-06-05T14:06:44.760" v="1081" actId="20577"/>
          <ac:spMkLst>
            <pc:docMk/>
            <pc:sldMk cId="4211051418" sldId="838"/>
            <ac:spMk id="2" creationId="{524B5539-A502-4649-AFEB-F3BA5D16157F}"/>
          </ac:spMkLst>
        </pc:spChg>
      </pc:sldChg>
      <pc:sldChg chg="modSp">
        <pc:chgData name="Michael Bennett" userId="808163721be62333" providerId="LiveId" clId="{FD1AA8E3-23A8-4CCD-803E-B2A1554E952D}" dt="2019-06-05T19:49:55.465" v="1514" actId="20577"/>
        <pc:sldMkLst>
          <pc:docMk/>
          <pc:sldMk cId="3947954689" sldId="843"/>
        </pc:sldMkLst>
        <pc:spChg chg="mod">
          <ac:chgData name="Michael Bennett" userId="808163721be62333" providerId="LiveId" clId="{FD1AA8E3-23A8-4CCD-803E-B2A1554E952D}" dt="2019-06-05T19:49:55.465" v="1514" actId="20577"/>
          <ac:spMkLst>
            <pc:docMk/>
            <pc:sldMk cId="3947954689" sldId="843"/>
            <ac:spMk id="3" creationId="{00000000-0000-0000-0000-000000000000}"/>
          </ac:spMkLst>
        </pc:spChg>
      </pc:sldChg>
      <pc:sldChg chg="modSp">
        <pc:chgData name="Michael Bennett" userId="808163721be62333" providerId="LiveId" clId="{FD1AA8E3-23A8-4CCD-803E-B2A1554E952D}" dt="2019-06-05T14:02:32.865" v="834" actId="403"/>
        <pc:sldMkLst>
          <pc:docMk/>
          <pc:sldMk cId="3032193647" sldId="845"/>
        </pc:sldMkLst>
        <pc:spChg chg="mod">
          <ac:chgData name="Michael Bennett" userId="808163721be62333" providerId="LiveId" clId="{FD1AA8E3-23A8-4CCD-803E-B2A1554E952D}" dt="2019-06-05T14:02:32.865" v="834" actId="403"/>
          <ac:spMkLst>
            <pc:docMk/>
            <pc:sldMk cId="3032193647" sldId="845"/>
            <ac:spMk id="3" creationId="{9F2C5C4B-3C8C-4739-9DC9-4030805563D5}"/>
          </ac:spMkLst>
        </pc:spChg>
      </pc:sldChg>
      <pc:sldChg chg="modSp">
        <pc:chgData name="Michael Bennett" userId="808163721be62333" providerId="LiveId" clId="{FD1AA8E3-23A8-4CCD-803E-B2A1554E952D}" dt="2019-06-05T14:03:41.287" v="865" actId="20577"/>
        <pc:sldMkLst>
          <pc:docMk/>
          <pc:sldMk cId="2207867841" sldId="847"/>
        </pc:sldMkLst>
        <pc:spChg chg="mod">
          <ac:chgData name="Michael Bennett" userId="808163721be62333" providerId="LiveId" clId="{FD1AA8E3-23A8-4CCD-803E-B2A1554E952D}" dt="2019-06-05T14:03:41.287" v="865" actId="20577"/>
          <ac:spMkLst>
            <pc:docMk/>
            <pc:sldMk cId="2207867841" sldId="847"/>
            <ac:spMk id="3" creationId="{50FE3C63-DA0A-4E5F-9549-2540DE7035AA}"/>
          </ac:spMkLst>
        </pc:spChg>
      </pc:sldChg>
      <pc:sldChg chg="modSp">
        <pc:chgData name="Michael Bennett" userId="808163721be62333" providerId="LiveId" clId="{FD1AA8E3-23A8-4CCD-803E-B2A1554E952D}" dt="2019-06-05T14:06:13.725" v="1035" actId="20577"/>
        <pc:sldMkLst>
          <pc:docMk/>
          <pc:sldMk cId="3071212602" sldId="849"/>
        </pc:sldMkLst>
        <pc:spChg chg="mod">
          <ac:chgData name="Michael Bennett" userId="808163721be62333" providerId="LiveId" clId="{FD1AA8E3-23A8-4CCD-803E-B2A1554E952D}" dt="2019-06-05T14:06:13.725" v="1035" actId="20577"/>
          <ac:spMkLst>
            <pc:docMk/>
            <pc:sldMk cId="3071212602" sldId="849"/>
            <ac:spMk id="3" creationId="{098626B8-8720-4B43-B6BA-5311AF14FB53}"/>
          </ac:spMkLst>
        </pc:spChg>
      </pc:sldChg>
      <pc:sldChg chg="modSp">
        <pc:chgData name="Michael Bennett" userId="808163721be62333" providerId="LiveId" clId="{FD1AA8E3-23A8-4CCD-803E-B2A1554E952D}" dt="2019-06-05T14:00:46.339" v="648" actId="20577"/>
        <pc:sldMkLst>
          <pc:docMk/>
          <pc:sldMk cId="1313809421" sldId="851"/>
        </pc:sldMkLst>
        <pc:spChg chg="mod">
          <ac:chgData name="Michael Bennett" userId="808163721be62333" providerId="LiveId" clId="{FD1AA8E3-23A8-4CCD-803E-B2A1554E952D}" dt="2019-06-05T14:00:46.339" v="648" actId="20577"/>
          <ac:spMkLst>
            <pc:docMk/>
            <pc:sldMk cId="1313809421" sldId="851"/>
            <ac:spMk id="3" creationId="{CF12A0D5-2557-4BD3-ABFB-79228CE940F0}"/>
          </ac:spMkLst>
        </pc:spChg>
      </pc:sldChg>
      <pc:sldChg chg="modSp">
        <pc:chgData name="Michael Bennett" userId="808163721be62333" providerId="LiveId" clId="{FD1AA8E3-23A8-4CCD-803E-B2A1554E952D}" dt="2019-06-05T14:05:16.625" v="970" actId="20577"/>
        <pc:sldMkLst>
          <pc:docMk/>
          <pc:sldMk cId="1503027774" sldId="855"/>
        </pc:sldMkLst>
        <pc:spChg chg="mod">
          <ac:chgData name="Michael Bennett" userId="808163721be62333" providerId="LiveId" clId="{FD1AA8E3-23A8-4CCD-803E-B2A1554E952D}" dt="2019-06-05T14:05:16.625" v="970" actId="20577"/>
          <ac:spMkLst>
            <pc:docMk/>
            <pc:sldMk cId="1503027774" sldId="855"/>
            <ac:spMk id="3" creationId="{A85FC595-C69A-405C-B132-FAD1FC261F37}"/>
          </ac:spMkLst>
        </pc:spChg>
      </pc:sldChg>
      <pc:sldChg chg="modSp">
        <pc:chgData name="Michael Bennett" userId="808163721be62333" providerId="LiveId" clId="{FD1AA8E3-23A8-4CCD-803E-B2A1554E952D}" dt="2019-06-05T14:06:32.783" v="1072" actId="20577"/>
        <pc:sldMkLst>
          <pc:docMk/>
          <pc:sldMk cId="2615199314" sldId="862"/>
        </pc:sldMkLst>
        <pc:spChg chg="mod">
          <ac:chgData name="Michael Bennett" userId="808163721be62333" providerId="LiveId" clId="{FD1AA8E3-23A8-4CCD-803E-B2A1554E952D}" dt="2019-06-05T14:06:32.783" v="1072" actId="20577"/>
          <ac:spMkLst>
            <pc:docMk/>
            <pc:sldMk cId="2615199314" sldId="862"/>
            <ac:spMk id="3" creationId="{8960AB63-695B-401E-8BE4-37534F22239F}"/>
          </ac:spMkLst>
        </pc:spChg>
      </pc:sldChg>
      <pc:sldChg chg="modSp">
        <pc:chgData name="Michael Bennett" userId="808163721be62333" providerId="LiveId" clId="{FD1AA8E3-23A8-4CCD-803E-B2A1554E952D}" dt="2019-06-05T14:06:00.648" v="1021" actId="20577"/>
        <pc:sldMkLst>
          <pc:docMk/>
          <pc:sldMk cId="1301883422" sldId="869"/>
        </pc:sldMkLst>
        <pc:spChg chg="mod">
          <ac:chgData name="Michael Bennett" userId="808163721be62333" providerId="LiveId" clId="{FD1AA8E3-23A8-4CCD-803E-B2A1554E952D}" dt="2019-06-05T14:05:43.146" v="981" actId="20577"/>
          <ac:spMkLst>
            <pc:docMk/>
            <pc:sldMk cId="1301883422" sldId="869"/>
            <ac:spMk id="2" creationId="{36668E97-9901-4995-9B3F-D3BC3779D70A}"/>
          </ac:spMkLst>
        </pc:spChg>
        <pc:spChg chg="mod">
          <ac:chgData name="Michael Bennett" userId="808163721be62333" providerId="LiveId" clId="{FD1AA8E3-23A8-4CCD-803E-B2A1554E952D}" dt="2019-06-05T14:06:00.648" v="1021" actId="20577"/>
          <ac:spMkLst>
            <pc:docMk/>
            <pc:sldMk cId="1301883422" sldId="869"/>
            <ac:spMk id="3" creationId="{E74C55DC-AAA8-40DA-A350-4330960153D1}"/>
          </ac:spMkLst>
        </pc:spChg>
      </pc:sldChg>
      <pc:sldChg chg="modSp">
        <pc:chgData name="Michael Bennett" userId="808163721be62333" providerId="LiveId" clId="{FD1AA8E3-23A8-4CCD-803E-B2A1554E952D}" dt="2019-06-05T19:28:00.181" v="1513" actId="20577"/>
        <pc:sldMkLst>
          <pc:docMk/>
          <pc:sldMk cId="3779480174" sldId="877"/>
        </pc:sldMkLst>
        <pc:spChg chg="mod">
          <ac:chgData name="Michael Bennett" userId="808163721be62333" providerId="LiveId" clId="{FD1AA8E3-23A8-4CCD-803E-B2A1554E952D}" dt="2019-06-05T13:57:16.049" v="235" actId="20577"/>
          <ac:spMkLst>
            <pc:docMk/>
            <pc:sldMk cId="3779480174" sldId="877"/>
            <ac:spMk id="2" creationId="{9D3B5FC5-EC1C-4515-8F83-D3410A02175E}"/>
          </ac:spMkLst>
        </pc:spChg>
        <pc:spChg chg="mod">
          <ac:chgData name="Michael Bennett" userId="808163721be62333" providerId="LiveId" clId="{FD1AA8E3-23A8-4CCD-803E-B2A1554E952D}" dt="2019-06-05T19:28:00.181" v="1513" actId="20577"/>
          <ac:spMkLst>
            <pc:docMk/>
            <pc:sldMk cId="3779480174" sldId="877"/>
            <ac:spMk id="3" creationId="{F31AF126-6210-463A-875D-0945D28D71B2}"/>
          </ac:spMkLst>
        </pc:spChg>
      </pc:sldChg>
      <pc:sldChg chg="modSp">
        <pc:chgData name="Michael Bennett" userId="808163721be62333" providerId="LiveId" clId="{FD1AA8E3-23A8-4CCD-803E-B2A1554E952D}" dt="2019-06-05T19:19:21.319" v="1485" actId="20577"/>
        <pc:sldMkLst>
          <pc:docMk/>
          <pc:sldMk cId="3193852665" sldId="878"/>
        </pc:sldMkLst>
        <pc:spChg chg="mod">
          <ac:chgData name="Michael Bennett" userId="808163721be62333" providerId="LiveId" clId="{FD1AA8E3-23A8-4CCD-803E-B2A1554E952D}" dt="2019-06-05T19:19:21.319" v="1485" actId="20577"/>
          <ac:spMkLst>
            <pc:docMk/>
            <pc:sldMk cId="3193852665" sldId="878"/>
            <ac:spMk id="3" creationId="{113A817A-A0B2-496E-BD13-F06BACAA7EE7}"/>
          </ac:spMkLst>
        </pc:spChg>
      </pc:sldChg>
      <pc:sldChg chg="modSp">
        <pc:chgData name="Michael Bennett" userId="808163721be62333" providerId="LiveId" clId="{FD1AA8E3-23A8-4CCD-803E-B2A1554E952D}" dt="2019-06-05T14:03:48.304" v="879" actId="20577"/>
        <pc:sldMkLst>
          <pc:docMk/>
          <pc:sldMk cId="1879032328" sldId="879"/>
        </pc:sldMkLst>
        <pc:spChg chg="mod">
          <ac:chgData name="Michael Bennett" userId="808163721be62333" providerId="LiveId" clId="{FD1AA8E3-23A8-4CCD-803E-B2A1554E952D}" dt="2019-06-05T14:03:48.304" v="879" actId="20577"/>
          <ac:spMkLst>
            <pc:docMk/>
            <pc:sldMk cId="1879032328" sldId="879"/>
            <ac:spMk id="2" creationId="{A0AE0FEE-1CB9-47FA-A8C3-7F8750E6190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6/5/2019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viewable in Adaptive – see link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6/5/2019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6/5/2019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6/5/2019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6/5/2019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6/5/2019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6/5/2019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OMG Finance</a:t>
            </a:r>
            <a:r>
              <a:rPr lang="en-US" baseline="0" dirty="0"/>
              <a:t> </a:t>
            </a:r>
            <a:r>
              <a:rPr lang="en-US" dirty="0"/>
              <a:t>Domain Task Force (FDTF)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>
                <a:solidFill>
                  <a:srgbClr val="898989"/>
                </a:solidFill>
              </a:rPr>
              <a:t>Wednesday June 5 2019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6B47F-1BEC-41C3-895E-DFB2E6255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A817A-A0B2-496E-BD13-F06BACAA7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FERM</a:t>
            </a:r>
            <a:r>
              <a:rPr lang="en-US" baseline="0" dirty="0"/>
              <a:t> – FDTF WG</a:t>
            </a:r>
          </a:p>
          <a:p>
            <a:pPr lvl="1"/>
            <a:r>
              <a:rPr lang="en-US" dirty="0"/>
              <a:t>1h plus session in Amsterdam</a:t>
            </a:r>
          </a:p>
          <a:p>
            <a:pPr lvl="1"/>
            <a:r>
              <a:rPr lang="en-US" dirty="0"/>
              <a:t>Longer (full day or more) in Nashville)</a:t>
            </a:r>
          </a:p>
          <a:p>
            <a:pPr lvl="0"/>
            <a:r>
              <a:rPr lang="en-US" dirty="0"/>
              <a:t>SBRM</a:t>
            </a:r>
          </a:p>
          <a:p>
            <a:pPr lvl="1"/>
            <a:r>
              <a:rPr lang="en-US" dirty="0"/>
              <a:t>Joint with BMI</a:t>
            </a:r>
          </a:p>
          <a:p>
            <a:r>
              <a:rPr lang="en-US" dirty="0"/>
              <a:t>Blockchain PSIG</a:t>
            </a:r>
          </a:p>
          <a:p>
            <a:r>
              <a:rPr lang="en-US" dirty="0"/>
              <a:t>AI</a:t>
            </a:r>
            <a:r>
              <a:rPr lang="en-US" baseline="0" dirty="0"/>
              <a:t> PSIG</a:t>
            </a:r>
            <a:endParaRPr lang="en-US" dirty="0"/>
          </a:p>
          <a:p>
            <a:r>
              <a:rPr lang="en-US" dirty="0"/>
              <a:t>Blockchain PSIG + AI PSIG</a:t>
            </a:r>
          </a:p>
          <a:p>
            <a:pPr lvl="1"/>
            <a:r>
              <a:rPr lang="en-US" dirty="0" err="1"/>
              <a:t>PrimaFelicitas</a:t>
            </a:r>
            <a:r>
              <a:rPr lang="en-US" baseline="0" dirty="0"/>
              <a:t> presentation (joint)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6F2DBC-CD8F-4AED-9CDB-0DC0871C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52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5D11D-771E-4D19-B78C-E1428791C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FC595-C69A-405C-B132-FAD1FC261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FDTF General sessions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Update (status of FIBO 2.0)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RFC/P – at MARS PTF Monday</a:t>
            </a:r>
          </a:p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SBRM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Joint meeting with BMI</a:t>
            </a:r>
          </a:p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FERM WG</a:t>
            </a:r>
          </a:p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FDTF Topics of Interest? (see next slide)</a:t>
            </a:r>
          </a:p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Workshop </a:t>
            </a:r>
          </a:p>
          <a:p>
            <a:pPr lvl="0"/>
            <a:r>
              <a:rPr lang="en-US" sz="2400" baseline="0" dirty="0"/>
              <a:t>FDTF Roadmap</a:t>
            </a:r>
          </a:p>
          <a:p>
            <a:pPr lvl="1"/>
            <a:r>
              <a:rPr lang="en-US" sz="1800" baseline="0" dirty="0"/>
              <a:t>Other initiatives / get discussion started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61682-2FAC-49A5-8A59-5FC70187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27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68E97-9901-4995-9B3F-D3BC3779D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Possible Additional Sessions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C55DC-AAA8-40DA-A350-43309601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/>
              <a:t>Follow-ups on the FCA Call for Comments</a:t>
            </a:r>
          </a:p>
          <a:p>
            <a:pPr lvl="0"/>
            <a:r>
              <a:rPr lang="en-US" sz="2000" dirty="0"/>
              <a:t>Contextual ontology extraction</a:t>
            </a:r>
          </a:p>
          <a:p>
            <a:pPr lvl="1"/>
            <a:r>
              <a:rPr lang="en-US" sz="1800" dirty="0"/>
              <a:t>Context specific ontologies (more of an ontology PSIG topic, see also Tree Shaker, shapes etc.)</a:t>
            </a:r>
          </a:p>
          <a:p>
            <a:pPr lvl="1"/>
            <a:r>
              <a:rPr lang="en-US" sz="1800" dirty="0"/>
              <a:t>Context specific views of broader ontology</a:t>
            </a:r>
          </a:p>
          <a:p>
            <a:pPr lvl="1"/>
            <a:r>
              <a:rPr lang="en-US" sz="1800" dirty="0"/>
              <a:t>Expressing requirements for ontology viz per context – how to understand what a given business user is interested in seeing</a:t>
            </a:r>
          </a:p>
          <a:p>
            <a:pPr lvl="0"/>
            <a:r>
              <a:rPr lang="en-US" sz="2200" dirty="0"/>
              <a:t>None of these are scheduled at present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388716-4B82-4DEF-B16B-CC3FF1DB5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83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E4104-4006-4621-8CEB-C21A4F166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aseline="0" dirty="0"/>
              <a:t>June FIBO Workshop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626B8-8720-4B43-B6BA-5311AF14F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FIBO – how to populate with the right instance data (enough information on the intended semantics?)</a:t>
            </a:r>
          </a:p>
          <a:p>
            <a:pPr lvl="0"/>
            <a:r>
              <a:rPr lang="en-US" sz="2800" dirty="0"/>
              <a:t>Previously:</a:t>
            </a:r>
          </a:p>
          <a:p>
            <a:pPr lvl="1"/>
            <a:r>
              <a:rPr lang="en-US" sz="2400" dirty="0"/>
              <a:t>Sept: Shares and share</a:t>
            </a:r>
            <a:r>
              <a:rPr lang="en-US" sz="2400" baseline="0" dirty="0"/>
              <a:t> ownership (number of shares in issue)</a:t>
            </a:r>
          </a:p>
          <a:p>
            <a:pPr lvl="1"/>
            <a:r>
              <a:rPr lang="en-US" sz="2400" dirty="0"/>
              <a:t>Dec: Entities / LEI</a:t>
            </a:r>
            <a:r>
              <a:rPr lang="en-US" sz="2400" baseline="0" dirty="0"/>
              <a:t> related</a:t>
            </a:r>
          </a:p>
          <a:p>
            <a:pPr lvl="1"/>
            <a:r>
              <a:rPr lang="en-US" sz="2400" baseline="0" dirty="0"/>
              <a:t>March: Equity Pricing</a:t>
            </a:r>
          </a:p>
          <a:p>
            <a:pPr lvl="1"/>
            <a:r>
              <a:rPr lang="en-US" sz="2400" baseline="0" dirty="0"/>
              <a:t>June: TBD today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93D31-7DDF-4F9D-9F98-9CBAFC10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12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7ED4-5B18-4AFC-BFAB-11579F0A0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non FDTF activities to be aware 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0AB63-695B-401E-8BE4-37534F222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MARS PTC</a:t>
            </a:r>
            <a:r>
              <a:rPr lang="en-US" sz="2400" baseline="0" dirty="0"/>
              <a:t> – Joint sessions</a:t>
            </a:r>
          </a:p>
          <a:p>
            <a:r>
              <a:rPr lang="en-US" sz="2400" dirty="0"/>
              <a:t>SBRM – Standard Business Reporting Model</a:t>
            </a:r>
          </a:p>
          <a:p>
            <a:r>
              <a:rPr lang="en-US" sz="2400" dirty="0"/>
              <a:t>AI PSIG (has its own room this time)</a:t>
            </a:r>
          </a:p>
          <a:p>
            <a:r>
              <a:rPr lang="en-US" sz="2400" dirty="0"/>
              <a:t>Things that might be of interest to FDTF participants</a:t>
            </a:r>
          </a:p>
          <a:p>
            <a:pPr lvl="1"/>
            <a:r>
              <a:rPr lang="en-US" sz="2000" dirty="0"/>
              <a:t>ADTF?</a:t>
            </a:r>
          </a:p>
          <a:p>
            <a:pPr lvl="0"/>
            <a:r>
              <a:rPr lang="en-US" sz="2400" dirty="0"/>
              <a:t>Other?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0C9D4-FCC6-4B79-83DE-44F18A7D7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199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B5539-A502-4649-AFEB-F3BA5D16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Agenda Posted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67CA3-4FED-4FE6-AFDA-C5688A183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Tuesday 18 June</a:t>
            </a:r>
          </a:p>
          <a:p>
            <a:pPr lvl="1"/>
            <a:r>
              <a:rPr lang="en-US" sz="1600" kern="1200" baseline="0" dirty="0">
                <a:solidFill>
                  <a:schemeClr val="tx1"/>
                </a:solidFill>
                <a:effectLst/>
              </a:rPr>
              <a:t>Tues Morning (9 – 12)</a:t>
            </a:r>
          </a:p>
          <a:p>
            <a:pPr lvl="2"/>
            <a:r>
              <a:rPr lang="en-US" sz="1200" dirty="0"/>
              <a:t>Blockchain PSIG</a:t>
            </a:r>
          </a:p>
          <a:p>
            <a:pPr lvl="3"/>
            <a:r>
              <a:rPr lang="en-US" sz="1100" dirty="0"/>
              <a:t>Exchanges and oracles</a:t>
            </a:r>
          </a:p>
          <a:p>
            <a:pPr lvl="3"/>
            <a:r>
              <a:rPr lang="en-US" sz="1100" dirty="0"/>
              <a:t>Other RFP ideas</a:t>
            </a:r>
          </a:p>
          <a:p>
            <a:pPr lvl="1"/>
            <a:r>
              <a:rPr lang="en-US" sz="1600" dirty="0"/>
              <a:t>Afternoon (1 – 5)</a:t>
            </a:r>
          </a:p>
          <a:p>
            <a:pPr lvl="2"/>
            <a:r>
              <a:rPr lang="en-US" sz="1200" dirty="0"/>
              <a:t>FIBO (plans and status; update on FTF)</a:t>
            </a:r>
          </a:p>
          <a:p>
            <a:pPr lvl="3"/>
            <a:r>
              <a:rPr lang="en-US" sz="1100" dirty="0"/>
              <a:t>See earlier note about Mortgage stuff and scheduling</a:t>
            </a:r>
          </a:p>
          <a:p>
            <a:pPr lvl="3"/>
            <a:r>
              <a:rPr lang="en-US" sz="1100" dirty="0"/>
              <a:t>Adaptive UI presentation TBC</a:t>
            </a:r>
          </a:p>
          <a:p>
            <a:pPr lvl="2"/>
            <a:r>
              <a:rPr lang="en-US" sz="1200" dirty="0"/>
              <a:t>Roadmap</a:t>
            </a:r>
          </a:p>
          <a:p>
            <a:pPr lvl="2"/>
            <a:r>
              <a:rPr lang="en-US" sz="1200"/>
              <a:t>1+ </a:t>
            </a:r>
            <a:r>
              <a:rPr lang="en-US" sz="1200" dirty="0"/>
              <a:t>hour dial in for FERM</a:t>
            </a:r>
          </a:p>
          <a:p>
            <a:pPr lvl="0"/>
            <a:r>
              <a:rPr lang="en-US" sz="1800" dirty="0"/>
              <a:t>Wednesday 19 June</a:t>
            </a:r>
            <a:endParaRPr lang="en-US" sz="1200" dirty="0"/>
          </a:p>
          <a:p>
            <a:pPr lvl="1"/>
            <a:r>
              <a:rPr lang="en-US" sz="1600" dirty="0"/>
              <a:t>Morning (9 – 12) </a:t>
            </a:r>
          </a:p>
          <a:p>
            <a:pPr lvl="2"/>
            <a:r>
              <a:rPr lang="en-US" sz="1200" dirty="0"/>
              <a:t>Possible regulatory coordination sessions?</a:t>
            </a:r>
          </a:p>
          <a:p>
            <a:pPr lvl="2"/>
            <a:r>
              <a:rPr lang="en-US" sz="1200" dirty="0"/>
              <a:t>Other sessions of interest to participants</a:t>
            </a:r>
          </a:p>
          <a:p>
            <a:pPr lvl="3"/>
            <a:r>
              <a:rPr lang="en-US" sz="1000" dirty="0"/>
              <a:t>AI PSIG all morning (has its own room)</a:t>
            </a:r>
          </a:p>
          <a:p>
            <a:pPr lvl="3"/>
            <a:r>
              <a:rPr lang="en-US" sz="1000" dirty="0"/>
              <a:t>As usual, monitor ADTF agenda for things of interest</a:t>
            </a:r>
          </a:p>
          <a:p>
            <a:pPr lvl="1"/>
            <a:r>
              <a:rPr lang="en-US" sz="1600" dirty="0"/>
              <a:t>Extended</a:t>
            </a:r>
            <a:r>
              <a:rPr lang="en-US" sz="1600" baseline="0" dirty="0"/>
              <a:t> lunch 12 – 1:30</a:t>
            </a:r>
            <a:endParaRPr lang="en-US" sz="1600" dirty="0"/>
          </a:p>
          <a:p>
            <a:pPr lvl="1"/>
            <a:r>
              <a:rPr lang="en-US" sz="1600" dirty="0"/>
              <a:t>Wednesday Afternoon (1:30 – 5)</a:t>
            </a:r>
          </a:p>
          <a:p>
            <a:pPr lvl="2"/>
            <a:r>
              <a:rPr lang="en-US" sz="1200" dirty="0"/>
              <a:t>SBRM Meeting (joint with BRM / BMI) 1:30 – 2:30 – find out from Claude</a:t>
            </a:r>
          </a:p>
          <a:p>
            <a:pPr lvl="3"/>
            <a:r>
              <a:rPr lang="en-US" sz="1100" dirty="0"/>
              <a:t>This may or may not be the BMI Vote to Issue the SBRM RFP</a:t>
            </a:r>
          </a:p>
          <a:p>
            <a:pPr lvl="2"/>
            <a:r>
              <a:rPr lang="en-US" sz="1400" dirty="0"/>
              <a:t>FIBO Workshop from</a:t>
            </a:r>
            <a:r>
              <a:rPr lang="en-US" sz="1400" baseline="0" dirty="0"/>
              <a:t> 3pm (after coffee)</a:t>
            </a:r>
          </a:p>
          <a:p>
            <a:pPr lvl="1"/>
            <a:r>
              <a:rPr lang="en-US" sz="1800" dirty="0"/>
              <a:t>There is also an AI Wed afternoon event from Retail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2C8F5-D637-4FF9-AD88-5E3F82C5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51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F35FA-6C7C-40C6-8DB8-064F108E5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(Background)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534EF-C283-419D-8CBE-037A3542C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39B11-C68F-424D-88CD-64BD00F63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86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9B72-B759-4049-9606-FE305B7B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16A6-282D-4968-B96D-F6B54B56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FIBO 1</a:t>
            </a:r>
          </a:p>
          <a:p>
            <a:pPr lvl="1"/>
            <a:r>
              <a:rPr lang="en-US" sz="2000" dirty="0"/>
              <a:t>FND: 1.2 as delivered in March 2017</a:t>
            </a:r>
          </a:p>
          <a:p>
            <a:pPr lvl="1"/>
            <a:r>
              <a:rPr lang="en-US" sz="2000" dirty="0"/>
              <a:t>FBC: 1.1</a:t>
            </a:r>
          </a:p>
          <a:p>
            <a:pPr lvl="1"/>
            <a:r>
              <a:rPr lang="en-US" sz="2000" dirty="0"/>
              <a:t>IND:</a:t>
            </a:r>
            <a:r>
              <a:rPr lang="en-US" sz="2000" baseline="0" dirty="0"/>
              <a:t> 1.0</a:t>
            </a:r>
          </a:p>
          <a:p>
            <a:pPr lvl="1"/>
            <a:r>
              <a:rPr lang="en-US" sz="2000" baseline="0" dirty="0"/>
              <a:t>BE: 1.2</a:t>
            </a:r>
            <a:endParaRPr lang="en-US" sz="2000" dirty="0"/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1.2.1 delivering imminently* as urgent fix</a:t>
            </a:r>
          </a:p>
          <a:p>
            <a:pPr lvl="1"/>
            <a:r>
              <a:rPr lang="en-US" sz="2000" dirty="0"/>
              <a:t>RTFs remain open until June 2019 and until FIBO2 approved</a:t>
            </a:r>
          </a:p>
          <a:p>
            <a:pPr lvl="2"/>
            <a:r>
              <a:rPr lang="en-US" sz="1800" baseline="0" dirty="0"/>
              <a:t>Check extension rules</a:t>
            </a:r>
          </a:p>
          <a:p>
            <a:pPr lvl="2"/>
            <a:r>
              <a:rPr lang="en-US" sz="1800" dirty="0"/>
              <a:t>Need a new RTF chair for each after December</a:t>
            </a:r>
            <a:endParaRPr lang="en-US" sz="1800" baseline="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r>
              <a:rPr lang="en-US" sz="1400" dirty="0"/>
              <a:t>* for certain values of imminently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9981D-70E5-4A98-B12C-0AAFAADF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41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FTF and RTF Charters (Friday Plenary)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Foundations</a:t>
            </a:r>
            <a:endParaRPr lang="en-US" sz="1800" dirty="0"/>
          </a:p>
          <a:p>
            <a:pPr lvl="1"/>
            <a:r>
              <a:rPr lang="en-US" sz="1400" dirty="0"/>
              <a:t>1.2 RTF reported in </a:t>
            </a:r>
            <a:r>
              <a:rPr lang="en-US" sz="1400" baseline="0" dirty="0"/>
              <a:t>March 2017</a:t>
            </a:r>
          </a:p>
          <a:p>
            <a:pPr lvl="1"/>
            <a:r>
              <a:rPr lang="en-US" sz="1400" baseline="0" dirty="0"/>
              <a:t>1.3 RTF chartered Sept 2017</a:t>
            </a:r>
          </a:p>
          <a:p>
            <a:pPr lvl="1"/>
            <a:r>
              <a:rPr lang="en-US" sz="1400" dirty="0"/>
              <a:t>Extended to June 2019</a:t>
            </a:r>
          </a:p>
          <a:p>
            <a:pPr lvl="1"/>
            <a:r>
              <a:rPr lang="en-US" sz="1400" baseline="0" dirty="0"/>
              <a:t>Motion to extend to September or later</a:t>
            </a:r>
          </a:p>
          <a:p>
            <a:r>
              <a:rPr lang="en-US" sz="1400" dirty="0"/>
              <a:t>Business Entities</a:t>
            </a:r>
          </a:p>
          <a:p>
            <a:pPr lvl="1"/>
            <a:r>
              <a:rPr lang="en-US" sz="1400" dirty="0"/>
              <a:t>1.2 RTF</a:t>
            </a:r>
            <a:r>
              <a:rPr lang="en-US" sz="1400" baseline="0" dirty="0"/>
              <a:t> chartered Sept 2016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Separate urgent issue – to be actioned by the RTF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Extended to June 2019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to extend to September or later</a:t>
            </a:r>
            <a:endParaRPr lang="en-US" sz="2400" dirty="0">
              <a:effectLst/>
            </a:endParaRPr>
          </a:p>
          <a:p>
            <a:r>
              <a:rPr lang="en-US" sz="1400" dirty="0"/>
              <a:t>Indices and Indicators</a:t>
            </a:r>
          </a:p>
          <a:p>
            <a:pPr lvl="1"/>
            <a:r>
              <a:rPr lang="en-US" sz="1400" dirty="0"/>
              <a:t>1.1 RTF chartered in Sept 2016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Extended to June 2019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to extend to September or later</a:t>
            </a:r>
            <a:endParaRPr lang="en-US" sz="2400" dirty="0">
              <a:effectLst/>
            </a:endParaRPr>
          </a:p>
          <a:p>
            <a:r>
              <a:rPr lang="en-US" sz="1400" dirty="0"/>
              <a:t>Financial Business and Commerce (FBC) </a:t>
            </a:r>
          </a:p>
          <a:p>
            <a:pPr lvl="1"/>
            <a:r>
              <a:rPr lang="en-US" sz="1400" dirty="0"/>
              <a:t>New RTF 1.1 chartered in September 2016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Extended to June 2019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to extend to September or later</a:t>
            </a:r>
            <a:endParaRPr lang="en-US" sz="2400" dirty="0">
              <a:effectLst/>
            </a:endParaRPr>
          </a:p>
          <a:p>
            <a:pPr lvl="0"/>
            <a:r>
              <a:rPr lang="en-US" sz="1600" dirty="0"/>
              <a:t>These remain in existence until FIBO2 is approved</a:t>
            </a:r>
          </a:p>
          <a:p>
            <a:pPr lvl="1"/>
            <a:r>
              <a:rPr lang="en-US" sz="1400" dirty="0"/>
              <a:t>Needed for approving urgent issues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9A8D-5D27-4961-BBB4-DD5FAE2F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Detailed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6FE60-290D-4665-A43D-F0AECFD25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Terminology (Modules, domains etc.)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EDMC and OMG Metadata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CCM Round Tripping</a:t>
            </a:r>
            <a:endParaRPr lang="en-US" sz="2800" dirty="0">
              <a:effectLst/>
            </a:endParaRPr>
          </a:p>
          <a:p>
            <a:r>
              <a:rPr lang="en-US" dirty="0"/>
              <a:t>FIBO spec Products</a:t>
            </a:r>
          </a:p>
          <a:p>
            <a:r>
              <a:rPr lang="en-US" dirty="0"/>
              <a:t>FIBO spec Content</a:t>
            </a:r>
          </a:p>
          <a:p>
            <a:r>
              <a:rPr lang="en-US" baseline="0" dirty="0"/>
              <a:t>FIBO 2.0 OMG Submission Deliverables</a:t>
            </a:r>
          </a:p>
          <a:p>
            <a:pPr lvl="1"/>
            <a:r>
              <a:rPr lang="en-US" baseline="0" dirty="0"/>
              <a:t>And decisions needed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presentation of FIBO content</a:t>
            </a:r>
            <a:endParaRPr lang="en-US" dirty="0">
              <a:effectLst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AE292-F2F4-4C99-A150-C685C0B9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77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800" dirty="0"/>
              <a:t>News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Agenda for June OMG FDTF Quarterly Meeting (Amsterdam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2800" dirty="0">
              <a:effectLst/>
            </a:endParaRPr>
          </a:p>
          <a:p>
            <a:r>
              <a:rPr lang="en-US" sz="2800" dirty="0"/>
              <a:t>FIBO Status Takeaway Slides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detail – CCM, Metadata, Products etc.</a:t>
            </a:r>
            <a:endParaRPr lang="en-US" sz="2400" dirty="0">
              <a:effectLst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Detailed Status etc. </a:t>
            </a:r>
            <a:endParaRPr lang="en-US" sz="2400" dirty="0">
              <a:effectLst/>
            </a:endParaRPr>
          </a:p>
          <a:p>
            <a:pPr lvl="1"/>
            <a:r>
              <a:rPr lang="en-US" sz="2400" dirty="0"/>
              <a:t>Status of Current Specifications</a:t>
            </a:r>
          </a:p>
          <a:p>
            <a:pPr lvl="1"/>
            <a:r>
              <a:rPr lang="en-US" sz="2400" dirty="0"/>
              <a:t>Status of upcoming FIBO specifications and FCT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5D0E-8669-4C73-A98B-2F3EF133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E5EF-B542-4952-937E-F348F4D9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Business Domain: Separate views of business content without reference</a:t>
            </a:r>
            <a:r>
              <a:rPr lang="en-US" sz="2400" baseline="0" dirty="0"/>
              <a:t> to model structure / namespaces</a:t>
            </a:r>
          </a:p>
          <a:p>
            <a:r>
              <a:rPr lang="en-US" sz="2400" baseline="0" dirty="0"/>
              <a:t>Model Structure</a:t>
            </a:r>
            <a:endParaRPr lang="en-US" sz="2400" dirty="0"/>
          </a:p>
          <a:p>
            <a:pPr lvl="1"/>
            <a:r>
              <a:rPr lang="en-US" sz="2000" dirty="0"/>
              <a:t>Domain: The top level</a:t>
            </a:r>
            <a:r>
              <a:rPr lang="en-US" sz="2000" baseline="0" dirty="0"/>
              <a:t> e.g. BE, FND, FBC</a:t>
            </a:r>
          </a:p>
          <a:p>
            <a:pPr lvl="1"/>
            <a:r>
              <a:rPr lang="en-US" sz="2000" baseline="0" dirty="0"/>
              <a:t>Module: package and IRI fragments below Domain</a:t>
            </a:r>
          </a:p>
          <a:p>
            <a:pPr lvl="2"/>
            <a:r>
              <a:rPr lang="en-US" sz="1800" baseline="0" dirty="0"/>
              <a:t> No longer recursive (1 level only)</a:t>
            </a:r>
          </a:p>
          <a:p>
            <a:pPr lvl="1"/>
            <a:r>
              <a:rPr lang="en-US" sz="2000" baseline="0" dirty="0"/>
              <a:t>Ontology: file / leaf level component</a:t>
            </a:r>
          </a:p>
          <a:p>
            <a:pPr lvl="0"/>
            <a:r>
              <a:rPr lang="en-US" sz="2400" dirty="0"/>
              <a:t>There are abstracts for each of these</a:t>
            </a:r>
          </a:p>
          <a:p>
            <a:pPr lvl="1"/>
            <a:r>
              <a:rPr lang="en-US" sz="2000" dirty="0"/>
              <a:t>Included in Metadata files for each level / component</a:t>
            </a:r>
          </a:p>
          <a:p>
            <a:pPr lvl="1"/>
            <a:r>
              <a:rPr lang="en-US" sz="2000" dirty="0"/>
              <a:t>All abstracts use </a:t>
            </a:r>
            <a:r>
              <a:rPr lang="en-US" sz="2000" dirty="0" err="1"/>
              <a:t>dct:abstract</a:t>
            </a:r>
            <a:endParaRPr lang="en-US" sz="2000" dirty="0"/>
          </a:p>
          <a:p>
            <a:pPr lvl="1"/>
            <a:r>
              <a:rPr lang="en-US" sz="2000" dirty="0"/>
              <a:t>OMG</a:t>
            </a:r>
            <a:r>
              <a:rPr lang="en-US" sz="2000" baseline="0" dirty="0"/>
              <a:t> specs to be generated from these, reversing some changes e.g. add OMG Copyright when submitted</a:t>
            </a:r>
          </a:p>
          <a:p>
            <a:pPr lvl="0"/>
            <a:r>
              <a:rPr lang="en-US" sz="2400" dirty="0" err="1"/>
              <a:t>FIBOPedia</a:t>
            </a:r>
            <a:r>
              <a:rPr lang="en-US" sz="2400" baseline="0" dirty="0"/>
              <a:t> also generated from these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47962-1D99-4E30-B422-60D7B04D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39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Master Open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Main issues:</a:t>
            </a:r>
          </a:p>
          <a:p>
            <a:pPr lvl="1"/>
            <a:r>
              <a:rPr lang="en-US" sz="2000" dirty="0"/>
              <a:t>Duplication (Proxies) all fixed? See JIRA on Equivalent classes</a:t>
            </a:r>
          </a:p>
          <a:p>
            <a:pPr lvl="1"/>
            <a:r>
              <a:rPr lang="en-US" sz="2000" dirty="0"/>
              <a:t>Semantic Duplication – FND FCT investigations ongoing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 property names (short names)</a:t>
            </a:r>
            <a:endParaRPr lang="en-US" sz="2400" dirty="0">
              <a:effectLst/>
            </a:endParaRPr>
          </a:p>
          <a:p>
            <a:pPr lvl="0"/>
            <a:r>
              <a:rPr lang="en-US" sz="2400" dirty="0"/>
              <a:t>Values</a:t>
            </a:r>
            <a:r>
              <a:rPr lang="en-US" sz="2400" baseline="0" dirty="0"/>
              <a:t> ontology </a:t>
            </a:r>
          </a:p>
          <a:p>
            <a:pPr lvl="1"/>
            <a:r>
              <a:rPr lang="en-US" sz="2000" baseline="0" dirty="0"/>
              <a:t>Phase 1 (Provisional) DONE</a:t>
            </a:r>
          </a:p>
          <a:p>
            <a:pPr lvl="1"/>
            <a:r>
              <a:rPr lang="en-US" sz="2000" baseline="0" dirty="0"/>
              <a:t>Phase 2 (Release) to do</a:t>
            </a:r>
          </a:p>
          <a:p>
            <a:pPr lvl="1"/>
            <a:r>
              <a:rPr lang="en-US" sz="2000" baseline="0" dirty="0"/>
              <a:t>Phase 3 (applying Values semantics) to do</a:t>
            </a:r>
          </a:p>
          <a:p>
            <a:pPr lvl="0"/>
            <a:r>
              <a:rPr lang="en-US" sz="2400" baseline="0" dirty="0"/>
              <a:t>Proposal</a:t>
            </a:r>
          </a:p>
          <a:p>
            <a:pPr lvl="1"/>
            <a:r>
              <a:rPr lang="en-US" sz="2000" baseline="0" dirty="0"/>
              <a:t>Release updates to the legacy material in horizontal layers:</a:t>
            </a:r>
          </a:p>
          <a:p>
            <a:pPr lvl="2"/>
            <a:r>
              <a:rPr lang="en-US" sz="1600" baseline="0" dirty="0"/>
              <a:t>Layer 1: definitions cleaned up</a:t>
            </a:r>
          </a:p>
          <a:p>
            <a:pPr lvl="2"/>
            <a:r>
              <a:rPr lang="en-US" sz="1600" baseline="0" dirty="0"/>
              <a:t>Layer 2: Simple conceptual semantics</a:t>
            </a:r>
          </a:p>
          <a:p>
            <a:pPr lvl="2"/>
            <a:r>
              <a:rPr lang="en-US" sz="1600" baseline="0" dirty="0"/>
              <a:t>Layer 3: FIBO OMG Release style and fitness for Protégé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87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5077-69D0-4904-85DD-432BBCB1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Round Trip Ingest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13A36-7FF2-4520-902F-B50C1BA78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Written up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Set-up Requirements documented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directory set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FIBO one needed now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to be on line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 folder set up for multi-user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Namespaces: can’t simply change a URI in OWL without replicating in CCM ahead of next ingest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are being tracked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be replaced with new OWL to CCM ingest and re-do diagrams for FIBO v2 Spec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5279B-72E4-4004-8224-90445E09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68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AE9BF-8EC7-4458-B85A-59111C38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aseline="0" dirty="0"/>
              <a:t>Round tripping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C8B2F-6057-4CDB-ABCA-F6562CD96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Functional as currently specified</a:t>
            </a:r>
          </a:p>
          <a:p>
            <a:pPr lvl="0"/>
            <a:r>
              <a:rPr lang="en-US" sz="2400" baseline="0" dirty="0"/>
              <a:t>Some functions not yet implemented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Individuals: Ingest in SP1</a:t>
            </a:r>
            <a:endParaRPr lang="en-US" sz="2400" dirty="0">
              <a:effectLst/>
            </a:endParaRPr>
          </a:p>
          <a:p>
            <a:pPr lvl="0"/>
            <a:r>
              <a:rPr lang="en-US" sz="2400" baseline="0" dirty="0"/>
              <a:t>New features implemented in CCM</a:t>
            </a:r>
          </a:p>
          <a:p>
            <a:pPr lvl="1"/>
            <a:r>
              <a:rPr lang="en-US" sz="2000" baseline="0" dirty="0"/>
              <a:t>Ontology Metadata</a:t>
            </a:r>
          </a:p>
          <a:p>
            <a:pPr lvl="1"/>
            <a:r>
              <a:rPr lang="en-US" sz="2000" baseline="0" dirty="0"/>
              <a:t>Min 0 restrictions</a:t>
            </a:r>
          </a:p>
          <a:p>
            <a:pPr lvl="1"/>
            <a:r>
              <a:rPr lang="en-US" sz="2000" baseline="0" dirty="0"/>
              <a:t>Remote restrictions (domain is in a different ontology / package)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A9AED-B7C0-4D4E-BB73-3E76433F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74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6BC9-725A-444C-B9DC-7E7F9495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spec.edmcouncil.org/</a:t>
            </a:r>
            <a:r>
              <a:rPr lang="en-US" dirty="0" err="1"/>
              <a:t>fibo</a:t>
            </a:r>
            <a:r>
              <a:rPr lang="en-US" dirty="0"/>
              <a:t>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A6E7-0CFE-4B4E-A6CA-32731066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/>
              <a:t>Glossary</a:t>
            </a:r>
          </a:p>
          <a:p>
            <a:pPr lvl="1"/>
            <a:r>
              <a:rPr lang="en-US" sz="1400" dirty="0"/>
              <a:t>As HTML</a:t>
            </a:r>
          </a:p>
          <a:p>
            <a:pPr lvl="1"/>
            <a:r>
              <a:rPr lang="en-US" sz="1400" dirty="0"/>
              <a:t>As spreadsheet</a:t>
            </a:r>
          </a:p>
          <a:p>
            <a:pPr lvl="0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dictionary spreadsheet</a:t>
            </a:r>
          </a:p>
          <a:p>
            <a:pPr lvl="0"/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FIBOPedia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(module and ontology abstracts)</a:t>
            </a:r>
            <a:endParaRPr lang="en-US" sz="1600" dirty="0">
              <a:effectLst/>
            </a:endParaRPr>
          </a:p>
          <a:p>
            <a:pPr lvl="0"/>
            <a:r>
              <a:rPr lang="en-US" sz="1600" dirty="0"/>
              <a:t>Vocabulary (SKOS)</a:t>
            </a:r>
          </a:p>
          <a:p>
            <a:pPr lvl="1"/>
            <a:r>
              <a:rPr lang="en-US" sz="1400" dirty="0"/>
              <a:t>Use alt-label for synonyms for tool support added this quarter</a:t>
            </a:r>
          </a:p>
          <a:p>
            <a:pPr lvl="1"/>
            <a:r>
              <a:rPr lang="en-US" sz="1400" dirty="0"/>
              <a:t>SKOS Relations usage (2 styles); actually doing just one at present? Yet we do see Concept treatments for Properties in the current SKOS as well, somehow</a:t>
            </a:r>
          </a:p>
          <a:p>
            <a:pPr lvl="0"/>
            <a:r>
              <a:rPr lang="en-US" sz="1600" dirty="0"/>
              <a:t>SMIF - UML Business Model diagrams</a:t>
            </a:r>
          </a:p>
          <a:p>
            <a:pPr lvl="0"/>
            <a:r>
              <a:rPr lang="en-US" sz="1600" dirty="0"/>
              <a:t>Widoco OWL documentation (including visualizations)</a:t>
            </a:r>
          </a:p>
          <a:p>
            <a:pPr lvl="0"/>
            <a:r>
              <a:rPr lang="en-US" sz="1600" dirty="0"/>
              <a:t>OWL</a:t>
            </a:r>
            <a:r>
              <a:rPr lang="en-US" sz="1600" baseline="0" dirty="0"/>
              <a:t> Ontology files</a:t>
            </a:r>
          </a:p>
          <a:p>
            <a:pPr lvl="1"/>
            <a:r>
              <a:rPr lang="en-US" sz="1400" dirty="0"/>
              <a:t>RDF/XML, TTL, JSON-LD + </a:t>
            </a:r>
            <a:r>
              <a:rPr lang="en-US" sz="1400" dirty="0" err="1"/>
              <a:t>Nquads</a:t>
            </a:r>
            <a:endParaRPr lang="en-US" sz="1400" dirty="0"/>
          </a:p>
          <a:p>
            <a:pPr lvl="0"/>
            <a:r>
              <a:rPr lang="en-US" sz="1600" kern="1200" dirty="0">
                <a:solidFill>
                  <a:schemeClr val="tx1"/>
                </a:solidFill>
                <a:effectLst/>
              </a:rPr>
              <a:t>Linked Data Fragments </a:t>
            </a:r>
          </a:p>
          <a:p>
            <a:pPr lvl="0"/>
            <a:r>
              <a:rPr lang="en-US" sz="1600" dirty="0"/>
              <a:t>Schema.org (alignment)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EAB3F-0C82-482B-893A-4BC907C1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04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B81CA-B8B9-462C-BC29-3E265F14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dirty="0"/>
              <a:t>FIBO spec Statuses: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EEF67-205E-40A7-9CE6-37E78D125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Release</a:t>
            </a:r>
          </a:p>
          <a:p>
            <a:pPr lvl="1"/>
            <a:r>
              <a:rPr lang="en-US" sz="2200" dirty="0"/>
              <a:t>All fully vetted OWL ontologies</a:t>
            </a:r>
          </a:p>
          <a:p>
            <a:pPr lvl="1"/>
            <a:r>
              <a:rPr lang="en-US" sz="2200" dirty="0"/>
              <a:t>FND (part); FBC; BE; IND; DER (part); SEC (part)</a:t>
            </a:r>
          </a:p>
          <a:p>
            <a:pPr lvl="0"/>
            <a:r>
              <a:rPr lang="en-US" sz="2400" dirty="0"/>
              <a:t>Provisional (in development ontologies)</a:t>
            </a:r>
          </a:p>
          <a:p>
            <a:pPr lvl="1"/>
            <a:r>
              <a:rPr lang="en-US" sz="2200" dirty="0"/>
              <a:t>Loans – the HDMA / US mortgage Loans vertical substantively complete but not yet Release</a:t>
            </a:r>
          </a:p>
          <a:p>
            <a:pPr lvl="1"/>
            <a:r>
              <a:rPr lang="en-US" sz="2200" dirty="0"/>
              <a:t>Reference terms: SEC, DER,</a:t>
            </a:r>
            <a:r>
              <a:rPr lang="en-US" sz="2200" baseline="0" dirty="0"/>
              <a:t> CIV</a:t>
            </a:r>
          </a:p>
          <a:p>
            <a:pPr lvl="2"/>
            <a:r>
              <a:rPr lang="en-US" sz="1800" baseline="0" dirty="0"/>
              <a:t>Bonds substantively complete but not Release</a:t>
            </a:r>
          </a:p>
          <a:p>
            <a:pPr lvl="1"/>
            <a:r>
              <a:rPr lang="en-US" sz="2200" baseline="0" dirty="0"/>
              <a:t>Temporal terms (pricing etc.)</a:t>
            </a:r>
          </a:p>
          <a:p>
            <a:pPr lvl="2"/>
            <a:r>
              <a:rPr lang="en-US" sz="1800" baseline="0" dirty="0"/>
              <a:t>Moved into FBC/SEC/DER deprecating MD Domain</a:t>
            </a:r>
          </a:p>
          <a:p>
            <a:pPr lvl="1"/>
            <a:r>
              <a:rPr lang="en-US" sz="2200" dirty="0"/>
              <a:t>Process terms (CAE, Issuance etc.)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Moved into FBC/SEC/DER deprecating CAE Domain</a:t>
            </a:r>
            <a:endParaRPr lang="en-US" sz="1800" dirty="0"/>
          </a:p>
          <a:p>
            <a:pPr lvl="1"/>
            <a:r>
              <a:rPr lang="en-US" sz="2200" dirty="0"/>
              <a:t>Differing maturity</a:t>
            </a:r>
            <a:r>
              <a:rPr lang="en-US" sz="2200" baseline="0" dirty="0"/>
              <a:t> </a:t>
            </a:r>
            <a:r>
              <a:rPr lang="en-US" sz="2200" dirty="0"/>
              <a:t>statuses</a:t>
            </a:r>
          </a:p>
          <a:p>
            <a:pPr lvl="0"/>
            <a:r>
              <a:rPr lang="en-US" sz="2400" dirty="0"/>
              <a:t>Informative</a:t>
            </a:r>
          </a:p>
          <a:p>
            <a:pPr lvl="1"/>
            <a:r>
              <a:rPr lang="en-US" sz="2200" dirty="0"/>
              <a:t>Extensions to items already published</a:t>
            </a:r>
          </a:p>
          <a:p>
            <a:pPr lvl="1"/>
            <a:r>
              <a:rPr lang="en-US" sz="2200" dirty="0"/>
              <a:t>Additional material that is not really extensions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1F460-C4E6-425D-A16F-EA42FF3F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705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Web Presentation Requirements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How to render ontologies using HTML / Web browser </a:t>
            </a:r>
          </a:p>
          <a:p>
            <a:pPr lvl="0"/>
            <a:r>
              <a:rPr lang="en-US" dirty="0"/>
              <a:t>What you see in a browser when you enter the URI of a class or property</a:t>
            </a:r>
          </a:p>
          <a:p>
            <a:pPr lvl="0"/>
            <a:r>
              <a:rPr lang="en-GB" sz="2800" dirty="0"/>
              <a:t>OMG Working Group: </a:t>
            </a:r>
          </a:p>
          <a:p>
            <a:pPr lvl="1"/>
            <a:r>
              <a:rPr lang="en-GB" dirty="0"/>
              <a:t>FIBO and other OMG requirements</a:t>
            </a:r>
          </a:p>
          <a:p>
            <a:pPr lvl="1"/>
            <a:r>
              <a:rPr lang="en-GB" baseline="0" dirty="0"/>
              <a:t>Single IRI per concept with alternative views</a:t>
            </a:r>
          </a:p>
          <a:p>
            <a:pPr lvl="1"/>
            <a:r>
              <a:rPr lang="en-GB" dirty="0"/>
              <a:t>Completed its work for now</a:t>
            </a:r>
            <a:endParaRPr lang="en-GB" baseline="0" dirty="0"/>
          </a:p>
          <a:p>
            <a:pPr lvl="0"/>
            <a:r>
              <a:rPr lang="en-GB" baseline="0" dirty="0"/>
              <a:t>The material at spec doesn’t follow this at the current release</a:t>
            </a:r>
          </a:p>
          <a:p>
            <a:pPr lvl="1"/>
            <a:r>
              <a:rPr lang="en-GB" baseline="0" dirty="0"/>
              <a:t>Stay tuned for possible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73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E1E3-AE08-44AE-B18B-093BA6A8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2BC4-1389-4DC9-AD41-B971BDA84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9E2C4-A812-4B86-971A-1A8BF025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862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7F65-7BE5-42DB-AA4A-DF7DA036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Current Status and RTFs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C1ABC-B95A-4010-BA55-CA4AA5AFC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6A3F3-EB89-4305-AB49-A29FB922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653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/>
              <a:t>FIBO Foundations </a:t>
            </a:r>
          </a:p>
          <a:p>
            <a:pPr lvl="1"/>
            <a:r>
              <a:rPr lang="en-US" sz="1800" baseline="0" dirty="0"/>
              <a:t>Final</a:t>
            </a:r>
            <a:r>
              <a:rPr lang="en-US" sz="1800" dirty="0"/>
              <a:t> version approved by OMG March 2015</a:t>
            </a:r>
            <a:endParaRPr lang="en-US" sz="1800" baseline="0" dirty="0"/>
          </a:p>
          <a:p>
            <a:pPr lvl="1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</a:t>
            </a:r>
            <a:r>
              <a:rPr lang="en-US" sz="1800" baseline="0" dirty="0"/>
              <a:t>1.2 approved March 2017</a:t>
            </a:r>
          </a:p>
          <a:p>
            <a:pPr lvl="1"/>
            <a:r>
              <a:rPr lang="en-US" sz="1800" baseline="0" dirty="0"/>
              <a:t>RTF 1.3 June 2019 </a:t>
            </a:r>
            <a:r>
              <a:rPr lang="en-US" sz="1800" dirty="0"/>
              <a:t>close: defer changes to FIBO2 (FTF)</a:t>
            </a:r>
            <a:endParaRPr lang="en-US" sz="1800" baseline="0" dirty="0"/>
          </a:p>
          <a:p>
            <a:pPr lvl="0"/>
            <a:r>
              <a:rPr lang="en-US" sz="2000" baseline="0" dirty="0"/>
              <a:t>FIBO Business Entities</a:t>
            </a:r>
          </a:p>
          <a:p>
            <a:pPr lvl="1" rtl="0" fontAlgn="base"/>
            <a:r>
              <a:rPr lang="en-US" sz="1800" dirty="0"/>
              <a:t>RTF 1.2 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June 2019 </a:t>
            </a:r>
            <a:r>
              <a:rPr lang="en-US" sz="1800" dirty="0"/>
              <a:t>close: defer changes to FIBO2 (FTF)</a:t>
            </a:r>
          </a:p>
          <a:p>
            <a:pPr lvl="1" rtl="0" fontAlgn="base"/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1.1 is current FIBO 1 baseline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1.2.1 Urgent Issue Resolution -  baseline</a:t>
            </a:r>
            <a:endParaRPr lang="en-US" sz="14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dirty="0"/>
              <a:t>FIBO Indices and Indicators</a:t>
            </a:r>
          </a:p>
          <a:p>
            <a:pPr lvl="1"/>
            <a:r>
              <a:rPr lang="en-US" sz="1800" dirty="0"/>
              <a:t>RTF 1.1 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June 2019 </a:t>
            </a:r>
            <a:r>
              <a:rPr lang="en-US" sz="2000" dirty="0"/>
              <a:t>close: defer changes to FIBO2 (FTF)</a:t>
            </a:r>
            <a:endParaRPr lang="en-US" sz="1800" dirty="0"/>
          </a:p>
          <a:p>
            <a:pPr lvl="1"/>
            <a:r>
              <a:rPr lang="en-US" sz="1800" dirty="0"/>
              <a:t>Version 1.0 is FIBO 1 baseline</a:t>
            </a:r>
          </a:p>
          <a:p>
            <a:pPr lvl="0"/>
            <a:r>
              <a:rPr lang="en-US" sz="2000" dirty="0"/>
              <a:t>FIBO FBC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RTF 1.1 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June 2019 </a:t>
            </a:r>
            <a:r>
              <a:rPr lang="en-US" sz="2000" dirty="0"/>
              <a:t>close: defer changes to FIBO2 (FTF)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1.0 will be FIBO 1 baseline</a:t>
            </a:r>
            <a:endParaRPr lang="en-US" sz="1800" dirty="0">
              <a:effectLst/>
            </a:endParaRPr>
          </a:p>
          <a:p>
            <a:pPr lvl="0"/>
            <a:r>
              <a:rPr lang="en-US" sz="2000" dirty="0"/>
              <a:t>These</a:t>
            </a:r>
            <a:r>
              <a:rPr lang="en-US" sz="2000" baseline="0" dirty="0"/>
              <a:t> will be the final definitive versions of FIBO 1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9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5029200"/>
          </a:xfrm>
        </p:spPr>
        <p:txBody>
          <a:bodyPr/>
          <a:lstStyle/>
          <a:p>
            <a:pPr lvl="0"/>
            <a:r>
              <a:rPr lang="en-US" sz="2400" baseline="0" dirty="0"/>
              <a:t>FIBO v2 </a:t>
            </a:r>
            <a:r>
              <a:rPr lang="en-US" sz="2400" baseline="0"/>
              <a:t>FTF Report </a:t>
            </a:r>
            <a:r>
              <a:rPr lang="en-US" sz="2400" baseline="0" dirty="0"/>
              <a:t>moved to September</a:t>
            </a:r>
          </a:p>
          <a:p>
            <a:pPr lvl="1"/>
            <a:r>
              <a:rPr lang="en-US" sz="2000" baseline="0" dirty="0"/>
              <a:t>Will be based on EDM Council Q2.5 release (August)</a:t>
            </a:r>
          </a:p>
          <a:p>
            <a:pPr lvl="0"/>
            <a:r>
              <a:rPr lang="en-US" sz="2400" baseline="0" dirty="0"/>
              <a:t>IOTA standards work under way with MARS PTF</a:t>
            </a:r>
          </a:p>
          <a:p>
            <a:pPr lvl="1"/>
            <a:r>
              <a:rPr lang="en-US" sz="2000" baseline="0" dirty="0"/>
              <a:t>2 proposed standards to be presented at MARS PTF</a:t>
            </a:r>
          </a:p>
          <a:p>
            <a:pPr lvl="2"/>
            <a:r>
              <a:rPr lang="en-US" sz="1600" baseline="0" dirty="0"/>
              <a:t>Ternary – as RFC</a:t>
            </a:r>
          </a:p>
          <a:p>
            <a:pPr lvl="2"/>
            <a:r>
              <a:rPr lang="en-US" sz="1600" baseline="0" dirty="0"/>
              <a:t>Tangle (Node) Standard – as draft RFC</a:t>
            </a:r>
          </a:p>
          <a:p>
            <a:pPr lvl="1"/>
            <a:r>
              <a:rPr lang="en-US" sz="2000" baseline="0" dirty="0"/>
              <a:t>Additional messaging standards proposal in Healthcare / FHIR (</a:t>
            </a:r>
            <a:r>
              <a:rPr lang="en-US" sz="2000" baseline="0" dirty="0" err="1"/>
              <a:t>Protobuf</a:t>
            </a:r>
            <a:r>
              <a:rPr lang="en-US" sz="2000" baseline="0" dirty="0"/>
              <a:t>)</a:t>
            </a:r>
          </a:p>
          <a:p>
            <a:pPr lvl="0"/>
            <a:r>
              <a:rPr lang="en-US" sz="2400" baseline="0" dirty="0"/>
              <a:t>Possible RFPs </a:t>
            </a:r>
          </a:p>
          <a:p>
            <a:pPr lvl="1"/>
            <a:r>
              <a:rPr lang="en-US" sz="2000" baseline="0" dirty="0"/>
              <a:t>DLT Ecosystem Interoperability (Retail requirement)</a:t>
            </a:r>
          </a:p>
          <a:p>
            <a:pPr lvl="1"/>
            <a:r>
              <a:rPr lang="en-US" sz="2000" baseline="0" dirty="0"/>
              <a:t>broader DAG based ecosystems (unclear)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EDM-Council/FIBO Foundations Content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546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Scope and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 now included in above Domains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Now included in above domains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Issuance and Securitization TBC;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 included in above domains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</p:spTree>
    <p:extLst>
      <p:ext uri="{BB962C8B-B14F-4D97-AF65-F5344CB8AC3E}">
        <p14:creationId xmlns:p14="http://schemas.microsoft.com/office/powerpoint/2010/main" val="1710630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55626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 now included in above Domains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5999"/>
            <a:ext cx="7315200" cy="7620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Now included in above domains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Issuance and Securitization TBC;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 included in above domains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in process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Spec Release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Draft in CCM/FIBO-V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4520AD-69CB-42AC-949B-2DCAD453CBC3}"/>
              </a:ext>
            </a:extLst>
          </p:cNvPr>
          <p:cNvSpPr/>
          <p:nvPr/>
        </p:nvSpPr>
        <p:spPr>
          <a:xfrm>
            <a:off x="1143000" y="3135406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6C52FC1-2E45-4D0B-9802-C3EB9B35CDC5}"/>
              </a:ext>
            </a:extLst>
          </p:cNvPr>
          <p:cNvSpPr/>
          <p:nvPr/>
        </p:nvSpPr>
        <p:spPr>
          <a:xfrm>
            <a:off x="1143000" y="3548903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/>
              <a:t>FIBO Where is What!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29 FIBO Business Conceptual Ontologies have been built since 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 </a:t>
            </a:r>
            <a:r>
              <a:rPr lang="en-US" sz="1200" dirty="0">
                <a:hlinkClick r:id="rId2"/>
              </a:rPr>
              <a:t>http://www.edmcouncil.org/semanticsrepository/index.html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https://github.com/edmcouncil/fibo/wiki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Browseable</a:t>
            </a:r>
            <a:r>
              <a:rPr lang="en-US" sz="1200" dirty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4"/>
              </a:rPr>
              <a:t>http://us.adaptive.com/FIBO/a3/</a:t>
            </a:r>
            <a:r>
              <a:rPr lang="en-US" sz="1200" dirty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https://github.com/edmcouncil/fibo/wiki/FIBO-Foundations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https://github.com/edmcouncil/fibo/wiki/FIBO-Business-Entities</a:t>
            </a:r>
            <a:r>
              <a:rPr lang="en-US" sz="1200" dirty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A working version in testing (“David’s Branch”) is at 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https://github.com/dsnewman/fibo/tree/pink/be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10"/>
              </a:rPr>
              <a:t>http://www.omg.org/spec/EDMC-FIBO/IND/Current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FIBO-IND (Indices and Indicators) In OMG documentation 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11"/>
              </a:rPr>
              <a:t>https://github.com/edmcouncil/fibo/wiki/FIBO-Indices-and-Indicators</a:t>
            </a:r>
            <a:r>
              <a:rPr lang="en-US" sz="1200" dirty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Loans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https://github.com/edmcouncil/fibo/wiki/FIBO-Loans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Securities and Equities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https://github.com/edmcouncil/fibo/wiki/FIBO-Securities-and-Equities</a:t>
            </a:r>
            <a:r>
              <a:rPr lang="en-US" sz="1200" dirty="0"/>
              <a:t> </a:t>
            </a:r>
          </a:p>
          <a:p>
            <a:endParaRPr lang="en-US" sz="1400" dirty="0"/>
          </a:p>
          <a:p>
            <a:pPr lvl="3"/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</a:t>
            </a:r>
            <a:r>
              <a:rPr lang="en-US" dirty="0" err="1"/>
              <a:t>Atlassian</a:t>
            </a:r>
            <a:r>
              <a:rPr lang="en-US" dirty="0"/>
              <a:t> Wiki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FIBO Overall</a:t>
            </a:r>
          </a:p>
          <a:p>
            <a:pPr lvl="1"/>
            <a:r>
              <a:rPr lang="en-US" sz="1800" dirty="0">
                <a:hlinkClick r:id="rId2"/>
              </a:rPr>
              <a:t>https://wiki.edmcouncil.org/display/FIBO/FIBO</a:t>
            </a:r>
            <a:r>
              <a:rPr lang="en-US" sz="1800" dirty="0"/>
              <a:t> </a:t>
            </a:r>
          </a:p>
          <a:p>
            <a:r>
              <a:rPr lang="en-US" sz="2000" dirty="0"/>
              <a:t>FIBO Content Teams</a:t>
            </a:r>
          </a:p>
          <a:p>
            <a:pPr lvl="1"/>
            <a:r>
              <a:rPr lang="en-US" sz="1600" dirty="0"/>
              <a:t>Foundations</a:t>
            </a:r>
          </a:p>
          <a:p>
            <a:pPr lvl="2"/>
            <a:r>
              <a:rPr lang="en-US" sz="1400" dirty="0">
                <a:hlinkClick r:id="rId3"/>
              </a:rPr>
              <a:t>https://wiki.edmcouncil.org/display/FND/FCT-FND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Business Entities </a:t>
            </a:r>
          </a:p>
          <a:p>
            <a:pPr lvl="2"/>
            <a:r>
              <a:rPr lang="en-US" sz="1400" dirty="0">
                <a:hlinkClick r:id="rId4"/>
              </a:rPr>
              <a:t>https://wiki.edmcouncil.org/display/BE/FIBO+-+FCT+-+Business+Entities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Indices and Indicators</a:t>
            </a:r>
          </a:p>
          <a:p>
            <a:pPr lvl="2"/>
            <a:r>
              <a:rPr lang="en-US" sz="1400" dirty="0">
                <a:hlinkClick r:id="rId5"/>
              </a:rPr>
              <a:t>https://wiki.edmcouncil.org/display/IND/FCT-IND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Financial Business and Commerce</a:t>
            </a:r>
          </a:p>
          <a:p>
            <a:pPr lvl="2"/>
            <a:r>
              <a:rPr lang="en-US" sz="1400" dirty="0">
                <a:hlinkClick r:id="rId6"/>
              </a:rPr>
              <a:t>https://wiki.edmcouncil.org/pages/viewpage.action?pageId=786677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Loans</a:t>
            </a:r>
          </a:p>
          <a:p>
            <a:pPr lvl="2"/>
            <a:r>
              <a:rPr lang="en-US" sz="1400" dirty="0">
                <a:hlinkClick r:id="rId7"/>
              </a:rPr>
              <a:t>https://wiki.edmcouncil.org/display/LOAN/FCT-LOAN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Securities and Equities</a:t>
            </a:r>
          </a:p>
          <a:p>
            <a:pPr lvl="2"/>
            <a:r>
              <a:rPr lang="en-US" sz="1400" dirty="0">
                <a:hlinkClick r:id="rId8"/>
              </a:rPr>
              <a:t>https://wiki.edmcouncil.org/pages/viewpage.action?pageId=786661</a:t>
            </a:r>
            <a:r>
              <a:rPr lang="en-US" sz="1400" dirty="0"/>
              <a:t> </a:t>
            </a:r>
          </a:p>
          <a:p>
            <a:pPr lvl="1"/>
            <a:r>
              <a:rPr lang="en-US" sz="1800" dirty="0"/>
              <a:t>Derivatives</a:t>
            </a:r>
          </a:p>
          <a:p>
            <a:pPr lvl="2"/>
            <a:r>
              <a:rPr lang="en-US" sz="1400" dirty="0">
                <a:hlinkClick r:id="rId9"/>
              </a:rPr>
              <a:t>https://wiki.edmcouncil.org/display/DER/FCT-DER</a:t>
            </a:r>
            <a:r>
              <a:rPr lang="en-US" sz="1400" dirty="0"/>
              <a:t> </a:t>
            </a:r>
          </a:p>
          <a:p>
            <a:pPr lvl="0"/>
            <a:r>
              <a:rPr lang="en-US" sz="2000" dirty="0"/>
              <a:t>Vendor</a:t>
            </a:r>
            <a:r>
              <a:rPr lang="en-US" sz="2000" baseline="0" dirty="0"/>
              <a:t> Team</a:t>
            </a:r>
          </a:p>
          <a:p>
            <a:pPr lvl="1"/>
            <a:r>
              <a:rPr lang="en-US" sz="1600" dirty="0">
                <a:hlinkClick r:id="rId10"/>
              </a:rPr>
              <a:t>https://wiki.edmcouncil.org/display/FVT/FIBO+-+Vendor+Team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means FIBO expressed in SKOS</a:t>
            </a:r>
          </a:p>
          <a:p>
            <a:r>
              <a:rPr lang="en-US" dirty="0"/>
              <a:t>Usabl</a:t>
            </a:r>
            <a:r>
              <a:rPr lang="en-US" baseline="0" dirty="0"/>
              <a:t>e in SKOS tools</a:t>
            </a:r>
          </a:p>
          <a:p>
            <a:pPr lvl="1"/>
            <a:r>
              <a:rPr lang="en-US" baseline="0" dirty="0"/>
              <a:t>Optimized for relationships view in diagrams</a:t>
            </a:r>
          </a:p>
          <a:p>
            <a:pPr lvl="1"/>
            <a:r>
              <a:rPr lang="en-US" baseline="0" dirty="0"/>
              <a:t>Uses alt-label for synonym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69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schema.org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Work on second phase (FB extensions) </a:t>
            </a:r>
          </a:p>
          <a:p>
            <a:pPr lvl="1"/>
            <a:r>
              <a:rPr lang="en-US" dirty="0"/>
              <a:t>Status? Not</a:t>
            </a:r>
            <a:r>
              <a:rPr lang="en-US" baseline="0" dirty="0"/>
              <a:t> known at </a:t>
            </a:r>
            <a:r>
              <a:rPr lang="en-US" baseline="0" dirty="0" err="1"/>
              <a:t>thi</a:t>
            </a:r>
            <a:r>
              <a:rPr lang="en-US" baseline="0" dirty="0"/>
              <a:t> time</a:t>
            </a:r>
          </a:p>
          <a:p>
            <a:pPr lvl="1"/>
            <a:r>
              <a:rPr lang="en-US" baseline="0" dirty="0"/>
              <a:t>See schema.org for status and details</a:t>
            </a:r>
            <a:endParaRPr lang="en-US" dirty="0"/>
          </a:p>
          <a:p>
            <a:pPr lvl="0"/>
            <a:r>
              <a:rPr lang="en-US" dirty="0"/>
              <a:t>See FIBO Wiki structure </a:t>
            </a:r>
          </a:p>
          <a:p>
            <a:pPr lvl="1"/>
            <a:r>
              <a:rPr lang="en-US" dirty="0"/>
              <a:t>Wiki group management as per FCTs (see other notes)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Appendices: 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>
              <a:effectLst/>
            </a:endParaRPr>
          </a:p>
          <a:p>
            <a:r>
              <a:rPr lang="en-US" dirty="0"/>
              <a:t>II FIBO Infrastructure</a:t>
            </a:r>
          </a:p>
          <a:p>
            <a:r>
              <a:rPr lang="en-US" dirty="0"/>
              <a:t>III Red FIBO</a:t>
            </a:r>
          </a:p>
          <a:p>
            <a:r>
              <a:rPr lang="en-US" dirty="0"/>
              <a:t>IV FIBO Content and Status (“scenario”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Appendix I: Jargon Blaster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ISO 10962 </a:t>
            </a:r>
          </a:p>
          <a:p>
            <a:pPr lvl="1"/>
            <a:r>
              <a:rPr lang="en-US" dirty="0"/>
              <a:t>Classification of Financial Instruments (CFI)</a:t>
            </a:r>
          </a:p>
          <a:p>
            <a:pPr lvl="1"/>
            <a:r>
              <a:rPr lang="en-US" dirty="0"/>
              <a:t>New version released in Jan 2015</a:t>
            </a:r>
          </a:p>
          <a:p>
            <a:pPr lvl="0"/>
            <a:r>
              <a:rPr lang="en-US" dirty="0"/>
              <a:t>ISO 20022</a:t>
            </a:r>
          </a:p>
          <a:p>
            <a:pPr lvl="1"/>
            <a:r>
              <a:rPr lang="en-US" dirty="0"/>
              <a:t>Messaging standard, UML to XML transformation</a:t>
            </a:r>
          </a:p>
          <a:p>
            <a:pPr lvl="1"/>
            <a:r>
              <a:rPr lang="en-US" dirty="0"/>
              <a:t>incorporated the draft ISO 19312 (WG11)</a:t>
            </a:r>
          </a:p>
          <a:p>
            <a:pPr lvl="1"/>
            <a:r>
              <a:rPr lang="en-US" dirty="0"/>
              <a:t>WG11 model was starting point for most FIBO</a:t>
            </a:r>
          </a:p>
          <a:p>
            <a:pPr lvl="0"/>
            <a:r>
              <a:rPr lang="en-US" dirty="0"/>
              <a:t>ISO 11179 = Metadata Repositories</a:t>
            </a:r>
          </a:p>
          <a:p>
            <a:pPr lvl="0"/>
            <a:r>
              <a:rPr lang="en-US" dirty="0"/>
              <a:t>XBRL = </a:t>
            </a:r>
            <a:r>
              <a:rPr lang="en-US" dirty="0" err="1"/>
              <a:t>eXtensible</a:t>
            </a:r>
            <a:r>
              <a:rPr lang="en-US" dirty="0"/>
              <a:t> Business </a:t>
            </a:r>
            <a:r>
              <a:rPr lang="en-US" dirty="0" err="1"/>
              <a:t>Reposrting</a:t>
            </a:r>
            <a:r>
              <a:rPr lang="en-US" dirty="0"/>
              <a:t> Language</a:t>
            </a:r>
          </a:p>
          <a:p>
            <a:pPr lvl="1"/>
            <a:r>
              <a:rPr lang="en-US" dirty="0"/>
              <a:t>Concepts are in individual “Taxonomies” (model schemas) only (IASB, IFRS, US-GAAP,</a:t>
            </a:r>
            <a:r>
              <a:rPr lang="en-US" baseline="0" dirty="0"/>
              <a:t> e</a:t>
            </a:r>
            <a:r>
              <a:rPr lang="en-US" dirty="0"/>
              <a:t>tc.)</a:t>
            </a:r>
          </a:p>
          <a:p>
            <a:r>
              <a:rPr lang="en-US" dirty="0"/>
              <a:t>MDDL – Market Data Definition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II: FIBO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“Holy Trinity”</a:t>
            </a:r>
          </a:p>
          <a:p>
            <a:pPr lvl="1"/>
            <a:r>
              <a:rPr lang="en-US" dirty="0"/>
              <a:t>GitHub</a:t>
            </a:r>
          </a:p>
          <a:p>
            <a:pPr lvl="1"/>
            <a:r>
              <a:rPr lang="en-US" dirty="0"/>
              <a:t>JIRA</a:t>
            </a:r>
          </a:p>
          <a:p>
            <a:pPr lvl="1"/>
            <a:r>
              <a:rPr lang="en-US" dirty="0"/>
              <a:t>Jenkins</a:t>
            </a:r>
          </a:p>
          <a:p>
            <a:pPr lvl="0"/>
            <a:r>
              <a:rPr lang="en-US" dirty="0"/>
              <a:t>Wiki</a:t>
            </a:r>
          </a:p>
          <a:p>
            <a:pPr lvl="1"/>
            <a:r>
              <a:rPr lang="en-US" dirty="0"/>
              <a:t>Each FCT and other teams have Wiki area (“Space”)</a:t>
            </a:r>
          </a:p>
          <a:p>
            <a:pPr lvl="1"/>
            <a:r>
              <a:rPr lang="en-US" dirty="0"/>
              <a:t>Minutes, actions etc. posted there</a:t>
            </a:r>
          </a:p>
          <a:p>
            <a:pPr lvl="1"/>
            <a:r>
              <a:rPr lang="en-US" dirty="0"/>
              <a:t>How-to Guide will be posted to Wiki also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Wiki to JIRA Bridge: meeting actions identified in Wikis are also now reflected as JIRA issues</a:t>
            </a:r>
          </a:p>
          <a:p>
            <a:pPr lvl="1"/>
            <a:r>
              <a:rPr lang="en-US" dirty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How-To</a:t>
            </a:r>
            <a:r>
              <a:rPr lang="en-US" baseline="0" dirty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Shows overall process to follow in using GitHub and </a:t>
            </a:r>
            <a:r>
              <a:rPr lang="en-US" dirty="0" err="1"/>
              <a:t>Atlassian</a:t>
            </a:r>
            <a:r>
              <a:rPr lang="en-US" dirty="0"/>
              <a:t> </a:t>
            </a:r>
            <a:r>
              <a:rPr lang="en-US" dirty="0" err="1"/>
              <a:t>Sourcetree</a:t>
            </a:r>
            <a:r>
              <a:rPr lang="en-US" dirty="0"/>
              <a:t>, for FCT Leads</a:t>
            </a:r>
          </a:p>
          <a:p>
            <a:r>
              <a:rPr lang="en-US" dirty="0"/>
              <a:t>Detailed screenshots</a:t>
            </a:r>
            <a:r>
              <a:rPr lang="en-US" baseline="0" dirty="0"/>
              <a:t> for each part of the process</a:t>
            </a:r>
          </a:p>
          <a:p>
            <a:r>
              <a:rPr lang="en-US" baseline="0" dirty="0"/>
              <a:t>New section on definitions added</a:t>
            </a:r>
          </a:p>
          <a:p>
            <a:r>
              <a:rPr lang="en-US" baseline="0" dirty="0"/>
              <a:t>Additional definitions added</a:t>
            </a:r>
          </a:p>
          <a:p>
            <a:pPr lvl="1"/>
            <a:r>
              <a:rPr lang="en-US" baseline="0" dirty="0"/>
              <a:t>This is the version that is posted on the Wiki</a:t>
            </a:r>
          </a:p>
          <a:p>
            <a:r>
              <a:rPr lang="en-US" dirty="0"/>
              <a:t>New section on aligning local and remote branches with EDM Council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B5FC5-EC1C-4515-8F83-D3410A021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Federated Enterprise Risk Management ("FERM") WG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AF126-6210-463A-875D-0945D28D7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meets regularly</a:t>
            </a:r>
          </a:p>
          <a:p>
            <a:pPr lvl="1"/>
            <a:r>
              <a:rPr lang="en-US" dirty="0"/>
              <a:t>Updates: 3 things</a:t>
            </a:r>
          </a:p>
          <a:p>
            <a:pPr lvl="2"/>
            <a:r>
              <a:rPr lang="en-US" dirty="0"/>
              <a:t>The (US) 2014 Data Accuracy and </a:t>
            </a:r>
            <a:r>
              <a:rPr lang="en-US" dirty="0" err="1"/>
              <a:t>Transpareny</a:t>
            </a:r>
            <a:r>
              <a:rPr lang="en-US" dirty="0"/>
              <a:t> Act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Ontologies and SBRM to address the (US) 2019 OPEN Government Data Act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Financial Transparency Act (US) coming to Congress in next 6 weeks</a:t>
            </a:r>
          </a:p>
          <a:p>
            <a:pPr lvl="2"/>
            <a:r>
              <a:rPr lang="en-US" dirty="0"/>
              <a:t>CA, OH, FL and NY Open Data standards – what to do</a:t>
            </a:r>
          </a:p>
          <a:p>
            <a:pPr lvl="0"/>
            <a:r>
              <a:rPr lang="en-US" dirty="0"/>
              <a:t>Meets in Amsterdam</a:t>
            </a:r>
          </a:p>
          <a:p>
            <a:pPr lvl="1"/>
            <a:r>
              <a:rPr lang="en-US" dirty="0"/>
              <a:t>Larger meetings planned for Nashville</a:t>
            </a:r>
          </a:p>
          <a:p>
            <a:pPr lvl="1"/>
            <a:r>
              <a:rPr lang="en-US" dirty="0"/>
              <a:t>No call-in from Data Coalition – will be in Nashville</a:t>
            </a:r>
          </a:p>
          <a:p>
            <a:pPr lvl="0"/>
            <a:r>
              <a:rPr lang="en-US" dirty="0"/>
              <a:t>Future decision: currently a WG of FDTF but may move to Government or elsewhere or stand-alone</a:t>
            </a:r>
          </a:p>
          <a:p>
            <a:pPr lvl="1"/>
            <a:r>
              <a:rPr lang="en-US" dirty="0"/>
              <a:t>Need not be aligned to any specific TF or AB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25231-DCF1-4BEC-A7A5-644E6EA6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801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  <a:p>
            <a:pPr lvl="1"/>
            <a:r>
              <a:rPr lang="en-US" dirty="0"/>
              <a:t>Each Team is configured as a “Group” in JIRA</a:t>
            </a:r>
          </a:p>
          <a:p>
            <a:pPr lvl="1"/>
            <a:r>
              <a:rPr lang="en-US" dirty="0"/>
              <a:t>This group is then als</a:t>
            </a:r>
            <a:r>
              <a:rPr lang="en-US" baseline="0" dirty="0"/>
              <a:t>o used for participation in Wiki “spaces”</a:t>
            </a:r>
          </a:p>
          <a:p>
            <a:pPr lvl="0"/>
            <a:r>
              <a:rPr lang="en-US" dirty="0"/>
              <a:t>If you registered for</a:t>
            </a:r>
            <a:r>
              <a:rPr lang="en-US" baseline="0" dirty="0"/>
              <a:t> GitHub access, you GitHub ID also becomes your JIRA ID</a:t>
            </a:r>
          </a:p>
          <a:p>
            <a:pPr lvl="1"/>
            <a:r>
              <a:rPr lang="en-US" dirty="0"/>
              <a:t>Group leads will</a:t>
            </a:r>
            <a:r>
              <a:rPr lang="en-US" baseline="0" dirty="0"/>
              <a:t> then add you to their team group</a:t>
            </a:r>
          </a:p>
          <a:p>
            <a:pPr lvl="0"/>
            <a:r>
              <a:rPr lang="en-US" dirty="0"/>
              <a:t>Otherwise, you will have received an invitation</a:t>
            </a:r>
            <a:r>
              <a:rPr lang="en-US" baseline="0" dirty="0"/>
              <a:t> from JIRA directly</a:t>
            </a:r>
          </a:p>
          <a:p>
            <a:pPr lvl="1"/>
            <a:r>
              <a:rPr lang="en-US" dirty="0"/>
              <a:t>You may</a:t>
            </a:r>
            <a:r>
              <a:rPr lang="en-US" baseline="0" dirty="0"/>
              <a:t> want to retrospectively ask to be added to GitHub</a:t>
            </a:r>
          </a:p>
          <a:p>
            <a:pPr lvl="0"/>
            <a:r>
              <a:rPr lang="en-US" baseline="0" dirty="0"/>
              <a:t>Some people are having difficulty accessing the Wiki </a:t>
            </a:r>
            <a:r>
              <a:rPr lang="en-US" sz="2400" baseline="0" dirty="0"/>
              <a:t>– there is a synch to be run periodically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FCT Process (to be followed by FCT Leads)</a:t>
            </a:r>
          </a:p>
          <a:p>
            <a:pPr lvl="1"/>
            <a:r>
              <a:rPr lang="en-US" sz="2000" dirty="0"/>
              <a:t>Standard template / slides used by all FCT leads</a:t>
            </a:r>
          </a:p>
          <a:p>
            <a:pPr lvl="1"/>
            <a:r>
              <a:rPr lang="en-US" sz="2000" dirty="0"/>
              <a:t>Minutes posted to Wiki</a:t>
            </a:r>
            <a:endParaRPr lang="en-US" sz="1800" dirty="0"/>
          </a:p>
          <a:p>
            <a:pPr lvl="2"/>
            <a:r>
              <a:rPr lang="en-US" sz="1800" dirty="0"/>
              <a:t>FCT leads should take on responsibility for note-taking, publishing and actions status</a:t>
            </a:r>
          </a:p>
          <a:p>
            <a:pPr lvl="0"/>
            <a:r>
              <a:rPr lang="en-US" sz="2400" dirty="0"/>
              <a:t>FIBO Proof</a:t>
            </a:r>
            <a:r>
              <a:rPr lang="en-US" sz="2400" baseline="0" dirty="0"/>
              <a:t> of Concept Teams</a:t>
            </a:r>
          </a:p>
          <a:p>
            <a:pPr lvl="1"/>
            <a:r>
              <a:rPr lang="en-US" sz="2000" dirty="0"/>
              <a:t>May</a:t>
            </a:r>
            <a:r>
              <a:rPr lang="en-US" sz="2000" baseline="0" dirty="0"/>
              <a:t> use any FIBO color as appropriate</a:t>
            </a:r>
          </a:p>
          <a:p>
            <a:pPr lvl="1"/>
            <a:r>
              <a:rPr lang="en-US" sz="2000" baseline="0" dirty="0"/>
              <a:t>Run on same process as FCTs (wiki etc.).</a:t>
            </a:r>
          </a:p>
          <a:p>
            <a:pPr lvl="0"/>
            <a:r>
              <a:rPr lang="en-US" sz="2400" dirty="0"/>
              <a:t>FIBO</a:t>
            </a:r>
            <a:r>
              <a:rPr lang="en-US" sz="2400" baseline="0" dirty="0"/>
              <a:t> Vendor Team</a:t>
            </a:r>
          </a:p>
          <a:p>
            <a:pPr lvl="1"/>
            <a:r>
              <a:rPr lang="en-US" sz="2000" dirty="0"/>
              <a:t>Initially focused on tool support for specification activities</a:t>
            </a:r>
          </a:p>
          <a:p>
            <a:pPr lvl="1"/>
            <a:r>
              <a:rPr lang="en-US" sz="2000" dirty="0"/>
              <a:t>Will also extend to potential</a:t>
            </a:r>
            <a:r>
              <a:rPr lang="en-US" sz="2000" baseline="0" dirty="0"/>
              <a:t> test assistance, </a:t>
            </a:r>
            <a:r>
              <a:rPr lang="en-US" sz="2000" baseline="0" dirty="0" err="1"/>
              <a:t>PoCs</a:t>
            </a:r>
            <a:r>
              <a:rPr lang="en-US" sz="2000" baseline="0" dirty="0"/>
              <a:t> etc. </a:t>
            </a:r>
          </a:p>
          <a:p>
            <a:pPr lvl="0"/>
            <a:r>
              <a:rPr lang="en-US" sz="2400" dirty="0"/>
              <a:t>Build</a:t>
            </a:r>
            <a:r>
              <a:rPr lang="en-US" sz="2400" baseline="0" dirty="0"/>
              <a:t> / Test / Deploy / Maintain document</a:t>
            </a:r>
          </a:p>
          <a:p>
            <a:pPr lvl="1"/>
            <a:r>
              <a:rPr lang="en-US" sz="2000" dirty="0"/>
              <a:t>This is the definitive reference for all process (see Fig 4 of that)</a:t>
            </a:r>
          </a:p>
          <a:p>
            <a:pPr lvl="0"/>
            <a:r>
              <a:rPr lang="en-US" sz="2400" dirty="0"/>
              <a:t>GitHub / Process User Guide updated</a:t>
            </a:r>
          </a:p>
          <a:p>
            <a:pPr lvl="1"/>
            <a:r>
              <a:rPr lang="en-US" sz="2000" dirty="0"/>
              <a:t>Will</a:t>
            </a:r>
            <a:r>
              <a:rPr lang="en-US" sz="2000" baseline="0" dirty="0"/>
              <a:t> </a:t>
            </a:r>
            <a:r>
              <a:rPr lang="en-US" sz="2000" dirty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Content</a:t>
            </a:r>
            <a:r>
              <a:rPr lang="en-US" baseline="0" dirty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FIBO Content Team has</a:t>
            </a:r>
          </a:p>
          <a:p>
            <a:pPr lvl="1"/>
            <a:r>
              <a:rPr lang="en-US" dirty="0"/>
              <a:t>A GitHub fork on the FCT</a:t>
            </a:r>
            <a:r>
              <a:rPr lang="en-US" baseline="0" dirty="0"/>
              <a:t> Leader GitHub account</a:t>
            </a:r>
            <a:endParaRPr lang="en-US" dirty="0"/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Changes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now carried out in a branch of the EDMC Trunk not a fork but FCT leads may working within their fork ahead of pushing changes</a:t>
            </a:r>
            <a:endParaRPr lang="en-US" sz="2000" dirty="0">
              <a:effectLst/>
            </a:endParaRPr>
          </a:p>
          <a:p>
            <a:pPr lvl="1"/>
            <a:r>
              <a:rPr lang="en-US" dirty="0"/>
              <a:t>A working wiki on the main (EDM Council) GitHub account</a:t>
            </a:r>
          </a:p>
          <a:p>
            <a:pPr lvl="1"/>
            <a:r>
              <a:rPr lang="en-US" dirty="0"/>
              <a:t>Regular</a:t>
            </a:r>
            <a:r>
              <a:rPr lang="en-US" baseline="0" dirty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7D3F8-86EC-4FAB-B2B2-BFB1E4529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v2 – Status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2A0D5-2557-4BD3-ABFB-79228CE94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A ‘Finalization Task Force’ (FTF) was chartered at the OMG meeting (December)</a:t>
            </a:r>
          </a:p>
          <a:p>
            <a:pPr lvl="1"/>
            <a:r>
              <a:rPr lang="en-US" sz="1800" dirty="0"/>
              <a:t>This inherits the JIRAs listed for the FIBO v1 RTFs</a:t>
            </a:r>
          </a:p>
          <a:p>
            <a:pPr lvl="2"/>
            <a:r>
              <a:rPr lang="en-US" sz="1400" dirty="0"/>
              <a:t>Will bring forward only those 1 </a:t>
            </a:r>
            <a:r>
              <a:rPr lang="en-US" sz="1400" dirty="0" err="1"/>
              <a:t>Jiras</a:t>
            </a:r>
            <a:r>
              <a:rPr lang="en-US" sz="1400" dirty="0"/>
              <a:t> that remain applicable</a:t>
            </a:r>
          </a:p>
          <a:p>
            <a:pPr lvl="2"/>
            <a:r>
              <a:rPr lang="en-US" sz="1400" dirty="0"/>
              <a:t>Will generate OMG </a:t>
            </a:r>
            <a:r>
              <a:rPr lang="en-US" sz="1400" dirty="0" err="1"/>
              <a:t>Jiras</a:t>
            </a:r>
            <a:r>
              <a:rPr lang="en-US" sz="1400" dirty="0"/>
              <a:t> for changes since EDMC FIBO 2018Q2.65</a:t>
            </a:r>
            <a:r>
              <a:rPr lang="en-US" sz="1400" baseline="0" dirty="0"/>
              <a:t> (basis for FIBO v2 submission</a:t>
            </a:r>
            <a:r>
              <a:rPr lang="en-US" sz="2200" dirty="0"/>
              <a:t> </a:t>
            </a:r>
          </a:p>
          <a:p>
            <a:pPr lvl="1"/>
            <a:r>
              <a:rPr lang="en-US" sz="1800" dirty="0"/>
              <a:t>Beta1 published January 11</a:t>
            </a:r>
          </a:p>
          <a:p>
            <a:pPr lvl="1"/>
            <a:r>
              <a:rPr lang="en-US" sz="1800" dirty="0"/>
              <a:t>Date for comments was Feb 28</a:t>
            </a:r>
          </a:p>
          <a:p>
            <a:pPr lvl="1"/>
            <a:r>
              <a:rPr lang="en-US" sz="1800" dirty="0"/>
              <a:t>Delivers a ‘Final’ version of the Specification </a:t>
            </a:r>
            <a:r>
              <a:rPr lang="en-US" sz="1600" dirty="0"/>
              <a:t>for</a:t>
            </a:r>
            <a:r>
              <a:rPr lang="en-US" sz="1600" baseline="0" dirty="0"/>
              <a:t> 2.5 in September</a:t>
            </a:r>
          </a:p>
          <a:p>
            <a:pPr lvl="0"/>
            <a:r>
              <a:rPr lang="en-US" sz="2000" dirty="0"/>
              <a:t>Subsequent changes are in later RTFs which will run quarterly tracking the preceding EDM Council Quarterly Release</a:t>
            </a:r>
          </a:p>
          <a:p>
            <a:pPr lvl="1"/>
            <a:r>
              <a:rPr lang="en-US" sz="1800" dirty="0"/>
              <a:t>EDM Council will also provide some automation for the transformation for EDM Council OWL to OMG OWL (different IRIs; some metadata additions)</a:t>
            </a:r>
          </a:p>
          <a:p>
            <a:pPr lvl="1"/>
            <a:r>
              <a:rPr lang="en-US" sz="1800" dirty="0"/>
              <a:t>Exploring</a:t>
            </a:r>
            <a:r>
              <a:rPr lang="en-US" sz="1800" baseline="0" dirty="0"/>
              <a:t> the proposal to have one set of namespaces (spec.edmcocucil.org) rather than 2 as at present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69DBF-F949-492A-A109-27A121EE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09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500AE-5D7F-4A12-9EB3-7EA955EF9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Management / Spec Automation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4F262-07E0-4034-8CD0-13CAE47A0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Steering group meets alternative Fridays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JIRA alignment EDMC / OMG</a:t>
            </a:r>
          </a:p>
          <a:p>
            <a:pPr lvl="2" rtl="0" fontAlgn="base"/>
            <a:r>
              <a:rPr lang="en-US" dirty="0">
                <a:effectLst/>
              </a:rPr>
              <a:t>And minor changes to EDMC process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Specification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generation via LaTeX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>
              <a:effectLst/>
            </a:endParaRP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diagrams in CCM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Possible URI alignment</a:t>
            </a:r>
            <a:endParaRPr lang="en-US" dirty="0">
              <a:effectLst/>
            </a:endParaRPr>
          </a:p>
          <a:p>
            <a:pPr lvl="0"/>
            <a:r>
              <a:rPr lang="en-US" dirty="0"/>
              <a:t>Work continuing on these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6210A-9A8C-473D-A093-0975E33FE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14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DCF2-0012-451F-AB1C-177FA1E07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IOTA – Joint with MARS PTF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C5C4B-3C8C-4739-9DC9-403080556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has several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potential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standards (plus platform):</a:t>
            </a:r>
            <a:endParaRPr lang="en-US" sz="2400" dirty="0">
              <a:effectLst/>
            </a:endParaRP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Ternary Format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Node: 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Defines the ‘Tangle Architecture’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 reference implementation, future plans, additional interfaces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Client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Messaging (MAM)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Industry verticals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Healthcare vertical</a:t>
            </a:r>
            <a:r>
              <a:rPr lang="en-US" sz="1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active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OMG Submission Plans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Ternary: draft RFC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reviewed in March QM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Node: Plans reviewed in March QM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Via MARS PTF (joint attendance with FDTF)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Healthcare messaging – Healthcare DTF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we have a clearer idea of the standard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 go through FHIR (healthcare messaging) or via OMG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62084-95DD-42C8-AC8D-E0AD646CE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93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E9CA-FAF0-4EC3-B85F-767C7E9CA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June Agenda: Things to cover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E3C63-DA0A-4E5F-9549-2540DE703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FDTF Core Business</a:t>
            </a:r>
          </a:p>
          <a:p>
            <a:pPr lvl="1"/>
            <a:r>
              <a:rPr lang="en-US" sz="2000" dirty="0"/>
              <a:t>FIBO Updates and status review</a:t>
            </a:r>
          </a:p>
          <a:p>
            <a:pPr lvl="2"/>
            <a:r>
              <a:rPr lang="en-US" sz="1600" dirty="0"/>
              <a:t>How to bring in more detailed concepts not yet in FIBO</a:t>
            </a:r>
          </a:p>
          <a:p>
            <a:pPr lvl="1"/>
            <a:r>
              <a:rPr lang="en-US" sz="2000" dirty="0"/>
              <a:t>IOTA Tangle RFCs presentation and discussion (MARS)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FDTF Roadmap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Joint session on SBRM (with BMI)</a:t>
            </a:r>
          </a:p>
          <a:p>
            <a:pPr lvl="0"/>
            <a:endParaRPr lang="en-US" sz="3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Groups  WG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FERM – session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Blockchain PSIG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PSIG</a:t>
            </a:r>
          </a:p>
          <a:p>
            <a:pPr lvl="1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Joint activities with MARS (IOTA etc.)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20CD7-9786-47F5-BCEB-117FD8A7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67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E0FEE-1CB9-47FA-A8C3-7F8750E61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Talks Agreed (cross group) – at AI PSIG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58834-ECAD-4702-88E5-9F508B07A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Noureddine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Boustani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nboustanitab@gmail.com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(friend of Claude)  </a:t>
            </a:r>
          </a:p>
          <a:p>
            <a:pPr lvl="1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I'd be very happy to present at Amsterdam. My research is about the use of Big Data and Machine Learning in retail Banking and specifically the title of my Research is: " How to use Big Data and Machine Learning to identify the right product to offer to the right customer at the right time". I think that I have some interesting insights that I would be glad to share with you if this  kind of subject can be relevant to your audience.</a:t>
            </a:r>
          </a:p>
          <a:p>
            <a:pPr lvl="0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Allan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Beechinor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allan@advancedmetadata.com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(friend of Pete R)</a:t>
            </a:r>
          </a:p>
          <a:p>
            <a:pPr lvl="1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could speak on a number of subjects, some he has done:  Privacy and AI, Predictive Algorithms, Standardizing IA:  Enterprise Blockchain…  so topic TBD. We can have a call with him</a:t>
            </a:r>
          </a:p>
          <a:p>
            <a:pPr lvl="0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'Andreas Vogel' </a:t>
            </a:r>
            <a:r>
              <a:rPr lang="en-US" sz="18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andreas.vogel@gmail.com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(referred by Richard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Soley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is building an AI Ethics reference architecture/framework that he would like to talk about, and probably spawning a workgroup to standardize it through OMG</a:t>
            </a:r>
          </a:p>
          <a:p>
            <a:pPr lvl="0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Anurag Yadav </a:t>
            </a:r>
            <a:r>
              <a:rPr lang="en-US" sz="18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anurag@primafelicitas.com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(talked at AI Conference I went to last week in Seattle)</a:t>
            </a:r>
          </a:p>
          <a:p>
            <a:pPr lvl="1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Talking about AI and Blockchain and the possible merging/intermixing of the two  -- joint with the Blockchain PSIG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EFB7D-9333-4668-B660-380C82800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032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20608</TotalTime>
  <Words>3343</Words>
  <Application>Microsoft Office PowerPoint</Application>
  <PresentationFormat>On-screen Show (4:3)</PresentationFormat>
  <Paragraphs>535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Gill Sans</vt:lpstr>
      <vt:lpstr>Office Theme</vt:lpstr>
      <vt:lpstr>OMG Finance Domain Task Force (FDTF)</vt:lpstr>
      <vt:lpstr>Agenda</vt:lpstr>
      <vt:lpstr>NEWS</vt:lpstr>
      <vt:lpstr>Federated Enterprise Risk Management ("FERM") WG</vt:lpstr>
      <vt:lpstr>FIBO v2 – Status reminder</vt:lpstr>
      <vt:lpstr>Change Management / Spec Automation</vt:lpstr>
      <vt:lpstr>IOTA – Joint with MARS PTF</vt:lpstr>
      <vt:lpstr>June Agenda: Things to cover</vt:lpstr>
      <vt:lpstr>Talks Agreed (cross group) – at AI PSIG</vt:lpstr>
      <vt:lpstr>Coordination</vt:lpstr>
      <vt:lpstr>Plans for June</vt:lpstr>
      <vt:lpstr>Possible Additional Sessions</vt:lpstr>
      <vt:lpstr>June FIBO Workshop</vt:lpstr>
      <vt:lpstr>Other non FDTF activities to be aware of</vt:lpstr>
      <vt:lpstr>Current Agenda Posted</vt:lpstr>
      <vt:lpstr>Additional (Background) Slides</vt:lpstr>
      <vt:lpstr>FIBO Plans</vt:lpstr>
      <vt:lpstr>FTF and RTF Charters (Friday Plenary) </vt:lpstr>
      <vt:lpstr>FIBO Detailed Information</vt:lpstr>
      <vt:lpstr>Terminology</vt:lpstr>
      <vt:lpstr>FIBO Master Open Actions</vt:lpstr>
      <vt:lpstr>CCM Round Trip Ingest Process</vt:lpstr>
      <vt:lpstr>Round tripping</vt:lpstr>
      <vt:lpstr>spec.edmcouncil.org/fibo Products</vt:lpstr>
      <vt:lpstr>FIBO spec Statuses:</vt:lpstr>
      <vt:lpstr>Web Presentation Requirements</vt:lpstr>
      <vt:lpstr>Take-away Slides</vt:lpstr>
      <vt:lpstr>FIBO Current Status and RTFs</vt:lpstr>
      <vt:lpstr>FIBO Current Specifications Status Overview</vt:lpstr>
      <vt:lpstr>FIBO: Scope and Content</vt:lpstr>
      <vt:lpstr>FIBO: Status</vt:lpstr>
      <vt:lpstr>FIBO Where is What!</vt:lpstr>
      <vt:lpstr>FIBO Atlassian Wiki Spaces</vt:lpstr>
      <vt:lpstr>FIBO Vocabulary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Mike Bennett</cp:lastModifiedBy>
  <cp:revision>724</cp:revision>
  <dcterms:created xsi:type="dcterms:W3CDTF">2011-04-19T19:19:23Z</dcterms:created>
  <dcterms:modified xsi:type="dcterms:W3CDTF">2019-06-05T19:50:04Z</dcterms:modified>
</cp:coreProperties>
</file>