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1"/>
  </p:notesMasterIdLst>
  <p:sldIdLst>
    <p:sldId id="256" r:id="rId2"/>
    <p:sldId id="375" r:id="rId3"/>
    <p:sldId id="436" r:id="rId4"/>
    <p:sldId id="354" r:id="rId5"/>
    <p:sldId id="443" r:id="rId6"/>
    <p:sldId id="451" r:id="rId7"/>
    <p:sldId id="453" r:id="rId8"/>
    <p:sldId id="454" r:id="rId9"/>
    <p:sldId id="456" r:id="rId10"/>
    <p:sldId id="459" r:id="rId11"/>
    <p:sldId id="460" r:id="rId12"/>
    <p:sldId id="458" r:id="rId13"/>
    <p:sldId id="428" r:id="rId14"/>
    <p:sldId id="427" r:id="rId15"/>
    <p:sldId id="388" r:id="rId16"/>
    <p:sldId id="389" r:id="rId17"/>
    <p:sldId id="390" r:id="rId18"/>
    <p:sldId id="448" r:id="rId19"/>
    <p:sldId id="450" r:id="rId20"/>
    <p:sldId id="421" r:id="rId21"/>
    <p:sldId id="422" r:id="rId22"/>
    <p:sldId id="426" r:id="rId23"/>
    <p:sldId id="397" r:id="rId24"/>
    <p:sldId id="416" r:id="rId25"/>
    <p:sldId id="399" r:id="rId26"/>
    <p:sldId id="348" r:id="rId27"/>
    <p:sldId id="401" r:id="rId28"/>
    <p:sldId id="406" r:id="rId29"/>
    <p:sldId id="446" r:id="rId3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2963"/>
    <a:srgbClr val="0060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59" autoAdjust="0"/>
    <p:restoredTop sz="86323" autoAdjust="0"/>
  </p:normalViewPr>
  <p:slideViewPr>
    <p:cSldViewPr>
      <p:cViewPr>
        <p:scale>
          <a:sx n="70" d="100"/>
          <a:sy n="70" d="100"/>
        </p:scale>
        <p:origin x="-528" y="54"/>
      </p:cViewPr>
      <p:guideLst>
        <p:guide orient="horz" pos="2160"/>
        <p:guide pos="2880"/>
      </p:guideLst>
    </p:cSldViewPr>
  </p:slideViewPr>
  <p:outlineViewPr>
    <p:cViewPr>
      <p:scale>
        <a:sx n="33" d="100"/>
        <a:sy n="33" d="100"/>
      </p:scale>
      <p:origin x="0" y="5124"/>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FC723B-399F-4A90-8296-830E5DB4E765}" type="datetimeFigureOut">
              <a:rPr lang="en-US" smtClean="0"/>
              <a:pPr/>
              <a:t>1/9/2013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D2869B-921B-4CCE-897D-ADE41B506C30}" type="slidenum">
              <a:rPr lang="en-US" smtClean="0"/>
              <a:pPr/>
              <a:t>‹#›</a:t>
            </a:fld>
            <a:endParaRPr lang="en-US" dirty="0"/>
          </a:p>
        </p:txBody>
      </p:sp>
    </p:spTree>
    <p:extLst>
      <p:ext uri="{BB962C8B-B14F-4D97-AF65-F5344CB8AC3E}">
        <p14:creationId xmlns:p14="http://schemas.microsoft.com/office/powerpoint/2010/main" val="15098162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89E1B46-8ADD-4A2E-AB61-0E5BCC4C79AB}" type="datetime1">
              <a:rPr lang="en-US" smtClean="0"/>
              <a:pPr>
                <a:defRPr/>
              </a:pPr>
              <a:t>1/9/2013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8418E282-EBFC-4412-8B3F-30C7B15CB7F0}"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FD6267C-5F63-43FB-953A-A976EF4E6229}" type="datetime1">
              <a:rPr lang="en-US" smtClean="0"/>
              <a:pPr>
                <a:defRPr/>
              </a:pPr>
              <a:t>1/9/2013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86F74EC-37D6-44FE-8E84-6CFA0135BCA7}"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DA45367-FC62-4735-BCA9-3DD46055D026}" type="datetime1">
              <a:rPr lang="en-US" smtClean="0"/>
              <a:pPr>
                <a:defRPr/>
              </a:pPr>
              <a:t>1/9/2013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B56D6DB0-F130-4CD7-BC01-EC8576530134}"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563562"/>
          </a:xfrm>
        </p:spPr>
        <p:txBody>
          <a:bodyPr/>
          <a:lstStyle>
            <a:lvl1pPr algn="l">
              <a:defRPr sz="2800"/>
            </a:lvl1pPr>
          </a:lstStyle>
          <a:p>
            <a:r>
              <a:rPr lang="en-US" smtClean="0"/>
              <a:t>Click to edit Master title style</a:t>
            </a:r>
            <a:endParaRPr lang="en-US"/>
          </a:p>
        </p:txBody>
      </p:sp>
      <p:sp>
        <p:nvSpPr>
          <p:cNvPr id="3" name="Content Placeholder 2"/>
          <p:cNvSpPr>
            <a:spLocks noGrp="1"/>
          </p:cNvSpPr>
          <p:nvPr>
            <p:ph idx="1"/>
          </p:nvPr>
        </p:nvSpPr>
        <p:spPr>
          <a:xfrm>
            <a:off x="457200" y="990600"/>
            <a:ext cx="8229600" cy="5715000"/>
          </a:xfrm>
        </p:spPr>
        <p:txBody>
          <a:bodyPr/>
          <a:lstStyle>
            <a:lvl1pPr>
              <a:defRPr sz="2800"/>
            </a:lvl1pPr>
            <a:lvl2pPr>
              <a:defRPr sz="2400"/>
            </a:lvl2pPr>
            <a:lvl3pPr>
              <a:defRPr sz="2000"/>
            </a:lvl3pPr>
            <a:lvl4pPr>
              <a:defRPr sz="18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a:xfrm>
            <a:off x="8686800" y="6356350"/>
            <a:ext cx="381000" cy="365125"/>
          </a:xfrm>
        </p:spPr>
        <p:txBody>
          <a:bodyPr/>
          <a:lstStyle>
            <a:lvl1pPr>
              <a:defRPr sz="900"/>
            </a:lvl1pPr>
          </a:lstStyle>
          <a:p>
            <a:pPr>
              <a:defRPr/>
            </a:pPr>
            <a:fld id="{BEAD2C7C-EDBC-4790-BBF4-28CCD2EC968D}" type="slidenum">
              <a:rPr lang="en-US" smtClean="0"/>
              <a:pPr>
                <a:defRPr/>
              </a:pPr>
              <a:t>‹#›</a:t>
            </a:fld>
            <a:endParaRPr lang="en-US" dirty="0"/>
          </a:p>
        </p:txBody>
      </p:sp>
      <p:cxnSp>
        <p:nvCxnSpPr>
          <p:cNvPr id="8" name="Straight Connector 7"/>
          <p:cNvCxnSpPr/>
          <p:nvPr userDrawn="1"/>
        </p:nvCxnSpPr>
        <p:spPr>
          <a:xfrm>
            <a:off x="457200" y="838200"/>
            <a:ext cx="82296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AF68903-0092-42E3-817E-1D62A797690F}" type="datetime1">
              <a:rPr lang="en-US" smtClean="0"/>
              <a:pPr>
                <a:defRPr/>
              </a:pPr>
              <a:t>1/9/2013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345D8AD-8C41-461C-977C-39E1B6B656D7}"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54B24C57-850C-417E-9FAA-BE8D6A8DBE2C}" type="datetime1">
              <a:rPr lang="en-US" smtClean="0"/>
              <a:pPr>
                <a:defRPr/>
              </a:pPr>
              <a:t>1/9/2013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C5C97409-C3A8-4142-9020-BEC4CC158081}"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38C28E2E-814B-4C22-851F-F0549AD7FC66}" type="datetime1">
              <a:rPr lang="en-US" smtClean="0"/>
              <a:pPr>
                <a:defRPr/>
              </a:pPr>
              <a:t>1/9/2013</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1956F763-BEBA-4E81-AB50-EEE533FC35F6}"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4D73F742-F6A3-4DC9-AE0A-7277E31EA597}" type="datetime1">
              <a:rPr lang="en-US" smtClean="0"/>
              <a:pPr>
                <a:defRPr/>
              </a:pPr>
              <a:t>1/9/2013</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594868DC-D813-47B4-BCA0-5910B6BA0424}"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0C3BC2E-9C88-463F-A988-4D5ECDDA207E}" type="datetime1">
              <a:rPr lang="en-US" smtClean="0"/>
              <a:pPr>
                <a:defRPr/>
              </a:pPr>
              <a:t>1/9/2013</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F08D8CD7-FEF3-4495-AF79-015AD3D984ED}"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8875F7E-86C8-48D4-AA60-B2BA6081090A}" type="datetime1">
              <a:rPr lang="en-US" smtClean="0"/>
              <a:pPr>
                <a:defRPr/>
              </a:pPr>
              <a:t>1/9/2013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24C35A33-83E3-44CF-92E6-9E49D666A920}"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88898F2-689D-4729-A6BF-EDB64FFEC70D}" type="datetime1">
              <a:rPr lang="en-US" smtClean="0"/>
              <a:pPr>
                <a:defRPr/>
              </a:pPr>
              <a:t>1/9/2013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B07EECB8-9F4C-4F27-840F-D7F2A3FA8832}"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F7A79AE5-5F06-42A5-9C04-AB48C36DAE94}" type="datetime1">
              <a:rPr lang="en-US" smtClean="0"/>
              <a:pPr>
                <a:defRPr/>
              </a:pPr>
              <a:t>1/9/2013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4008EE3A-0931-4FF7-8196-554F4BA17F7E}"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7.wmf"/><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rtlCol="0">
            <a:normAutofit/>
          </a:bodyPr>
          <a:lstStyle/>
          <a:p>
            <a:pPr fontAlgn="auto">
              <a:spcAft>
                <a:spcPts val="0"/>
              </a:spcAft>
              <a:defRPr/>
            </a:pPr>
            <a:r>
              <a:rPr lang="en-US" dirty="0" smtClean="0"/>
              <a:t>OMG Finance</a:t>
            </a:r>
            <a:r>
              <a:rPr lang="en-US" baseline="0" dirty="0" smtClean="0"/>
              <a:t> </a:t>
            </a:r>
            <a:r>
              <a:rPr lang="en-US" dirty="0" smtClean="0"/>
              <a:t>Domain Task Force (FDTF)</a:t>
            </a:r>
            <a:endParaRPr lang="en-US" dirty="0"/>
          </a:p>
        </p:txBody>
      </p:sp>
      <p:sp>
        <p:nvSpPr>
          <p:cNvPr id="3" name="Subtitle 2"/>
          <p:cNvSpPr>
            <a:spLocks noGrp="1"/>
          </p:cNvSpPr>
          <p:nvPr>
            <p:ph type="subTitle" idx="1"/>
          </p:nvPr>
        </p:nvSpPr>
        <p:spPr/>
        <p:txBody>
          <a:bodyPr>
            <a:normAutofit/>
          </a:bodyPr>
          <a:lstStyle/>
          <a:p>
            <a:r>
              <a:rPr lang="en-US" dirty="0" smtClean="0">
                <a:solidFill>
                  <a:srgbClr val="898989"/>
                </a:solidFill>
              </a:rPr>
              <a:t>Monthly Status/review call</a:t>
            </a:r>
          </a:p>
          <a:p>
            <a:r>
              <a:rPr lang="en-US" dirty="0" smtClean="0">
                <a:solidFill>
                  <a:srgbClr val="898989"/>
                </a:solidFill>
              </a:rPr>
              <a:t>Wednesday </a:t>
            </a:r>
            <a:r>
              <a:rPr lang="en-US" dirty="0" smtClean="0">
                <a:solidFill>
                  <a:srgbClr val="898989"/>
                </a:solidFill>
              </a:rPr>
              <a:t>January 9</a:t>
            </a:r>
            <a:r>
              <a:rPr lang="en-US" baseline="30000" dirty="0" smtClean="0">
                <a:solidFill>
                  <a:srgbClr val="898989"/>
                </a:solidFill>
              </a:rPr>
              <a:t>th</a:t>
            </a:r>
            <a:r>
              <a:rPr lang="en-US" dirty="0" smtClean="0">
                <a:solidFill>
                  <a:srgbClr val="898989"/>
                </a:solidFill>
              </a:rPr>
              <a:t> 2013</a:t>
            </a:r>
            <a:endParaRPr lang="en-US" dirty="0" smtClean="0">
              <a:solidFill>
                <a:srgbClr val="898989"/>
              </a:solidFill>
            </a:endParaRPr>
          </a:p>
        </p:txBody>
      </p:sp>
      <p:pic>
        <p:nvPicPr>
          <p:cNvPr id="13315" name="Picture 3" descr="[OMG's 20th Anniversary]"/>
          <p:cNvPicPr>
            <a:picLocks noChangeAspect="1" noChangeArrowheads="1"/>
          </p:cNvPicPr>
          <p:nvPr/>
        </p:nvPicPr>
        <p:blipFill>
          <a:blip r:embed="rId2" cstate="print"/>
          <a:srcRect/>
          <a:stretch>
            <a:fillRect/>
          </a:stretch>
        </p:blipFill>
        <p:spPr bwMode="auto">
          <a:xfrm>
            <a:off x="100012" y="76200"/>
            <a:ext cx="2185988" cy="828675"/>
          </a:xfrm>
          <a:prstGeom prst="rect">
            <a:avLst/>
          </a:prstGeom>
          <a:noFill/>
          <a:ln w="9525">
            <a:noFill/>
            <a:miter lim="800000"/>
            <a:headEnd/>
            <a:tailEnd/>
          </a:ln>
        </p:spPr>
      </p:pic>
      <p:pic>
        <p:nvPicPr>
          <p:cNvPr id="13316" name="Picture 4" descr="EDMC"/>
          <p:cNvPicPr>
            <a:picLocks noChangeAspect="1" noChangeArrowheads="1"/>
          </p:cNvPicPr>
          <p:nvPr/>
        </p:nvPicPr>
        <p:blipFill>
          <a:blip r:embed="rId3" cstate="print"/>
          <a:srcRect/>
          <a:stretch>
            <a:fillRect/>
          </a:stretch>
        </p:blipFill>
        <p:spPr bwMode="auto">
          <a:xfrm>
            <a:off x="7391400" y="34925"/>
            <a:ext cx="1600200" cy="879475"/>
          </a:xfrm>
          <a:prstGeom prst="rect">
            <a:avLst/>
          </a:prstGeom>
          <a:noFill/>
          <a:ln w="9525">
            <a:noFill/>
            <a:miter lim="800000"/>
            <a:headEnd/>
            <a:tailEnd/>
          </a:ln>
        </p:spPr>
      </p:pic>
      <p:pic>
        <p:nvPicPr>
          <p:cNvPr id="13317" name="Picture 5" descr="http://fdtf.omg.org/images/buttons-icons-lines/finance.gif"/>
          <p:cNvPicPr>
            <a:picLocks noChangeAspect="1" noChangeArrowheads="1"/>
          </p:cNvPicPr>
          <p:nvPr/>
        </p:nvPicPr>
        <p:blipFill>
          <a:blip r:embed="rId4" cstate="print"/>
          <a:srcRect/>
          <a:stretch>
            <a:fillRect/>
          </a:stretch>
        </p:blipFill>
        <p:spPr bwMode="auto">
          <a:xfrm>
            <a:off x="2362200" y="304800"/>
            <a:ext cx="5029200" cy="304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8" name="Picture 6" descr="FpMLshot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a:xfrm>
            <a:off x="5824538" y="1418410"/>
            <a:ext cx="2481262" cy="1705790"/>
          </a:xfrm>
          <a:prstGeom prst="rect">
            <a:avLst/>
          </a:prstGeom>
          <a:noFill/>
          <a:extLs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68611" name="Picture 3" descr="C:\Users\User\AppData\Local\Microsoft\Windows\Temporary Internet Files\Content.IE5\IG8Y7LTI\MC900432614[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9228" y="2667228"/>
            <a:ext cx="1828572" cy="182857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Dimensions of a Model</a:t>
            </a:r>
            <a:endParaRPr lang="en-US" dirty="0"/>
          </a:p>
        </p:txBody>
      </p:sp>
      <p:sp>
        <p:nvSpPr>
          <p:cNvPr id="4" name="Slide Number Placeholder 3"/>
          <p:cNvSpPr>
            <a:spLocks noGrp="1"/>
          </p:cNvSpPr>
          <p:nvPr>
            <p:ph type="sldNum" sz="quarter" idx="4294967295"/>
          </p:nvPr>
        </p:nvSpPr>
        <p:spPr>
          <a:xfrm>
            <a:off x="6096000" y="6553200"/>
            <a:ext cx="1905000" cy="457200"/>
          </a:xfrm>
          <a:prstGeom prst="rect">
            <a:avLst/>
          </a:prstGeom>
        </p:spPr>
        <p:txBody>
          <a:bodyPr/>
          <a:lstStyle/>
          <a:p>
            <a:pPr>
              <a:defRPr/>
            </a:pPr>
            <a:fld id="{908685B0-E166-4289-8095-06794C53FC38}" type="slidenum">
              <a:rPr lang="en-US" smtClean="0"/>
              <a:pPr>
                <a:defRPr/>
              </a:pPr>
              <a:t>10</a:t>
            </a:fld>
            <a:endParaRPr lang="en-US"/>
          </a:p>
        </p:txBody>
      </p:sp>
      <p:sp>
        <p:nvSpPr>
          <p:cNvPr id="5" name="Footer Placeholder 4"/>
          <p:cNvSpPr>
            <a:spLocks noGrp="1"/>
          </p:cNvSpPr>
          <p:nvPr>
            <p:ph type="ftr" sz="quarter" idx="12"/>
          </p:nvPr>
        </p:nvSpPr>
        <p:spPr/>
        <p:txBody>
          <a:bodyPr/>
          <a:lstStyle/>
          <a:p>
            <a:pPr>
              <a:defRPr/>
            </a:pPr>
            <a:r>
              <a:rPr lang="en-US" smtClean="0"/>
              <a:t>Copyright © 2010 EDM Council Inc.</a:t>
            </a:r>
            <a:endParaRPr lang="en-US" sz="1600">
              <a:latin typeface="Times New Roman" charset="0"/>
            </a:endParaRPr>
          </a:p>
        </p:txBody>
      </p:sp>
      <p:pic>
        <p:nvPicPr>
          <p:cNvPr id="6" name="Picture 5" descr="\forall x \forall y (P(f(x)) \rightarrow\neg (P(x) \rightarrow Q(f(y),x,z)))"/>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5562601"/>
            <a:ext cx="3332747" cy="2041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6" name="Straight Arrow Connector 15"/>
          <p:cNvCxnSpPr/>
          <p:nvPr/>
        </p:nvCxnSpPr>
        <p:spPr>
          <a:xfrm flipH="1">
            <a:off x="2362200" y="3543300"/>
            <a:ext cx="1981200" cy="1866900"/>
          </a:xfrm>
          <a:prstGeom prst="straightConnector1">
            <a:avLst/>
          </a:prstGeom>
          <a:ln w="571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4343400" y="3543300"/>
            <a:ext cx="2362200" cy="1866900"/>
          </a:xfrm>
          <a:prstGeom prst="straightConnector1">
            <a:avLst/>
          </a:prstGeom>
          <a:ln w="571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V="1">
            <a:off x="4343400" y="1466850"/>
            <a:ext cx="0" cy="2095500"/>
          </a:xfrm>
          <a:prstGeom prst="straightConnector1">
            <a:avLst/>
          </a:prstGeom>
          <a:ln w="5715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1455821" y="4622631"/>
            <a:ext cx="1676400" cy="400110"/>
          </a:xfrm>
          <a:prstGeom prst="rect">
            <a:avLst/>
          </a:prstGeom>
          <a:noFill/>
        </p:spPr>
        <p:txBody>
          <a:bodyPr wrap="square" rtlCol="0">
            <a:spAutoFit/>
          </a:bodyPr>
          <a:lstStyle/>
          <a:p>
            <a:r>
              <a:rPr lang="en-US" sz="2000" b="1" dirty="0" smtClean="0">
                <a:solidFill>
                  <a:srgbClr val="C00000"/>
                </a:solidFill>
              </a:rPr>
              <a:t>Formalism</a:t>
            </a:r>
            <a:endParaRPr lang="en-US" b="1" dirty="0">
              <a:solidFill>
                <a:srgbClr val="C00000"/>
              </a:solidFill>
            </a:endParaRPr>
          </a:p>
        </p:txBody>
      </p:sp>
      <p:sp>
        <p:nvSpPr>
          <p:cNvPr id="57" name="TextBox 56"/>
          <p:cNvSpPr txBox="1"/>
          <p:nvPr/>
        </p:nvSpPr>
        <p:spPr>
          <a:xfrm>
            <a:off x="4419600" y="1818182"/>
            <a:ext cx="1676400" cy="400110"/>
          </a:xfrm>
          <a:prstGeom prst="rect">
            <a:avLst/>
          </a:prstGeom>
          <a:noFill/>
        </p:spPr>
        <p:txBody>
          <a:bodyPr wrap="square" rtlCol="0">
            <a:spAutoFit/>
          </a:bodyPr>
          <a:lstStyle/>
          <a:p>
            <a:r>
              <a:rPr lang="en-US" sz="2000" b="1" dirty="0" smtClean="0">
                <a:solidFill>
                  <a:srgbClr val="C00000"/>
                </a:solidFill>
              </a:rPr>
              <a:t>Application</a:t>
            </a:r>
            <a:endParaRPr lang="en-US" b="1" dirty="0">
              <a:solidFill>
                <a:srgbClr val="C00000"/>
              </a:solidFill>
            </a:endParaRPr>
          </a:p>
        </p:txBody>
      </p:sp>
      <p:sp>
        <p:nvSpPr>
          <p:cNvPr id="58" name="TextBox 57"/>
          <p:cNvSpPr txBox="1"/>
          <p:nvPr/>
        </p:nvSpPr>
        <p:spPr>
          <a:xfrm>
            <a:off x="5867400" y="4114800"/>
            <a:ext cx="3124200" cy="707886"/>
          </a:xfrm>
          <a:prstGeom prst="rect">
            <a:avLst/>
          </a:prstGeom>
          <a:noFill/>
        </p:spPr>
        <p:txBody>
          <a:bodyPr wrap="square" rtlCol="0">
            <a:spAutoFit/>
          </a:bodyPr>
          <a:lstStyle/>
          <a:p>
            <a:r>
              <a:rPr lang="en-US" sz="2000" b="1" dirty="0" smtClean="0">
                <a:solidFill>
                  <a:srgbClr val="C00000"/>
                </a:solidFill>
              </a:rPr>
              <a:t>Model Theoretic Relation (grounding)</a:t>
            </a:r>
            <a:endParaRPr lang="en-US" b="1" dirty="0">
              <a:solidFill>
                <a:srgbClr val="C00000"/>
              </a:solidFill>
            </a:endParaRPr>
          </a:p>
        </p:txBody>
      </p:sp>
      <p:sp>
        <p:nvSpPr>
          <p:cNvPr id="59" name="TextBox 58"/>
          <p:cNvSpPr txBox="1"/>
          <p:nvPr/>
        </p:nvSpPr>
        <p:spPr>
          <a:xfrm>
            <a:off x="1929063" y="3058180"/>
            <a:ext cx="1499937" cy="523220"/>
          </a:xfrm>
          <a:prstGeom prst="rect">
            <a:avLst/>
          </a:prstGeom>
          <a:noFill/>
        </p:spPr>
        <p:txBody>
          <a:bodyPr wrap="square" rtlCol="0">
            <a:spAutoFit/>
          </a:bodyPr>
          <a:lstStyle/>
          <a:p>
            <a:r>
              <a:rPr lang="en-US" sz="2800" b="1" dirty="0" smtClean="0">
                <a:solidFill>
                  <a:srgbClr val="C00000"/>
                </a:solidFill>
              </a:rPr>
              <a:t>MODEL</a:t>
            </a:r>
            <a:endParaRPr lang="en-US" b="1" dirty="0">
              <a:solidFill>
                <a:srgbClr val="C00000"/>
              </a:solidFill>
            </a:endParaRPr>
          </a:p>
        </p:txBody>
      </p:sp>
      <p:sp>
        <p:nvSpPr>
          <p:cNvPr id="63" name="TextBox 62"/>
          <p:cNvSpPr txBox="1"/>
          <p:nvPr/>
        </p:nvSpPr>
        <p:spPr>
          <a:xfrm>
            <a:off x="533400" y="5791200"/>
            <a:ext cx="3048000" cy="338554"/>
          </a:xfrm>
          <a:prstGeom prst="rect">
            <a:avLst/>
          </a:prstGeom>
          <a:noFill/>
        </p:spPr>
        <p:txBody>
          <a:bodyPr wrap="square" rtlCol="0">
            <a:spAutoFit/>
          </a:bodyPr>
          <a:lstStyle/>
          <a:p>
            <a:r>
              <a:rPr lang="en-US" sz="1600" b="1" dirty="0" smtClean="0">
                <a:solidFill>
                  <a:srgbClr val="C00000"/>
                </a:solidFill>
              </a:rPr>
              <a:t>e.g. First Order Logic</a:t>
            </a:r>
            <a:endParaRPr lang="en-US" sz="1600" b="1" dirty="0">
              <a:solidFill>
                <a:srgbClr val="C00000"/>
              </a:solidFill>
            </a:endParaRPr>
          </a:p>
        </p:txBody>
      </p:sp>
      <p:sp>
        <p:nvSpPr>
          <p:cNvPr id="64" name="TextBox 63"/>
          <p:cNvSpPr txBox="1"/>
          <p:nvPr/>
        </p:nvSpPr>
        <p:spPr>
          <a:xfrm>
            <a:off x="6362700" y="5685796"/>
            <a:ext cx="2476500" cy="584775"/>
          </a:xfrm>
          <a:prstGeom prst="rect">
            <a:avLst/>
          </a:prstGeom>
          <a:noFill/>
        </p:spPr>
        <p:txBody>
          <a:bodyPr wrap="square" rtlCol="0">
            <a:spAutoFit/>
          </a:bodyPr>
          <a:lstStyle/>
          <a:p>
            <a:r>
              <a:rPr lang="en-US" sz="1600" b="1" dirty="0" smtClean="0">
                <a:solidFill>
                  <a:srgbClr val="C00000"/>
                </a:solidFill>
              </a:rPr>
              <a:t>e.g. Business domain (business </a:t>
            </a:r>
            <a:r>
              <a:rPr lang="en-US" sz="1600" b="1" dirty="0">
                <a:solidFill>
                  <a:srgbClr val="C00000"/>
                </a:solidFill>
              </a:rPr>
              <a:t>p</a:t>
            </a:r>
            <a:r>
              <a:rPr lang="en-US" sz="1600" b="1" dirty="0" smtClean="0">
                <a:solidFill>
                  <a:srgbClr val="C00000"/>
                </a:solidFill>
              </a:rPr>
              <a:t>rocess etc.)</a:t>
            </a:r>
          </a:p>
        </p:txBody>
      </p:sp>
      <p:sp>
        <p:nvSpPr>
          <p:cNvPr id="66" name="TextBox 65"/>
          <p:cNvSpPr txBox="1"/>
          <p:nvPr/>
        </p:nvSpPr>
        <p:spPr>
          <a:xfrm>
            <a:off x="6019800" y="3090446"/>
            <a:ext cx="2514600" cy="338554"/>
          </a:xfrm>
          <a:prstGeom prst="rect">
            <a:avLst/>
          </a:prstGeom>
          <a:noFill/>
        </p:spPr>
        <p:txBody>
          <a:bodyPr wrap="square" rtlCol="0">
            <a:spAutoFit/>
          </a:bodyPr>
          <a:lstStyle/>
          <a:p>
            <a:r>
              <a:rPr lang="en-US" sz="1600" b="1" dirty="0" smtClean="0">
                <a:solidFill>
                  <a:srgbClr val="C00000"/>
                </a:solidFill>
              </a:rPr>
              <a:t>e.g. Messaging Level</a:t>
            </a:r>
            <a:endParaRPr lang="en-US" b="1" dirty="0">
              <a:solidFill>
                <a:srgbClr val="C00000"/>
              </a:solidFill>
            </a:endParaRPr>
          </a:p>
        </p:txBody>
      </p:sp>
      <p:pic>
        <p:nvPicPr>
          <p:cNvPr id="68610" name="Picture 2" descr="C:\Program Files (x86)\Microsoft Office\MEDIA\CAGCAT10\j0292020.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934200" y="4730988"/>
            <a:ext cx="1141771" cy="10836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09389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Dimensions of a Model</a:t>
            </a:r>
            <a:endParaRPr lang="en-US" dirty="0"/>
          </a:p>
        </p:txBody>
      </p:sp>
      <p:sp>
        <p:nvSpPr>
          <p:cNvPr id="3" name="Content Placeholder 2"/>
          <p:cNvSpPr>
            <a:spLocks noGrp="1"/>
          </p:cNvSpPr>
          <p:nvPr>
            <p:ph idx="1"/>
          </p:nvPr>
        </p:nvSpPr>
        <p:spPr/>
        <p:txBody>
          <a:bodyPr/>
          <a:lstStyle/>
          <a:p>
            <a:r>
              <a:rPr lang="en-US" dirty="0" smtClean="0"/>
              <a:t>1. Formalism: </a:t>
            </a:r>
          </a:p>
          <a:p>
            <a:pPr lvl="1"/>
            <a:r>
              <a:rPr lang="en-US" dirty="0" smtClean="0"/>
              <a:t>How are the things in the model modeled?</a:t>
            </a:r>
          </a:p>
          <a:p>
            <a:r>
              <a:rPr lang="en-US" dirty="0" smtClean="0"/>
              <a:t>2.</a:t>
            </a:r>
            <a:r>
              <a:rPr lang="en-US" baseline="0" dirty="0" smtClean="0"/>
              <a:t> Model Theory (semiotics): </a:t>
            </a:r>
          </a:p>
          <a:p>
            <a:pPr lvl="1"/>
            <a:r>
              <a:rPr lang="en-US" dirty="0" smtClean="0"/>
              <a:t>What are things</a:t>
            </a:r>
            <a:r>
              <a:rPr lang="en-US" baseline="0" dirty="0" smtClean="0"/>
              <a:t> in the model, a model of?</a:t>
            </a:r>
          </a:p>
          <a:p>
            <a:pPr lvl="0"/>
            <a:r>
              <a:rPr lang="en-US" dirty="0" smtClean="0"/>
              <a:t>3. Application:</a:t>
            </a:r>
          </a:p>
          <a:p>
            <a:pPr lvl="1"/>
            <a:r>
              <a:rPr lang="en-US" dirty="0" smtClean="0"/>
              <a:t>How</a:t>
            </a:r>
            <a:r>
              <a:rPr lang="en-US" baseline="0" dirty="0" smtClean="0"/>
              <a:t> does the model relate to development of solutions?</a:t>
            </a:r>
          </a:p>
          <a:p>
            <a:pPr lvl="1"/>
            <a:r>
              <a:rPr lang="en-US" baseline="0" dirty="0" smtClean="0"/>
              <a:t>Meta-level abstraction etc. </a:t>
            </a:r>
          </a:p>
        </p:txBody>
      </p:sp>
      <p:sp>
        <p:nvSpPr>
          <p:cNvPr id="4" name="Slide Number Placeholder 3"/>
          <p:cNvSpPr>
            <a:spLocks noGrp="1"/>
          </p:cNvSpPr>
          <p:nvPr>
            <p:ph type="sldNum" sz="quarter" idx="4294967295"/>
          </p:nvPr>
        </p:nvSpPr>
        <p:spPr>
          <a:xfrm>
            <a:off x="6096000" y="6553200"/>
            <a:ext cx="1905000" cy="457200"/>
          </a:xfrm>
          <a:prstGeom prst="rect">
            <a:avLst/>
          </a:prstGeom>
        </p:spPr>
        <p:txBody>
          <a:bodyPr/>
          <a:lstStyle/>
          <a:p>
            <a:pPr>
              <a:defRPr/>
            </a:pPr>
            <a:fld id="{908685B0-E166-4289-8095-06794C53FC38}" type="slidenum">
              <a:rPr lang="en-US" smtClean="0"/>
              <a:pPr>
                <a:defRPr/>
              </a:pPr>
              <a:t>11</a:t>
            </a:fld>
            <a:endParaRPr lang="en-US"/>
          </a:p>
        </p:txBody>
      </p:sp>
      <p:sp>
        <p:nvSpPr>
          <p:cNvPr id="5" name="Footer Placeholder 4"/>
          <p:cNvSpPr>
            <a:spLocks noGrp="1"/>
          </p:cNvSpPr>
          <p:nvPr>
            <p:ph type="ftr" sz="quarter" idx="12"/>
          </p:nvPr>
        </p:nvSpPr>
        <p:spPr/>
        <p:txBody>
          <a:bodyPr/>
          <a:lstStyle/>
          <a:p>
            <a:pPr>
              <a:defRPr/>
            </a:pPr>
            <a:r>
              <a:rPr lang="en-US" smtClean="0"/>
              <a:t>Copyright © 2010 EDM Council Inc.</a:t>
            </a:r>
            <a:endParaRPr lang="en-US" sz="1600">
              <a:latin typeface="Times New Roman" charset="0"/>
            </a:endParaRPr>
          </a:p>
        </p:txBody>
      </p:sp>
    </p:spTree>
    <p:extLst>
      <p:ext uri="{BB962C8B-B14F-4D97-AF65-F5344CB8AC3E}">
        <p14:creationId xmlns:p14="http://schemas.microsoft.com/office/powerpoint/2010/main" val="19666382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FIBO Methodology</a:t>
            </a:r>
            <a:endParaRPr lang="en-US" dirty="0"/>
          </a:p>
        </p:txBody>
      </p:sp>
      <p:sp>
        <p:nvSpPr>
          <p:cNvPr id="3" name="Content Placeholder 2"/>
          <p:cNvSpPr>
            <a:spLocks noGrp="1"/>
          </p:cNvSpPr>
          <p:nvPr>
            <p:ph idx="1"/>
          </p:nvPr>
        </p:nvSpPr>
        <p:spPr/>
        <p:txBody>
          <a:bodyPr/>
          <a:lstStyle/>
          <a:p>
            <a:r>
              <a:rPr lang="en-US" dirty="0" smtClean="0"/>
              <a:t>Full FIBO Conceptual Model</a:t>
            </a:r>
          </a:p>
          <a:p>
            <a:pPr lvl="1"/>
            <a:r>
              <a:rPr lang="en-US" dirty="0" smtClean="0"/>
              <a:t>Uses a sub-set of the expressive power of OWL</a:t>
            </a:r>
          </a:p>
          <a:p>
            <a:pPr lvl="2"/>
            <a:r>
              <a:rPr lang="en-US" dirty="0" smtClean="0"/>
              <a:t>We could improve upon this e.g. OWL Restrictions</a:t>
            </a:r>
          </a:p>
          <a:p>
            <a:pPr lvl="2"/>
            <a:r>
              <a:rPr lang="en-US" dirty="0" smtClean="0"/>
              <a:t>Subject to being able to present to business</a:t>
            </a:r>
          </a:p>
          <a:p>
            <a:pPr lvl="0"/>
            <a:r>
              <a:rPr lang="en-US" dirty="0" smtClean="0"/>
              <a:t>FIBO OMG Specifications</a:t>
            </a:r>
          </a:p>
          <a:p>
            <a:pPr lvl="1"/>
            <a:r>
              <a:rPr lang="en-US" dirty="0" smtClean="0"/>
              <a:t>Fully OWL compliant – this is a requirement</a:t>
            </a:r>
          </a:p>
          <a:p>
            <a:pPr lvl="1"/>
            <a:r>
              <a:rPr lang="en-US" dirty="0" smtClean="0"/>
              <a:t>Business Conceptual Model –</a:t>
            </a:r>
            <a:r>
              <a:rPr lang="en-US" baseline="0" dirty="0" smtClean="0"/>
              <a:t> this is a membership requirement already decided upon</a:t>
            </a:r>
          </a:p>
          <a:p>
            <a:pPr lvl="0"/>
            <a:r>
              <a:rPr lang="en-US" dirty="0" smtClean="0"/>
              <a:t>Operational Ontologies</a:t>
            </a:r>
          </a:p>
          <a:p>
            <a:pPr lvl="1"/>
            <a:r>
              <a:rPr lang="en-US" dirty="0" smtClean="0"/>
              <a:t>As direct extracts from FIBO OMG Specification</a:t>
            </a:r>
          </a:p>
          <a:p>
            <a:pPr lvl="1"/>
            <a:r>
              <a:rPr lang="en-US" dirty="0" smtClean="0"/>
              <a:t>Transformations,</a:t>
            </a:r>
            <a:r>
              <a:rPr lang="en-US" baseline="0" dirty="0" smtClean="0"/>
              <a:t> simplifications</a:t>
            </a:r>
          </a:p>
          <a:p>
            <a:pPr lvl="1"/>
            <a:r>
              <a:rPr lang="en-US" baseline="0" dirty="0" smtClean="0"/>
              <a:t>Only include what’s relevant to the use case</a:t>
            </a:r>
            <a:endParaRPr lang="en-US" dirty="0"/>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12</a:t>
            </a:fld>
            <a:endParaRPr lang="en-US" dirty="0"/>
          </a:p>
        </p:txBody>
      </p:sp>
    </p:spTree>
    <p:extLst>
      <p:ext uri="{BB962C8B-B14F-4D97-AF65-F5344CB8AC3E}">
        <p14:creationId xmlns:p14="http://schemas.microsoft.com/office/powerpoint/2010/main" val="34934079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9394" name="Straight Connector 11"/>
          <p:cNvCxnSpPr>
            <a:cxnSpLocks noChangeShapeType="1"/>
          </p:cNvCxnSpPr>
          <p:nvPr/>
        </p:nvCxnSpPr>
        <p:spPr bwMode="auto">
          <a:xfrm>
            <a:off x="7281863" y="1295400"/>
            <a:ext cx="0" cy="4664075"/>
          </a:xfrm>
          <a:prstGeom prst="line">
            <a:avLst/>
          </a:prstGeom>
          <a:noFill/>
          <a:ln w="9525" algn="ctr">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9395" name="Title 1"/>
          <p:cNvSpPr>
            <a:spLocks noGrp="1"/>
          </p:cNvSpPr>
          <p:nvPr>
            <p:ph type="title"/>
          </p:nvPr>
        </p:nvSpPr>
        <p:spPr/>
        <p:txBody>
          <a:bodyPr/>
          <a:lstStyle/>
          <a:p>
            <a:r>
              <a:rPr lang="en-US" dirty="0" smtClean="0"/>
              <a:t>Provisional Roadmap</a:t>
            </a:r>
          </a:p>
        </p:txBody>
      </p:sp>
      <p:sp>
        <p:nvSpPr>
          <p:cNvPr id="4" name="Slide Number Placeholder 3"/>
          <p:cNvSpPr>
            <a:spLocks noGrp="1"/>
          </p:cNvSpPr>
          <p:nvPr>
            <p:ph type="sldNum" sz="quarter" idx="4294967295"/>
          </p:nvPr>
        </p:nvSpPr>
        <p:spPr>
          <a:xfrm>
            <a:off x="6096000" y="6553200"/>
            <a:ext cx="1905000" cy="457200"/>
          </a:xfrm>
          <a:prstGeom prst="rect">
            <a:avLst/>
          </a:prstGeom>
        </p:spPr>
        <p:txBody>
          <a:bodyPr/>
          <a:lstStyle/>
          <a:p>
            <a:pPr>
              <a:defRPr/>
            </a:pPr>
            <a:fld id="{AB741BF8-7313-40CF-99F4-EF55CB009342}" type="slidenum">
              <a:rPr lang="en-US" smtClean="0"/>
              <a:pPr>
                <a:defRPr/>
              </a:pPr>
              <a:t>13</a:t>
            </a:fld>
            <a:endParaRPr lang="en-US"/>
          </a:p>
        </p:txBody>
      </p:sp>
      <p:sp>
        <p:nvSpPr>
          <p:cNvPr id="5" name="Footer Placeholder 4"/>
          <p:cNvSpPr>
            <a:spLocks noGrp="1"/>
          </p:cNvSpPr>
          <p:nvPr>
            <p:ph type="ftr" sz="quarter" idx="12"/>
          </p:nvPr>
        </p:nvSpPr>
        <p:spPr/>
        <p:txBody>
          <a:bodyPr/>
          <a:lstStyle/>
          <a:p>
            <a:pPr>
              <a:defRPr/>
            </a:pPr>
            <a:r>
              <a:rPr lang="en-US" smtClean="0"/>
              <a:t>Copyright © 2010 EDM Council Inc.</a:t>
            </a:r>
            <a:endParaRPr lang="en-US" sz="1600">
              <a:latin typeface="Times New Roman" charset="0"/>
            </a:endParaRPr>
          </a:p>
        </p:txBody>
      </p:sp>
      <p:sp>
        <p:nvSpPr>
          <p:cNvPr id="6" name="Rounded Rectangle 5"/>
          <p:cNvSpPr/>
          <p:nvPr/>
        </p:nvSpPr>
        <p:spPr>
          <a:xfrm>
            <a:off x="5499100" y="5502275"/>
            <a:ext cx="3449638" cy="457200"/>
          </a:xfrm>
          <a:prstGeom prst="roundRect">
            <a:avLst/>
          </a:prstGeom>
          <a:solidFill>
            <a:srgbClr val="29759B"/>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a:solidFill>
                  <a:schemeClr val="bg1"/>
                </a:solidFill>
              </a:rPr>
              <a:t>FIBO Market Data, CAE, Risk/Reporting</a:t>
            </a:r>
          </a:p>
          <a:p>
            <a:pPr algn="ctr">
              <a:defRPr/>
            </a:pPr>
            <a:r>
              <a:rPr lang="en-US" sz="1000" b="1" dirty="0">
                <a:solidFill>
                  <a:schemeClr val="bg1"/>
                </a:solidFill>
              </a:rPr>
              <a:t>Other Domain ontologies</a:t>
            </a:r>
          </a:p>
        </p:txBody>
      </p:sp>
      <p:sp>
        <p:nvSpPr>
          <p:cNvPr id="7" name="Rounded Rectangle 6"/>
          <p:cNvSpPr/>
          <p:nvPr/>
        </p:nvSpPr>
        <p:spPr>
          <a:xfrm>
            <a:off x="5348288" y="5349875"/>
            <a:ext cx="3519487" cy="457200"/>
          </a:xfrm>
          <a:prstGeom prst="roundRect">
            <a:avLst/>
          </a:prstGeom>
          <a:solidFill>
            <a:srgbClr val="29759B"/>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a:solidFill>
                  <a:schemeClr val="bg1"/>
                </a:solidFill>
              </a:rPr>
              <a:t>FIBO Market Data, CAE, Risk/Reporting</a:t>
            </a:r>
          </a:p>
          <a:p>
            <a:pPr algn="ctr">
              <a:defRPr/>
            </a:pPr>
            <a:r>
              <a:rPr lang="en-US" sz="1000" b="1" dirty="0">
                <a:solidFill>
                  <a:schemeClr val="bg1"/>
                </a:solidFill>
              </a:rPr>
              <a:t>Other Domain ontologies</a:t>
            </a:r>
          </a:p>
        </p:txBody>
      </p:sp>
      <p:sp>
        <p:nvSpPr>
          <p:cNvPr id="8" name="Rounded Rectangle 7"/>
          <p:cNvSpPr/>
          <p:nvPr/>
        </p:nvSpPr>
        <p:spPr>
          <a:xfrm>
            <a:off x="5195888" y="5197475"/>
            <a:ext cx="3519487" cy="457200"/>
          </a:xfrm>
          <a:prstGeom prst="roundRect">
            <a:avLst/>
          </a:prstGeom>
          <a:solidFill>
            <a:srgbClr val="29759B"/>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a:solidFill>
                  <a:schemeClr val="bg1"/>
                </a:solidFill>
              </a:rPr>
              <a:t>FIBO Market Data, CAE, Risk/Reporting</a:t>
            </a:r>
          </a:p>
          <a:p>
            <a:pPr algn="ctr">
              <a:defRPr/>
            </a:pPr>
            <a:r>
              <a:rPr lang="en-US" sz="1000" b="1" dirty="0">
                <a:solidFill>
                  <a:schemeClr val="bg1"/>
                </a:solidFill>
              </a:rPr>
              <a:t>Other Domain ontologies</a:t>
            </a:r>
          </a:p>
        </p:txBody>
      </p:sp>
      <p:cxnSp>
        <p:nvCxnSpPr>
          <p:cNvPr id="59401" name="Straight Connector 8"/>
          <p:cNvCxnSpPr>
            <a:cxnSpLocks noChangeShapeType="1"/>
          </p:cNvCxnSpPr>
          <p:nvPr/>
        </p:nvCxnSpPr>
        <p:spPr bwMode="auto">
          <a:xfrm>
            <a:off x="2590800" y="1295400"/>
            <a:ext cx="0" cy="4664075"/>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9402" name="TextBox 4"/>
          <p:cNvSpPr txBox="1">
            <a:spLocks noChangeArrowheads="1"/>
          </p:cNvSpPr>
          <p:nvPr/>
        </p:nvSpPr>
        <p:spPr bwMode="auto">
          <a:xfrm>
            <a:off x="1241425" y="898525"/>
            <a:ext cx="8143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pPr eaLnBrk="1" hangingPunct="1">
              <a:lnSpc>
                <a:spcPct val="90000"/>
              </a:lnSpc>
            </a:pPr>
            <a:r>
              <a:rPr lang="en-US" sz="2200"/>
              <a:t>2012</a:t>
            </a:r>
          </a:p>
        </p:txBody>
      </p:sp>
      <p:sp>
        <p:nvSpPr>
          <p:cNvPr id="59403" name="TextBox 5"/>
          <p:cNvSpPr txBox="1">
            <a:spLocks noChangeArrowheads="1"/>
          </p:cNvSpPr>
          <p:nvPr/>
        </p:nvSpPr>
        <p:spPr bwMode="auto">
          <a:xfrm>
            <a:off x="4503738" y="898525"/>
            <a:ext cx="812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pPr eaLnBrk="1" hangingPunct="1">
              <a:lnSpc>
                <a:spcPct val="90000"/>
              </a:lnSpc>
            </a:pPr>
            <a:r>
              <a:rPr lang="en-US" sz="2200"/>
              <a:t>2013</a:t>
            </a:r>
          </a:p>
        </p:txBody>
      </p:sp>
      <p:sp>
        <p:nvSpPr>
          <p:cNvPr id="59404" name="TextBox 6"/>
          <p:cNvSpPr txBox="1">
            <a:spLocks noChangeArrowheads="1"/>
          </p:cNvSpPr>
          <p:nvPr/>
        </p:nvSpPr>
        <p:spPr bwMode="auto">
          <a:xfrm>
            <a:off x="7510463" y="898525"/>
            <a:ext cx="11414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pPr eaLnBrk="1" hangingPunct="1">
              <a:lnSpc>
                <a:spcPct val="90000"/>
              </a:lnSpc>
            </a:pPr>
            <a:r>
              <a:rPr lang="en-US" sz="2200"/>
              <a:t>Beyond</a:t>
            </a:r>
          </a:p>
        </p:txBody>
      </p:sp>
      <p:sp>
        <p:nvSpPr>
          <p:cNvPr id="14" name="Rounded Rectangle 13"/>
          <p:cNvSpPr/>
          <p:nvPr/>
        </p:nvSpPr>
        <p:spPr>
          <a:xfrm>
            <a:off x="1447800" y="1798638"/>
            <a:ext cx="2209800" cy="457200"/>
          </a:xfrm>
          <a:prstGeom prst="roundRect">
            <a:avLst/>
          </a:prstGeom>
          <a:solidFill>
            <a:srgbClr val="29759B"/>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a:solidFill>
                  <a:schemeClr val="bg1"/>
                </a:solidFill>
              </a:rPr>
              <a:t>FIBO-Foundations</a:t>
            </a:r>
          </a:p>
          <a:p>
            <a:pPr algn="ctr">
              <a:defRPr/>
            </a:pPr>
            <a:r>
              <a:rPr lang="en-US" sz="1000" b="1" dirty="0">
                <a:solidFill>
                  <a:schemeClr val="bg1"/>
                </a:solidFill>
              </a:rPr>
              <a:t>Global Terms and modeling framework</a:t>
            </a:r>
          </a:p>
        </p:txBody>
      </p:sp>
      <p:sp>
        <p:nvSpPr>
          <p:cNvPr id="15" name="Rounded Rectangle 14"/>
          <p:cNvSpPr/>
          <p:nvPr/>
        </p:nvSpPr>
        <p:spPr>
          <a:xfrm>
            <a:off x="1447800" y="2438400"/>
            <a:ext cx="2209800" cy="457200"/>
          </a:xfrm>
          <a:prstGeom prst="roundRect">
            <a:avLst/>
          </a:prstGeom>
          <a:solidFill>
            <a:srgbClr val="29759B"/>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a:solidFill>
                  <a:schemeClr val="bg1"/>
                </a:solidFill>
              </a:rPr>
              <a:t>FIBO Business Entity</a:t>
            </a:r>
          </a:p>
          <a:p>
            <a:pPr algn="ctr">
              <a:defRPr/>
            </a:pPr>
            <a:r>
              <a:rPr lang="en-US" sz="1000" b="1" dirty="0">
                <a:solidFill>
                  <a:schemeClr val="bg1"/>
                </a:solidFill>
              </a:rPr>
              <a:t>Domain ontology</a:t>
            </a:r>
          </a:p>
        </p:txBody>
      </p:sp>
      <p:sp>
        <p:nvSpPr>
          <p:cNvPr id="16" name="Rounded Rectangle 15"/>
          <p:cNvSpPr/>
          <p:nvPr/>
        </p:nvSpPr>
        <p:spPr>
          <a:xfrm>
            <a:off x="1430338" y="3078163"/>
            <a:ext cx="2209800" cy="457200"/>
          </a:xfrm>
          <a:prstGeom prst="roundRect">
            <a:avLst/>
          </a:prstGeom>
          <a:solidFill>
            <a:srgbClr val="29759B"/>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a:solidFill>
                  <a:schemeClr val="bg1"/>
                </a:solidFill>
              </a:rPr>
              <a:t>FIBO Securities</a:t>
            </a:r>
          </a:p>
          <a:p>
            <a:pPr algn="ctr">
              <a:defRPr/>
            </a:pPr>
            <a:r>
              <a:rPr lang="en-US" sz="1000" b="1" dirty="0">
                <a:solidFill>
                  <a:schemeClr val="bg1"/>
                </a:solidFill>
              </a:rPr>
              <a:t>Domain ontology</a:t>
            </a:r>
          </a:p>
        </p:txBody>
      </p:sp>
      <p:sp>
        <p:nvSpPr>
          <p:cNvPr id="17" name="Rounded Rectangle 16"/>
          <p:cNvSpPr/>
          <p:nvPr/>
        </p:nvSpPr>
        <p:spPr>
          <a:xfrm>
            <a:off x="1430338" y="3719513"/>
            <a:ext cx="2209800" cy="457200"/>
          </a:xfrm>
          <a:prstGeom prst="roundRect">
            <a:avLst/>
          </a:prstGeom>
          <a:solidFill>
            <a:srgbClr val="29759B"/>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a:solidFill>
                  <a:schemeClr val="bg1"/>
                </a:solidFill>
              </a:rPr>
              <a:t>FIBO Derivatives</a:t>
            </a:r>
          </a:p>
          <a:p>
            <a:pPr algn="ctr">
              <a:defRPr/>
            </a:pPr>
            <a:r>
              <a:rPr lang="en-US" sz="1000" b="1" dirty="0">
                <a:solidFill>
                  <a:schemeClr val="bg1"/>
                </a:solidFill>
              </a:rPr>
              <a:t>Domain ontology</a:t>
            </a:r>
          </a:p>
        </p:txBody>
      </p:sp>
      <p:sp>
        <p:nvSpPr>
          <p:cNvPr id="18" name="Rounded Rectangle 17"/>
          <p:cNvSpPr/>
          <p:nvPr/>
        </p:nvSpPr>
        <p:spPr>
          <a:xfrm>
            <a:off x="2619375" y="4359275"/>
            <a:ext cx="2209800" cy="457200"/>
          </a:xfrm>
          <a:prstGeom prst="roundRect">
            <a:avLst/>
          </a:prstGeom>
          <a:solidFill>
            <a:srgbClr val="29759B"/>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a:solidFill>
                  <a:schemeClr val="bg1"/>
                </a:solidFill>
              </a:rPr>
              <a:t>FIBO Loans</a:t>
            </a:r>
          </a:p>
          <a:p>
            <a:pPr algn="ctr">
              <a:defRPr/>
            </a:pPr>
            <a:r>
              <a:rPr lang="en-US" sz="1000" b="1" dirty="0">
                <a:solidFill>
                  <a:schemeClr val="bg1"/>
                </a:solidFill>
              </a:rPr>
              <a:t>Domain ontology</a:t>
            </a:r>
          </a:p>
        </p:txBody>
      </p:sp>
      <p:sp>
        <p:nvSpPr>
          <p:cNvPr id="19" name="Rounded Rectangle 18"/>
          <p:cNvSpPr/>
          <p:nvPr/>
        </p:nvSpPr>
        <p:spPr>
          <a:xfrm>
            <a:off x="5043488" y="5045075"/>
            <a:ext cx="3519487" cy="457200"/>
          </a:xfrm>
          <a:prstGeom prst="roundRect">
            <a:avLst/>
          </a:prstGeom>
          <a:solidFill>
            <a:srgbClr val="29759B"/>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a:solidFill>
                  <a:schemeClr val="bg1"/>
                </a:solidFill>
              </a:rPr>
              <a:t>FIBO Market Data, CAE, Portfolio, Payments</a:t>
            </a:r>
          </a:p>
          <a:p>
            <a:pPr algn="ctr">
              <a:defRPr/>
            </a:pPr>
            <a:r>
              <a:rPr lang="en-US" sz="1000" b="1" dirty="0">
                <a:solidFill>
                  <a:schemeClr val="bg1"/>
                </a:solidFill>
              </a:rPr>
              <a:t>Other Domain ontologies</a:t>
            </a:r>
          </a:p>
        </p:txBody>
      </p:sp>
      <p:sp>
        <p:nvSpPr>
          <p:cNvPr id="20" name="Chevron 19"/>
          <p:cNvSpPr/>
          <p:nvPr/>
        </p:nvSpPr>
        <p:spPr bwMode="auto">
          <a:xfrm>
            <a:off x="3810000" y="1798638"/>
            <a:ext cx="1181100" cy="457200"/>
          </a:xfrm>
          <a:prstGeom prst="chevron">
            <a:avLst>
              <a:gd name="adj" fmla="val 27778"/>
            </a:avLst>
          </a:prstGeom>
          <a:solidFill>
            <a:schemeClr val="bg1">
              <a:lumMod val="85000"/>
            </a:schemeClr>
          </a:solidFill>
          <a:ln w="9525" cap="flat" cmpd="sng" algn="ctr">
            <a:solidFill>
              <a:schemeClr val="tx1"/>
            </a:solidFill>
            <a:prstDash val="solid"/>
            <a:round/>
            <a:headEnd type="none" w="med" len="med"/>
            <a:tailEnd type="none" w="med" len="med"/>
          </a:ln>
          <a:effectLst/>
          <a:extLst/>
        </p:spPr>
        <p:txBody>
          <a:bodyPr/>
          <a:lstStyle>
            <a:defPPr>
              <a:defRPr lang="en-US"/>
            </a:defPPr>
            <a:lvl1pPr algn="l" rtl="0" fontAlgn="base">
              <a:lnSpc>
                <a:spcPct val="90000"/>
              </a:lnSpc>
              <a:spcBef>
                <a:spcPct val="0"/>
              </a:spcBef>
              <a:spcAft>
                <a:spcPct val="0"/>
              </a:spcAft>
              <a:defRPr sz="2200" kern="1200">
                <a:solidFill>
                  <a:schemeClr val="hlink"/>
                </a:solidFill>
                <a:latin typeface="Arial" charset="0"/>
                <a:ea typeface="+mn-ea"/>
                <a:cs typeface="+mn-cs"/>
              </a:defRPr>
            </a:lvl1pPr>
            <a:lvl2pPr marL="457200" algn="l" rtl="0" fontAlgn="base">
              <a:lnSpc>
                <a:spcPct val="90000"/>
              </a:lnSpc>
              <a:spcBef>
                <a:spcPct val="0"/>
              </a:spcBef>
              <a:spcAft>
                <a:spcPct val="0"/>
              </a:spcAft>
              <a:defRPr sz="2200" kern="1200">
                <a:solidFill>
                  <a:schemeClr val="hlink"/>
                </a:solidFill>
                <a:latin typeface="Arial" charset="0"/>
                <a:ea typeface="+mn-ea"/>
                <a:cs typeface="+mn-cs"/>
              </a:defRPr>
            </a:lvl2pPr>
            <a:lvl3pPr marL="914400" algn="l" rtl="0" fontAlgn="base">
              <a:lnSpc>
                <a:spcPct val="90000"/>
              </a:lnSpc>
              <a:spcBef>
                <a:spcPct val="0"/>
              </a:spcBef>
              <a:spcAft>
                <a:spcPct val="0"/>
              </a:spcAft>
              <a:defRPr sz="2200" kern="1200">
                <a:solidFill>
                  <a:schemeClr val="hlink"/>
                </a:solidFill>
                <a:latin typeface="Arial" charset="0"/>
                <a:ea typeface="+mn-ea"/>
                <a:cs typeface="+mn-cs"/>
              </a:defRPr>
            </a:lvl3pPr>
            <a:lvl4pPr marL="1371600" algn="l" rtl="0" fontAlgn="base">
              <a:lnSpc>
                <a:spcPct val="90000"/>
              </a:lnSpc>
              <a:spcBef>
                <a:spcPct val="0"/>
              </a:spcBef>
              <a:spcAft>
                <a:spcPct val="0"/>
              </a:spcAft>
              <a:defRPr sz="2200" kern="1200">
                <a:solidFill>
                  <a:schemeClr val="hlink"/>
                </a:solidFill>
                <a:latin typeface="Arial" charset="0"/>
                <a:ea typeface="+mn-ea"/>
                <a:cs typeface="+mn-cs"/>
              </a:defRPr>
            </a:lvl4pPr>
            <a:lvl5pPr marL="1828800" algn="l" rtl="0" fontAlgn="base">
              <a:lnSpc>
                <a:spcPct val="90000"/>
              </a:lnSpc>
              <a:spcBef>
                <a:spcPct val="0"/>
              </a:spcBef>
              <a:spcAft>
                <a:spcPct val="0"/>
              </a:spcAft>
              <a:defRPr sz="2200" kern="1200">
                <a:solidFill>
                  <a:schemeClr val="hlink"/>
                </a:solidFill>
                <a:latin typeface="Arial" charset="0"/>
                <a:ea typeface="+mn-ea"/>
                <a:cs typeface="+mn-cs"/>
              </a:defRPr>
            </a:lvl5pPr>
            <a:lvl6pPr marL="2286000" algn="l" defTabSz="914400" rtl="0" eaLnBrk="1" latinLnBrk="0" hangingPunct="1">
              <a:defRPr sz="2200" kern="1200">
                <a:solidFill>
                  <a:schemeClr val="hlink"/>
                </a:solidFill>
                <a:latin typeface="Arial" charset="0"/>
                <a:ea typeface="+mn-ea"/>
                <a:cs typeface="+mn-cs"/>
              </a:defRPr>
            </a:lvl6pPr>
            <a:lvl7pPr marL="2743200" algn="l" defTabSz="914400" rtl="0" eaLnBrk="1" latinLnBrk="0" hangingPunct="1">
              <a:defRPr sz="2200" kern="1200">
                <a:solidFill>
                  <a:schemeClr val="hlink"/>
                </a:solidFill>
                <a:latin typeface="Arial" charset="0"/>
                <a:ea typeface="+mn-ea"/>
                <a:cs typeface="+mn-cs"/>
              </a:defRPr>
            </a:lvl7pPr>
            <a:lvl8pPr marL="3200400" algn="l" defTabSz="914400" rtl="0" eaLnBrk="1" latinLnBrk="0" hangingPunct="1">
              <a:defRPr sz="2200" kern="1200">
                <a:solidFill>
                  <a:schemeClr val="hlink"/>
                </a:solidFill>
                <a:latin typeface="Arial" charset="0"/>
                <a:ea typeface="+mn-ea"/>
                <a:cs typeface="+mn-cs"/>
              </a:defRPr>
            </a:lvl8pPr>
            <a:lvl9pPr marL="3657600" algn="l" defTabSz="914400" rtl="0" eaLnBrk="1" latinLnBrk="0" hangingPunct="1">
              <a:defRPr sz="2200" kern="1200">
                <a:solidFill>
                  <a:schemeClr val="hlink"/>
                </a:solidFill>
                <a:latin typeface="Arial" charset="0"/>
                <a:ea typeface="+mn-ea"/>
                <a:cs typeface="+mn-cs"/>
              </a:defRPr>
            </a:lvl9pPr>
          </a:lstStyle>
          <a:p>
            <a:pPr algn="ctr">
              <a:defRPr/>
            </a:pPr>
            <a:r>
              <a:rPr lang="en-US" sz="1200" dirty="0">
                <a:solidFill>
                  <a:srgbClr val="002060"/>
                </a:solidFill>
              </a:rPr>
              <a:t>Industry review</a:t>
            </a:r>
            <a:endParaRPr lang="en-US" dirty="0">
              <a:solidFill>
                <a:srgbClr val="002060"/>
              </a:solidFill>
            </a:endParaRPr>
          </a:p>
        </p:txBody>
      </p:sp>
      <p:cxnSp>
        <p:nvCxnSpPr>
          <p:cNvPr id="59412" name="Straight Connector 20"/>
          <p:cNvCxnSpPr>
            <a:cxnSpLocks noChangeShapeType="1"/>
          </p:cNvCxnSpPr>
          <p:nvPr/>
        </p:nvCxnSpPr>
        <p:spPr bwMode="auto">
          <a:xfrm flipH="1">
            <a:off x="4905375" y="1387475"/>
            <a:ext cx="0" cy="196850"/>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413" name="Straight Connector 21"/>
          <p:cNvCxnSpPr>
            <a:cxnSpLocks noChangeShapeType="1"/>
          </p:cNvCxnSpPr>
          <p:nvPr/>
        </p:nvCxnSpPr>
        <p:spPr bwMode="auto">
          <a:xfrm flipH="1">
            <a:off x="6048375" y="1387475"/>
            <a:ext cx="0" cy="196850"/>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414" name="Straight Connector 22"/>
          <p:cNvCxnSpPr>
            <a:cxnSpLocks noChangeShapeType="1"/>
          </p:cNvCxnSpPr>
          <p:nvPr/>
        </p:nvCxnSpPr>
        <p:spPr bwMode="auto">
          <a:xfrm flipH="1">
            <a:off x="3806825" y="1387475"/>
            <a:ext cx="0" cy="196850"/>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9415" name="Chevron 23"/>
          <p:cNvSpPr>
            <a:spLocks noChangeArrowheads="1"/>
          </p:cNvSpPr>
          <p:nvPr/>
        </p:nvSpPr>
        <p:spPr bwMode="auto">
          <a:xfrm>
            <a:off x="3810000" y="2438400"/>
            <a:ext cx="1181100" cy="457200"/>
          </a:xfrm>
          <a:prstGeom prst="chevron">
            <a:avLst>
              <a:gd name="adj" fmla="val 27783"/>
            </a:avLst>
          </a:prstGeom>
          <a:solidFill>
            <a:srgbClr val="C9C9D5"/>
          </a:solidFill>
          <a:ln w="9525" algn="ctr">
            <a:solidFill>
              <a:schemeClr val="tx1"/>
            </a:solidFill>
            <a:round/>
            <a:headEnd/>
            <a:tailEnd/>
          </a:ln>
        </p:spPr>
        <p:txBody>
          <a:bodyPr/>
          <a:lstStyle/>
          <a:p>
            <a:pPr algn="ctr">
              <a:lnSpc>
                <a:spcPct val="90000"/>
              </a:lnSpc>
            </a:pPr>
            <a:r>
              <a:rPr lang="en-US" sz="1200">
                <a:solidFill>
                  <a:srgbClr val="002060"/>
                </a:solidFill>
              </a:rPr>
              <a:t>Industry review</a:t>
            </a:r>
            <a:endParaRPr lang="en-US" sz="2200">
              <a:solidFill>
                <a:srgbClr val="002060"/>
              </a:solidFill>
            </a:endParaRPr>
          </a:p>
        </p:txBody>
      </p:sp>
      <p:sp>
        <p:nvSpPr>
          <p:cNvPr id="59416" name="Chevron 24"/>
          <p:cNvSpPr>
            <a:spLocks noChangeArrowheads="1"/>
          </p:cNvSpPr>
          <p:nvPr/>
        </p:nvSpPr>
        <p:spPr bwMode="auto">
          <a:xfrm>
            <a:off x="3806825" y="3078163"/>
            <a:ext cx="1181100" cy="457200"/>
          </a:xfrm>
          <a:prstGeom prst="chevron">
            <a:avLst>
              <a:gd name="adj" fmla="val 27783"/>
            </a:avLst>
          </a:prstGeom>
          <a:solidFill>
            <a:srgbClr val="C9C9D5"/>
          </a:solidFill>
          <a:ln w="9525" algn="ctr">
            <a:solidFill>
              <a:schemeClr val="tx1"/>
            </a:solidFill>
            <a:round/>
            <a:headEnd/>
            <a:tailEnd/>
          </a:ln>
        </p:spPr>
        <p:txBody>
          <a:bodyPr/>
          <a:lstStyle/>
          <a:p>
            <a:pPr algn="ctr">
              <a:lnSpc>
                <a:spcPct val="90000"/>
              </a:lnSpc>
            </a:pPr>
            <a:r>
              <a:rPr lang="en-US" sz="1200">
                <a:solidFill>
                  <a:srgbClr val="002060"/>
                </a:solidFill>
              </a:rPr>
              <a:t>Industry review</a:t>
            </a:r>
            <a:endParaRPr lang="en-US" sz="2200">
              <a:solidFill>
                <a:srgbClr val="002060"/>
              </a:solidFill>
            </a:endParaRPr>
          </a:p>
        </p:txBody>
      </p:sp>
      <p:sp>
        <p:nvSpPr>
          <p:cNvPr id="59417" name="Chevron 25"/>
          <p:cNvSpPr>
            <a:spLocks noChangeArrowheads="1"/>
          </p:cNvSpPr>
          <p:nvPr/>
        </p:nvSpPr>
        <p:spPr bwMode="auto">
          <a:xfrm>
            <a:off x="3810000" y="3719513"/>
            <a:ext cx="1181100" cy="457200"/>
          </a:xfrm>
          <a:prstGeom prst="chevron">
            <a:avLst>
              <a:gd name="adj" fmla="val 27783"/>
            </a:avLst>
          </a:prstGeom>
          <a:solidFill>
            <a:srgbClr val="C9C9D5"/>
          </a:solidFill>
          <a:ln w="9525" algn="ctr">
            <a:solidFill>
              <a:schemeClr val="tx1"/>
            </a:solidFill>
            <a:round/>
            <a:headEnd/>
            <a:tailEnd/>
          </a:ln>
        </p:spPr>
        <p:txBody>
          <a:bodyPr/>
          <a:lstStyle/>
          <a:p>
            <a:pPr algn="ctr">
              <a:lnSpc>
                <a:spcPct val="90000"/>
              </a:lnSpc>
            </a:pPr>
            <a:r>
              <a:rPr lang="en-US" sz="1200">
                <a:solidFill>
                  <a:srgbClr val="002060"/>
                </a:solidFill>
              </a:rPr>
              <a:t>Industry review</a:t>
            </a:r>
            <a:endParaRPr lang="en-US" sz="2200">
              <a:solidFill>
                <a:srgbClr val="002060"/>
              </a:solidFill>
            </a:endParaRPr>
          </a:p>
        </p:txBody>
      </p:sp>
      <p:sp>
        <p:nvSpPr>
          <p:cNvPr id="59418" name="Chevron 26"/>
          <p:cNvSpPr>
            <a:spLocks noChangeArrowheads="1"/>
          </p:cNvSpPr>
          <p:nvPr/>
        </p:nvSpPr>
        <p:spPr bwMode="auto">
          <a:xfrm>
            <a:off x="4949825" y="4359275"/>
            <a:ext cx="1181100" cy="457200"/>
          </a:xfrm>
          <a:prstGeom prst="chevron">
            <a:avLst>
              <a:gd name="adj" fmla="val 27783"/>
            </a:avLst>
          </a:prstGeom>
          <a:solidFill>
            <a:srgbClr val="C9C9D5"/>
          </a:solidFill>
          <a:ln w="9525" algn="ctr">
            <a:solidFill>
              <a:schemeClr val="tx1"/>
            </a:solidFill>
            <a:round/>
            <a:headEnd/>
            <a:tailEnd/>
          </a:ln>
        </p:spPr>
        <p:txBody>
          <a:bodyPr/>
          <a:lstStyle/>
          <a:p>
            <a:pPr algn="ctr">
              <a:lnSpc>
                <a:spcPct val="90000"/>
              </a:lnSpc>
            </a:pPr>
            <a:r>
              <a:rPr lang="en-US" sz="1200">
                <a:solidFill>
                  <a:srgbClr val="002060"/>
                </a:solidFill>
              </a:rPr>
              <a:t>Industry review</a:t>
            </a:r>
            <a:endParaRPr lang="en-US" sz="2200">
              <a:solidFill>
                <a:srgbClr val="002060"/>
              </a:solidFill>
            </a:endParaRPr>
          </a:p>
        </p:txBody>
      </p:sp>
      <p:sp>
        <p:nvSpPr>
          <p:cNvPr id="59419" name="Chevron 27"/>
          <p:cNvSpPr>
            <a:spLocks noChangeArrowheads="1"/>
          </p:cNvSpPr>
          <p:nvPr/>
        </p:nvSpPr>
        <p:spPr bwMode="auto">
          <a:xfrm>
            <a:off x="4953000" y="1798638"/>
            <a:ext cx="1181100" cy="457200"/>
          </a:xfrm>
          <a:prstGeom prst="chevron">
            <a:avLst>
              <a:gd name="adj" fmla="val 27783"/>
            </a:avLst>
          </a:prstGeom>
          <a:solidFill>
            <a:srgbClr val="FCB6FC"/>
          </a:solidFill>
          <a:ln w="9525" algn="ctr">
            <a:solidFill>
              <a:schemeClr val="tx1"/>
            </a:solidFill>
            <a:round/>
            <a:headEnd/>
            <a:tailEnd/>
          </a:ln>
        </p:spPr>
        <p:txBody>
          <a:bodyPr/>
          <a:lstStyle/>
          <a:p>
            <a:pPr algn="ctr">
              <a:lnSpc>
                <a:spcPct val="90000"/>
              </a:lnSpc>
            </a:pPr>
            <a:r>
              <a:rPr lang="en-US" sz="1200"/>
              <a:t>OMG finalization</a:t>
            </a:r>
            <a:endParaRPr lang="en-US" sz="2200"/>
          </a:p>
        </p:txBody>
      </p:sp>
      <p:sp>
        <p:nvSpPr>
          <p:cNvPr id="59420" name="Chevron 28"/>
          <p:cNvSpPr>
            <a:spLocks noChangeArrowheads="1"/>
          </p:cNvSpPr>
          <p:nvPr/>
        </p:nvSpPr>
        <p:spPr bwMode="auto">
          <a:xfrm>
            <a:off x="4960938" y="2438400"/>
            <a:ext cx="1181100" cy="457200"/>
          </a:xfrm>
          <a:prstGeom prst="chevron">
            <a:avLst>
              <a:gd name="adj" fmla="val 27783"/>
            </a:avLst>
          </a:prstGeom>
          <a:solidFill>
            <a:srgbClr val="FCB6FC"/>
          </a:solidFill>
          <a:ln w="9525" algn="ctr">
            <a:solidFill>
              <a:schemeClr val="tx1"/>
            </a:solidFill>
            <a:round/>
            <a:headEnd/>
            <a:tailEnd/>
          </a:ln>
        </p:spPr>
        <p:txBody>
          <a:bodyPr/>
          <a:lstStyle/>
          <a:p>
            <a:pPr algn="ctr">
              <a:lnSpc>
                <a:spcPct val="90000"/>
              </a:lnSpc>
            </a:pPr>
            <a:r>
              <a:rPr lang="en-US" sz="1200"/>
              <a:t>OMG finalization</a:t>
            </a:r>
            <a:endParaRPr lang="en-US" sz="2200"/>
          </a:p>
        </p:txBody>
      </p:sp>
      <p:sp>
        <p:nvSpPr>
          <p:cNvPr id="59421" name="Chevron 29"/>
          <p:cNvSpPr>
            <a:spLocks noChangeArrowheads="1"/>
          </p:cNvSpPr>
          <p:nvPr/>
        </p:nvSpPr>
        <p:spPr bwMode="auto">
          <a:xfrm>
            <a:off x="4957763" y="3078163"/>
            <a:ext cx="1181100" cy="457200"/>
          </a:xfrm>
          <a:prstGeom prst="chevron">
            <a:avLst>
              <a:gd name="adj" fmla="val 27783"/>
            </a:avLst>
          </a:prstGeom>
          <a:solidFill>
            <a:srgbClr val="FCB6FC"/>
          </a:solidFill>
          <a:ln w="9525" algn="ctr">
            <a:solidFill>
              <a:schemeClr val="tx1"/>
            </a:solidFill>
            <a:round/>
            <a:headEnd/>
            <a:tailEnd/>
          </a:ln>
        </p:spPr>
        <p:txBody>
          <a:bodyPr/>
          <a:lstStyle/>
          <a:p>
            <a:pPr algn="ctr">
              <a:lnSpc>
                <a:spcPct val="90000"/>
              </a:lnSpc>
            </a:pPr>
            <a:r>
              <a:rPr lang="en-US" sz="1200"/>
              <a:t>OMG finalization</a:t>
            </a:r>
            <a:endParaRPr lang="en-US" sz="2200"/>
          </a:p>
        </p:txBody>
      </p:sp>
      <p:sp>
        <p:nvSpPr>
          <p:cNvPr id="59422" name="Chevron 30"/>
          <p:cNvSpPr>
            <a:spLocks noChangeArrowheads="1"/>
          </p:cNvSpPr>
          <p:nvPr/>
        </p:nvSpPr>
        <p:spPr bwMode="auto">
          <a:xfrm>
            <a:off x="4949825" y="3719513"/>
            <a:ext cx="1181100" cy="457200"/>
          </a:xfrm>
          <a:prstGeom prst="chevron">
            <a:avLst>
              <a:gd name="adj" fmla="val 27783"/>
            </a:avLst>
          </a:prstGeom>
          <a:solidFill>
            <a:srgbClr val="FCB6FC"/>
          </a:solidFill>
          <a:ln w="9525" algn="ctr">
            <a:solidFill>
              <a:schemeClr val="tx1"/>
            </a:solidFill>
            <a:round/>
            <a:headEnd/>
            <a:tailEnd/>
          </a:ln>
        </p:spPr>
        <p:txBody>
          <a:bodyPr/>
          <a:lstStyle/>
          <a:p>
            <a:pPr algn="ctr">
              <a:lnSpc>
                <a:spcPct val="90000"/>
              </a:lnSpc>
            </a:pPr>
            <a:r>
              <a:rPr lang="en-US" sz="1200"/>
              <a:t>OMG finalization</a:t>
            </a:r>
            <a:endParaRPr lang="en-US" sz="2200"/>
          </a:p>
        </p:txBody>
      </p:sp>
      <p:sp>
        <p:nvSpPr>
          <p:cNvPr id="59423" name="Chevron 31"/>
          <p:cNvSpPr>
            <a:spLocks noChangeArrowheads="1"/>
          </p:cNvSpPr>
          <p:nvPr/>
        </p:nvSpPr>
        <p:spPr bwMode="auto">
          <a:xfrm>
            <a:off x="6100763" y="4359275"/>
            <a:ext cx="1181100" cy="457200"/>
          </a:xfrm>
          <a:prstGeom prst="chevron">
            <a:avLst>
              <a:gd name="adj" fmla="val 27783"/>
            </a:avLst>
          </a:prstGeom>
          <a:solidFill>
            <a:srgbClr val="FCB6FC"/>
          </a:solidFill>
          <a:ln w="9525" algn="ctr">
            <a:solidFill>
              <a:schemeClr val="tx1"/>
            </a:solidFill>
            <a:round/>
            <a:headEnd/>
            <a:tailEnd/>
          </a:ln>
        </p:spPr>
        <p:txBody>
          <a:bodyPr/>
          <a:lstStyle/>
          <a:p>
            <a:pPr algn="ctr">
              <a:lnSpc>
                <a:spcPct val="90000"/>
              </a:lnSpc>
            </a:pPr>
            <a:r>
              <a:rPr lang="en-US" sz="1200"/>
              <a:t>OMG finalization</a:t>
            </a:r>
            <a:endParaRPr lang="en-US" sz="2200"/>
          </a:p>
        </p:txBody>
      </p:sp>
      <p:sp>
        <p:nvSpPr>
          <p:cNvPr id="33" name="Rounded Rectangle 32"/>
          <p:cNvSpPr/>
          <p:nvPr/>
        </p:nvSpPr>
        <p:spPr>
          <a:xfrm>
            <a:off x="6142038" y="1798638"/>
            <a:ext cx="655637" cy="457200"/>
          </a:xfrm>
          <a:prstGeom prst="roundRect">
            <a:avLst/>
          </a:prstGeom>
          <a:solidFill>
            <a:srgbClr val="29759B"/>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a:solidFill>
                  <a:schemeClr val="bg1"/>
                </a:solidFill>
              </a:rPr>
              <a:t>Final</a:t>
            </a:r>
          </a:p>
        </p:txBody>
      </p:sp>
      <p:sp>
        <p:nvSpPr>
          <p:cNvPr id="34" name="Rounded Rectangle 33"/>
          <p:cNvSpPr/>
          <p:nvPr/>
        </p:nvSpPr>
        <p:spPr>
          <a:xfrm>
            <a:off x="6142038" y="2438400"/>
            <a:ext cx="655637" cy="457200"/>
          </a:xfrm>
          <a:prstGeom prst="roundRect">
            <a:avLst/>
          </a:prstGeom>
          <a:solidFill>
            <a:srgbClr val="29759B"/>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a:solidFill>
                  <a:schemeClr val="bg1"/>
                </a:solidFill>
              </a:rPr>
              <a:t>Final</a:t>
            </a:r>
          </a:p>
        </p:txBody>
      </p:sp>
      <p:sp>
        <p:nvSpPr>
          <p:cNvPr id="35" name="Rounded Rectangle 34"/>
          <p:cNvSpPr/>
          <p:nvPr/>
        </p:nvSpPr>
        <p:spPr>
          <a:xfrm>
            <a:off x="6138863" y="3078163"/>
            <a:ext cx="655637" cy="457200"/>
          </a:xfrm>
          <a:prstGeom prst="roundRect">
            <a:avLst/>
          </a:prstGeom>
          <a:solidFill>
            <a:srgbClr val="29759B"/>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a:solidFill>
                  <a:schemeClr val="bg1"/>
                </a:solidFill>
              </a:rPr>
              <a:t>Final</a:t>
            </a:r>
          </a:p>
        </p:txBody>
      </p:sp>
      <p:sp>
        <p:nvSpPr>
          <p:cNvPr id="36" name="Rounded Rectangle 35"/>
          <p:cNvSpPr/>
          <p:nvPr/>
        </p:nvSpPr>
        <p:spPr>
          <a:xfrm>
            <a:off x="6138863" y="3719513"/>
            <a:ext cx="655637" cy="457200"/>
          </a:xfrm>
          <a:prstGeom prst="roundRect">
            <a:avLst/>
          </a:prstGeom>
          <a:solidFill>
            <a:srgbClr val="29759B"/>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a:solidFill>
                  <a:schemeClr val="bg1"/>
                </a:solidFill>
              </a:rPr>
              <a:t>Final</a:t>
            </a:r>
          </a:p>
        </p:txBody>
      </p:sp>
      <p:sp>
        <p:nvSpPr>
          <p:cNvPr id="37" name="Rounded Rectangle 36"/>
          <p:cNvSpPr/>
          <p:nvPr/>
        </p:nvSpPr>
        <p:spPr>
          <a:xfrm>
            <a:off x="7312025" y="4359275"/>
            <a:ext cx="655638" cy="457200"/>
          </a:xfrm>
          <a:prstGeom prst="roundRect">
            <a:avLst/>
          </a:prstGeom>
          <a:solidFill>
            <a:srgbClr val="29759B"/>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a:solidFill>
                  <a:schemeClr val="bg1"/>
                </a:solidFill>
              </a:rPr>
              <a:t>Final</a:t>
            </a:r>
          </a:p>
        </p:txBody>
      </p:sp>
      <p:sp>
        <p:nvSpPr>
          <p:cNvPr id="59429" name="TextBox 11"/>
          <p:cNvSpPr txBox="1">
            <a:spLocks noChangeArrowheads="1"/>
          </p:cNvSpPr>
          <p:nvPr/>
        </p:nvSpPr>
        <p:spPr bwMode="auto">
          <a:xfrm>
            <a:off x="3030538" y="1387475"/>
            <a:ext cx="407987"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pPr eaLnBrk="1" hangingPunct="1">
              <a:lnSpc>
                <a:spcPct val="90000"/>
              </a:lnSpc>
            </a:pPr>
            <a:r>
              <a:rPr lang="en-US" sz="1200" b="1"/>
              <a:t>Q1</a:t>
            </a:r>
            <a:endParaRPr lang="en-US" sz="2200" b="1"/>
          </a:p>
        </p:txBody>
      </p:sp>
      <p:sp>
        <p:nvSpPr>
          <p:cNvPr id="59430" name="TextBox 42"/>
          <p:cNvSpPr txBox="1">
            <a:spLocks noChangeArrowheads="1"/>
          </p:cNvSpPr>
          <p:nvPr/>
        </p:nvSpPr>
        <p:spPr bwMode="auto">
          <a:xfrm>
            <a:off x="4127500" y="1387475"/>
            <a:ext cx="407988"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pPr eaLnBrk="1" hangingPunct="1">
              <a:lnSpc>
                <a:spcPct val="90000"/>
              </a:lnSpc>
            </a:pPr>
            <a:r>
              <a:rPr lang="en-US" sz="1200" b="1"/>
              <a:t>Q2</a:t>
            </a:r>
            <a:endParaRPr lang="en-US" sz="2200" b="1"/>
          </a:p>
        </p:txBody>
      </p:sp>
      <p:sp>
        <p:nvSpPr>
          <p:cNvPr id="59431" name="TextBox 43"/>
          <p:cNvSpPr txBox="1">
            <a:spLocks noChangeArrowheads="1"/>
          </p:cNvSpPr>
          <p:nvPr/>
        </p:nvSpPr>
        <p:spPr bwMode="auto">
          <a:xfrm>
            <a:off x="5273675" y="1387475"/>
            <a:ext cx="407988"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pPr eaLnBrk="1" hangingPunct="1">
              <a:lnSpc>
                <a:spcPct val="90000"/>
              </a:lnSpc>
            </a:pPr>
            <a:r>
              <a:rPr lang="en-US" sz="1200" b="1"/>
              <a:t>Q3</a:t>
            </a:r>
            <a:endParaRPr lang="en-US" sz="2200" b="1"/>
          </a:p>
        </p:txBody>
      </p:sp>
      <p:sp>
        <p:nvSpPr>
          <p:cNvPr id="59432" name="TextBox 44"/>
          <p:cNvSpPr txBox="1">
            <a:spLocks noChangeArrowheads="1"/>
          </p:cNvSpPr>
          <p:nvPr/>
        </p:nvSpPr>
        <p:spPr bwMode="auto">
          <a:xfrm>
            <a:off x="6462713" y="1387475"/>
            <a:ext cx="407987"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pPr eaLnBrk="1" hangingPunct="1">
              <a:lnSpc>
                <a:spcPct val="90000"/>
              </a:lnSpc>
            </a:pPr>
            <a:r>
              <a:rPr lang="en-US" sz="1200" b="1"/>
              <a:t>Q4</a:t>
            </a:r>
            <a:endParaRPr lang="en-US" sz="2200" b="1"/>
          </a:p>
        </p:txBody>
      </p:sp>
    </p:spTree>
    <p:extLst>
      <p:ext uri="{BB962C8B-B14F-4D97-AF65-F5344CB8AC3E}">
        <p14:creationId xmlns:p14="http://schemas.microsoft.com/office/powerpoint/2010/main" val="42809370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9394" name="Straight Connector 11"/>
          <p:cNvCxnSpPr>
            <a:cxnSpLocks noChangeShapeType="1"/>
          </p:cNvCxnSpPr>
          <p:nvPr/>
        </p:nvCxnSpPr>
        <p:spPr bwMode="auto">
          <a:xfrm>
            <a:off x="7281863" y="1295400"/>
            <a:ext cx="0" cy="4664075"/>
          </a:xfrm>
          <a:prstGeom prst="line">
            <a:avLst/>
          </a:prstGeom>
          <a:noFill/>
          <a:ln w="9525" algn="ctr">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9395" name="Title 1"/>
          <p:cNvSpPr>
            <a:spLocks noGrp="1"/>
          </p:cNvSpPr>
          <p:nvPr>
            <p:ph type="title"/>
          </p:nvPr>
        </p:nvSpPr>
        <p:spPr/>
        <p:txBody>
          <a:bodyPr/>
          <a:lstStyle/>
          <a:p>
            <a:r>
              <a:rPr lang="en-US" dirty="0" smtClean="0"/>
              <a:t>Provisional Roadmap</a:t>
            </a:r>
          </a:p>
        </p:txBody>
      </p:sp>
      <p:sp>
        <p:nvSpPr>
          <p:cNvPr id="4" name="Slide Number Placeholder 3"/>
          <p:cNvSpPr>
            <a:spLocks noGrp="1"/>
          </p:cNvSpPr>
          <p:nvPr>
            <p:ph type="sldNum" sz="quarter" idx="4294967295"/>
          </p:nvPr>
        </p:nvSpPr>
        <p:spPr>
          <a:xfrm>
            <a:off x="6096000" y="6553200"/>
            <a:ext cx="1905000" cy="457200"/>
          </a:xfrm>
          <a:prstGeom prst="rect">
            <a:avLst/>
          </a:prstGeom>
        </p:spPr>
        <p:txBody>
          <a:bodyPr/>
          <a:lstStyle/>
          <a:p>
            <a:pPr>
              <a:defRPr/>
            </a:pPr>
            <a:fld id="{AB741BF8-7313-40CF-99F4-EF55CB009342}" type="slidenum">
              <a:rPr lang="en-US" smtClean="0"/>
              <a:pPr>
                <a:defRPr/>
              </a:pPr>
              <a:t>14</a:t>
            </a:fld>
            <a:endParaRPr lang="en-US"/>
          </a:p>
        </p:txBody>
      </p:sp>
      <p:sp>
        <p:nvSpPr>
          <p:cNvPr id="5" name="Footer Placeholder 4"/>
          <p:cNvSpPr>
            <a:spLocks noGrp="1"/>
          </p:cNvSpPr>
          <p:nvPr>
            <p:ph type="ftr" sz="quarter" idx="12"/>
          </p:nvPr>
        </p:nvSpPr>
        <p:spPr/>
        <p:txBody>
          <a:bodyPr/>
          <a:lstStyle/>
          <a:p>
            <a:pPr>
              <a:defRPr/>
            </a:pPr>
            <a:r>
              <a:rPr lang="en-US" smtClean="0"/>
              <a:t>Copyright © 2010 EDM Council Inc.</a:t>
            </a:r>
            <a:endParaRPr lang="en-US" sz="1600">
              <a:latin typeface="Times New Roman" charset="0"/>
            </a:endParaRPr>
          </a:p>
        </p:txBody>
      </p:sp>
      <p:sp>
        <p:nvSpPr>
          <p:cNvPr id="6" name="Rounded Rectangle 5"/>
          <p:cNvSpPr/>
          <p:nvPr/>
        </p:nvSpPr>
        <p:spPr>
          <a:xfrm>
            <a:off x="5499100" y="5502275"/>
            <a:ext cx="3449638" cy="457200"/>
          </a:xfrm>
          <a:prstGeom prst="roundRect">
            <a:avLst/>
          </a:prstGeom>
          <a:solidFill>
            <a:srgbClr val="29759B"/>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a:solidFill>
                  <a:schemeClr val="bg1"/>
                </a:solidFill>
              </a:rPr>
              <a:t>FIBO Market Data, CAE, Risk/Reporting</a:t>
            </a:r>
          </a:p>
          <a:p>
            <a:pPr algn="ctr">
              <a:defRPr/>
            </a:pPr>
            <a:r>
              <a:rPr lang="en-US" sz="1000" b="1" dirty="0">
                <a:solidFill>
                  <a:schemeClr val="bg1"/>
                </a:solidFill>
              </a:rPr>
              <a:t>Other Domain ontologies</a:t>
            </a:r>
          </a:p>
        </p:txBody>
      </p:sp>
      <p:sp>
        <p:nvSpPr>
          <p:cNvPr id="7" name="Rounded Rectangle 6"/>
          <p:cNvSpPr/>
          <p:nvPr/>
        </p:nvSpPr>
        <p:spPr>
          <a:xfrm>
            <a:off x="5348288" y="5349875"/>
            <a:ext cx="3519487" cy="457200"/>
          </a:xfrm>
          <a:prstGeom prst="roundRect">
            <a:avLst/>
          </a:prstGeom>
          <a:solidFill>
            <a:srgbClr val="29759B"/>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a:solidFill>
                  <a:schemeClr val="bg1"/>
                </a:solidFill>
              </a:rPr>
              <a:t>FIBO Market Data, CAE, Risk/Reporting</a:t>
            </a:r>
          </a:p>
          <a:p>
            <a:pPr algn="ctr">
              <a:defRPr/>
            </a:pPr>
            <a:r>
              <a:rPr lang="en-US" sz="1000" b="1" dirty="0">
                <a:solidFill>
                  <a:schemeClr val="bg1"/>
                </a:solidFill>
              </a:rPr>
              <a:t>Other Domain ontologies</a:t>
            </a:r>
          </a:p>
        </p:txBody>
      </p:sp>
      <p:sp>
        <p:nvSpPr>
          <p:cNvPr id="8" name="Rounded Rectangle 7"/>
          <p:cNvSpPr/>
          <p:nvPr/>
        </p:nvSpPr>
        <p:spPr>
          <a:xfrm>
            <a:off x="5195888" y="5197475"/>
            <a:ext cx="3519487" cy="457200"/>
          </a:xfrm>
          <a:prstGeom prst="roundRect">
            <a:avLst/>
          </a:prstGeom>
          <a:solidFill>
            <a:srgbClr val="29759B"/>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a:solidFill>
                  <a:schemeClr val="bg1"/>
                </a:solidFill>
              </a:rPr>
              <a:t>FIBO Market Data, CAE, Risk/Reporting</a:t>
            </a:r>
          </a:p>
          <a:p>
            <a:pPr algn="ctr">
              <a:defRPr/>
            </a:pPr>
            <a:r>
              <a:rPr lang="en-US" sz="1000" b="1" dirty="0">
                <a:solidFill>
                  <a:schemeClr val="bg1"/>
                </a:solidFill>
              </a:rPr>
              <a:t>Other Domain ontologies</a:t>
            </a:r>
          </a:p>
        </p:txBody>
      </p:sp>
      <p:cxnSp>
        <p:nvCxnSpPr>
          <p:cNvPr id="59401" name="Straight Connector 8"/>
          <p:cNvCxnSpPr>
            <a:cxnSpLocks noChangeShapeType="1"/>
          </p:cNvCxnSpPr>
          <p:nvPr/>
        </p:nvCxnSpPr>
        <p:spPr bwMode="auto">
          <a:xfrm>
            <a:off x="2590800" y="1295400"/>
            <a:ext cx="0" cy="4664075"/>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9402" name="TextBox 4"/>
          <p:cNvSpPr txBox="1">
            <a:spLocks noChangeArrowheads="1"/>
          </p:cNvSpPr>
          <p:nvPr/>
        </p:nvSpPr>
        <p:spPr bwMode="auto">
          <a:xfrm>
            <a:off x="1241425" y="898525"/>
            <a:ext cx="8143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pPr eaLnBrk="1" hangingPunct="1">
              <a:lnSpc>
                <a:spcPct val="90000"/>
              </a:lnSpc>
            </a:pPr>
            <a:r>
              <a:rPr lang="en-US" sz="2200"/>
              <a:t>2012</a:t>
            </a:r>
          </a:p>
        </p:txBody>
      </p:sp>
      <p:sp>
        <p:nvSpPr>
          <p:cNvPr id="59403" name="TextBox 5"/>
          <p:cNvSpPr txBox="1">
            <a:spLocks noChangeArrowheads="1"/>
          </p:cNvSpPr>
          <p:nvPr/>
        </p:nvSpPr>
        <p:spPr bwMode="auto">
          <a:xfrm>
            <a:off x="4503738" y="898525"/>
            <a:ext cx="812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pPr eaLnBrk="1" hangingPunct="1">
              <a:lnSpc>
                <a:spcPct val="90000"/>
              </a:lnSpc>
            </a:pPr>
            <a:r>
              <a:rPr lang="en-US" sz="2200"/>
              <a:t>2013</a:t>
            </a:r>
          </a:p>
        </p:txBody>
      </p:sp>
      <p:sp>
        <p:nvSpPr>
          <p:cNvPr id="59404" name="TextBox 6"/>
          <p:cNvSpPr txBox="1">
            <a:spLocks noChangeArrowheads="1"/>
          </p:cNvSpPr>
          <p:nvPr/>
        </p:nvSpPr>
        <p:spPr bwMode="auto">
          <a:xfrm>
            <a:off x="7510463" y="898525"/>
            <a:ext cx="11414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pPr eaLnBrk="1" hangingPunct="1">
              <a:lnSpc>
                <a:spcPct val="90000"/>
              </a:lnSpc>
            </a:pPr>
            <a:r>
              <a:rPr lang="en-US" sz="2200"/>
              <a:t>Beyond</a:t>
            </a:r>
          </a:p>
        </p:txBody>
      </p:sp>
      <p:sp>
        <p:nvSpPr>
          <p:cNvPr id="14" name="Rounded Rectangle 13"/>
          <p:cNvSpPr/>
          <p:nvPr/>
        </p:nvSpPr>
        <p:spPr>
          <a:xfrm>
            <a:off x="1447800" y="1798638"/>
            <a:ext cx="2209800" cy="457200"/>
          </a:xfrm>
          <a:prstGeom prst="roundRect">
            <a:avLst/>
          </a:prstGeom>
          <a:solidFill>
            <a:srgbClr val="29759B"/>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a:solidFill>
                  <a:schemeClr val="bg1"/>
                </a:solidFill>
              </a:rPr>
              <a:t>FIBO-Foundations</a:t>
            </a:r>
          </a:p>
          <a:p>
            <a:pPr algn="ctr">
              <a:defRPr/>
            </a:pPr>
            <a:r>
              <a:rPr lang="en-US" sz="1000" b="1" dirty="0">
                <a:solidFill>
                  <a:schemeClr val="bg1"/>
                </a:solidFill>
              </a:rPr>
              <a:t>Global Terms and modeling framework</a:t>
            </a:r>
          </a:p>
        </p:txBody>
      </p:sp>
      <p:sp>
        <p:nvSpPr>
          <p:cNvPr id="15" name="Rounded Rectangle 14"/>
          <p:cNvSpPr/>
          <p:nvPr/>
        </p:nvSpPr>
        <p:spPr>
          <a:xfrm>
            <a:off x="1447800" y="2438400"/>
            <a:ext cx="2209800" cy="457200"/>
          </a:xfrm>
          <a:prstGeom prst="roundRect">
            <a:avLst/>
          </a:prstGeom>
          <a:solidFill>
            <a:srgbClr val="29759B"/>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a:solidFill>
                  <a:schemeClr val="bg1"/>
                </a:solidFill>
              </a:rPr>
              <a:t>FIBO Business Entity</a:t>
            </a:r>
          </a:p>
          <a:p>
            <a:pPr algn="ctr">
              <a:defRPr/>
            </a:pPr>
            <a:r>
              <a:rPr lang="en-US" sz="1000" b="1" dirty="0">
                <a:solidFill>
                  <a:schemeClr val="bg1"/>
                </a:solidFill>
              </a:rPr>
              <a:t>Domain ontology</a:t>
            </a:r>
          </a:p>
        </p:txBody>
      </p:sp>
      <p:sp>
        <p:nvSpPr>
          <p:cNvPr id="16" name="Rounded Rectangle 15"/>
          <p:cNvSpPr/>
          <p:nvPr/>
        </p:nvSpPr>
        <p:spPr>
          <a:xfrm>
            <a:off x="1430338" y="3078163"/>
            <a:ext cx="2209800" cy="457200"/>
          </a:xfrm>
          <a:prstGeom prst="roundRect">
            <a:avLst/>
          </a:prstGeom>
          <a:solidFill>
            <a:srgbClr val="29759B"/>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a:solidFill>
                  <a:schemeClr val="bg1"/>
                </a:solidFill>
              </a:rPr>
              <a:t>FIBO Securities</a:t>
            </a:r>
          </a:p>
          <a:p>
            <a:pPr algn="ctr">
              <a:defRPr/>
            </a:pPr>
            <a:r>
              <a:rPr lang="en-US" sz="1000" b="1" dirty="0">
                <a:solidFill>
                  <a:schemeClr val="bg1"/>
                </a:solidFill>
              </a:rPr>
              <a:t>Domain ontology</a:t>
            </a:r>
          </a:p>
        </p:txBody>
      </p:sp>
      <p:sp>
        <p:nvSpPr>
          <p:cNvPr id="17" name="Rounded Rectangle 16"/>
          <p:cNvSpPr/>
          <p:nvPr/>
        </p:nvSpPr>
        <p:spPr>
          <a:xfrm>
            <a:off x="1430338" y="3719513"/>
            <a:ext cx="2209800" cy="457200"/>
          </a:xfrm>
          <a:prstGeom prst="roundRect">
            <a:avLst/>
          </a:prstGeom>
          <a:solidFill>
            <a:srgbClr val="29759B"/>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a:solidFill>
                  <a:schemeClr val="bg1"/>
                </a:solidFill>
              </a:rPr>
              <a:t>FIBO Derivatives</a:t>
            </a:r>
          </a:p>
          <a:p>
            <a:pPr algn="ctr">
              <a:defRPr/>
            </a:pPr>
            <a:r>
              <a:rPr lang="en-US" sz="1000" b="1" dirty="0">
                <a:solidFill>
                  <a:schemeClr val="bg1"/>
                </a:solidFill>
              </a:rPr>
              <a:t>Domain ontology</a:t>
            </a:r>
          </a:p>
        </p:txBody>
      </p:sp>
      <p:sp>
        <p:nvSpPr>
          <p:cNvPr id="18" name="Rounded Rectangle 17"/>
          <p:cNvSpPr/>
          <p:nvPr/>
        </p:nvSpPr>
        <p:spPr>
          <a:xfrm>
            <a:off x="2619375" y="4359275"/>
            <a:ext cx="2209800" cy="457200"/>
          </a:xfrm>
          <a:prstGeom prst="roundRect">
            <a:avLst/>
          </a:prstGeom>
          <a:solidFill>
            <a:srgbClr val="29759B"/>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a:solidFill>
                  <a:schemeClr val="bg1"/>
                </a:solidFill>
              </a:rPr>
              <a:t>FIBO Loans</a:t>
            </a:r>
          </a:p>
          <a:p>
            <a:pPr algn="ctr">
              <a:defRPr/>
            </a:pPr>
            <a:r>
              <a:rPr lang="en-US" sz="1000" b="1" dirty="0">
                <a:solidFill>
                  <a:schemeClr val="bg1"/>
                </a:solidFill>
              </a:rPr>
              <a:t>Domain ontology</a:t>
            </a:r>
          </a:p>
        </p:txBody>
      </p:sp>
      <p:sp>
        <p:nvSpPr>
          <p:cNvPr id="19" name="Rounded Rectangle 18"/>
          <p:cNvSpPr/>
          <p:nvPr/>
        </p:nvSpPr>
        <p:spPr>
          <a:xfrm>
            <a:off x="5043488" y="5045075"/>
            <a:ext cx="3519487" cy="457200"/>
          </a:xfrm>
          <a:prstGeom prst="roundRect">
            <a:avLst/>
          </a:prstGeom>
          <a:solidFill>
            <a:srgbClr val="29759B"/>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a:solidFill>
                  <a:schemeClr val="bg1"/>
                </a:solidFill>
              </a:rPr>
              <a:t>FIBO Market Data, CAE, Portfolio, Payments</a:t>
            </a:r>
          </a:p>
          <a:p>
            <a:pPr algn="ctr">
              <a:defRPr/>
            </a:pPr>
            <a:r>
              <a:rPr lang="en-US" sz="1000" b="1" dirty="0">
                <a:solidFill>
                  <a:schemeClr val="bg1"/>
                </a:solidFill>
              </a:rPr>
              <a:t>Other Domain ontologies</a:t>
            </a:r>
          </a:p>
        </p:txBody>
      </p:sp>
      <p:sp>
        <p:nvSpPr>
          <p:cNvPr id="20" name="Chevron 19"/>
          <p:cNvSpPr/>
          <p:nvPr/>
        </p:nvSpPr>
        <p:spPr bwMode="auto">
          <a:xfrm>
            <a:off x="3810000" y="1798638"/>
            <a:ext cx="1181100" cy="457200"/>
          </a:xfrm>
          <a:prstGeom prst="chevron">
            <a:avLst>
              <a:gd name="adj" fmla="val 27778"/>
            </a:avLst>
          </a:prstGeom>
          <a:solidFill>
            <a:schemeClr val="bg1">
              <a:lumMod val="85000"/>
            </a:schemeClr>
          </a:solidFill>
          <a:ln w="9525" cap="flat" cmpd="sng" algn="ctr">
            <a:solidFill>
              <a:schemeClr val="tx1"/>
            </a:solidFill>
            <a:prstDash val="solid"/>
            <a:round/>
            <a:headEnd type="none" w="med" len="med"/>
            <a:tailEnd type="none" w="med" len="med"/>
          </a:ln>
          <a:effectLst/>
          <a:extLst/>
        </p:spPr>
        <p:txBody>
          <a:bodyPr/>
          <a:lstStyle>
            <a:defPPr>
              <a:defRPr lang="en-US"/>
            </a:defPPr>
            <a:lvl1pPr algn="l" rtl="0" fontAlgn="base">
              <a:lnSpc>
                <a:spcPct val="90000"/>
              </a:lnSpc>
              <a:spcBef>
                <a:spcPct val="0"/>
              </a:spcBef>
              <a:spcAft>
                <a:spcPct val="0"/>
              </a:spcAft>
              <a:defRPr sz="2200" kern="1200">
                <a:solidFill>
                  <a:schemeClr val="hlink"/>
                </a:solidFill>
                <a:latin typeface="Arial" charset="0"/>
                <a:ea typeface="+mn-ea"/>
                <a:cs typeface="+mn-cs"/>
              </a:defRPr>
            </a:lvl1pPr>
            <a:lvl2pPr marL="457200" algn="l" rtl="0" fontAlgn="base">
              <a:lnSpc>
                <a:spcPct val="90000"/>
              </a:lnSpc>
              <a:spcBef>
                <a:spcPct val="0"/>
              </a:spcBef>
              <a:spcAft>
                <a:spcPct val="0"/>
              </a:spcAft>
              <a:defRPr sz="2200" kern="1200">
                <a:solidFill>
                  <a:schemeClr val="hlink"/>
                </a:solidFill>
                <a:latin typeface="Arial" charset="0"/>
                <a:ea typeface="+mn-ea"/>
                <a:cs typeface="+mn-cs"/>
              </a:defRPr>
            </a:lvl2pPr>
            <a:lvl3pPr marL="914400" algn="l" rtl="0" fontAlgn="base">
              <a:lnSpc>
                <a:spcPct val="90000"/>
              </a:lnSpc>
              <a:spcBef>
                <a:spcPct val="0"/>
              </a:spcBef>
              <a:spcAft>
                <a:spcPct val="0"/>
              </a:spcAft>
              <a:defRPr sz="2200" kern="1200">
                <a:solidFill>
                  <a:schemeClr val="hlink"/>
                </a:solidFill>
                <a:latin typeface="Arial" charset="0"/>
                <a:ea typeface="+mn-ea"/>
                <a:cs typeface="+mn-cs"/>
              </a:defRPr>
            </a:lvl3pPr>
            <a:lvl4pPr marL="1371600" algn="l" rtl="0" fontAlgn="base">
              <a:lnSpc>
                <a:spcPct val="90000"/>
              </a:lnSpc>
              <a:spcBef>
                <a:spcPct val="0"/>
              </a:spcBef>
              <a:spcAft>
                <a:spcPct val="0"/>
              </a:spcAft>
              <a:defRPr sz="2200" kern="1200">
                <a:solidFill>
                  <a:schemeClr val="hlink"/>
                </a:solidFill>
                <a:latin typeface="Arial" charset="0"/>
                <a:ea typeface="+mn-ea"/>
                <a:cs typeface="+mn-cs"/>
              </a:defRPr>
            </a:lvl4pPr>
            <a:lvl5pPr marL="1828800" algn="l" rtl="0" fontAlgn="base">
              <a:lnSpc>
                <a:spcPct val="90000"/>
              </a:lnSpc>
              <a:spcBef>
                <a:spcPct val="0"/>
              </a:spcBef>
              <a:spcAft>
                <a:spcPct val="0"/>
              </a:spcAft>
              <a:defRPr sz="2200" kern="1200">
                <a:solidFill>
                  <a:schemeClr val="hlink"/>
                </a:solidFill>
                <a:latin typeface="Arial" charset="0"/>
                <a:ea typeface="+mn-ea"/>
                <a:cs typeface="+mn-cs"/>
              </a:defRPr>
            </a:lvl5pPr>
            <a:lvl6pPr marL="2286000" algn="l" defTabSz="914400" rtl="0" eaLnBrk="1" latinLnBrk="0" hangingPunct="1">
              <a:defRPr sz="2200" kern="1200">
                <a:solidFill>
                  <a:schemeClr val="hlink"/>
                </a:solidFill>
                <a:latin typeface="Arial" charset="0"/>
                <a:ea typeface="+mn-ea"/>
                <a:cs typeface="+mn-cs"/>
              </a:defRPr>
            </a:lvl6pPr>
            <a:lvl7pPr marL="2743200" algn="l" defTabSz="914400" rtl="0" eaLnBrk="1" latinLnBrk="0" hangingPunct="1">
              <a:defRPr sz="2200" kern="1200">
                <a:solidFill>
                  <a:schemeClr val="hlink"/>
                </a:solidFill>
                <a:latin typeface="Arial" charset="0"/>
                <a:ea typeface="+mn-ea"/>
                <a:cs typeface="+mn-cs"/>
              </a:defRPr>
            </a:lvl7pPr>
            <a:lvl8pPr marL="3200400" algn="l" defTabSz="914400" rtl="0" eaLnBrk="1" latinLnBrk="0" hangingPunct="1">
              <a:defRPr sz="2200" kern="1200">
                <a:solidFill>
                  <a:schemeClr val="hlink"/>
                </a:solidFill>
                <a:latin typeface="Arial" charset="0"/>
                <a:ea typeface="+mn-ea"/>
                <a:cs typeface="+mn-cs"/>
              </a:defRPr>
            </a:lvl8pPr>
            <a:lvl9pPr marL="3657600" algn="l" defTabSz="914400" rtl="0" eaLnBrk="1" latinLnBrk="0" hangingPunct="1">
              <a:defRPr sz="2200" kern="1200">
                <a:solidFill>
                  <a:schemeClr val="hlink"/>
                </a:solidFill>
                <a:latin typeface="Arial" charset="0"/>
                <a:ea typeface="+mn-ea"/>
                <a:cs typeface="+mn-cs"/>
              </a:defRPr>
            </a:lvl9pPr>
          </a:lstStyle>
          <a:p>
            <a:pPr algn="ctr">
              <a:defRPr/>
            </a:pPr>
            <a:r>
              <a:rPr lang="en-US" sz="1200" dirty="0">
                <a:solidFill>
                  <a:srgbClr val="002060"/>
                </a:solidFill>
              </a:rPr>
              <a:t>Industry review</a:t>
            </a:r>
            <a:endParaRPr lang="en-US" dirty="0">
              <a:solidFill>
                <a:srgbClr val="002060"/>
              </a:solidFill>
            </a:endParaRPr>
          </a:p>
        </p:txBody>
      </p:sp>
      <p:cxnSp>
        <p:nvCxnSpPr>
          <p:cNvPr id="59412" name="Straight Connector 20"/>
          <p:cNvCxnSpPr>
            <a:cxnSpLocks noChangeShapeType="1"/>
          </p:cNvCxnSpPr>
          <p:nvPr/>
        </p:nvCxnSpPr>
        <p:spPr bwMode="auto">
          <a:xfrm flipH="1">
            <a:off x="4905375" y="1387475"/>
            <a:ext cx="0" cy="196850"/>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413" name="Straight Connector 21"/>
          <p:cNvCxnSpPr>
            <a:cxnSpLocks noChangeShapeType="1"/>
          </p:cNvCxnSpPr>
          <p:nvPr/>
        </p:nvCxnSpPr>
        <p:spPr bwMode="auto">
          <a:xfrm flipH="1">
            <a:off x="6048375" y="1387475"/>
            <a:ext cx="0" cy="196850"/>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414" name="Straight Connector 22"/>
          <p:cNvCxnSpPr>
            <a:cxnSpLocks noChangeShapeType="1"/>
          </p:cNvCxnSpPr>
          <p:nvPr/>
        </p:nvCxnSpPr>
        <p:spPr bwMode="auto">
          <a:xfrm flipH="1">
            <a:off x="3806825" y="1387475"/>
            <a:ext cx="0" cy="196850"/>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9415" name="Chevron 23"/>
          <p:cNvSpPr>
            <a:spLocks noChangeArrowheads="1"/>
          </p:cNvSpPr>
          <p:nvPr/>
        </p:nvSpPr>
        <p:spPr bwMode="auto">
          <a:xfrm>
            <a:off x="3810000" y="2438400"/>
            <a:ext cx="1181100" cy="457200"/>
          </a:xfrm>
          <a:prstGeom prst="chevron">
            <a:avLst>
              <a:gd name="adj" fmla="val 27783"/>
            </a:avLst>
          </a:prstGeom>
          <a:solidFill>
            <a:srgbClr val="C9C9D5"/>
          </a:solidFill>
          <a:ln w="9525" algn="ctr">
            <a:solidFill>
              <a:schemeClr val="tx1"/>
            </a:solidFill>
            <a:round/>
            <a:headEnd/>
            <a:tailEnd/>
          </a:ln>
        </p:spPr>
        <p:txBody>
          <a:bodyPr/>
          <a:lstStyle/>
          <a:p>
            <a:pPr algn="ctr">
              <a:lnSpc>
                <a:spcPct val="90000"/>
              </a:lnSpc>
            </a:pPr>
            <a:r>
              <a:rPr lang="en-US" sz="1200">
                <a:solidFill>
                  <a:srgbClr val="002060"/>
                </a:solidFill>
              </a:rPr>
              <a:t>Industry review</a:t>
            </a:r>
            <a:endParaRPr lang="en-US" sz="2200">
              <a:solidFill>
                <a:srgbClr val="002060"/>
              </a:solidFill>
            </a:endParaRPr>
          </a:p>
        </p:txBody>
      </p:sp>
      <p:sp>
        <p:nvSpPr>
          <p:cNvPr id="59416" name="Chevron 24"/>
          <p:cNvSpPr>
            <a:spLocks noChangeArrowheads="1"/>
          </p:cNvSpPr>
          <p:nvPr/>
        </p:nvSpPr>
        <p:spPr bwMode="auto">
          <a:xfrm>
            <a:off x="3806825" y="3078163"/>
            <a:ext cx="1181100" cy="457200"/>
          </a:xfrm>
          <a:prstGeom prst="chevron">
            <a:avLst>
              <a:gd name="adj" fmla="val 27783"/>
            </a:avLst>
          </a:prstGeom>
          <a:solidFill>
            <a:srgbClr val="C9C9D5"/>
          </a:solidFill>
          <a:ln w="9525" algn="ctr">
            <a:solidFill>
              <a:schemeClr val="tx1"/>
            </a:solidFill>
            <a:round/>
            <a:headEnd/>
            <a:tailEnd/>
          </a:ln>
        </p:spPr>
        <p:txBody>
          <a:bodyPr/>
          <a:lstStyle/>
          <a:p>
            <a:pPr algn="ctr">
              <a:lnSpc>
                <a:spcPct val="90000"/>
              </a:lnSpc>
            </a:pPr>
            <a:r>
              <a:rPr lang="en-US" sz="1200">
                <a:solidFill>
                  <a:srgbClr val="002060"/>
                </a:solidFill>
              </a:rPr>
              <a:t>Industry review</a:t>
            </a:r>
            <a:endParaRPr lang="en-US" sz="2200">
              <a:solidFill>
                <a:srgbClr val="002060"/>
              </a:solidFill>
            </a:endParaRPr>
          </a:p>
        </p:txBody>
      </p:sp>
      <p:sp>
        <p:nvSpPr>
          <p:cNvPr id="59417" name="Chevron 25"/>
          <p:cNvSpPr>
            <a:spLocks noChangeArrowheads="1"/>
          </p:cNvSpPr>
          <p:nvPr/>
        </p:nvSpPr>
        <p:spPr bwMode="auto">
          <a:xfrm>
            <a:off x="3810000" y="3719513"/>
            <a:ext cx="1181100" cy="457200"/>
          </a:xfrm>
          <a:prstGeom prst="chevron">
            <a:avLst>
              <a:gd name="adj" fmla="val 27783"/>
            </a:avLst>
          </a:prstGeom>
          <a:solidFill>
            <a:srgbClr val="C9C9D5"/>
          </a:solidFill>
          <a:ln w="9525" algn="ctr">
            <a:solidFill>
              <a:schemeClr val="tx1"/>
            </a:solidFill>
            <a:round/>
            <a:headEnd/>
            <a:tailEnd/>
          </a:ln>
        </p:spPr>
        <p:txBody>
          <a:bodyPr/>
          <a:lstStyle/>
          <a:p>
            <a:pPr algn="ctr">
              <a:lnSpc>
                <a:spcPct val="90000"/>
              </a:lnSpc>
            </a:pPr>
            <a:r>
              <a:rPr lang="en-US" sz="1200">
                <a:solidFill>
                  <a:srgbClr val="002060"/>
                </a:solidFill>
              </a:rPr>
              <a:t>Industry review</a:t>
            </a:r>
            <a:endParaRPr lang="en-US" sz="2200">
              <a:solidFill>
                <a:srgbClr val="002060"/>
              </a:solidFill>
            </a:endParaRPr>
          </a:p>
        </p:txBody>
      </p:sp>
      <p:sp>
        <p:nvSpPr>
          <p:cNvPr id="59418" name="Chevron 26"/>
          <p:cNvSpPr>
            <a:spLocks noChangeArrowheads="1"/>
          </p:cNvSpPr>
          <p:nvPr/>
        </p:nvSpPr>
        <p:spPr bwMode="auto">
          <a:xfrm>
            <a:off x="4949825" y="4359275"/>
            <a:ext cx="1181100" cy="457200"/>
          </a:xfrm>
          <a:prstGeom prst="chevron">
            <a:avLst>
              <a:gd name="adj" fmla="val 27783"/>
            </a:avLst>
          </a:prstGeom>
          <a:solidFill>
            <a:srgbClr val="C9C9D5"/>
          </a:solidFill>
          <a:ln w="9525" algn="ctr">
            <a:solidFill>
              <a:schemeClr val="tx1"/>
            </a:solidFill>
            <a:round/>
            <a:headEnd/>
            <a:tailEnd/>
          </a:ln>
        </p:spPr>
        <p:txBody>
          <a:bodyPr/>
          <a:lstStyle/>
          <a:p>
            <a:pPr algn="ctr">
              <a:lnSpc>
                <a:spcPct val="90000"/>
              </a:lnSpc>
            </a:pPr>
            <a:r>
              <a:rPr lang="en-US" sz="1200">
                <a:solidFill>
                  <a:srgbClr val="002060"/>
                </a:solidFill>
              </a:rPr>
              <a:t>Industry review</a:t>
            </a:r>
            <a:endParaRPr lang="en-US" sz="2200">
              <a:solidFill>
                <a:srgbClr val="002060"/>
              </a:solidFill>
            </a:endParaRPr>
          </a:p>
        </p:txBody>
      </p:sp>
      <p:sp>
        <p:nvSpPr>
          <p:cNvPr id="59419" name="Chevron 27"/>
          <p:cNvSpPr>
            <a:spLocks noChangeArrowheads="1"/>
          </p:cNvSpPr>
          <p:nvPr/>
        </p:nvSpPr>
        <p:spPr bwMode="auto">
          <a:xfrm>
            <a:off x="4953000" y="1798638"/>
            <a:ext cx="1181100" cy="457200"/>
          </a:xfrm>
          <a:prstGeom prst="chevron">
            <a:avLst>
              <a:gd name="adj" fmla="val 27783"/>
            </a:avLst>
          </a:prstGeom>
          <a:solidFill>
            <a:srgbClr val="FCB6FC"/>
          </a:solidFill>
          <a:ln w="9525" algn="ctr">
            <a:solidFill>
              <a:schemeClr val="tx1"/>
            </a:solidFill>
            <a:round/>
            <a:headEnd/>
            <a:tailEnd/>
          </a:ln>
        </p:spPr>
        <p:txBody>
          <a:bodyPr/>
          <a:lstStyle/>
          <a:p>
            <a:pPr algn="ctr">
              <a:lnSpc>
                <a:spcPct val="90000"/>
              </a:lnSpc>
            </a:pPr>
            <a:r>
              <a:rPr lang="en-US" sz="1200"/>
              <a:t>OMG finalization</a:t>
            </a:r>
            <a:endParaRPr lang="en-US" sz="2200"/>
          </a:p>
        </p:txBody>
      </p:sp>
      <p:sp>
        <p:nvSpPr>
          <p:cNvPr id="59420" name="Chevron 28"/>
          <p:cNvSpPr>
            <a:spLocks noChangeArrowheads="1"/>
          </p:cNvSpPr>
          <p:nvPr/>
        </p:nvSpPr>
        <p:spPr bwMode="auto">
          <a:xfrm>
            <a:off x="4960938" y="2438400"/>
            <a:ext cx="1181100" cy="457200"/>
          </a:xfrm>
          <a:prstGeom prst="chevron">
            <a:avLst>
              <a:gd name="adj" fmla="val 27783"/>
            </a:avLst>
          </a:prstGeom>
          <a:solidFill>
            <a:srgbClr val="FCB6FC"/>
          </a:solidFill>
          <a:ln w="9525" algn="ctr">
            <a:solidFill>
              <a:schemeClr val="tx1"/>
            </a:solidFill>
            <a:round/>
            <a:headEnd/>
            <a:tailEnd/>
          </a:ln>
        </p:spPr>
        <p:txBody>
          <a:bodyPr/>
          <a:lstStyle/>
          <a:p>
            <a:pPr algn="ctr">
              <a:lnSpc>
                <a:spcPct val="90000"/>
              </a:lnSpc>
            </a:pPr>
            <a:r>
              <a:rPr lang="en-US" sz="1200"/>
              <a:t>OMG finalization</a:t>
            </a:r>
            <a:endParaRPr lang="en-US" sz="2200"/>
          </a:p>
        </p:txBody>
      </p:sp>
      <p:sp>
        <p:nvSpPr>
          <p:cNvPr id="59421" name="Chevron 29"/>
          <p:cNvSpPr>
            <a:spLocks noChangeArrowheads="1"/>
          </p:cNvSpPr>
          <p:nvPr/>
        </p:nvSpPr>
        <p:spPr bwMode="auto">
          <a:xfrm>
            <a:off x="4957763" y="3078163"/>
            <a:ext cx="1181100" cy="457200"/>
          </a:xfrm>
          <a:prstGeom prst="chevron">
            <a:avLst>
              <a:gd name="adj" fmla="val 27783"/>
            </a:avLst>
          </a:prstGeom>
          <a:solidFill>
            <a:srgbClr val="FCB6FC"/>
          </a:solidFill>
          <a:ln w="9525" algn="ctr">
            <a:solidFill>
              <a:schemeClr val="tx1"/>
            </a:solidFill>
            <a:round/>
            <a:headEnd/>
            <a:tailEnd/>
          </a:ln>
        </p:spPr>
        <p:txBody>
          <a:bodyPr/>
          <a:lstStyle/>
          <a:p>
            <a:pPr algn="ctr">
              <a:lnSpc>
                <a:spcPct val="90000"/>
              </a:lnSpc>
            </a:pPr>
            <a:r>
              <a:rPr lang="en-US" sz="1200"/>
              <a:t>OMG finalization</a:t>
            </a:r>
            <a:endParaRPr lang="en-US" sz="2200"/>
          </a:p>
        </p:txBody>
      </p:sp>
      <p:sp>
        <p:nvSpPr>
          <p:cNvPr id="59422" name="Chevron 30"/>
          <p:cNvSpPr>
            <a:spLocks noChangeArrowheads="1"/>
          </p:cNvSpPr>
          <p:nvPr/>
        </p:nvSpPr>
        <p:spPr bwMode="auto">
          <a:xfrm>
            <a:off x="4949825" y="3719513"/>
            <a:ext cx="1181100" cy="457200"/>
          </a:xfrm>
          <a:prstGeom prst="chevron">
            <a:avLst>
              <a:gd name="adj" fmla="val 27783"/>
            </a:avLst>
          </a:prstGeom>
          <a:solidFill>
            <a:srgbClr val="FCB6FC"/>
          </a:solidFill>
          <a:ln w="9525" algn="ctr">
            <a:solidFill>
              <a:schemeClr val="tx1"/>
            </a:solidFill>
            <a:round/>
            <a:headEnd/>
            <a:tailEnd/>
          </a:ln>
        </p:spPr>
        <p:txBody>
          <a:bodyPr/>
          <a:lstStyle/>
          <a:p>
            <a:pPr algn="ctr">
              <a:lnSpc>
                <a:spcPct val="90000"/>
              </a:lnSpc>
            </a:pPr>
            <a:r>
              <a:rPr lang="en-US" sz="1200"/>
              <a:t>OMG finalization</a:t>
            </a:r>
            <a:endParaRPr lang="en-US" sz="2200"/>
          </a:p>
        </p:txBody>
      </p:sp>
      <p:sp>
        <p:nvSpPr>
          <p:cNvPr id="59423" name="Chevron 31"/>
          <p:cNvSpPr>
            <a:spLocks noChangeArrowheads="1"/>
          </p:cNvSpPr>
          <p:nvPr/>
        </p:nvSpPr>
        <p:spPr bwMode="auto">
          <a:xfrm>
            <a:off x="6100763" y="4359275"/>
            <a:ext cx="1181100" cy="457200"/>
          </a:xfrm>
          <a:prstGeom prst="chevron">
            <a:avLst>
              <a:gd name="adj" fmla="val 27783"/>
            </a:avLst>
          </a:prstGeom>
          <a:solidFill>
            <a:srgbClr val="FCB6FC"/>
          </a:solidFill>
          <a:ln w="9525" algn="ctr">
            <a:solidFill>
              <a:schemeClr val="tx1"/>
            </a:solidFill>
            <a:round/>
            <a:headEnd/>
            <a:tailEnd/>
          </a:ln>
        </p:spPr>
        <p:txBody>
          <a:bodyPr/>
          <a:lstStyle/>
          <a:p>
            <a:pPr algn="ctr">
              <a:lnSpc>
                <a:spcPct val="90000"/>
              </a:lnSpc>
            </a:pPr>
            <a:r>
              <a:rPr lang="en-US" sz="1200"/>
              <a:t>OMG finalization</a:t>
            </a:r>
            <a:endParaRPr lang="en-US" sz="2200"/>
          </a:p>
        </p:txBody>
      </p:sp>
      <p:sp>
        <p:nvSpPr>
          <p:cNvPr id="33" name="Rounded Rectangle 32"/>
          <p:cNvSpPr/>
          <p:nvPr/>
        </p:nvSpPr>
        <p:spPr>
          <a:xfrm>
            <a:off x="6142038" y="1798638"/>
            <a:ext cx="655637" cy="457200"/>
          </a:xfrm>
          <a:prstGeom prst="roundRect">
            <a:avLst/>
          </a:prstGeom>
          <a:solidFill>
            <a:srgbClr val="29759B"/>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a:solidFill>
                  <a:schemeClr val="bg1"/>
                </a:solidFill>
              </a:rPr>
              <a:t>Final</a:t>
            </a:r>
          </a:p>
        </p:txBody>
      </p:sp>
      <p:sp>
        <p:nvSpPr>
          <p:cNvPr id="34" name="Rounded Rectangle 33"/>
          <p:cNvSpPr/>
          <p:nvPr/>
        </p:nvSpPr>
        <p:spPr>
          <a:xfrm>
            <a:off x="6142038" y="2438400"/>
            <a:ext cx="655637" cy="457200"/>
          </a:xfrm>
          <a:prstGeom prst="roundRect">
            <a:avLst/>
          </a:prstGeom>
          <a:solidFill>
            <a:srgbClr val="29759B"/>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a:solidFill>
                  <a:schemeClr val="bg1"/>
                </a:solidFill>
              </a:rPr>
              <a:t>Final</a:t>
            </a:r>
          </a:p>
        </p:txBody>
      </p:sp>
      <p:sp>
        <p:nvSpPr>
          <p:cNvPr id="35" name="Rounded Rectangle 34"/>
          <p:cNvSpPr/>
          <p:nvPr/>
        </p:nvSpPr>
        <p:spPr>
          <a:xfrm>
            <a:off x="6138863" y="3078163"/>
            <a:ext cx="655637" cy="457200"/>
          </a:xfrm>
          <a:prstGeom prst="roundRect">
            <a:avLst/>
          </a:prstGeom>
          <a:solidFill>
            <a:srgbClr val="29759B"/>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a:solidFill>
                  <a:schemeClr val="bg1"/>
                </a:solidFill>
              </a:rPr>
              <a:t>Final</a:t>
            </a:r>
          </a:p>
        </p:txBody>
      </p:sp>
      <p:sp>
        <p:nvSpPr>
          <p:cNvPr id="36" name="Rounded Rectangle 35"/>
          <p:cNvSpPr/>
          <p:nvPr/>
        </p:nvSpPr>
        <p:spPr>
          <a:xfrm>
            <a:off x="6138863" y="3719513"/>
            <a:ext cx="655637" cy="457200"/>
          </a:xfrm>
          <a:prstGeom prst="roundRect">
            <a:avLst/>
          </a:prstGeom>
          <a:solidFill>
            <a:srgbClr val="29759B"/>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a:solidFill>
                  <a:schemeClr val="bg1"/>
                </a:solidFill>
              </a:rPr>
              <a:t>Final</a:t>
            </a:r>
          </a:p>
        </p:txBody>
      </p:sp>
      <p:sp>
        <p:nvSpPr>
          <p:cNvPr id="37" name="Rounded Rectangle 36"/>
          <p:cNvSpPr/>
          <p:nvPr/>
        </p:nvSpPr>
        <p:spPr>
          <a:xfrm>
            <a:off x="7312025" y="4359275"/>
            <a:ext cx="655638" cy="457200"/>
          </a:xfrm>
          <a:prstGeom prst="roundRect">
            <a:avLst/>
          </a:prstGeom>
          <a:solidFill>
            <a:srgbClr val="29759B"/>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a:solidFill>
                  <a:schemeClr val="bg1"/>
                </a:solidFill>
              </a:rPr>
              <a:t>Final</a:t>
            </a:r>
          </a:p>
        </p:txBody>
      </p:sp>
      <p:sp>
        <p:nvSpPr>
          <p:cNvPr id="59429" name="TextBox 11"/>
          <p:cNvSpPr txBox="1">
            <a:spLocks noChangeArrowheads="1"/>
          </p:cNvSpPr>
          <p:nvPr/>
        </p:nvSpPr>
        <p:spPr bwMode="auto">
          <a:xfrm>
            <a:off x="3030538" y="1387475"/>
            <a:ext cx="407987"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pPr eaLnBrk="1" hangingPunct="1">
              <a:lnSpc>
                <a:spcPct val="90000"/>
              </a:lnSpc>
            </a:pPr>
            <a:r>
              <a:rPr lang="en-US" sz="1200" b="1"/>
              <a:t>Q1</a:t>
            </a:r>
            <a:endParaRPr lang="en-US" sz="2200" b="1"/>
          </a:p>
        </p:txBody>
      </p:sp>
      <p:sp>
        <p:nvSpPr>
          <p:cNvPr id="59430" name="TextBox 42"/>
          <p:cNvSpPr txBox="1">
            <a:spLocks noChangeArrowheads="1"/>
          </p:cNvSpPr>
          <p:nvPr/>
        </p:nvSpPr>
        <p:spPr bwMode="auto">
          <a:xfrm>
            <a:off x="4127500" y="1387475"/>
            <a:ext cx="407988"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pPr eaLnBrk="1" hangingPunct="1">
              <a:lnSpc>
                <a:spcPct val="90000"/>
              </a:lnSpc>
            </a:pPr>
            <a:r>
              <a:rPr lang="en-US" sz="1200" b="1"/>
              <a:t>Q2</a:t>
            </a:r>
            <a:endParaRPr lang="en-US" sz="2200" b="1"/>
          </a:p>
        </p:txBody>
      </p:sp>
      <p:sp>
        <p:nvSpPr>
          <p:cNvPr id="59431" name="TextBox 43"/>
          <p:cNvSpPr txBox="1">
            <a:spLocks noChangeArrowheads="1"/>
          </p:cNvSpPr>
          <p:nvPr/>
        </p:nvSpPr>
        <p:spPr bwMode="auto">
          <a:xfrm>
            <a:off x="5273675" y="1387475"/>
            <a:ext cx="407988"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pPr eaLnBrk="1" hangingPunct="1">
              <a:lnSpc>
                <a:spcPct val="90000"/>
              </a:lnSpc>
            </a:pPr>
            <a:r>
              <a:rPr lang="en-US" sz="1200" b="1"/>
              <a:t>Q3</a:t>
            </a:r>
            <a:endParaRPr lang="en-US" sz="2200" b="1"/>
          </a:p>
        </p:txBody>
      </p:sp>
      <p:sp>
        <p:nvSpPr>
          <p:cNvPr id="59432" name="TextBox 44"/>
          <p:cNvSpPr txBox="1">
            <a:spLocks noChangeArrowheads="1"/>
          </p:cNvSpPr>
          <p:nvPr/>
        </p:nvSpPr>
        <p:spPr bwMode="auto">
          <a:xfrm>
            <a:off x="6462713" y="1387475"/>
            <a:ext cx="407987"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pPr eaLnBrk="1" hangingPunct="1">
              <a:lnSpc>
                <a:spcPct val="90000"/>
              </a:lnSpc>
            </a:pPr>
            <a:r>
              <a:rPr lang="en-US" sz="1200" b="1"/>
              <a:t>Q4</a:t>
            </a:r>
            <a:endParaRPr lang="en-US" sz="2200" b="1"/>
          </a:p>
        </p:txBody>
      </p:sp>
      <p:sp>
        <p:nvSpPr>
          <p:cNvPr id="2" name="TextBox 1"/>
          <p:cNvSpPr txBox="1"/>
          <p:nvPr/>
        </p:nvSpPr>
        <p:spPr>
          <a:xfrm>
            <a:off x="531624" y="5502275"/>
            <a:ext cx="1905000" cy="584775"/>
          </a:xfrm>
          <a:prstGeom prst="rect">
            <a:avLst/>
          </a:prstGeom>
          <a:noFill/>
        </p:spPr>
        <p:txBody>
          <a:bodyPr wrap="square" rtlCol="0">
            <a:spAutoFit/>
          </a:bodyPr>
          <a:lstStyle/>
          <a:p>
            <a:r>
              <a:rPr lang="en-US" sz="1600" dirty="0" smtClean="0">
                <a:solidFill>
                  <a:srgbClr val="FF0000"/>
                </a:solidFill>
              </a:rPr>
              <a:t>May bring this forward if required</a:t>
            </a:r>
            <a:endParaRPr lang="en-US" dirty="0">
              <a:solidFill>
                <a:srgbClr val="FF0000"/>
              </a:solidFill>
            </a:endParaRPr>
          </a:p>
        </p:txBody>
      </p:sp>
      <p:cxnSp>
        <p:nvCxnSpPr>
          <p:cNvPr id="13" name="Straight Connector 12"/>
          <p:cNvCxnSpPr>
            <a:stCxn id="2" idx="0"/>
            <a:endCxn id="18" idx="2"/>
          </p:cNvCxnSpPr>
          <p:nvPr/>
        </p:nvCxnSpPr>
        <p:spPr>
          <a:xfrm flipV="1">
            <a:off x="1484124" y="4816475"/>
            <a:ext cx="2240151" cy="6858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228600" y="4359275"/>
            <a:ext cx="1524000" cy="584775"/>
          </a:xfrm>
          <a:prstGeom prst="rect">
            <a:avLst/>
          </a:prstGeom>
          <a:noFill/>
        </p:spPr>
        <p:txBody>
          <a:bodyPr wrap="square" rtlCol="0">
            <a:spAutoFit/>
          </a:bodyPr>
          <a:lstStyle/>
          <a:p>
            <a:r>
              <a:rPr lang="en-US" sz="1600" dirty="0" smtClean="0">
                <a:solidFill>
                  <a:srgbClr val="FF0000"/>
                </a:solidFill>
              </a:rPr>
              <a:t>Could split into phases</a:t>
            </a:r>
            <a:endParaRPr lang="en-US" dirty="0">
              <a:solidFill>
                <a:srgbClr val="FF0000"/>
              </a:solidFill>
            </a:endParaRPr>
          </a:p>
        </p:txBody>
      </p:sp>
      <p:cxnSp>
        <p:nvCxnSpPr>
          <p:cNvPr id="23" name="Straight Connector 22"/>
          <p:cNvCxnSpPr>
            <a:stCxn id="21" idx="0"/>
            <a:endCxn id="17" idx="1"/>
          </p:cNvCxnSpPr>
          <p:nvPr/>
        </p:nvCxnSpPr>
        <p:spPr>
          <a:xfrm flipV="1">
            <a:off x="990600" y="3948113"/>
            <a:ext cx="439738" cy="41116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21" idx="3"/>
            <a:endCxn id="18" idx="1"/>
          </p:cNvCxnSpPr>
          <p:nvPr/>
        </p:nvCxnSpPr>
        <p:spPr>
          <a:xfrm flipV="1">
            <a:off x="1752600" y="4587875"/>
            <a:ext cx="866775" cy="6378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775960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Update on the Moving</a:t>
            </a:r>
            <a:r>
              <a:rPr lang="en-US" baseline="0" dirty="0" smtClean="0"/>
              <a:t> </a:t>
            </a:r>
            <a:r>
              <a:rPr lang="en-US" dirty="0" smtClean="0"/>
              <a:t>Parts</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70273870"/>
              </p:ext>
            </p:extLst>
          </p:nvPr>
        </p:nvGraphicFramePr>
        <p:xfrm>
          <a:off x="838200" y="1447800"/>
          <a:ext cx="7315200" cy="4038601"/>
        </p:xfrm>
        <a:graphic>
          <a:graphicData uri="http://schemas.openxmlformats.org/drawingml/2006/table">
            <a:tbl>
              <a:tblPr/>
              <a:tblGrid>
                <a:gridCol w="3579779"/>
                <a:gridCol w="3735421"/>
              </a:tblGrid>
              <a:tr h="1183473">
                <a:tc>
                  <a:txBody>
                    <a:bodyPr/>
                    <a:lstStyle/>
                    <a:p>
                      <a:pPr marL="0" marR="0" algn="ctr">
                        <a:spcBef>
                          <a:spcPts val="0"/>
                        </a:spcBef>
                        <a:spcAft>
                          <a:spcPts val="0"/>
                        </a:spcAft>
                      </a:pPr>
                      <a:r>
                        <a:rPr lang="en-US" sz="1400" b="1" dirty="0">
                          <a:effectLst/>
                          <a:latin typeface="Verdana"/>
                          <a:ea typeface="MS Mincho"/>
                          <a:cs typeface="Times New Roman"/>
                        </a:rPr>
                        <a:t>FIBO Business Conceptual Ontology (BCO)</a:t>
                      </a:r>
                      <a:endParaRPr lang="en-US" sz="1000" dirty="0">
                        <a:effectLst/>
                        <a:latin typeface="Verdana"/>
                        <a:ea typeface="MS Mincho"/>
                        <a:cs typeface="Times New Roman"/>
                      </a:endParaRPr>
                    </a:p>
                  </a:txBody>
                  <a:tcPr marL="68580" marR="68580" marT="0" marB="0" anchor="ctr">
                    <a:lnL>
                      <a:noFill/>
                    </a:lnL>
                    <a:lnR>
                      <a:noFill/>
                    </a:lnR>
                    <a:lnT>
                      <a:noFill/>
                    </a:lnT>
                    <a:lnB>
                      <a:noFill/>
                    </a:lnB>
                    <a:solidFill>
                      <a:srgbClr val="FFCC00"/>
                    </a:solidFill>
                  </a:tcPr>
                </a:tc>
                <a:tc>
                  <a:txBody>
                    <a:bodyPr/>
                    <a:lstStyle/>
                    <a:p>
                      <a:pPr marL="0" marR="0" algn="ctr">
                        <a:spcBef>
                          <a:spcPts val="0"/>
                        </a:spcBef>
                        <a:spcAft>
                          <a:spcPts val="0"/>
                        </a:spcAft>
                      </a:pPr>
                      <a:r>
                        <a:rPr lang="en-US" sz="1400" b="1" dirty="0">
                          <a:effectLst/>
                          <a:latin typeface="Verdana"/>
                          <a:ea typeface="MS Mincho"/>
                          <a:cs typeface="Times New Roman"/>
                        </a:rPr>
                        <a:t>Adaptive Web Presentation Facility</a:t>
                      </a:r>
                      <a:endParaRPr lang="en-US" sz="1000" dirty="0">
                        <a:effectLst/>
                        <a:latin typeface="Verdana"/>
                        <a:ea typeface="MS Mincho"/>
                        <a:cs typeface="Times New Roman"/>
                      </a:endParaRPr>
                    </a:p>
                  </a:txBody>
                  <a:tcPr marL="68580" marR="68580" marT="0" marB="0" anchor="ctr">
                    <a:lnL>
                      <a:noFill/>
                    </a:lnL>
                    <a:lnR>
                      <a:noFill/>
                    </a:lnR>
                    <a:lnT>
                      <a:noFill/>
                    </a:lnT>
                    <a:lnB>
                      <a:noFill/>
                    </a:lnB>
                    <a:solidFill>
                      <a:srgbClr val="00FF00"/>
                    </a:solidFill>
                  </a:tcPr>
                </a:tc>
              </a:tr>
              <a:tr h="1405374">
                <a:tc gridSpan="2">
                  <a:txBody>
                    <a:bodyPr/>
                    <a:lstStyle/>
                    <a:p>
                      <a:pPr marL="0" marR="0" algn="ctr">
                        <a:spcBef>
                          <a:spcPts val="0"/>
                        </a:spcBef>
                        <a:spcAft>
                          <a:spcPts val="0"/>
                        </a:spcAft>
                      </a:pPr>
                      <a:r>
                        <a:rPr lang="en-US" sz="1800" b="1" dirty="0">
                          <a:effectLst/>
                          <a:latin typeface="Verdana"/>
                          <a:ea typeface="MS Mincho"/>
                          <a:cs typeface="Times New Roman"/>
                        </a:rPr>
                        <a:t>FIBO OMG Specifications</a:t>
                      </a:r>
                      <a:endParaRPr lang="en-US" sz="1000" dirty="0">
                        <a:effectLst/>
                        <a:latin typeface="Verdana"/>
                        <a:ea typeface="MS Mincho"/>
                        <a:cs typeface="Times New Roman"/>
                      </a:endParaRPr>
                    </a:p>
                  </a:txBody>
                  <a:tcPr marL="68580" marR="68580" marT="0" marB="0" anchor="ctr">
                    <a:lnL>
                      <a:noFill/>
                    </a:lnL>
                    <a:lnR>
                      <a:noFill/>
                    </a:lnR>
                    <a:lnT>
                      <a:noFill/>
                    </a:lnT>
                    <a:lnB>
                      <a:noFill/>
                    </a:lnB>
                    <a:solidFill>
                      <a:srgbClr val="3366FF"/>
                    </a:solidFill>
                  </a:tcPr>
                </a:tc>
                <a:tc hMerge="1">
                  <a:txBody>
                    <a:bodyPr/>
                    <a:lstStyle/>
                    <a:p>
                      <a:endParaRPr lang="en-US"/>
                    </a:p>
                  </a:txBody>
                  <a:tcPr/>
                </a:tc>
              </a:tr>
              <a:tr h="1449754">
                <a:tc gridSpan="2">
                  <a:txBody>
                    <a:bodyPr/>
                    <a:lstStyle/>
                    <a:p>
                      <a:pPr marL="0" marR="0" algn="ctr">
                        <a:spcBef>
                          <a:spcPts val="0"/>
                        </a:spcBef>
                        <a:spcAft>
                          <a:spcPts val="0"/>
                        </a:spcAft>
                      </a:pPr>
                      <a:r>
                        <a:rPr lang="en-US" sz="1800" b="1" dirty="0">
                          <a:effectLst/>
                          <a:latin typeface="Verdana"/>
                          <a:ea typeface="MS Mincho"/>
                          <a:cs typeface="Times New Roman"/>
                        </a:rPr>
                        <a:t>FIBO Operational Ontologies</a:t>
                      </a:r>
                      <a:endParaRPr lang="en-US" sz="1000" dirty="0">
                        <a:effectLst/>
                        <a:latin typeface="Verdana"/>
                        <a:ea typeface="MS Mincho"/>
                        <a:cs typeface="Times New Roman"/>
                      </a:endParaRPr>
                    </a:p>
                  </a:txBody>
                  <a:tcPr marL="68580" marR="68580" marT="0" marB="0" anchor="ctr">
                    <a:lnL>
                      <a:noFill/>
                    </a:lnL>
                    <a:lnR>
                      <a:noFill/>
                    </a:lnR>
                    <a:lnT>
                      <a:noFill/>
                    </a:lnT>
                    <a:lnB>
                      <a:noFill/>
                    </a:lnB>
                    <a:solidFill>
                      <a:srgbClr val="FF00FF"/>
                    </a:solidFill>
                  </a:tcPr>
                </a:tc>
                <a:tc hMerge="1">
                  <a:txBody>
                    <a:bodyPr/>
                    <a:lstStyle/>
                    <a:p>
                      <a:endParaRPr lang="en-US"/>
                    </a:p>
                  </a:txBody>
                  <a:tcPr/>
                </a:tc>
              </a:tr>
            </a:tbl>
          </a:graphicData>
        </a:graphic>
      </p:graphicFrame>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15</a:t>
            </a:fld>
            <a:endParaRPr lang="en-US" dirty="0"/>
          </a:p>
        </p:txBody>
      </p:sp>
      <p:sp>
        <p:nvSpPr>
          <p:cNvPr id="8" name="Rectangle 2"/>
          <p:cNvSpPr>
            <a:spLocks noChangeArrowheads="1"/>
          </p:cNvSpPr>
          <p:nvPr/>
        </p:nvSpPr>
        <p:spPr bwMode="auto">
          <a:xfrm>
            <a:off x="1885950" y="25479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4553169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FIBO Business Conceptual Ontology</a:t>
            </a:r>
            <a:endParaRPr lang="en-US" dirty="0"/>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16</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971069201"/>
              </p:ext>
            </p:extLst>
          </p:nvPr>
        </p:nvGraphicFramePr>
        <p:xfrm>
          <a:off x="838200" y="1447801"/>
          <a:ext cx="7315200" cy="4038601"/>
        </p:xfrm>
        <a:graphic>
          <a:graphicData uri="http://schemas.openxmlformats.org/drawingml/2006/table">
            <a:tbl>
              <a:tblPr/>
              <a:tblGrid>
                <a:gridCol w="3579780"/>
                <a:gridCol w="3735420"/>
              </a:tblGrid>
              <a:tr h="1183473">
                <a:tc>
                  <a:txBody>
                    <a:bodyPr/>
                    <a:lstStyle/>
                    <a:p>
                      <a:pPr marL="0" marR="0" algn="ctr">
                        <a:spcBef>
                          <a:spcPts val="0"/>
                        </a:spcBef>
                        <a:spcAft>
                          <a:spcPts val="0"/>
                        </a:spcAft>
                      </a:pPr>
                      <a:r>
                        <a:rPr lang="en-US" sz="1400" b="1" dirty="0">
                          <a:effectLst/>
                          <a:latin typeface="Verdana"/>
                          <a:ea typeface="MS Mincho"/>
                          <a:cs typeface="Times New Roman"/>
                        </a:rPr>
                        <a:t>FIBO Business Conceptual Ontology (BCO)</a:t>
                      </a:r>
                      <a:endParaRPr lang="en-US" sz="1000" dirty="0">
                        <a:effectLst/>
                        <a:latin typeface="Verdana"/>
                        <a:ea typeface="MS Mincho"/>
                        <a:cs typeface="Times New Roman"/>
                      </a:endParaRPr>
                    </a:p>
                  </a:txBody>
                  <a:tcPr marL="68580" marR="68580" marT="0" marB="0" anchor="ctr">
                    <a:lnL>
                      <a:noFill/>
                    </a:lnL>
                    <a:lnR>
                      <a:noFill/>
                    </a:lnR>
                    <a:lnT>
                      <a:noFill/>
                    </a:lnT>
                    <a:lnB>
                      <a:noFill/>
                    </a:lnB>
                    <a:solidFill>
                      <a:srgbClr val="FFCC00"/>
                    </a:solidFill>
                  </a:tcPr>
                </a:tc>
                <a:tc>
                  <a:txBody>
                    <a:bodyPr/>
                    <a:lstStyle/>
                    <a:p>
                      <a:pPr marL="0" marR="0" algn="ctr">
                        <a:spcBef>
                          <a:spcPts val="0"/>
                        </a:spcBef>
                        <a:spcAft>
                          <a:spcPts val="0"/>
                        </a:spcAft>
                      </a:pPr>
                      <a:r>
                        <a:rPr lang="en-US" sz="1400" b="1">
                          <a:solidFill>
                            <a:srgbClr val="C0C0C0"/>
                          </a:solidFill>
                          <a:effectLst/>
                          <a:latin typeface="Verdana"/>
                          <a:ea typeface="MS Mincho"/>
                          <a:cs typeface="Times New Roman"/>
                        </a:rPr>
                        <a:t>Adaptive Web Presentation Facility</a:t>
                      </a:r>
                      <a:endParaRPr lang="en-US" sz="1000">
                        <a:effectLst/>
                        <a:latin typeface="Verdana"/>
                        <a:ea typeface="MS Mincho"/>
                        <a:cs typeface="Times New Roman"/>
                      </a:endParaRPr>
                    </a:p>
                  </a:txBody>
                  <a:tcPr marL="68580" marR="68580" marT="0" marB="0" anchor="ctr">
                    <a:lnL>
                      <a:noFill/>
                    </a:lnL>
                    <a:lnR>
                      <a:noFill/>
                    </a:lnR>
                    <a:lnT>
                      <a:noFill/>
                    </a:lnT>
                    <a:lnB>
                      <a:noFill/>
                    </a:lnB>
                    <a:solidFill>
                      <a:srgbClr val="CCFFCC"/>
                    </a:solidFill>
                  </a:tcPr>
                </a:tc>
              </a:tr>
              <a:tr h="1405374">
                <a:tc gridSpan="2">
                  <a:txBody>
                    <a:bodyPr/>
                    <a:lstStyle/>
                    <a:p>
                      <a:pPr marL="0" marR="0" algn="ctr">
                        <a:spcBef>
                          <a:spcPts val="0"/>
                        </a:spcBef>
                        <a:spcAft>
                          <a:spcPts val="0"/>
                        </a:spcAft>
                      </a:pPr>
                      <a:r>
                        <a:rPr lang="en-US" sz="1800" b="1" dirty="0">
                          <a:solidFill>
                            <a:srgbClr val="C0C0C0"/>
                          </a:solidFill>
                          <a:effectLst/>
                          <a:latin typeface="Verdana"/>
                          <a:ea typeface="MS Mincho"/>
                          <a:cs typeface="Times New Roman"/>
                        </a:rPr>
                        <a:t>FIBO OMG Specifications</a:t>
                      </a:r>
                      <a:endParaRPr lang="en-US" sz="1000" dirty="0">
                        <a:effectLst/>
                        <a:latin typeface="Verdana"/>
                        <a:ea typeface="MS Mincho"/>
                        <a:cs typeface="Times New Roman"/>
                      </a:endParaRPr>
                    </a:p>
                  </a:txBody>
                  <a:tcPr marL="68580" marR="68580" marT="0" marB="0" anchor="ctr">
                    <a:lnL>
                      <a:noFill/>
                    </a:lnL>
                    <a:lnR>
                      <a:noFill/>
                    </a:lnR>
                    <a:lnT>
                      <a:noFill/>
                    </a:lnT>
                    <a:lnB>
                      <a:noFill/>
                    </a:lnB>
                    <a:solidFill>
                      <a:srgbClr val="99CCFF"/>
                    </a:solidFill>
                  </a:tcPr>
                </a:tc>
                <a:tc hMerge="1">
                  <a:txBody>
                    <a:bodyPr/>
                    <a:lstStyle/>
                    <a:p>
                      <a:endParaRPr lang="en-US"/>
                    </a:p>
                  </a:txBody>
                  <a:tcPr/>
                </a:tc>
              </a:tr>
              <a:tr h="1449754">
                <a:tc gridSpan="2">
                  <a:txBody>
                    <a:bodyPr/>
                    <a:lstStyle/>
                    <a:p>
                      <a:pPr marL="0" marR="0" algn="ctr">
                        <a:spcBef>
                          <a:spcPts val="0"/>
                        </a:spcBef>
                        <a:spcAft>
                          <a:spcPts val="0"/>
                        </a:spcAft>
                      </a:pPr>
                      <a:r>
                        <a:rPr lang="en-US" sz="1800" b="1" dirty="0">
                          <a:solidFill>
                            <a:srgbClr val="C0C0C0"/>
                          </a:solidFill>
                          <a:effectLst/>
                          <a:latin typeface="Verdana"/>
                          <a:ea typeface="MS Mincho"/>
                          <a:cs typeface="Times New Roman"/>
                        </a:rPr>
                        <a:t>FIBO Operational Ontologies</a:t>
                      </a:r>
                      <a:endParaRPr lang="en-US" sz="1000" dirty="0">
                        <a:effectLst/>
                        <a:latin typeface="Verdana"/>
                        <a:ea typeface="MS Mincho"/>
                        <a:cs typeface="Times New Roman"/>
                      </a:endParaRPr>
                    </a:p>
                  </a:txBody>
                  <a:tcPr marL="68580" marR="68580" marT="0" marB="0" anchor="ctr">
                    <a:lnL>
                      <a:noFill/>
                    </a:lnL>
                    <a:lnR>
                      <a:noFill/>
                    </a:lnR>
                    <a:lnT>
                      <a:noFill/>
                    </a:lnT>
                    <a:lnB>
                      <a:noFill/>
                    </a:lnB>
                    <a:solidFill>
                      <a:srgbClr val="FF99CC"/>
                    </a:solidFill>
                  </a:tcPr>
                </a:tc>
                <a:tc hMerge="1">
                  <a:txBody>
                    <a:bodyPr/>
                    <a:lstStyle/>
                    <a:p>
                      <a:endParaRPr lang="en-US"/>
                    </a:p>
                  </a:txBody>
                  <a:tcPr/>
                </a:tc>
              </a:tr>
            </a:tbl>
          </a:graphicData>
        </a:graphic>
      </p:graphicFrame>
      <p:sp>
        <p:nvSpPr>
          <p:cNvPr id="8" name="Rectangle 2"/>
          <p:cNvSpPr>
            <a:spLocks noChangeArrowheads="1"/>
          </p:cNvSpPr>
          <p:nvPr/>
        </p:nvSpPr>
        <p:spPr bwMode="auto">
          <a:xfrm>
            <a:off x="1885950" y="256381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9096529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FIBO Business Conceptual Ontology</a:t>
            </a:r>
            <a:endParaRPr lang="en-US" dirty="0"/>
          </a:p>
        </p:txBody>
      </p:sp>
      <p:sp>
        <p:nvSpPr>
          <p:cNvPr id="3" name="Content Placeholder 2"/>
          <p:cNvSpPr>
            <a:spLocks noGrp="1"/>
          </p:cNvSpPr>
          <p:nvPr>
            <p:ph idx="1"/>
          </p:nvPr>
        </p:nvSpPr>
        <p:spPr/>
        <p:txBody>
          <a:bodyPr/>
          <a:lstStyle/>
          <a:p>
            <a:pPr lvl="0"/>
            <a:r>
              <a:rPr lang="en-US" dirty="0" smtClean="0"/>
              <a:t>Two components</a:t>
            </a:r>
          </a:p>
          <a:p>
            <a:pPr lvl="1"/>
            <a:r>
              <a:rPr lang="en-US" dirty="0" smtClean="0"/>
              <a:t>FIBO Foundations:</a:t>
            </a:r>
            <a:r>
              <a:rPr lang="en-US" baseline="0" dirty="0" smtClean="0"/>
              <a:t> Basic Business Ontology</a:t>
            </a:r>
          </a:p>
          <a:p>
            <a:pPr lvl="1"/>
            <a:r>
              <a:rPr lang="en-US" sz="2400" kern="1200" baseline="0" dirty="0" smtClean="0">
                <a:solidFill>
                  <a:schemeClr val="tx1"/>
                </a:solidFill>
                <a:effectLst/>
                <a:latin typeface="+mn-lt"/>
                <a:ea typeface="+mn-ea"/>
                <a:cs typeface="+mn-cs"/>
              </a:rPr>
              <a:t>FIBO industry specifications</a:t>
            </a:r>
          </a:p>
          <a:p>
            <a:pPr lvl="0"/>
            <a:endParaRPr lang="en-US" baseline="0" dirty="0" smtClean="0"/>
          </a:p>
          <a:p>
            <a:pPr lvl="1"/>
            <a:r>
              <a:rPr lang="en-US" baseline="0" dirty="0" smtClean="0"/>
              <a:t>FIBO Business Entities</a:t>
            </a:r>
          </a:p>
          <a:p>
            <a:pPr lvl="1"/>
            <a:r>
              <a:rPr lang="en-US" baseline="0" dirty="0" smtClean="0"/>
              <a:t>Future FIBO industry specifications</a:t>
            </a:r>
          </a:p>
          <a:p>
            <a:pPr lvl="2"/>
            <a:r>
              <a:rPr lang="en-US" dirty="0" smtClean="0"/>
              <a:t>Securities</a:t>
            </a:r>
          </a:p>
          <a:p>
            <a:pPr lvl="2"/>
            <a:r>
              <a:rPr lang="en-US" dirty="0" smtClean="0"/>
              <a:t>Derivatives</a:t>
            </a:r>
          </a:p>
          <a:p>
            <a:pPr lvl="2"/>
            <a:r>
              <a:rPr lang="en-US" dirty="0" smtClean="0"/>
              <a:t>Loans</a:t>
            </a:r>
            <a:endParaRPr lang="en-US" baseline="0" dirty="0" smtClean="0"/>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17</a:t>
            </a:fld>
            <a:endParaRPr lang="en-US" dirty="0"/>
          </a:p>
        </p:txBody>
      </p:sp>
    </p:spTree>
    <p:extLst>
      <p:ext uri="{BB962C8B-B14F-4D97-AF65-F5344CB8AC3E}">
        <p14:creationId xmlns:p14="http://schemas.microsoft.com/office/powerpoint/2010/main" val="10062864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Architecture Proposals</a:t>
            </a:r>
            <a:endParaRPr lang="en-US" dirty="0"/>
          </a:p>
        </p:txBody>
      </p:sp>
      <p:sp>
        <p:nvSpPr>
          <p:cNvPr id="3" name="Content Placeholder 2"/>
          <p:cNvSpPr>
            <a:spLocks noGrp="1"/>
          </p:cNvSpPr>
          <p:nvPr>
            <p:ph idx="1"/>
          </p:nvPr>
        </p:nvSpPr>
        <p:spPr/>
        <p:txBody>
          <a:bodyPr/>
          <a:lstStyle/>
          <a:p>
            <a:r>
              <a:rPr lang="en-US" dirty="0" smtClean="0"/>
              <a:t>Foundations: divided into layers</a:t>
            </a:r>
          </a:p>
          <a:p>
            <a:r>
              <a:rPr lang="en-US" dirty="0" smtClean="0"/>
              <a:t>Incorporates use of external ontologies</a:t>
            </a:r>
          </a:p>
          <a:p>
            <a:r>
              <a:rPr lang="en-US" dirty="0" smtClean="0"/>
              <a:t>Highly modular</a:t>
            </a:r>
          </a:p>
          <a:p>
            <a:r>
              <a:rPr lang="en-US" dirty="0" smtClean="0"/>
              <a:t>Foundational to FIBO-BE and other FIBO OMG Specifications</a:t>
            </a:r>
            <a:endParaRPr lang="en-US" dirty="0"/>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18</a:t>
            </a:fld>
            <a:endParaRPr lang="en-US" dirty="0"/>
          </a:p>
        </p:txBody>
      </p:sp>
    </p:spTree>
    <p:extLst>
      <p:ext uri="{BB962C8B-B14F-4D97-AF65-F5344CB8AC3E}">
        <p14:creationId xmlns:p14="http://schemas.microsoft.com/office/powerpoint/2010/main" val="21552156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effectLst>
                  <a:outerShdw blurRad="38100" dist="38100" dir="2700000" algn="tl">
                    <a:srgbClr val="000000">
                      <a:alpha val="43137"/>
                    </a:srgbClr>
                  </a:outerShdw>
                </a:effectLst>
              </a:rPr>
              <a:t>FIBO Business Entity (BE) Ontology Architecture</a:t>
            </a:r>
            <a:endParaRPr lang="en-US" sz="2800" dirty="0">
              <a:effectLst>
                <a:outerShdw blurRad="38100" dist="38100" dir="2700000" algn="tl">
                  <a:srgbClr val="000000">
                    <a:alpha val="43137"/>
                  </a:srgbClr>
                </a:outerShdw>
              </a:effectLst>
            </a:endParaRPr>
          </a:p>
        </p:txBody>
      </p:sp>
      <p:sp>
        <p:nvSpPr>
          <p:cNvPr id="3" name="Slide Number Placeholder 1"/>
          <p:cNvSpPr>
            <a:spLocks noGrp="1"/>
          </p:cNvSpPr>
          <p:nvPr>
            <p:ph type="sldNum" sz="quarter" idx="12"/>
          </p:nvPr>
        </p:nvSpPr>
        <p:spPr>
          <a:xfrm>
            <a:off x="8437562" y="1235075"/>
            <a:ext cx="554038" cy="365125"/>
          </a:xfrm>
        </p:spPr>
        <p:txBody>
          <a:bodyPr/>
          <a:lstStyle/>
          <a:p>
            <a:fld id="{4E109126-0061-4778-9E5F-A0530CD9A82C}" type="slidenum">
              <a:rPr lang="en-US" smtClean="0"/>
              <a:pPr/>
              <a:t>19</a:t>
            </a:fld>
            <a:endParaRPr lang="en-US" dirty="0"/>
          </a:p>
        </p:txBody>
      </p:sp>
      <p:sp>
        <p:nvSpPr>
          <p:cNvPr id="6" name="Rectangle 5"/>
          <p:cNvSpPr/>
          <p:nvPr/>
        </p:nvSpPr>
        <p:spPr>
          <a:xfrm>
            <a:off x="1981200" y="5313225"/>
            <a:ext cx="7010400" cy="609600"/>
          </a:xfrm>
          <a:prstGeom prst="rect">
            <a:avLst/>
          </a:prstGeom>
          <a:solidFill>
            <a:schemeClr val="bg2"/>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1400" b="1" dirty="0" smtClean="0">
                <a:solidFill>
                  <a:schemeClr val="tx2"/>
                </a:solidFill>
                <a:latin typeface="Trebuchet MS" pitchFamily="34" charset="0"/>
              </a:rPr>
              <a:t>Basic Terminology &amp; Ontology Metadata</a:t>
            </a:r>
            <a:endParaRPr lang="en-US" sz="1400" b="1" dirty="0">
              <a:solidFill>
                <a:schemeClr val="tx2"/>
              </a:solidFill>
              <a:latin typeface="Trebuchet MS" pitchFamily="34" charset="0"/>
            </a:endParaRPr>
          </a:p>
        </p:txBody>
      </p:sp>
      <p:sp>
        <p:nvSpPr>
          <p:cNvPr id="7" name="Rectangle 6"/>
          <p:cNvSpPr/>
          <p:nvPr/>
        </p:nvSpPr>
        <p:spPr>
          <a:xfrm>
            <a:off x="1981200" y="4703625"/>
            <a:ext cx="1752600" cy="609600"/>
          </a:xfrm>
          <a:prstGeom prst="rect">
            <a:avLst/>
          </a:prstGeom>
          <a:gradFill flip="none" rotWithShape="1">
            <a:gsLst>
              <a:gs pos="0">
                <a:schemeClr val="bg2">
                  <a:lumMod val="90000"/>
                  <a:shade val="30000"/>
                  <a:satMod val="115000"/>
                </a:schemeClr>
              </a:gs>
              <a:gs pos="50000">
                <a:schemeClr val="bg2">
                  <a:lumMod val="90000"/>
                  <a:shade val="67500"/>
                  <a:satMod val="115000"/>
                </a:schemeClr>
              </a:gs>
              <a:gs pos="100000">
                <a:schemeClr val="bg2">
                  <a:lumMod val="90000"/>
                  <a:shade val="100000"/>
                  <a:satMod val="115000"/>
                </a:schemeClr>
              </a:gs>
            </a:gsLst>
            <a:lin ang="5400000" scaled="1"/>
            <a:tileRect/>
          </a:gradFill>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1400" b="1" dirty="0" smtClean="0">
                <a:solidFill>
                  <a:schemeClr val="tx2"/>
                </a:solidFill>
                <a:latin typeface="Trebuchet MS" pitchFamily="34" charset="0"/>
              </a:rPr>
              <a:t>Natural Language</a:t>
            </a:r>
            <a:endParaRPr lang="en-US" sz="1400" b="1" dirty="0">
              <a:solidFill>
                <a:schemeClr val="tx2"/>
              </a:solidFill>
              <a:latin typeface="Trebuchet MS" pitchFamily="34" charset="0"/>
            </a:endParaRPr>
          </a:p>
        </p:txBody>
      </p:sp>
      <p:sp>
        <p:nvSpPr>
          <p:cNvPr id="8" name="Rectangle 7"/>
          <p:cNvSpPr/>
          <p:nvPr/>
        </p:nvSpPr>
        <p:spPr>
          <a:xfrm>
            <a:off x="3733800" y="4703625"/>
            <a:ext cx="1752600" cy="609600"/>
          </a:xfrm>
          <a:prstGeom prst="rect">
            <a:avLst/>
          </a:prstGeom>
          <a:gradFill flip="none" rotWithShape="1">
            <a:gsLst>
              <a:gs pos="0">
                <a:schemeClr val="bg2">
                  <a:lumMod val="90000"/>
                  <a:shade val="30000"/>
                  <a:satMod val="115000"/>
                </a:schemeClr>
              </a:gs>
              <a:gs pos="50000">
                <a:schemeClr val="bg2">
                  <a:lumMod val="90000"/>
                  <a:shade val="67500"/>
                  <a:satMod val="115000"/>
                </a:schemeClr>
              </a:gs>
              <a:gs pos="100000">
                <a:schemeClr val="bg2">
                  <a:lumMod val="90000"/>
                  <a:shade val="100000"/>
                  <a:satMod val="115000"/>
                </a:schemeClr>
              </a:gs>
            </a:gsLst>
            <a:lin ang="5400000" scaled="1"/>
            <a:tileRect/>
          </a:gradFill>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1400" b="1" dirty="0" smtClean="0">
                <a:solidFill>
                  <a:schemeClr val="tx2"/>
                </a:solidFill>
                <a:latin typeface="Trebuchet MS" pitchFamily="34" charset="0"/>
              </a:rPr>
              <a:t>Geopolitical Entity</a:t>
            </a:r>
            <a:endParaRPr lang="en-US" sz="1400" b="1" dirty="0">
              <a:solidFill>
                <a:schemeClr val="tx2"/>
              </a:solidFill>
              <a:latin typeface="Trebuchet MS" pitchFamily="34" charset="0"/>
            </a:endParaRPr>
          </a:p>
        </p:txBody>
      </p:sp>
      <p:sp>
        <p:nvSpPr>
          <p:cNvPr id="9" name="Rectangle 8"/>
          <p:cNvSpPr/>
          <p:nvPr/>
        </p:nvSpPr>
        <p:spPr>
          <a:xfrm>
            <a:off x="5486400" y="4703625"/>
            <a:ext cx="1752600" cy="609600"/>
          </a:xfrm>
          <a:prstGeom prst="rect">
            <a:avLst/>
          </a:prstGeom>
          <a:gradFill flip="none" rotWithShape="1">
            <a:gsLst>
              <a:gs pos="0">
                <a:schemeClr val="bg2">
                  <a:lumMod val="90000"/>
                  <a:shade val="30000"/>
                  <a:satMod val="115000"/>
                </a:schemeClr>
              </a:gs>
              <a:gs pos="50000">
                <a:schemeClr val="bg2">
                  <a:lumMod val="90000"/>
                  <a:shade val="67500"/>
                  <a:satMod val="115000"/>
                </a:schemeClr>
              </a:gs>
              <a:gs pos="100000">
                <a:schemeClr val="bg2">
                  <a:lumMod val="90000"/>
                  <a:shade val="100000"/>
                  <a:satMod val="115000"/>
                </a:schemeClr>
              </a:gs>
            </a:gsLst>
            <a:lin ang="5400000" scaled="1"/>
            <a:tileRect/>
          </a:gradFill>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1400" b="1" dirty="0" smtClean="0">
                <a:solidFill>
                  <a:schemeClr val="tx2"/>
                </a:solidFill>
                <a:latin typeface="Trebuchet MS" pitchFamily="34" charset="0"/>
              </a:rPr>
              <a:t>Postal Addressing</a:t>
            </a:r>
            <a:endParaRPr lang="en-US" sz="1400" b="1" dirty="0">
              <a:solidFill>
                <a:schemeClr val="tx2"/>
              </a:solidFill>
              <a:latin typeface="Trebuchet MS" pitchFamily="34" charset="0"/>
            </a:endParaRPr>
          </a:p>
        </p:txBody>
      </p:sp>
      <p:sp>
        <p:nvSpPr>
          <p:cNvPr id="10" name="Rectangle 9"/>
          <p:cNvSpPr/>
          <p:nvPr/>
        </p:nvSpPr>
        <p:spPr>
          <a:xfrm>
            <a:off x="7239000" y="4703625"/>
            <a:ext cx="1752600" cy="609600"/>
          </a:xfrm>
          <a:prstGeom prst="rect">
            <a:avLst/>
          </a:prstGeom>
          <a:gradFill flip="none" rotWithShape="1">
            <a:gsLst>
              <a:gs pos="0">
                <a:schemeClr val="bg2">
                  <a:lumMod val="90000"/>
                  <a:shade val="30000"/>
                  <a:satMod val="115000"/>
                </a:schemeClr>
              </a:gs>
              <a:gs pos="50000">
                <a:schemeClr val="bg2">
                  <a:lumMod val="90000"/>
                  <a:shade val="67500"/>
                  <a:satMod val="115000"/>
                </a:schemeClr>
              </a:gs>
              <a:gs pos="100000">
                <a:schemeClr val="bg2">
                  <a:lumMod val="90000"/>
                  <a:shade val="100000"/>
                  <a:satMod val="115000"/>
                </a:schemeClr>
              </a:gs>
            </a:gsLst>
            <a:lin ang="5400000" scaled="1"/>
            <a:tileRect/>
          </a:gradFill>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1400" b="1" dirty="0" smtClean="0">
                <a:solidFill>
                  <a:schemeClr val="tx2"/>
                </a:solidFill>
                <a:latin typeface="Trebuchet MS" pitchFamily="34" charset="0"/>
              </a:rPr>
              <a:t>Date Time Vocabulary (DTV)</a:t>
            </a:r>
            <a:endParaRPr lang="en-US" sz="1400" b="1" dirty="0">
              <a:solidFill>
                <a:schemeClr val="tx2"/>
              </a:solidFill>
              <a:latin typeface="Trebuchet MS" pitchFamily="34" charset="0"/>
            </a:endParaRPr>
          </a:p>
        </p:txBody>
      </p:sp>
      <p:sp>
        <p:nvSpPr>
          <p:cNvPr id="11" name="Rectangle 10"/>
          <p:cNvSpPr/>
          <p:nvPr/>
        </p:nvSpPr>
        <p:spPr>
          <a:xfrm>
            <a:off x="1981200" y="4114800"/>
            <a:ext cx="1752600" cy="609600"/>
          </a:xfrm>
          <a:prstGeom prst="rect">
            <a:avLst/>
          </a:prstGeom>
          <a:gradFill flip="none" rotWithShape="1">
            <a:gsLst>
              <a:gs pos="0">
                <a:schemeClr val="tx2">
                  <a:lumMod val="20000"/>
                  <a:lumOff val="80000"/>
                  <a:shade val="30000"/>
                  <a:satMod val="115000"/>
                </a:schemeClr>
              </a:gs>
              <a:gs pos="50000">
                <a:schemeClr val="tx2">
                  <a:lumMod val="20000"/>
                  <a:lumOff val="80000"/>
                  <a:shade val="67500"/>
                  <a:satMod val="115000"/>
                </a:schemeClr>
              </a:gs>
              <a:gs pos="100000">
                <a:schemeClr val="tx2">
                  <a:lumMod val="20000"/>
                  <a:lumOff val="80000"/>
                  <a:shade val="100000"/>
                  <a:satMod val="115000"/>
                </a:schemeClr>
              </a:gs>
            </a:gsLst>
            <a:lin ang="5400000" scaled="1"/>
            <a:tileRect/>
          </a:gradFill>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1400" b="1" dirty="0" smtClean="0">
                <a:solidFill>
                  <a:schemeClr val="tx2"/>
                </a:solidFill>
                <a:latin typeface="Trebuchet MS" pitchFamily="34" charset="0"/>
              </a:rPr>
              <a:t>Agents/People</a:t>
            </a:r>
          </a:p>
        </p:txBody>
      </p:sp>
      <p:sp>
        <p:nvSpPr>
          <p:cNvPr id="12" name="Rectangle 11"/>
          <p:cNvSpPr/>
          <p:nvPr/>
        </p:nvSpPr>
        <p:spPr>
          <a:xfrm>
            <a:off x="3733800" y="4114800"/>
            <a:ext cx="1752600" cy="609600"/>
          </a:xfrm>
          <a:prstGeom prst="rect">
            <a:avLst/>
          </a:prstGeom>
          <a:gradFill flip="none" rotWithShape="1">
            <a:gsLst>
              <a:gs pos="0">
                <a:schemeClr val="tx2">
                  <a:lumMod val="20000"/>
                  <a:lumOff val="80000"/>
                  <a:shade val="30000"/>
                  <a:satMod val="115000"/>
                </a:schemeClr>
              </a:gs>
              <a:gs pos="50000">
                <a:schemeClr val="tx2">
                  <a:lumMod val="20000"/>
                  <a:lumOff val="80000"/>
                  <a:shade val="67500"/>
                  <a:satMod val="115000"/>
                </a:schemeClr>
              </a:gs>
              <a:gs pos="100000">
                <a:schemeClr val="tx2">
                  <a:lumMod val="20000"/>
                  <a:lumOff val="80000"/>
                  <a:shade val="100000"/>
                  <a:satMod val="115000"/>
                </a:schemeClr>
              </a:gs>
            </a:gsLst>
            <a:lin ang="5400000" scaled="1"/>
            <a:tileRect/>
          </a:gradFill>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1400" b="1" dirty="0" smtClean="0">
                <a:solidFill>
                  <a:schemeClr val="tx2"/>
                </a:solidFill>
                <a:latin typeface="Trebuchet MS" pitchFamily="34" charset="0"/>
              </a:rPr>
              <a:t>Organization</a:t>
            </a:r>
            <a:endParaRPr lang="en-US" sz="1400" b="1" dirty="0">
              <a:solidFill>
                <a:schemeClr val="tx2"/>
              </a:solidFill>
              <a:latin typeface="Trebuchet MS" pitchFamily="34" charset="0"/>
            </a:endParaRPr>
          </a:p>
        </p:txBody>
      </p:sp>
      <p:sp>
        <p:nvSpPr>
          <p:cNvPr id="13" name="Rectangle 12"/>
          <p:cNvSpPr/>
          <p:nvPr/>
        </p:nvSpPr>
        <p:spPr>
          <a:xfrm>
            <a:off x="5486400" y="4114800"/>
            <a:ext cx="1752600" cy="609600"/>
          </a:xfrm>
          <a:prstGeom prst="rect">
            <a:avLst/>
          </a:prstGeom>
          <a:gradFill flip="none" rotWithShape="1">
            <a:gsLst>
              <a:gs pos="0">
                <a:schemeClr val="tx2">
                  <a:lumMod val="20000"/>
                  <a:lumOff val="80000"/>
                  <a:shade val="30000"/>
                  <a:satMod val="115000"/>
                </a:schemeClr>
              </a:gs>
              <a:gs pos="50000">
                <a:schemeClr val="tx2">
                  <a:lumMod val="20000"/>
                  <a:lumOff val="80000"/>
                  <a:shade val="67500"/>
                  <a:satMod val="115000"/>
                </a:schemeClr>
              </a:gs>
              <a:gs pos="100000">
                <a:schemeClr val="tx2">
                  <a:lumMod val="20000"/>
                  <a:lumOff val="80000"/>
                  <a:shade val="100000"/>
                  <a:satMod val="115000"/>
                </a:schemeClr>
              </a:gs>
            </a:gsLst>
            <a:lin ang="5400000" scaled="1"/>
            <a:tileRect/>
          </a:gradFill>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1400" b="1" dirty="0" smtClean="0">
                <a:solidFill>
                  <a:schemeClr val="tx2"/>
                </a:solidFill>
                <a:latin typeface="Trebuchet MS" pitchFamily="34" charset="0"/>
              </a:rPr>
              <a:t>Ownership</a:t>
            </a:r>
            <a:endParaRPr lang="en-US" sz="1400" b="1" dirty="0">
              <a:solidFill>
                <a:schemeClr val="tx2"/>
              </a:solidFill>
              <a:latin typeface="Trebuchet MS" pitchFamily="34" charset="0"/>
            </a:endParaRPr>
          </a:p>
        </p:txBody>
      </p:sp>
      <p:sp>
        <p:nvSpPr>
          <p:cNvPr id="14" name="Rectangle 13"/>
          <p:cNvSpPr/>
          <p:nvPr/>
        </p:nvSpPr>
        <p:spPr>
          <a:xfrm>
            <a:off x="7239000" y="4114800"/>
            <a:ext cx="1752600" cy="609600"/>
          </a:xfrm>
          <a:prstGeom prst="rect">
            <a:avLst/>
          </a:prstGeom>
          <a:gradFill flip="none" rotWithShape="1">
            <a:gsLst>
              <a:gs pos="0">
                <a:schemeClr val="tx2">
                  <a:lumMod val="20000"/>
                  <a:lumOff val="80000"/>
                  <a:shade val="30000"/>
                  <a:satMod val="115000"/>
                </a:schemeClr>
              </a:gs>
              <a:gs pos="50000">
                <a:schemeClr val="tx2">
                  <a:lumMod val="20000"/>
                  <a:lumOff val="80000"/>
                  <a:shade val="67500"/>
                  <a:satMod val="115000"/>
                </a:schemeClr>
              </a:gs>
              <a:gs pos="100000">
                <a:schemeClr val="tx2">
                  <a:lumMod val="20000"/>
                  <a:lumOff val="80000"/>
                  <a:shade val="100000"/>
                  <a:satMod val="115000"/>
                </a:schemeClr>
              </a:gs>
            </a:gsLst>
            <a:lin ang="5400000" scaled="1"/>
            <a:tileRect/>
          </a:gradFill>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1400" b="1" dirty="0" smtClean="0">
                <a:solidFill>
                  <a:schemeClr val="tx2"/>
                </a:solidFill>
                <a:latin typeface="Trebuchet MS" pitchFamily="34" charset="0"/>
              </a:rPr>
              <a:t>Control</a:t>
            </a:r>
            <a:endParaRPr lang="en-US" sz="1400" b="1" dirty="0">
              <a:solidFill>
                <a:schemeClr val="tx2"/>
              </a:solidFill>
              <a:latin typeface="Trebuchet MS" pitchFamily="34" charset="0"/>
            </a:endParaRPr>
          </a:p>
        </p:txBody>
      </p:sp>
      <p:sp>
        <p:nvSpPr>
          <p:cNvPr id="15" name="Rectangle 14"/>
          <p:cNvSpPr/>
          <p:nvPr/>
        </p:nvSpPr>
        <p:spPr>
          <a:xfrm>
            <a:off x="3744951" y="2895600"/>
            <a:ext cx="1752600" cy="609600"/>
          </a:xfrm>
          <a:prstGeom prst="rect">
            <a:avLst/>
          </a:prstGeom>
          <a:gradFill flip="none" rotWithShape="1">
            <a:gsLst>
              <a:gs pos="0">
                <a:schemeClr val="tx2">
                  <a:lumMod val="40000"/>
                  <a:lumOff val="60000"/>
                  <a:shade val="30000"/>
                  <a:satMod val="115000"/>
                </a:schemeClr>
              </a:gs>
              <a:gs pos="50000">
                <a:schemeClr val="tx2">
                  <a:lumMod val="40000"/>
                  <a:lumOff val="60000"/>
                  <a:shade val="67500"/>
                  <a:satMod val="115000"/>
                </a:schemeClr>
              </a:gs>
              <a:gs pos="100000">
                <a:schemeClr val="tx2">
                  <a:lumMod val="40000"/>
                  <a:lumOff val="60000"/>
                  <a:shade val="100000"/>
                  <a:satMod val="115000"/>
                </a:schemeClr>
              </a:gs>
            </a:gsLst>
            <a:lin ang="5400000" scaled="1"/>
            <a:tileRect/>
          </a:gradFill>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400" b="1" dirty="0" smtClean="0">
                <a:solidFill>
                  <a:schemeClr val="tx1"/>
                </a:solidFill>
                <a:latin typeface="Trebuchet MS" pitchFamily="34" charset="0"/>
              </a:rPr>
              <a:t>Legal Person</a:t>
            </a:r>
            <a:endParaRPr lang="en-US" sz="1400" b="1" dirty="0">
              <a:solidFill>
                <a:schemeClr val="tx1"/>
              </a:solidFill>
              <a:latin typeface="Trebuchet MS" pitchFamily="34" charset="0"/>
            </a:endParaRPr>
          </a:p>
        </p:txBody>
      </p:sp>
      <p:sp>
        <p:nvSpPr>
          <p:cNvPr id="16" name="Rectangle 15"/>
          <p:cNvSpPr/>
          <p:nvPr/>
        </p:nvSpPr>
        <p:spPr>
          <a:xfrm>
            <a:off x="1975289" y="2895600"/>
            <a:ext cx="1752600" cy="609600"/>
          </a:xfrm>
          <a:prstGeom prst="rect">
            <a:avLst/>
          </a:prstGeom>
          <a:gradFill flip="none" rotWithShape="1">
            <a:gsLst>
              <a:gs pos="0">
                <a:schemeClr val="tx2">
                  <a:lumMod val="40000"/>
                  <a:lumOff val="60000"/>
                  <a:shade val="30000"/>
                  <a:satMod val="115000"/>
                </a:schemeClr>
              </a:gs>
              <a:gs pos="50000">
                <a:schemeClr val="tx2">
                  <a:lumMod val="40000"/>
                  <a:lumOff val="60000"/>
                  <a:shade val="67500"/>
                  <a:satMod val="115000"/>
                </a:schemeClr>
              </a:gs>
              <a:gs pos="100000">
                <a:schemeClr val="tx2">
                  <a:lumMod val="40000"/>
                  <a:lumOff val="60000"/>
                  <a:shade val="100000"/>
                  <a:satMod val="115000"/>
                </a:schemeClr>
              </a:gs>
            </a:gsLst>
            <a:lin ang="5400000" scaled="1"/>
            <a:tileRect/>
          </a:gradFill>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400" b="1" dirty="0" smtClean="0">
                <a:solidFill>
                  <a:schemeClr val="tx1"/>
                </a:solidFill>
                <a:latin typeface="Trebuchet MS" pitchFamily="34" charset="0"/>
              </a:rPr>
              <a:t>Business Entity</a:t>
            </a:r>
            <a:endParaRPr lang="en-US" sz="1400" b="1" dirty="0">
              <a:solidFill>
                <a:schemeClr val="tx1"/>
              </a:solidFill>
              <a:latin typeface="Trebuchet MS" pitchFamily="34" charset="0"/>
            </a:endParaRPr>
          </a:p>
        </p:txBody>
      </p:sp>
      <p:sp>
        <p:nvSpPr>
          <p:cNvPr id="17" name="Rectangle 16"/>
          <p:cNvSpPr/>
          <p:nvPr/>
        </p:nvSpPr>
        <p:spPr>
          <a:xfrm>
            <a:off x="5486400" y="2895600"/>
            <a:ext cx="1752600" cy="609600"/>
          </a:xfrm>
          <a:prstGeom prst="rect">
            <a:avLst/>
          </a:prstGeom>
          <a:gradFill flip="none" rotWithShape="1">
            <a:gsLst>
              <a:gs pos="0">
                <a:schemeClr val="tx2">
                  <a:lumMod val="40000"/>
                  <a:lumOff val="60000"/>
                  <a:shade val="30000"/>
                  <a:satMod val="115000"/>
                </a:schemeClr>
              </a:gs>
              <a:gs pos="50000">
                <a:schemeClr val="tx2">
                  <a:lumMod val="40000"/>
                  <a:lumOff val="60000"/>
                  <a:shade val="67500"/>
                  <a:satMod val="115000"/>
                </a:schemeClr>
              </a:gs>
              <a:gs pos="100000">
                <a:schemeClr val="tx2">
                  <a:lumMod val="40000"/>
                  <a:lumOff val="60000"/>
                  <a:shade val="100000"/>
                  <a:satMod val="115000"/>
                </a:schemeClr>
              </a:gs>
            </a:gsLst>
            <a:lin ang="5400000" scaled="1"/>
            <a:tileRect/>
          </a:gradFill>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400" b="1" dirty="0" smtClean="0">
                <a:solidFill>
                  <a:schemeClr val="tx1"/>
                </a:solidFill>
                <a:latin typeface="Trebuchet MS" pitchFamily="34" charset="0"/>
              </a:rPr>
              <a:t>Party</a:t>
            </a:r>
            <a:endParaRPr lang="en-US" sz="1400" b="1" dirty="0">
              <a:solidFill>
                <a:schemeClr val="tx1"/>
              </a:solidFill>
              <a:latin typeface="Trebuchet MS" pitchFamily="34" charset="0"/>
            </a:endParaRPr>
          </a:p>
        </p:txBody>
      </p:sp>
      <p:sp>
        <p:nvSpPr>
          <p:cNvPr id="18" name="Rectangle 17"/>
          <p:cNvSpPr/>
          <p:nvPr/>
        </p:nvSpPr>
        <p:spPr>
          <a:xfrm>
            <a:off x="1975289" y="1676400"/>
            <a:ext cx="1752600" cy="609600"/>
          </a:xfrm>
          <a:prstGeom prst="rect">
            <a:avLst/>
          </a:prstGeom>
          <a:gradFill flip="none" rotWithShape="1">
            <a:gsLst>
              <a:gs pos="0">
                <a:schemeClr val="tx2">
                  <a:lumMod val="40000"/>
                  <a:lumOff val="60000"/>
                  <a:shade val="30000"/>
                  <a:satMod val="115000"/>
                </a:schemeClr>
              </a:gs>
              <a:gs pos="50000">
                <a:schemeClr val="tx2">
                  <a:lumMod val="40000"/>
                  <a:lumOff val="60000"/>
                  <a:shade val="67500"/>
                  <a:satMod val="115000"/>
                </a:schemeClr>
              </a:gs>
              <a:gs pos="100000">
                <a:schemeClr val="tx2">
                  <a:lumMod val="40000"/>
                  <a:lumOff val="60000"/>
                  <a:shade val="100000"/>
                  <a:satMod val="115000"/>
                </a:schemeClr>
              </a:gs>
            </a:gsLst>
            <a:lin ang="5400000" scaled="1"/>
            <a:tileRect/>
          </a:gradFill>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400" b="1" dirty="0" smtClean="0">
                <a:solidFill>
                  <a:schemeClr val="tx1"/>
                </a:solidFill>
                <a:latin typeface="Trebuchet MS" pitchFamily="34" charset="0"/>
              </a:rPr>
              <a:t>Ownership &amp; Control</a:t>
            </a:r>
            <a:endParaRPr lang="en-US" sz="1400" b="1" dirty="0">
              <a:solidFill>
                <a:schemeClr val="tx1"/>
              </a:solidFill>
              <a:latin typeface="Trebuchet MS" pitchFamily="34" charset="0"/>
            </a:endParaRPr>
          </a:p>
        </p:txBody>
      </p:sp>
      <p:sp>
        <p:nvSpPr>
          <p:cNvPr id="19" name="Rectangle 18"/>
          <p:cNvSpPr/>
          <p:nvPr/>
        </p:nvSpPr>
        <p:spPr>
          <a:xfrm>
            <a:off x="3733800" y="2286000"/>
            <a:ext cx="1752600" cy="609600"/>
          </a:xfrm>
          <a:prstGeom prst="rect">
            <a:avLst/>
          </a:prstGeom>
          <a:gradFill flip="none" rotWithShape="1">
            <a:gsLst>
              <a:gs pos="0">
                <a:schemeClr val="tx2">
                  <a:lumMod val="40000"/>
                  <a:lumOff val="60000"/>
                  <a:shade val="30000"/>
                  <a:satMod val="115000"/>
                </a:schemeClr>
              </a:gs>
              <a:gs pos="50000">
                <a:schemeClr val="tx2">
                  <a:lumMod val="40000"/>
                  <a:lumOff val="60000"/>
                  <a:shade val="67500"/>
                  <a:satMod val="115000"/>
                </a:schemeClr>
              </a:gs>
              <a:gs pos="100000">
                <a:schemeClr val="tx2">
                  <a:lumMod val="40000"/>
                  <a:lumOff val="60000"/>
                  <a:shade val="100000"/>
                  <a:satMod val="115000"/>
                </a:schemeClr>
              </a:gs>
            </a:gsLst>
            <a:lin ang="5400000" scaled="1"/>
            <a:tileRect/>
          </a:gradFill>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400" b="1" dirty="0" smtClean="0">
                <a:solidFill>
                  <a:schemeClr val="tx1"/>
                </a:solidFill>
                <a:latin typeface="Trebuchet MS" pitchFamily="34" charset="0"/>
              </a:rPr>
              <a:t>Corporation</a:t>
            </a:r>
            <a:endParaRPr lang="en-US" sz="1400" b="1" dirty="0">
              <a:solidFill>
                <a:schemeClr val="tx1"/>
              </a:solidFill>
              <a:latin typeface="Trebuchet MS" pitchFamily="34" charset="0"/>
            </a:endParaRPr>
          </a:p>
        </p:txBody>
      </p:sp>
      <p:sp>
        <p:nvSpPr>
          <p:cNvPr id="20" name="Rectangle 19"/>
          <p:cNvSpPr/>
          <p:nvPr/>
        </p:nvSpPr>
        <p:spPr>
          <a:xfrm>
            <a:off x="7239000" y="2895600"/>
            <a:ext cx="1752600" cy="609600"/>
          </a:xfrm>
          <a:prstGeom prst="rect">
            <a:avLst/>
          </a:prstGeom>
          <a:gradFill flip="none" rotWithShape="1">
            <a:gsLst>
              <a:gs pos="0">
                <a:schemeClr val="tx2">
                  <a:lumMod val="40000"/>
                  <a:lumOff val="60000"/>
                  <a:shade val="30000"/>
                  <a:satMod val="115000"/>
                </a:schemeClr>
              </a:gs>
              <a:gs pos="50000">
                <a:schemeClr val="tx2">
                  <a:lumMod val="40000"/>
                  <a:lumOff val="60000"/>
                  <a:shade val="67500"/>
                  <a:satMod val="115000"/>
                </a:schemeClr>
              </a:gs>
              <a:gs pos="100000">
                <a:schemeClr val="tx2">
                  <a:lumMod val="40000"/>
                  <a:lumOff val="60000"/>
                  <a:shade val="100000"/>
                  <a:satMod val="115000"/>
                </a:schemeClr>
              </a:gs>
            </a:gsLst>
            <a:lin ang="5400000" scaled="1"/>
            <a:tileRect/>
          </a:gradFill>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400" b="1" dirty="0" smtClean="0">
                <a:solidFill>
                  <a:schemeClr val="tx1"/>
                </a:solidFill>
                <a:latin typeface="Trebuchet MS" pitchFamily="34" charset="0"/>
              </a:rPr>
              <a:t>Formal Organization</a:t>
            </a:r>
            <a:endParaRPr lang="en-US" sz="1400" b="1" dirty="0">
              <a:solidFill>
                <a:schemeClr val="tx1"/>
              </a:solidFill>
              <a:latin typeface="Trebuchet MS" pitchFamily="34" charset="0"/>
            </a:endParaRPr>
          </a:p>
        </p:txBody>
      </p:sp>
      <p:sp>
        <p:nvSpPr>
          <p:cNvPr id="27" name="TextBox 26"/>
          <p:cNvSpPr txBox="1"/>
          <p:nvPr/>
        </p:nvSpPr>
        <p:spPr>
          <a:xfrm>
            <a:off x="331345" y="5356415"/>
            <a:ext cx="1334981" cy="523220"/>
          </a:xfrm>
          <a:prstGeom prst="rect">
            <a:avLst/>
          </a:prstGeom>
          <a:noFill/>
        </p:spPr>
        <p:txBody>
          <a:bodyPr wrap="none" rtlCol="0">
            <a:spAutoFit/>
          </a:bodyPr>
          <a:lstStyle/>
          <a:p>
            <a:pPr algn="ctr"/>
            <a:r>
              <a:rPr lang="en-US" sz="1400" b="1" dirty="0" smtClean="0">
                <a:latin typeface="+mn-lt"/>
              </a:rPr>
              <a:t>Metadata</a:t>
            </a:r>
          </a:p>
          <a:p>
            <a:pPr algn="ctr"/>
            <a:r>
              <a:rPr lang="en-US" sz="1400" b="1" dirty="0" smtClean="0"/>
              <a:t>Vocabularies</a:t>
            </a:r>
            <a:endParaRPr lang="en-US" sz="1400" b="1" dirty="0">
              <a:latin typeface="+mn-lt"/>
            </a:endParaRPr>
          </a:p>
        </p:txBody>
      </p:sp>
      <p:sp>
        <p:nvSpPr>
          <p:cNvPr id="29" name="TextBox 28"/>
          <p:cNvSpPr txBox="1"/>
          <p:nvPr/>
        </p:nvSpPr>
        <p:spPr>
          <a:xfrm>
            <a:off x="0" y="3830775"/>
            <a:ext cx="2012540" cy="523220"/>
          </a:xfrm>
          <a:prstGeom prst="rect">
            <a:avLst/>
          </a:prstGeom>
          <a:noFill/>
        </p:spPr>
        <p:txBody>
          <a:bodyPr wrap="square" rtlCol="0">
            <a:spAutoFit/>
          </a:bodyPr>
          <a:lstStyle/>
          <a:p>
            <a:pPr algn="ctr"/>
            <a:r>
              <a:rPr lang="en-US" sz="1400" b="1" dirty="0" smtClean="0">
                <a:latin typeface="+mn-lt"/>
              </a:rPr>
              <a:t>Foundational Ontologies</a:t>
            </a:r>
            <a:endParaRPr lang="en-US" sz="1400" b="1" dirty="0">
              <a:latin typeface="+mn-lt"/>
            </a:endParaRPr>
          </a:p>
        </p:txBody>
      </p:sp>
      <p:sp>
        <p:nvSpPr>
          <p:cNvPr id="30" name="TextBox 29"/>
          <p:cNvSpPr txBox="1"/>
          <p:nvPr/>
        </p:nvSpPr>
        <p:spPr>
          <a:xfrm>
            <a:off x="-7434" y="2677180"/>
            <a:ext cx="2012540" cy="523220"/>
          </a:xfrm>
          <a:prstGeom prst="rect">
            <a:avLst/>
          </a:prstGeom>
          <a:noFill/>
        </p:spPr>
        <p:txBody>
          <a:bodyPr wrap="square" rtlCol="0">
            <a:spAutoFit/>
          </a:bodyPr>
          <a:lstStyle/>
          <a:p>
            <a:pPr algn="ctr"/>
            <a:r>
              <a:rPr lang="en-US" sz="1400" b="1" dirty="0" smtClean="0">
                <a:latin typeface="+mn-lt"/>
              </a:rPr>
              <a:t>Business Entity Domain Ontologies</a:t>
            </a:r>
            <a:endParaRPr lang="en-US" sz="1400" b="1" dirty="0">
              <a:latin typeface="+mn-lt"/>
            </a:endParaRPr>
          </a:p>
        </p:txBody>
      </p:sp>
      <p:sp>
        <p:nvSpPr>
          <p:cNvPr id="32" name="TextBox 31"/>
          <p:cNvSpPr txBox="1"/>
          <p:nvPr/>
        </p:nvSpPr>
        <p:spPr>
          <a:xfrm>
            <a:off x="0" y="4749976"/>
            <a:ext cx="2012540" cy="523220"/>
          </a:xfrm>
          <a:prstGeom prst="rect">
            <a:avLst/>
          </a:prstGeom>
          <a:noFill/>
        </p:spPr>
        <p:txBody>
          <a:bodyPr wrap="square" rtlCol="0">
            <a:spAutoFit/>
          </a:bodyPr>
          <a:lstStyle/>
          <a:p>
            <a:pPr algn="ctr"/>
            <a:r>
              <a:rPr lang="en-US" sz="1400" b="1" dirty="0" smtClean="0">
                <a:latin typeface="+mn-lt"/>
              </a:rPr>
              <a:t>External Utility Ontologies</a:t>
            </a:r>
            <a:endParaRPr lang="en-US" sz="1400" b="1" dirty="0">
              <a:latin typeface="+mn-lt"/>
            </a:endParaRPr>
          </a:p>
        </p:txBody>
      </p:sp>
      <p:sp>
        <p:nvSpPr>
          <p:cNvPr id="33" name="Rectangle 32"/>
          <p:cNvSpPr/>
          <p:nvPr/>
        </p:nvSpPr>
        <p:spPr>
          <a:xfrm>
            <a:off x="3727889" y="1676400"/>
            <a:ext cx="1752600" cy="609600"/>
          </a:xfrm>
          <a:prstGeom prst="rect">
            <a:avLst/>
          </a:prstGeom>
          <a:gradFill flip="none" rotWithShape="1">
            <a:gsLst>
              <a:gs pos="0">
                <a:schemeClr val="tx2">
                  <a:lumMod val="40000"/>
                  <a:lumOff val="60000"/>
                  <a:shade val="30000"/>
                  <a:satMod val="115000"/>
                </a:schemeClr>
              </a:gs>
              <a:gs pos="50000">
                <a:schemeClr val="tx2">
                  <a:lumMod val="40000"/>
                  <a:lumOff val="60000"/>
                  <a:shade val="67500"/>
                  <a:satMod val="115000"/>
                </a:schemeClr>
              </a:gs>
              <a:gs pos="100000">
                <a:schemeClr val="tx2">
                  <a:lumMod val="40000"/>
                  <a:lumOff val="60000"/>
                  <a:shade val="100000"/>
                  <a:satMod val="115000"/>
                </a:schemeClr>
              </a:gs>
            </a:gsLst>
            <a:lin ang="5400000" scaled="1"/>
            <a:tileRect/>
          </a:gradFill>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400" b="1" dirty="0" smtClean="0">
                <a:solidFill>
                  <a:schemeClr val="tx1"/>
                </a:solidFill>
                <a:latin typeface="Trebuchet MS" pitchFamily="34" charset="0"/>
              </a:rPr>
              <a:t>Functional Entity</a:t>
            </a:r>
            <a:endParaRPr lang="en-US" sz="1400" b="1" dirty="0">
              <a:solidFill>
                <a:schemeClr val="tx1"/>
              </a:solidFill>
              <a:latin typeface="Trebuchet MS" pitchFamily="34" charset="0"/>
            </a:endParaRPr>
          </a:p>
        </p:txBody>
      </p:sp>
      <p:sp>
        <p:nvSpPr>
          <p:cNvPr id="34" name="Rectangle 33"/>
          <p:cNvSpPr/>
          <p:nvPr/>
        </p:nvSpPr>
        <p:spPr>
          <a:xfrm>
            <a:off x="1981200" y="3525975"/>
            <a:ext cx="1752600" cy="609600"/>
          </a:xfrm>
          <a:prstGeom prst="rect">
            <a:avLst/>
          </a:prstGeom>
          <a:gradFill flip="none" rotWithShape="1">
            <a:gsLst>
              <a:gs pos="0">
                <a:schemeClr val="tx2">
                  <a:lumMod val="20000"/>
                  <a:lumOff val="80000"/>
                  <a:shade val="30000"/>
                  <a:satMod val="115000"/>
                </a:schemeClr>
              </a:gs>
              <a:gs pos="50000">
                <a:schemeClr val="tx2">
                  <a:lumMod val="20000"/>
                  <a:lumOff val="80000"/>
                  <a:shade val="67500"/>
                  <a:satMod val="115000"/>
                </a:schemeClr>
              </a:gs>
              <a:gs pos="100000">
                <a:schemeClr val="tx2">
                  <a:lumMod val="20000"/>
                  <a:lumOff val="80000"/>
                  <a:shade val="100000"/>
                  <a:satMod val="115000"/>
                </a:schemeClr>
              </a:gs>
            </a:gsLst>
            <a:lin ang="5400000" scaled="1"/>
            <a:tileRect/>
          </a:gradFill>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1400" b="1" dirty="0" smtClean="0">
                <a:solidFill>
                  <a:schemeClr val="tx2"/>
                </a:solidFill>
                <a:latin typeface="Trebuchet MS" pitchFamily="34" charset="0"/>
              </a:rPr>
              <a:t>Agreement</a:t>
            </a:r>
          </a:p>
        </p:txBody>
      </p:sp>
      <p:sp>
        <p:nvSpPr>
          <p:cNvPr id="35" name="Rectangle 34"/>
          <p:cNvSpPr/>
          <p:nvPr/>
        </p:nvSpPr>
        <p:spPr>
          <a:xfrm>
            <a:off x="3733800" y="3525975"/>
            <a:ext cx="1752600" cy="609600"/>
          </a:xfrm>
          <a:prstGeom prst="rect">
            <a:avLst/>
          </a:prstGeom>
          <a:gradFill flip="none" rotWithShape="1">
            <a:gsLst>
              <a:gs pos="0">
                <a:schemeClr val="tx2">
                  <a:lumMod val="20000"/>
                  <a:lumOff val="80000"/>
                  <a:shade val="30000"/>
                  <a:satMod val="115000"/>
                </a:schemeClr>
              </a:gs>
              <a:gs pos="50000">
                <a:schemeClr val="tx2">
                  <a:lumMod val="20000"/>
                  <a:lumOff val="80000"/>
                  <a:shade val="67500"/>
                  <a:satMod val="115000"/>
                </a:schemeClr>
              </a:gs>
              <a:gs pos="100000">
                <a:schemeClr val="tx2">
                  <a:lumMod val="20000"/>
                  <a:lumOff val="80000"/>
                  <a:shade val="100000"/>
                  <a:satMod val="115000"/>
                </a:schemeClr>
              </a:gs>
            </a:gsLst>
            <a:lin ang="5400000" scaled="1"/>
            <a:tileRect/>
          </a:gradFill>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1400" b="1" dirty="0" smtClean="0">
                <a:solidFill>
                  <a:schemeClr val="tx2"/>
                </a:solidFill>
                <a:latin typeface="Trebuchet MS" pitchFamily="34" charset="0"/>
              </a:rPr>
              <a:t>Party</a:t>
            </a:r>
          </a:p>
        </p:txBody>
      </p:sp>
      <p:sp>
        <p:nvSpPr>
          <p:cNvPr id="36" name="Rectangle 35"/>
          <p:cNvSpPr/>
          <p:nvPr/>
        </p:nvSpPr>
        <p:spPr>
          <a:xfrm>
            <a:off x="5497551" y="3525975"/>
            <a:ext cx="1752600" cy="609600"/>
          </a:xfrm>
          <a:prstGeom prst="rect">
            <a:avLst/>
          </a:prstGeom>
          <a:gradFill flip="none" rotWithShape="1">
            <a:gsLst>
              <a:gs pos="0">
                <a:schemeClr val="tx2">
                  <a:lumMod val="20000"/>
                  <a:lumOff val="80000"/>
                  <a:shade val="30000"/>
                  <a:satMod val="115000"/>
                </a:schemeClr>
              </a:gs>
              <a:gs pos="50000">
                <a:schemeClr val="tx2">
                  <a:lumMod val="20000"/>
                  <a:lumOff val="80000"/>
                  <a:shade val="67500"/>
                  <a:satMod val="115000"/>
                </a:schemeClr>
              </a:gs>
              <a:gs pos="100000">
                <a:schemeClr val="tx2">
                  <a:lumMod val="20000"/>
                  <a:lumOff val="80000"/>
                  <a:shade val="100000"/>
                  <a:satMod val="115000"/>
                </a:schemeClr>
              </a:gs>
            </a:gsLst>
            <a:lin ang="5400000" scaled="1"/>
            <a:tileRect/>
          </a:gradFill>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1400" b="1" dirty="0" smtClean="0">
                <a:solidFill>
                  <a:schemeClr val="tx2"/>
                </a:solidFill>
                <a:latin typeface="Trebuchet MS" pitchFamily="34" charset="0"/>
              </a:rPr>
              <a:t>Legal Capacity</a:t>
            </a:r>
          </a:p>
        </p:txBody>
      </p:sp>
      <p:sp>
        <p:nvSpPr>
          <p:cNvPr id="37" name="Rectangle 36"/>
          <p:cNvSpPr/>
          <p:nvPr/>
        </p:nvSpPr>
        <p:spPr>
          <a:xfrm>
            <a:off x="7253868" y="3525975"/>
            <a:ext cx="1752600" cy="609600"/>
          </a:xfrm>
          <a:prstGeom prst="rect">
            <a:avLst/>
          </a:prstGeom>
          <a:gradFill flip="none" rotWithShape="1">
            <a:gsLst>
              <a:gs pos="0">
                <a:schemeClr val="tx2">
                  <a:lumMod val="20000"/>
                  <a:lumOff val="80000"/>
                  <a:shade val="30000"/>
                  <a:satMod val="115000"/>
                </a:schemeClr>
              </a:gs>
              <a:gs pos="50000">
                <a:schemeClr val="tx2">
                  <a:lumMod val="20000"/>
                  <a:lumOff val="80000"/>
                  <a:shade val="67500"/>
                  <a:satMod val="115000"/>
                </a:schemeClr>
              </a:gs>
              <a:gs pos="100000">
                <a:schemeClr val="tx2">
                  <a:lumMod val="20000"/>
                  <a:lumOff val="80000"/>
                  <a:shade val="100000"/>
                  <a:satMod val="115000"/>
                </a:schemeClr>
              </a:gs>
            </a:gsLst>
            <a:lin ang="5400000" scaled="1"/>
            <a:tileRect/>
          </a:gradFill>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1400" b="1" dirty="0" smtClean="0">
                <a:solidFill>
                  <a:schemeClr val="tx2"/>
                </a:solidFill>
                <a:latin typeface="Trebuchet MS" pitchFamily="34" charset="0"/>
              </a:rPr>
              <a:t>Jurisdiction</a:t>
            </a:r>
          </a:p>
        </p:txBody>
      </p:sp>
      <p:sp>
        <p:nvSpPr>
          <p:cNvPr id="28" name="Rectangle 27"/>
          <p:cNvSpPr/>
          <p:nvPr/>
        </p:nvSpPr>
        <p:spPr>
          <a:xfrm>
            <a:off x="5486400" y="2286000"/>
            <a:ext cx="1752600" cy="609600"/>
          </a:xfrm>
          <a:prstGeom prst="rect">
            <a:avLst/>
          </a:prstGeom>
          <a:gradFill flip="none" rotWithShape="1">
            <a:gsLst>
              <a:gs pos="0">
                <a:schemeClr val="tx2">
                  <a:lumMod val="40000"/>
                  <a:lumOff val="60000"/>
                  <a:shade val="30000"/>
                  <a:satMod val="115000"/>
                </a:schemeClr>
              </a:gs>
              <a:gs pos="50000">
                <a:schemeClr val="tx2">
                  <a:lumMod val="40000"/>
                  <a:lumOff val="60000"/>
                  <a:shade val="67500"/>
                  <a:satMod val="115000"/>
                </a:schemeClr>
              </a:gs>
              <a:gs pos="100000">
                <a:schemeClr val="tx2">
                  <a:lumMod val="40000"/>
                  <a:lumOff val="60000"/>
                  <a:shade val="100000"/>
                  <a:satMod val="115000"/>
                </a:schemeClr>
              </a:gs>
            </a:gsLst>
            <a:lin ang="5400000" scaled="1"/>
            <a:tileRect/>
          </a:gradFill>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400" b="1" dirty="0" smtClean="0">
                <a:solidFill>
                  <a:schemeClr val="tx1"/>
                </a:solidFill>
                <a:latin typeface="Trebuchet MS" pitchFamily="34" charset="0"/>
              </a:rPr>
              <a:t>Partnership</a:t>
            </a:r>
            <a:endParaRPr lang="en-US" sz="1400" b="1" dirty="0">
              <a:solidFill>
                <a:schemeClr val="tx1"/>
              </a:solidFill>
              <a:latin typeface="Trebuchet MS" pitchFamily="34" charset="0"/>
            </a:endParaRPr>
          </a:p>
        </p:txBody>
      </p:sp>
      <p:sp>
        <p:nvSpPr>
          <p:cNvPr id="31" name="Rectangle 30"/>
          <p:cNvSpPr/>
          <p:nvPr/>
        </p:nvSpPr>
        <p:spPr>
          <a:xfrm>
            <a:off x="1981200" y="2286000"/>
            <a:ext cx="1752600" cy="609600"/>
          </a:xfrm>
          <a:prstGeom prst="rect">
            <a:avLst/>
          </a:prstGeom>
          <a:gradFill flip="none" rotWithShape="1">
            <a:gsLst>
              <a:gs pos="0">
                <a:schemeClr val="tx2">
                  <a:lumMod val="40000"/>
                  <a:lumOff val="60000"/>
                  <a:shade val="30000"/>
                  <a:satMod val="115000"/>
                </a:schemeClr>
              </a:gs>
              <a:gs pos="50000">
                <a:schemeClr val="tx2">
                  <a:lumMod val="40000"/>
                  <a:lumOff val="60000"/>
                  <a:shade val="67500"/>
                  <a:satMod val="115000"/>
                </a:schemeClr>
              </a:gs>
              <a:gs pos="100000">
                <a:schemeClr val="tx2">
                  <a:lumMod val="40000"/>
                  <a:lumOff val="60000"/>
                  <a:shade val="100000"/>
                  <a:satMod val="115000"/>
                </a:schemeClr>
              </a:gs>
            </a:gsLst>
            <a:lin ang="5400000" scaled="1"/>
            <a:tileRect/>
          </a:gradFill>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400" b="1" dirty="0" smtClean="0">
                <a:solidFill>
                  <a:schemeClr val="tx1"/>
                </a:solidFill>
                <a:latin typeface="Trebuchet MS" pitchFamily="34" charset="0"/>
              </a:rPr>
              <a:t>Common</a:t>
            </a:r>
            <a:endParaRPr lang="en-US" sz="1400" b="1" dirty="0">
              <a:solidFill>
                <a:schemeClr val="tx1"/>
              </a:solidFill>
              <a:latin typeface="Trebuchet MS" pitchFamily="34" charset="0"/>
            </a:endParaRPr>
          </a:p>
        </p:txBody>
      </p:sp>
      <p:sp>
        <p:nvSpPr>
          <p:cNvPr id="38" name="Rectangle 37"/>
          <p:cNvSpPr/>
          <p:nvPr/>
        </p:nvSpPr>
        <p:spPr>
          <a:xfrm>
            <a:off x="7239000" y="2286000"/>
            <a:ext cx="1752600" cy="609600"/>
          </a:xfrm>
          <a:prstGeom prst="rect">
            <a:avLst/>
          </a:prstGeom>
          <a:gradFill flip="none" rotWithShape="1">
            <a:gsLst>
              <a:gs pos="0">
                <a:schemeClr val="tx2">
                  <a:lumMod val="40000"/>
                  <a:lumOff val="60000"/>
                  <a:shade val="30000"/>
                  <a:satMod val="115000"/>
                </a:schemeClr>
              </a:gs>
              <a:gs pos="50000">
                <a:schemeClr val="tx2">
                  <a:lumMod val="40000"/>
                  <a:lumOff val="60000"/>
                  <a:shade val="67500"/>
                  <a:satMod val="115000"/>
                </a:schemeClr>
              </a:gs>
              <a:gs pos="100000">
                <a:schemeClr val="tx2">
                  <a:lumMod val="40000"/>
                  <a:lumOff val="60000"/>
                  <a:shade val="100000"/>
                  <a:satMod val="115000"/>
                </a:schemeClr>
              </a:gs>
            </a:gsLst>
            <a:lin ang="5400000" scaled="1"/>
            <a:tileRect/>
          </a:gradFill>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400" b="1" dirty="0" smtClean="0">
                <a:solidFill>
                  <a:schemeClr val="tx1"/>
                </a:solidFill>
                <a:latin typeface="Trebuchet MS" pitchFamily="34" charset="0"/>
              </a:rPr>
              <a:t>Trust</a:t>
            </a:r>
            <a:endParaRPr lang="en-US" sz="1400" b="1" dirty="0">
              <a:solidFill>
                <a:schemeClr val="tx1"/>
              </a:solidFill>
              <a:latin typeface="Trebuchet MS" pitchFamily="34" charset="0"/>
            </a:endParaRPr>
          </a:p>
        </p:txBody>
      </p:sp>
    </p:spTree>
    <p:extLst>
      <p:ext uri="{BB962C8B-B14F-4D97-AF65-F5344CB8AC3E}">
        <p14:creationId xmlns:p14="http://schemas.microsoft.com/office/powerpoint/2010/main" val="35804351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sz="3600" dirty="0" smtClean="0"/>
              <a:t>FIBO Update, Status and </a:t>
            </a:r>
            <a:r>
              <a:rPr lang="en-US" sz="3600" dirty="0" smtClean="0"/>
              <a:t>Plans</a:t>
            </a:r>
          </a:p>
          <a:p>
            <a:pPr lvl="1"/>
            <a:r>
              <a:rPr lang="en-US" sz="3200" dirty="0" smtClean="0"/>
              <a:t>Current Status</a:t>
            </a:r>
          </a:p>
          <a:p>
            <a:pPr lvl="1"/>
            <a:r>
              <a:rPr lang="en-US" sz="3200" dirty="0" smtClean="0"/>
              <a:t>The “Moving Parts”</a:t>
            </a:r>
          </a:p>
          <a:p>
            <a:pPr lvl="2"/>
            <a:r>
              <a:rPr lang="en-US" sz="2800" dirty="0" smtClean="0"/>
              <a:t>Overall conceptual model</a:t>
            </a:r>
          </a:p>
          <a:p>
            <a:pPr lvl="2"/>
            <a:r>
              <a:rPr lang="en-US" sz="2800" dirty="0" smtClean="0"/>
              <a:t>OMF FIBO Specifications and Architecture</a:t>
            </a:r>
          </a:p>
          <a:p>
            <a:pPr lvl="2"/>
            <a:r>
              <a:rPr lang="en-US" sz="2800" dirty="0" smtClean="0"/>
              <a:t>Operational ontologies</a:t>
            </a:r>
          </a:p>
          <a:p>
            <a:pPr lvl="1"/>
            <a:r>
              <a:rPr lang="en-US" sz="3200" dirty="0" smtClean="0"/>
              <a:t>Development process methodology</a:t>
            </a:r>
          </a:p>
          <a:p>
            <a:pPr lvl="1"/>
            <a:r>
              <a:rPr lang="en-US" sz="3200" dirty="0" smtClean="0"/>
              <a:t>Working Groups / calls</a:t>
            </a:r>
          </a:p>
          <a:p>
            <a:pPr lvl="2"/>
            <a:r>
              <a:rPr lang="en-US" sz="2800" dirty="0" smtClean="0"/>
              <a:t>User Group</a:t>
            </a:r>
          </a:p>
          <a:p>
            <a:pPr lvl="2"/>
            <a:r>
              <a:rPr lang="en-US" sz="2800" dirty="0" smtClean="0"/>
              <a:t>Foundations / upper ontology work</a:t>
            </a:r>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2</a:t>
            </a:fld>
            <a:endParaRPr lang="en-US" dirty="0"/>
          </a:p>
        </p:txBody>
      </p:sp>
    </p:spTree>
    <p:extLst>
      <p:ext uri="{BB962C8B-B14F-4D97-AF65-F5344CB8AC3E}">
        <p14:creationId xmlns:p14="http://schemas.microsoft.com/office/powerpoint/2010/main" val="4939934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FIBO Foundations</a:t>
            </a:r>
            <a:endParaRPr lang="en-US" dirty="0"/>
          </a:p>
        </p:txBody>
      </p:sp>
      <p:sp>
        <p:nvSpPr>
          <p:cNvPr id="3" name="Content Placeholder 2"/>
          <p:cNvSpPr>
            <a:spLocks noGrp="1"/>
          </p:cNvSpPr>
          <p:nvPr>
            <p:ph idx="1"/>
          </p:nvPr>
        </p:nvSpPr>
        <p:spPr/>
        <p:txBody>
          <a:bodyPr/>
          <a:lstStyle/>
          <a:p>
            <a:r>
              <a:rPr lang="en-US" sz="2400" baseline="0" dirty="0" smtClean="0"/>
              <a:t>Progress </a:t>
            </a:r>
            <a:r>
              <a:rPr lang="en-US" sz="2400" baseline="0" dirty="0" smtClean="0"/>
              <a:t>in the following areas:</a:t>
            </a:r>
          </a:p>
          <a:p>
            <a:pPr lvl="1"/>
            <a:r>
              <a:rPr lang="en-US" sz="2000" dirty="0" smtClean="0"/>
              <a:t>Transactions</a:t>
            </a:r>
          </a:p>
          <a:p>
            <a:pPr lvl="1"/>
            <a:r>
              <a:rPr lang="en-US" sz="2000" dirty="0" smtClean="0"/>
              <a:t>Legal / contractual and rights/obligations</a:t>
            </a:r>
          </a:p>
          <a:p>
            <a:pPr lvl="1"/>
            <a:r>
              <a:rPr lang="en-US" sz="2000" dirty="0" smtClean="0"/>
              <a:t>Address – conceptual changes identified in POC</a:t>
            </a:r>
            <a:r>
              <a:rPr lang="en-US" sz="2000" baseline="0" dirty="0" smtClean="0"/>
              <a:t> sessions</a:t>
            </a:r>
          </a:p>
          <a:p>
            <a:pPr lvl="1"/>
            <a:r>
              <a:rPr lang="en-US" sz="2000" baseline="0" dirty="0" smtClean="0"/>
              <a:t>Geographical and </a:t>
            </a:r>
            <a:r>
              <a:rPr lang="en-US" sz="2000" baseline="0" dirty="0" smtClean="0"/>
              <a:t>geopolitical</a:t>
            </a:r>
          </a:p>
          <a:p>
            <a:pPr lvl="0"/>
            <a:r>
              <a:rPr lang="en-US" sz="2400" baseline="0" dirty="0" smtClean="0"/>
              <a:t>Some of this will be in OMG FIBO, some will not</a:t>
            </a:r>
            <a:endParaRPr lang="en-US" sz="2400" baseline="0" dirty="0" smtClean="0"/>
          </a:p>
          <a:p>
            <a:pPr lvl="0"/>
            <a:r>
              <a:rPr lang="en-US" sz="2400" dirty="0" smtClean="0"/>
              <a:t>Need to update the list of “included” external</a:t>
            </a:r>
            <a:r>
              <a:rPr lang="en-US" sz="2400" baseline="0" dirty="0" smtClean="0"/>
              <a:t> standards</a:t>
            </a:r>
          </a:p>
          <a:p>
            <a:pPr lvl="1"/>
            <a:r>
              <a:rPr lang="en-US" sz="2000" dirty="0" smtClean="0"/>
              <a:t>E.g. ISO 3166 OWL; W3C Organization ontology</a:t>
            </a:r>
          </a:p>
          <a:p>
            <a:pPr lvl="1"/>
            <a:r>
              <a:rPr lang="en-US" sz="2000" dirty="0" smtClean="0"/>
              <a:t>Inclusion of OMG Date Time Vocabula</a:t>
            </a:r>
            <a:r>
              <a:rPr lang="en-US" dirty="0" smtClean="0"/>
              <a:t>ry</a:t>
            </a:r>
            <a:endParaRPr lang="en-US" dirty="0"/>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20</a:t>
            </a:fld>
            <a:endParaRPr lang="en-US" dirty="0"/>
          </a:p>
        </p:txBody>
      </p:sp>
    </p:spTree>
    <p:extLst>
      <p:ext uri="{BB962C8B-B14F-4D97-AF65-F5344CB8AC3E}">
        <p14:creationId xmlns:p14="http://schemas.microsoft.com/office/powerpoint/2010/main" val="41965076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FIBO Business Entities</a:t>
            </a:r>
            <a:endParaRPr lang="en-US" dirty="0"/>
          </a:p>
        </p:txBody>
      </p:sp>
      <p:sp>
        <p:nvSpPr>
          <p:cNvPr id="3" name="Content Placeholder 2"/>
          <p:cNvSpPr>
            <a:spLocks noGrp="1"/>
          </p:cNvSpPr>
          <p:nvPr>
            <p:ph idx="1"/>
          </p:nvPr>
        </p:nvSpPr>
        <p:spPr/>
        <p:txBody>
          <a:bodyPr/>
          <a:lstStyle/>
          <a:p>
            <a:r>
              <a:rPr lang="en-US" dirty="0" smtClean="0"/>
              <a:t>SME Reviews</a:t>
            </a:r>
          </a:p>
          <a:p>
            <a:pPr lvl="1"/>
            <a:r>
              <a:rPr lang="en-US" dirty="0" smtClean="0"/>
              <a:t>Great progress in these sessions</a:t>
            </a:r>
          </a:p>
          <a:p>
            <a:pPr lvl="1"/>
            <a:r>
              <a:rPr lang="en-US" dirty="0" smtClean="0"/>
              <a:t>Have managed</a:t>
            </a:r>
            <a:r>
              <a:rPr lang="en-US" baseline="0" dirty="0" smtClean="0"/>
              <a:t> to address many of the open questions and “loose ends” that seemed to be beyond us</a:t>
            </a:r>
          </a:p>
          <a:p>
            <a:pPr lvl="2"/>
            <a:r>
              <a:rPr lang="en-US" baseline="0" dirty="0" smtClean="0"/>
              <a:t>relationship types (ownership and control, influence, exposures)</a:t>
            </a:r>
          </a:p>
          <a:p>
            <a:pPr lvl="2"/>
            <a:r>
              <a:rPr lang="en-US" baseline="0" dirty="0" smtClean="0"/>
              <a:t>More clarity on sovereign, full range of Legal Persons</a:t>
            </a:r>
            <a:endParaRPr lang="en-US" dirty="0" smtClean="0"/>
          </a:p>
          <a:p>
            <a:pPr lvl="1"/>
            <a:r>
              <a:rPr lang="en-US" dirty="0" smtClean="0"/>
              <a:t>Relationship Hierarchies</a:t>
            </a:r>
            <a:r>
              <a:rPr lang="en-US" baseline="0" dirty="0" smtClean="0"/>
              <a:t> – almost complete!</a:t>
            </a:r>
            <a:endParaRPr lang="en-US" dirty="0" smtClean="0"/>
          </a:p>
          <a:p>
            <a:pPr lvl="2"/>
            <a:r>
              <a:rPr lang="en-US" dirty="0" smtClean="0"/>
              <a:t>Ownership relationships</a:t>
            </a:r>
          </a:p>
          <a:p>
            <a:pPr lvl="2"/>
            <a:r>
              <a:rPr lang="en-US" dirty="0" smtClean="0"/>
              <a:t>Control relationships</a:t>
            </a:r>
          </a:p>
          <a:p>
            <a:pPr lvl="1"/>
            <a:r>
              <a:rPr lang="en-US" dirty="0" smtClean="0"/>
              <a:t>Extensive </a:t>
            </a:r>
            <a:r>
              <a:rPr lang="en-US" dirty="0" smtClean="0"/>
              <a:t>new material on Funds and </a:t>
            </a:r>
            <a:r>
              <a:rPr lang="en-US" dirty="0" smtClean="0"/>
              <a:t>SPVs,</a:t>
            </a:r>
            <a:r>
              <a:rPr lang="en-US" baseline="0" dirty="0" smtClean="0"/>
              <a:t> Partnerships</a:t>
            </a:r>
            <a:endParaRPr lang="en-US" dirty="0" smtClean="0"/>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21</a:t>
            </a:fld>
            <a:endParaRPr lang="en-US" dirty="0"/>
          </a:p>
        </p:txBody>
      </p:sp>
    </p:spTree>
    <p:extLst>
      <p:ext uri="{BB962C8B-B14F-4D97-AF65-F5344CB8AC3E}">
        <p14:creationId xmlns:p14="http://schemas.microsoft.com/office/powerpoint/2010/main" val="24743031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FIBO Business Entities</a:t>
            </a:r>
            <a:r>
              <a:rPr lang="en-US" baseline="0" dirty="0" smtClean="0"/>
              <a:t> </a:t>
            </a:r>
            <a:r>
              <a:rPr lang="en-US" baseline="0" dirty="0" smtClean="0"/>
              <a:t>January Draft</a:t>
            </a:r>
            <a:endParaRPr lang="en-US" dirty="0"/>
          </a:p>
        </p:txBody>
      </p:sp>
      <p:sp>
        <p:nvSpPr>
          <p:cNvPr id="3" name="Content Placeholder 2"/>
          <p:cNvSpPr>
            <a:spLocks noGrp="1"/>
          </p:cNvSpPr>
          <p:nvPr>
            <p:ph idx="1"/>
          </p:nvPr>
        </p:nvSpPr>
        <p:spPr/>
        <p:txBody>
          <a:bodyPr/>
          <a:lstStyle/>
          <a:p>
            <a:r>
              <a:rPr lang="en-US" dirty="0" smtClean="0"/>
              <a:t>Still working on this!</a:t>
            </a:r>
          </a:p>
          <a:p>
            <a:pPr lvl="1"/>
            <a:r>
              <a:rPr lang="en-US" baseline="0" dirty="0" smtClean="0"/>
              <a:t>Technical changes for OWL, Adaptive, Specification</a:t>
            </a:r>
            <a:endParaRPr lang="en-US" baseline="0" dirty="0" smtClean="0"/>
          </a:p>
          <a:p>
            <a:r>
              <a:rPr lang="en-US" baseline="0" dirty="0" smtClean="0"/>
              <a:t>Provide an up to date point of reference for users</a:t>
            </a:r>
          </a:p>
          <a:p>
            <a:pPr lvl="1"/>
            <a:r>
              <a:rPr lang="en-US" baseline="0" dirty="0" smtClean="0"/>
              <a:t>Table/spreadsheet of terms and definitions</a:t>
            </a:r>
          </a:p>
          <a:p>
            <a:pPr lvl="1"/>
            <a:r>
              <a:rPr lang="en-US" baseline="0" dirty="0" smtClean="0"/>
              <a:t>Machine readable files: after Burlingame</a:t>
            </a:r>
          </a:p>
          <a:p>
            <a:r>
              <a:rPr lang="en-US" baseline="0" dirty="0" smtClean="0"/>
              <a:t>Scope:</a:t>
            </a:r>
          </a:p>
          <a:p>
            <a:pPr lvl="1"/>
            <a:r>
              <a:rPr lang="en-US" baseline="0" dirty="0" smtClean="0"/>
              <a:t>Core facts as identified in the SME Reviews</a:t>
            </a:r>
          </a:p>
          <a:p>
            <a:pPr lvl="1"/>
            <a:r>
              <a:rPr lang="en-US" baseline="0" dirty="0" smtClean="0"/>
              <a:t>Other items in scope per SME reviews to be added in February version (March FDTF)</a:t>
            </a:r>
            <a:endParaRPr lang="en-US" dirty="0"/>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22</a:t>
            </a:fld>
            <a:endParaRPr lang="en-US" dirty="0"/>
          </a:p>
        </p:txBody>
      </p:sp>
    </p:spTree>
    <p:extLst>
      <p:ext uri="{BB962C8B-B14F-4D97-AF65-F5344CB8AC3E}">
        <p14:creationId xmlns:p14="http://schemas.microsoft.com/office/powerpoint/2010/main" val="41932623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Presentation Facility (Adaptive)</a:t>
            </a:r>
            <a:endParaRPr lang="en-US" dirty="0"/>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23</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37671428"/>
              </p:ext>
            </p:extLst>
          </p:nvPr>
        </p:nvGraphicFramePr>
        <p:xfrm>
          <a:off x="838200" y="1447800"/>
          <a:ext cx="7315200" cy="4038600"/>
        </p:xfrm>
        <a:graphic>
          <a:graphicData uri="http://schemas.openxmlformats.org/drawingml/2006/table">
            <a:tbl>
              <a:tblPr/>
              <a:tblGrid>
                <a:gridCol w="3505200"/>
                <a:gridCol w="3810000"/>
              </a:tblGrid>
              <a:tr h="1205803">
                <a:tc>
                  <a:txBody>
                    <a:bodyPr/>
                    <a:lstStyle/>
                    <a:p>
                      <a:pPr marL="0" marR="0" algn="ctr">
                        <a:spcBef>
                          <a:spcPts val="0"/>
                        </a:spcBef>
                        <a:spcAft>
                          <a:spcPts val="0"/>
                        </a:spcAft>
                      </a:pPr>
                      <a:r>
                        <a:rPr lang="en-US" sz="1400" b="1" dirty="0">
                          <a:solidFill>
                            <a:srgbClr val="C0C0C0"/>
                          </a:solidFill>
                          <a:effectLst/>
                          <a:latin typeface="Verdana"/>
                          <a:ea typeface="MS Mincho"/>
                          <a:cs typeface="Times New Roman"/>
                        </a:rPr>
                        <a:t>FIBO Business Conceptual Ontology (BCO)</a:t>
                      </a:r>
                      <a:endParaRPr lang="en-US" sz="1000" dirty="0">
                        <a:effectLst/>
                        <a:latin typeface="Verdana"/>
                        <a:ea typeface="MS Mincho"/>
                        <a:cs typeface="Times New Roman"/>
                      </a:endParaRPr>
                    </a:p>
                  </a:txBody>
                  <a:tcPr marL="68580" marR="68580" marT="0" marB="0" anchor="ctr">
                    <a:lnL>
                      <a:noFill/>
                    </a:lnL>
                    <a:lnR>
                      <a:noFill/>
                    </a:lnR>
                    <a:lnT>
                      <a:noFill/>
                    </a:lnT>
                    <a:lnB>
                      <a:noFill/>
                    </a:lnB>
                    <a:solidFill>
                      <a:srgbClr val="FFCC99"/>
                    </a:solidFill>
                  </a:tcPr>
                </a:tc>
                <a:tc>
                  <a:txBody>
                    <a:bodyPr/>
                    <a:lstStyle/>
                    <a:p>
                      <a:pPr marL="0" marR="0" algn="ctr">
                        <a:spcBef>
                          <a:spcPts val="0"/>
                        </a:spcBef>
                        <a:spcAft>
                          <a:spcPts val="0"/>
                        </a:spcAft>
                      </a:pPr>
                      <a:r>
                        <a:rPr lang="en-US" sz="1400" b="1" dirty="0">
                          <a:effectLst/>
                          <a:latin typeface="Verdana"/>
                          <a:ea typeface="MS Mincho"/>
                          <a:cs typeface="Times New Roman"/>
                        </a:rPr>
                        <a:t>Adaptive Web Presentation Facility</a:t>
                      </a:r>
                      <a:endParaRPr lang="en-US" sz="1000" dirty="0">
                        <a:effectLst/>
                        <a:latin typeface="Verdana"/>
                        <a:ea typeface="MS Mincho"/>
                        <a:cs typeface="Times New Roman"/>
                      </a:endParaRPr>
                    </a:p>
                  </a:txBody>
                  <a:tcPr marL="68580" marR="68580" marT="0" marB="0" anchor="ctr">
                    <a:lnL>
                      <a:noFill/>
                    </a:lnL>
                    <a:lnR>
                      <a:noFill/>
                    </a:lnR>
                    <a:lnT>
                      <a:noFill/>
                    </a:lnT>
                    <a:lnB>
                      <a:noFill/>
                    </a:lnB>
                    <a:solidFill>
                      <a:srgbClr val="00FF00"/>
                    </a:solidFill>
                  </a:tcPr>
                </a:tc>
              </a:tr>
              <a:tr h="1431890">
                <a:tc gridSpan="2">
                  <a:txBody>
                    <a:bodyPr/>
                    <a:lstStyle/>
                    <a:p>
                      <a:pPr marL="0" marR="0" algn="ctr">
                        <a:spcBef>
                          <a:spcPts val="0"/>
                        </a:spcBef>
                        <a:spcAft>
                          <a:spcPts val="0"/>
                        </a:spcAft>
                      </a:pPr>
                      <a:r>
                        <a:rPr lang="en-US" sz="1800" b="1">
                          <a:solidFill>
                            <a:srgbClr val="C0C0C0"/>
                          </a:solidFill>
                          <a:effectLst/>
                          <a:latin typeface="Verdana"/>
                          <a:ea typeface="MS Mincho"/>
                          <a:cs typeface="Times New Roman"/>
                        </a:rPr>
                        <a:t>FIBO OMG Specifications</a:t>
                      </a:r>
                      <a:endParaRPr lang="en-US" sz="1000">
                        <a:effectLst/>
                        <a:latin typeface="Verdana"/>
                        <a:ea typeface="MS Mincho"/>
                        <a:cs typeface="Times New Roman"/>
                      </a:endParaRPr>
                    </a:p>
                  </a:txBody>
                  <a:tcPr marL="68580" marR="68580" marT="0" marB="0" anchor="ctr">
                    <a:lnL>
                      <a:noFill/>
                    </a:lnL>
                    <a:lnR>
                      <a:noFill/>
                    </a:lnR>
                    <a:lnT>
                      <a:noFill/>
                    </a:lnT>
                    <a:lnB>
                      <a:noFill/>
                    </a:lnB>
                    <a:solidFill>
                      <a:srgbClr val="99CCFF"/>
                    </a:solidFill>
                  </a:tcPr>
                </a:tc>
                <a:tc hMerge="1">
                  <a:txBody>
                    <a:bodyPr/>
                    <a:lstStyle/>
                    <a:p>
                      <a:endParaRPr lang="en-US"/>
                    </a:p>
                  </a:txBody>
                  <a:tcPr/>
                </a:tc>
              </a:tr>
              <a:tr h="1400907">
                <a:tc gridSpan="2">
                  <a:txBody>
                    <a:bodyPr/>
                    <a:lstStyle/>
                    <a:p>
                      <a:pPr marL="0" marR="0" algn="ctr">
                        <a:spcBef>
                          <a:spcPts val="0"/>
                        </a:spcBef>
                        <a:spcAft>
                          <a:spcPts val="0"/>
                        </a:spcAft>
                      </a:pPr>
                      <a:r>
                        <a:rPr lang="en-US" sz="1800" b="1" dirty="0">
                          <a:solidFill>
                            <a:srgbClr val="C0C0C0"/>
                          </a:solidFill>
                          <a:effectLst/>
                          <a:latin typeface="Verdana"/>
                          <a:ea typeface="MS Mincho"/>
                          <a:cs typeface="Times New Roman"/>
                        </a:rPr>
                        <a:t>FIBO Operational Ontologies</a:t>
                      </a:r>
                      <a:endParaRPr lang="en-US" sz="1000" dirty="0">
                        <a:effectLst/>
                        <a:latin typeface="Verdana"/>
                        <a:ea typeface="MS Mincho"/>
                        <a:cs typeface="Times New Roman"/>
                      </a:endParaRPr>
                    </a:p>
                  </a:txBody>
                  <a:tcPr marL="68580" marR="68580" marT="0" marB="0" anchor="ctr">
                    <a:lnL>
                      <a:noFill/>
                    </a:lnL>
                    <a:lnR>
                      <a:noFill/>
                    </a:lnR>
                    <a:lnT>
                      <a:noFill/>
                    </a:lnT>
                    <a:lnB>
                      <a:noFill/>
                    </a:lnB>
                    <a:solidFill>
                      <a:srgbClr val="FF99CC"/>
                    </a:solidFill>
                  </a:tcPr>
                </a:tc>
                <a:tc hMerge="1">
                  <a:txBody>
                    <a:bodyPr/>
                    <a:lstStyle/>
                    <a:p>
                      <a:endParaRPr lang="en-US"/>
                    </a:p>
                  </a:txBody>
                  <a:tcPr/>
                </a:tc>
              </a:tr>
            </a:tbl>
          </a:graphicData>
        </a:graphic>
      </p:graphicFrame>
    </p:spTree>
    <p:extLst>
      <p:ext uri="{BB962C8B-B14F-4D97-AF65-F5344CB8AC3E}">
        <p14:creationId xmlns:p14="http://schemas.microsoft.com/office/powerpoint/2010/main" val="8173459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Adaptive Presentation Facility</a:t>
            </a:r>
            <a:endParaRPr lang="en-US" dirty="0"/>
          </a:p>
        </p:txBody>
      </p:sp>
      <p:sp>
        <p:nvSpPr>
          <p:cNvPr id="3" name="Content Placeholder 2"/>
          <p:cNvSpPr>
            <a:spLocks noGrp="1"/>
          </p:cNvSpPr>
          <p:nvPr>
            <p:ph idx="1"/>
          </p:nvPr>
        </p:nvSpPr>
        <p:spPr/>
        <p:txBody>
          <a:bodyPr/>
          <a:lstStyle/>
          <a:p>
            <a:r>
              <a:rPr lang="en-US" dirty="0" smtClean="0"/>
              <a:t>Identified</a:t>
            </a:r>
            <a:r>
              <a:rPr lang="en-US" baseline="0" dirty="0" smtClean="0"/>
              <a:t> two audience types:</a:t>
            </a:r>
          </a:p>
          <a:p>
            <a:endParaRPr lang="en-US" baseline="0" dirty="0" smtClean="0"/>
          </a:p>
          <a:p>
            <a:pPr lvl="1"/>
            <a:r>
              <a:rPr lang="en-US" dirty="0" smtClean="0"/>
              <a:t>Those looking at the model as a model</a:t>
            </a:r>
          </a:p>
          <a:p>
            <a:pPr lvl="1"/>
            <a:r>
              <a:rPr lang="en-US" dirty="0" smtClean="0"/>
              <a:t>Those using</a:t>
            </a:r>
            <a:r>
              <a:rPr lang="en-US" baseline="0" dirty="0" smtClean="0"/>
              <a:t> the model to view the business realities</a:t>
            </a:r>
          </a:p>
          <a:p>
            <a:pPr lvl="1"/>
            <a:endParaRPr lang="en-US" baseline="0" dirty="0" smtClean="0"/>
          </a:p>
          <a:p>
            <a:pPr lvl="0"/>
            <a:r>
              <a:rPr lang="en-US" baseline="0" dirty="0" smtClean="0"/>
              <a:t>That is, there will be views for those who need to understand the model in order to implement against it, and there will be views for those to whom the model is a way of representing the subject matter</a:t>
            </a:r>
          </a:p>
          <a:p>
            <a:pPr lvl="1"/>
            <a:r>
              <a:rPr lang="en-US" baseline="0" dirty="0" smtClean="0"/>
              <a:t>These have different concerns and requirements</a:t>
            </a:r>
          </a:p>
          <a:p>
            <a:pPr lvl="1"/>
            <a:r>
              <a:rPr lang="en-US" baseline="0" dirty="0" smtClean="0"/>
              <a:t>Potentially offer different levels of detail and logical information e.g. necessary and sufficient facts</a:t>
            </a:r>
          </a:p>
          <a:p>
            <a:pPr lvl="1"/>
            <a:r>
              <a:rPr lang="en-US" baseline="0" dirty="0" smtClean="0"/>
              <a:t>Requires imagination – still working on that!</a:t>
            </a:r>
            <a:endParaRPr lang="en-US" dirty="0"/>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24</a:t>
            </a:fld>
            <a:endParaRPr lang="en-US" dirty="0"/>
          </a:p>
        </p:txBody>
      </p:sp>
    </p:spTree>
    <p:extLst>
      <p:ext uri="{BB962C8B-B14F-4D97-AF65-F5344CB8AC3E}">
        <p14:creationId xmlns:p14="http://schemas.microsoft.com/office/powerpoint/2010/main" val="195286590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FIBO OMG Specifications</a:t>
            </a:r>
            <a:endParaRPr lang="en-US" dirty="0"/>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25</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941259171"/>
              </p:ext>
            </p:extLst>
          </p:nvPr>
        </p:nvGraphicFramePr>
        <p:xfrm>
          <a:off x="838200" y="1447800"/>
          <a:ext cx="7315200" cy="4038600"/>
        </p:xfrm>
        <a:graphic>
          <a:graphicData uri="http://schemas.openxmlformats.org/drawingml/2006/table">
            <a:tbl>
              <a:tblPr/>
              <a:tblGrid>
                <a:gridCol w="3579779"/>
                <a:gridCol w="3735421"/>
              </a:tblGrid>
              <a:tr h="1183473">
                <a:tc>
                  <a:txBody>
                    <a:bodyPr/>
                    <a:lstStyle/>
                    <a:p>
                      <a:pPr marL="0" marR="0" algn="ctr">
                        <a:spcBef>
                          <a:spcPts val="0"/>
                        </a:spcBef>
                        <a:spcAft>
                          <a:spcPts val="0"/>
                        </a:spcAft>
                      </a:pPr>
                      <a:r>
                        <a:rPr lang="en-US" sz="1400" b="1" dirty="0">
                          <a:solidFill>
                            <a:srgbClr val="C0C0C0"/>
                          </a:solidFill>
                          <a:effectLst/>
                          <a:latin typeface="Verdana"/>
                          <a:ea typeface="MS Mincho"/>
                          <a:cs typeface="Times New Roman"/>
                        </a:rPr>
                        <a:t>FIBO Business Conceptual Ontology (BCO)</a:t>
                      </a:r>
                      <a:endParaRPr lang="en-US" sz="1000" dirty="0">
                        <a:effectLst/>
                        <a:latin typeface="Verdana"/>
                        <a:ea typeface="MS Mincho"/>
                        <a:cs typeface="Times New Roman"/>
                      </a:endParaRPr>
                    </a:p>
                  </a:txBody>
                  <a:tcPr marL="68580" marR="68580" marT="0" marB="0" anchor="ctr">
                    <a:lnL>
                      <a:noFill/>
                    </a:lnL>
                    <a:lnR>
                      <a:noFill/>
                    </a:lnR>
                    <a:lnT>
                      <a:noFill/>
                    </a:lnT>
                    <a:lnB>
                      <a:noFill/>
                    </a:lnB>
                    <a:solidFill>
                      <a:srgbClr val="FFCC99"/>
                    </a:solidFill>
                  </a:tcPr>
                </a:tc>
                <a:tc>
                  <a:txBody>
                    <a:bodyPr/>
                    <a:lstStyle/>
                    <a:p>
                      <a:pPr marL="0" marR="0" algn="ctr">
                        <a:spcBef>
                          <a:spcPts val="0"/>
                        </a:spcBef>
                        <a:spcAft>
                          <a:spcPts val="0"/>
                        </a:spcAft>
                      </a:pPr>
                      <a:r>
                        <a:rPr lang="en-US" sz="1400" b="1" dirty="0">
                          <a:solidFill>
                            <a:srgbClr val="C0C0C0"/>
                          </a:solidFill>
                          <a:effectLst/>
                          <a:latin typeface="Verdana"/>
                          <a:ea typeface="MS Mincho"/>
                          <a:cs typeface="Times New Roman"/>
                        </a:rPr>
                        <a:t>Adaptive Web Presentation Facility</a:t>
                      </a:r>
                      <a:endParaRPr lang="en-US" sz="1000" dirty="0">
                        <a:effectLst/>
                        <a:latin typeface="Verdana"/>
                        <a:ea typeface="MS Mincho"/>
                        <a:cs typeface="Times New Roman"/>
                      </a:endParaRPr>
                    </a:p>
                  </a:txBody>
                  <a:tcPr marL="68580" marR="68580" marT="0" marB="0" anchor="ctr">
                    <a:lnL>
                      <a:noFill/>
                    </a:lnL>
                    <a:lnR>
                      <a:noFill/>
                    </a:lnR>
                    <a:lnT>
                      <a:noFill/>
                    </a:lnT>
                    <a:lnB>
                      <a:noFill/>
                    </a:lnB>
                    <a:solidFill>
                      <a:srgbClr val="CCFFCC"/>
                    </a:solidFill>
                  </a:tcPr>
                </a:tc>
              </a:tr>
              <a:tr h="1405373">
                <a:tc gridSpan="2">
                  <a:txBody>
                    <a:bodyPr/>
                    <a:lstStyle/>
                    <a:p>
                      <a:pPr marL="0" marR="0" algn="ctr">
                        <a:spcBef>
                          <a:spcPts val="0"/>
                        </a:spcBef>
                        <a:spcAft>
                          <a:spcPts val="0"/>
                        </a:spcAft>
                      </a:pPr>
                      <a:r>
                        <a:rPr lang="en-US" sz="1800" b="1">
                          <a:effectLst/>
                          <a:latin typeface="Verdana"/>
                          <a:ea typeface="MS Mincho"/>
                          <a:cs typeface="Times New Roman"/>
                        </a:rPr>
                        <a:t>FIBO OMG Specifications</a:t>
                      </a:r>
                      <a:endParaRPr lang="en-US" sz="1000">
                        <a:effectLst/>
                        <a:latin typeface="Verdana"/>
                        <a:ea typeface="MS Mincho"/>
                        <a:cs typeface="Times New Roman"/>
                      </a:endParaRPr>
                    </a:p>
                  </a:txBody>
                  <a:tcPr marL="68580" marR="68580" marT="0" marB="0" anchor="ctr">
                    <a:lnL>
                      <a:noFill/>
                    </a:lnL>
                    <a:lnR>
                      <a:noFill/>
                    </a:lnR>
                    <a:lnT>
                      <a:noFill/>
                    </a:lnT>
                    <a:lnB>
                      <a:noFill/>
                    </a:lnB>
                    <a:solidFill>
                      <a:srgbClr val="3366FF"/>
                    </a:solidFill>
                  </a:tcPr>
                </a:tc>
                <a:tc hMerge="1">
                  <a:txBody>
                    <a:bodyPr/>
                    <a:lstStyle/>
                    <a:p>
                      <a:endParaRPr lang="en-US"/>
                    </a:p>
                  </a:txBody>
                  <a:tcPr/>
                </a:tc>
              </a:tr>
              <a:tr h="1449754">
                <a:tc gridSpan="2">
                  <a:txBody>
                    <a:bodyPr/>
                    <a:lstStyle/>
                    <a:p>
                      <a:pPr marL="0" marR="0" algn="ctr">
                        <a:spcBef>
                          <a:spcPts val="0"/>
                        </a:spcBef>
                        <a:spcAft>
                          <a:spcPts val="0"/>
                        </a:spcAft>
                      </a:pPr>
                      <a:r>
                        <a:rPr lang="en-US" sz="1800" b="1" dirty="0">
                          <a:solidFill>
                            <a:srgbClr val="C0C0C0"/>
                          </a:solidFill>
                          <a:effectLst/>
                          <a:latin typeface="Verdana"/>
                          <a:ea typeface="MS Mincho"/>
                          <a:cs typeface="Times New Roman"/>
                        </a:rPr>
                        <a:t>FIBO Operational Ontologies</a:t>
                      </a:r>
                      <a:endParaRPr lang="en-US" sz="1000" dirty="0">
                        <a:effectLst/>
                        <a:latin typeface="Verdana"/>
                        <a:ea typeface="MS Mincho"/>
                        <a:cs typeface="Times New Roman"/>
                      </a:endParaRPr>
                    </a:p>
                  </a:txBody>
                  <a:tcPr marL="68580" marR="68580" marT="0" marB="0" anchor="ctr">
                    <a:lnL>
                      <a:noFill/>
                    </a:lnL>
                    <a:lnR>
                      <a:noFill/>
                    </a:lnR>
                    <a:lnT>
                      <a:noFill/>
                    </a:lnT>
                    <a:lnB>
                      <a:noFill/>
                    </a:lnB>
                    <a:solidFill>
                      <a:srgbClr val="FF99CC"/>
                    </a:solidFill>
                  </a:tcPr>
                </a:tc>
                <a:tc hMerge="1">
                  <a:txBody>
                    <a:bodyPr/>
                    <a:lstStyle/>
                    <a:p>
                      <a:endParaRPr lang="en-US"/>
                    </a:p>
                  </a:txBody>
                  <a:tcPr/>
                </a:tc>
              </a:tr>
            </a:tbl>
          </a:graphicData>
        </a:graphic>
      </p:graphicFrame>
    </p:spTree>
    <p:extLst>
      <p:ext uri="{BB962C8B-B14F-4D97-AF65-F5344CB8AC3E}">
        <p14:creationId xmlns:p14="http://schemas.microsoft.com/office/powerpoint/2010/main" val="130828717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Status: OMG Specifications</a:t>
            </a:r>
            <a:endParaRPr lang="en-US" dirty="0"/>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26</a:t>
            </a:fld>
            <a:endParaRPr lang="en-US" dirty="0"/>
          </a:p>
        </p:txBody>
      </p:sp>
      <p:sp>
        <p:nvSpPr>
          <p:cNvPr id="5" name="Content Placeholder 4"/>
          <p:cNvSpPr>
            <a:spLocks noGrp="1"/>
          </p:cNvSpPr>
          <p:nvPr>
            <p:ph idx="1"/>
          </p:nvPr>
        </p:nvSpPr>
        <p:spPr/>
        <p:txBody>
          <a:bodyPr/>
          <a:lstStyle/>
          <a:p>
            <a:r>
              <a:rPr lang="en-US" dirty="0" smtClean="0"/>
              <a:t>Most material written</a:t>
            </a:r>
          </a:p>
          <a:p>
            <a:r>
              <a:rPr lang="en-US" dirty="0" smtClean="0"/>
              <a:t>Content of </a:t>
            </a:r>
            <a:r>
              <a:rPr lang="en-US" dirty="0" smtClean="0"/>
              <a:t>model is generated </a:t>
            </a:r>
            <a:r>
              <a:rPr lang="en-US" baseline="0" dirty="0" smtClean="0"/>
              <a:t>from </a:t>
            </a:r>
            <a:r>
              <a:rPr lang="en-US" baseline="0" dirty="0" smtClean="0"/>
              <a:t>Adaptive</a:t>
            </a:r>
          </a:p>
          <a:p>
            <a:r>
              <a:rPr lang="en-US" baseline="0" dirty="0" smtClean="0"/>
              <a:t>Conformance </a:t>
            </a:r>
            <a:r>
              <a:rPr lang="en-US" baseline="0" dirty="0" smtClean="0"/>
              <a:t>and Implementation</a:t>
            </a:r>
          </a:p>
          <a:p>
            <a:pPr lvl="1"/>
            <a:r>
              <a:rPr lang="en-US" dirty="0" smtClean="0"/>
              <a:t>Identified principles for “good” applications in semantic tech and in conventional tech</a:t>
            </a:r>
          </a:p>
          <a:p>
            <a:pPr lvl="2"/>
            <a:r>
              <a:rPr lang="en-US" dirty="0" smtClean="0"/>
              <a:t>Simple cases in Conformance section (pure extraction)</a:t>
            </a:r>
          </a:p>
          <a:p>
            <a:pPr lvl="1"/>
            <a:r>
              <a:rPr lang="en-US" dirty="0" smtClean="0"/>
              <a:t>Non normative annex for other best practice </a:t>
            </a:r>
            <a:r>
              <a:rPr lang="en-US" dirty="0" smtClean="0"/>
              <a:t>recommendations</a:t>
            </a:r>
          </a:p>
          <a:p>
            <a:pPr lvl="2"/>
            <a:r>
              <a:rPr lang="en-US" dirty="0" smtClean="0"/>
              <a:t>Covers operational ontology scenarios and conventional</a:t>
            </a:r>
            <a:r>
              <a:rPr lang="en-US" baseline="0" dirty="0" smtClean="0"/>
              <a:t> tech</a:t>
            </a:r>
            <a:endParaRPr lang="en-US" dirty="0" smtClean="0"/>
          </a:p>
          <a:p>
            <a:pPr lvl="2"/>
            <a:r>
              <a:rPr lang="en-US" dirty="0" smtClean="0"/>
              <a:t>Could make some normative before final sign-off</a:t>
            </a:r>
          </a:p>
        </p:txBody>
      </p:sp>
    </p:spTree>
    <p:extLst>
      <p:ext uri="{BB962C8B-B14F-4D97-AF65-F5344CB8AC3E}">
        <p14:creationId xmlns:p14="http://schemas.microsoft.com/office/powerpoint/2010/main" val="403651686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FIBO Operational Ontologies</a:t>
            </a:r>
            <a:endParaRPr lang="en-US" dirty="0"/>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27</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38298529"/>
              </p:ext>
            </p:extLst>
          </p:nvPr>
        </p:nvGraphicFramePr>
        <p:xfrm>
          <a:off x="838199" y="1447800"/>
          <a:ext cx="7315200" cy="4038601"/>
        </p:xfrm>
        <a:graphic>
          <a:graphicData uri="http://schemas.openxmlformats.org/drawingml/2006/table">
            <a:tbl>
              <a:tblPr/>
              <a:tblGrid>
                <a:gridCol w="3615446"/>
                <a:gridCol w="3699754"/>
              </a:tblGrid>
              <a:tr h="1183473">
                <a:tc>
                  <a:txBody>
                    <a:bodyPr/>
                    <a:lstStyle/>
                    <a:p>
                      <a:pPr marL="0" marR="0" algn="ctr">
                        <a:spcBef>
                          <a:spcPts val="0"/>
                        </a:spcBef>
                        <a:spcAft>
                          <a:spcPts val="0"/>
                        </a:spcAft>
                      </a:pPr>
                      <a:r>
                        <a:rPr lang="en-US" sz="1400" b="1" dirty="0">
                          <a:solidFill>
                            <a:srgbClr val="C0C0C0"/>
                          </a:solidFill>
                          <a:effectLst/>
                          <a:latin typeface="Verdana"/>
                          <a:ea typeface="MS Mincho"/>
                          <a:cs typeface="Times New Roman"/>
                        </a:rPr>
                        <a:t>FIBO Business Conceptual Ontology (BCO)</a:t>
                      </a:r>
                      <a:endParaRPr lang="en-US" sz="1000" dirty="0">
                        <a:effectLst/>
                        <a:latin typeface="Verdana"/>
                        <a:ea typeface="MS Mincho"/>
                        <a:cs typeface="Times New Roman"/>
                      </a:endParaRPr>
                    </a:p>
                  </a:txBody>
                  <a:tcPr marL="68580" marR="68580" marT="0" marB="0" anchor="ctr">
                    <a:lnL>
                      <a:noFill/>
                    </a:lnL>
                    <a:lnR>
                      <a:noFill/>
                    </a:lnR>
                    <a:lnT>
                      <a:noFill/>
                    </a:lnT>
                    <a:lnB>
                      <a:noFill/>
                    </a:lnB>
                    <a:solidFill>
                      <a:srgbClr val="FFCC99"/>
                    </a:solidFill>
                  </a:tcPr>
                </a:tc>
                <a:tc>
                  <a:txBody>
                    <a:bodyPr/>
                    <a:lstStyle/>
                    <a:p>
                      <a:pPr marL="0" marR="0" algn="ctr">
                        <a:spcBef>
                          <a:spcPts val="0"/>
                        </a:spcBef>
                        <a:spcAft>
                          <a:spcPts val="0"/>
                        </a:spcAft>
                      </a:pPr>
                      <a:r>
                        <a:rPr lang="en-US" sz="1400" b="1">
                          <a:solidFill>
                            <a:srgbClr val="C0C0C0"/>
                          </a:solidFill>
                          <a:effectLst/>
                          <a:latin typeface="Verdana"/>
                          <a:ea typeface="MS Mincho"/>
                          <a:cs typeface="Times New Roman"/>
                        </a:rPr>
                        <a:t>Adaptive Web Presentation Facility</a:t>
                      </a:r>
                      <a:endParaRPr lang="en-US" sz="1000">
                        <a:effectLst/>
                        <a:latin typeface="Verdana"/>
                        <a:ea typeface="MS Mincho"/>
                        <a:cs typeface="Times New Roman"/>
                      </a:endParaRPr>
                    </a:p>
                  </a:txBody>
                  <a:tcPr marL="68580" marR="68580" marT="0" marB="0" anchor="ctr">
                    <a:lnL>
                      <a:noFill/>
                    </a:lnL>
                    <a:lnR>
                      <a:noFill/>
                    </a:lnR>
                    <a:lnT>
                      <a:noFill/>
                    </a:lnT>
                    <a:lnB>
                      <a:noFill/>
                    </a:lnB>
                    <a:solidFill>
                      <a:srgbClr val="CCFFCC"/>
                    </a:solidFill>
                  </a:tcPr>
                </a:tc>
              </a:tr>
              <a:tr h="1405374">
                <a:tc gridSpan="2">
                  <a:txBody>
                    <a:bodyPr/>
                    <a:lstStyle/>
                    <a:p>
                      <a:pPr marL="0" marR="0" algn="ctr">
                        <a:spcBef>
                          <a:spcPts val="0"/>
                        </a:spcBef>
                        <a:spcAft>
                          <a:spcPts val="0"/>
                        </a:spcAft>
                      </a:pPr>
                      <a:r>
                        <a:rPr lang="en-US" sz="1800" b="1" dirty="0">
                          <a:solidFill>
                            <a:srgbClr val="C0C0C0"/>
                          </a:solidFill>
                          <a:effectLst/>
                          <a:latin typeface="Verdana"/>
                          <a:ea typeface="MS Mincho"/>
                          <a:cs typeface="Times New Roman"/>
                        </a:rPr>
                        <a:t>FIBO OMG Specifications</a:t>
                      </a:r>
                      <a:endParaRPr lang="en-US" sz="1000" dirty="0">
                        <a:effectLst/>
                        <a:latin typeface="Verdana"/>
                        <a:ea typeface="MS Mincho"/>
                        <a:cs typeface="Times New Roman"/>
                      </a:endParaRPr>
                    </a:p>
                  </a:txBody>
                  <a:tcPr marL="68580" marR="68580" marT="0" marB="0" anchor="ctr">
                    <a:lnL>
                      <a:noFill/>
                    </a:lnL>
                    <a:lnR>
                      <a:noFill/>
                    </a:lnR>
                    <a:lnT>
                      <a:noFill/>
                    </a:lnT>
                    <a:lnB>
                      <a:noFill/>
                    </a:lnB>
                    <a:solidFill>
                      <a:srgbClr val="99CCFF"/>
                    </a:solidFill>
                  </a:tcPr>
                </a:tc>
                <a:tc hMerge="1">
                  <a:txBody>
                    <a:bodyPr/>
                    <a:lstStyle/>
                    <a:p>
                      <a:endParaRPr lang="en-US"/>
                    </a:p>
                  </a:txBody>
                  <a:tcPr/>
                </a:tc>
              </a:tr>
              <a:tr h="1449754">
                <a:tc gridSpan="2">
                  <a:txBody>
                    <a:bodyPr/>
                    <a:lstStyle/>
                    <a:p>
                      <a:pPr marL="0" marR="0" algn="ctr">
                        <a:spcBef>
                          <a:spcPts val="0"/>
                        </a:spcBef>
                        <a:spcAft>
                          <a:spcPts val="0"/>
                        </a:spcAft>
                      </a:pPr>
                      <a:r>
                        <a:rPr lang="en-US" sz="1800" b="1" dirty="0">
                          <a:effectLst/>
                          <a:latin typeface="Verdana"/>
                          <a:ea typeface="MS Mincho"/>
                          <a:cs typeface="Times New Roman"/>
                        </a:rPr>
                        <a:t>FIBO Operational Ontologies</a:t>
                      </a:r>
                      <a:endParaRPr lang="en-US" sz="1000" dirty="0">
                        <a:effectLst/>
                        <a:latin typeface="Verdana"/>
                        <a:ea typeface="MS Mincho"/>
                        <a:cs typeface="Times New Roman"/>
                      </a:endParaRPr>
                    </a:p>
                  </a:txBody>
                  <a:tcPr marL="68580" marR="68580" marT="0" marB="0" anchor="ctr">
                    <a:lnL>
                      <a:noFill/>
                    </a:lnL>
                    <a:lnR>
                      <a:noFill/>
                    </a:lnR>
                    <a:lnT>
                      <a:noFill/>
                    </a:lnT>
                    <a:lnB>
                      <a:noFill/>
                    </a:lnB>
                    <a:solidFill>
                      <a:srgbClr val="FF00FF"/>
                    </a:solidFill>
                  </a:tcPr>
                </a:tc>
                <a:tc hMerge="1">
                  <a:txBody>
                    <a:bodyPr/>
                    <a:lstStyle/>
                    <a:p>
                      <a:endParaRPr lang="en-US"/>
                    </a:p>
                  </a:txBody>
                  <a:tcPr/>
                </a:tc>
              </a:tr>
            </a:tbl>
          </a:graphicData>
        </a:graphic>
      </p:graphicFrame>
    </p:spTree>
    <p:extLst>
      <p:ext uri="{BB962C8B-B14F-4D97-AF65-F5344CB8AC3E}">
        <p14:creationId xmlns:p14="http://schemas.microsoft.com/office/powerpoint/2010/main" val="157596946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Operational Ontologies</a:t>
            </a:r>
            <a:endParaRPr lang="en-US" dirty="0"/>
          </a:p>
        </p:txBody>
      </p:sp>
      <p:sp>
        <p:nvSpPr>
          <p:cNvPr id="3" name="Content Placeholder 2"/>
          <p:cNvSpPr>
            <a:spLocks noGrp="1"/>
          </p:cNvSpPr>
          <p:nvPr>
            <p:ph idx="1"/>
          </p:nvPr>
        </p:nvSpPr>
        <p:spPr/>
        <p:txBody>
          <a:bodyPr/>
          <a:lstStyle/>
          <a:p>
            <a:r>
              <a:rPr lang="en-US" dirty="0" smtClean="0"/>
              <a:t>Some valuable lessons on what makes a suitable operational ontology</a:t>
            </a:r>
          </a:p>
          <a:p>
            <a:pPr lvl="0"/>
            <a:r>
              <a:rPr lang="en-US" dirty="0" smtClean="0"/>
              <a:t>Currently looking at time related issues</a:t>
            </a:r>
          </a:p>
          <a:p>
            <a:pPr lvl="1"/>
            <a:r>
              <a:rPr lang="en-US" dirty="0" smtClean="0"/>
              <a:t>Relationships with a start and end date</a:t>
            </a:r>
          </a:p>
          <a:p>
            <a:pPr lvl="1"/>
            <a:r>
              <a:rPr lang="en-US" dirty="0" smtClean="0"/>
              <a:t>Comes full circle to the BCO concepts of “Party”!</a:t>
            </a:r>
          </a:p>
          <a:p>
            <a:pPr lvl="0"/>
            <a:r>
              <a:rPr lang="en-US" dirty="0" smtClean="0"/>
              <a:t>Interesting observations on</a:t>
            </a:r>
            <a:r>
              <a:rPr lang="en-US" baseline="0" dirty="0" smtClean="0"/>
              <a:t> data versus “Things” and what is modeled</a:t>
            </a:r>
          </a:p>
          <a:p>
            <a:pPr lvl="1"/>
            <a:r>
              <a:rPr lang="en-US" baseline="0" dirty="0" smtClean="0"/>
              <a:t>Open world v closed world assumptions</a:t>
            </a:r>
          </a:p>
          <a:p>
            <a:pPr lvl="1"/>
            <a:r>
              <a:rPr lang="en-US" baseline="0" dirty="0" smtClean="0"/>
              <a:t>When to model that “Thing” which is a Record</a:t>
            </a:r>
          </a:p>
          <a:p>
            <a:pPr lvl="0"/>
            <a:r>
              <a:rPr lang="en-US" baseline="0" dirty="0" smtClean="0"/>
              <a:t>Have started to identify and extend conceptual requirements on these sessions e.g. “Address” terms – to be carried back to the BCO</a:t>
            </a:r>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28</a:t>
            </a:fld>
            <a:endParaRPr lang="en-US" dirty="0"/>
          </a:p>
        </p:txBody>
      </p:sp>
    </p:spTree>
    <p:extLst>
      <p:ext uri="{BB962C8B-B14F-4D97-AF65-F5344CB8AC3E}">
        <p14:creationId xmlns:p14="http://schemas.microsoft.com/office/powerpoint/2010/main" val="239241945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29</a:t>
            </a:fld>
            <a:endParaRPr lang="en-US" dirty="0"/>
          </a:p>
        </p:txBody>
      </p:sp>
    </p:spTree>
    <p:extLst>
      <p:ext uri="{BB962C8B-B14F-4D97-AF65-F5344CB8AC3E}">
        <p14:creationId xmlns:p14="http://schemas.microsoft.com/office/powerpoint/2010/main" val="41559174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Headline Points</a:t>
            </a:r>
            <a:endParaRPr lang="en-US" dirty="0"/>
          </a:p>
        </p:txBody>
      </p:sp>
      <p:sp>
        <p:nvSpPr>
          <p:cNvPr id="3" name="Content Placeholder 2"/>
          <p:cNvSpPr>
            <a:spLocks noGrp="1"/>
          </p:cNvSpPr>
          <p:nvPr>
            <p:ph idx="1"/>
          </p:nvPr>
        </p:nvSpPr>
        <p:spPr/>
        <p:txBody>
          <a:bodyPr/>
          <a:lstStyle/>
          <a:p>
            <a:r>
              <a:rPr lang="en-US" baseline="0" dirty="0" smtClean="0"/>
              <a:t>The “January Draft” is nearly done</a:t>
            </a:r>
          </a:p>
          <a:p>
            <a:pPr lvl="1"/>
            <a:r>
              <a:rPr lang="en-US" baseline="0" dirty="0" smtClean="0"/>
              <a:t>Minor tweaks from today’s session</a:t>
            </a:r>
          </a:p>
          <a:p>
            <a:pPr lvl="1"/>
            <a:r>
              <a:rPr lang="en-US" baseline="0" dirty="0" smtClean="0"/>
              <a:t>Clean diagrams being produced</a:t>
            </a:r>
          </a:p>
          <a:p>
            <a:pPr lvl="1"/>
            <a:r>
              <a:rPr lang="en-US" baseline="0" dirty="0" smtClean="0"/>
              <a:t>Non operational OWL etc. </a:t>
            </a:r>
          </a:p>
          <a:p>
            <a:pPr lvl="0"/>
            <a:r>
              <a:rPr lang="en-US" baseline="0" dirty="0" smtClean="0"/>
              <a:t>Architecture for OMG Specifications</a:t>
            </a:r>
          </a:p>
          <a:p>
            <a:pPr lvl="0"/>
            <a:r>
              <a:rPr lang="en-US" baseline="0" dirty="0" smtClean="0"/>
              <a:t>Development Process thinking</a:t>
            </a:r>
          </a:p>
          <a:p>
            <a:pPr lvl="0"/>
            <a:r>
              <a:rPr lang="en-US" baseline="0" dirty="0" smtClean="0"/>
              <a:t>Workstream Requirements</a:t>
            </a:r>
            <a:endParaRPr lang="en-US" baseline="0" dirty="0" smtClean="0"/>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3</a:t>
            </a:fld>
            <a:endParaRPr lang="en-US" dirty="0"/>
          </a:p>
        </p:txBody>
      </p:sp>
    </p:spTree>
    <p:extLst>
      <p:ext uri="{BB962C8B-B14F-4D97-AF65-F5344CB8AC3E}">
        <p14:creationId xmlns:p14="http://schemas.microsoft.com/office/powerpoint/2010/main" val="20380451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FIBO Progress Summary</a:t>
            </a:r>
            <a:endParaRPr lang="en-US" dirty="0"/>
          </a:p>
        </p:txBody>
      </p:sp>
      <p:sp>
        <p:nvSpPr>
          <p:cNvPr id="3" name="Content Placeholder 2"/>
          <p:cNvSpPr>
            <a:spLocks noGrp="1"/>
          </p:cNvSpPr>
          <p:nvPr>
            <p:ph idx="1"/>
          </p:nvPr>
        </p:nvSpPr>
        <p:spPr/>
        <p:txBody>
          <a:bodyPr/>
          <a:lstStyle/>
          <a:p>
            <a:r>
              <a:rPr lang="en-US" dirty="0" smtClean="0"/>
              <a:t>SME Reviews  </a:t>
            </a:r>
          </a:p>
          <a:p>
            <a:pPr lvl="1"/>
            <a:r>
              <a:rPr lang="en-US" dirty="0" smtClean="0"/>
              <a:t>Progressing well</a:t>
            </a:r>
          </a:p>
          <a:p>
            <a:pPr lvl="2"/>
            <a:r>
              <a:rPr lang="en-US" dirty="0" smtClean="0"/>
              <a:t>Have now resolved most of the “loose</a:t>
            </a:r>
            <a:r>
              <a:rPr lang="en-US" baseline="0" dirty="0" smtClean="0"/>
              <a:t> ends” that were in the existing draft</a:t>
            </a:r>
          </a:p>
          <a:p>
            <a:pPr lvl="2"/>
            <a:r>
              <a:rPr lang="en-US" baseline="0" dirty="0" smtClean="0"/>
              <a:t>Defined overall scope for February formal release</a:t>
            </a:r>
          </a:p>
          <a:p>
            <a:pPr lvl="0"/>
            <a:r>
              <a:rPr lang="en-US" dirty="0" smtClean="0"/>
              <a:t>Formal Release: Feb for March 2013</a:t>
            </a:r>
          </a:p>
          <a:p>
            <a:pPr lvl="0"/>
            <a:r>
              <a:rPr lang="en-US" dirty="0" smtClean="0"/>
              <a:t>Draft</a:t>
            </a:r>
            <a:r>
              <a:rPr lang="en-US" baseline="0" dirty="0" smtClean="0"/>
              <a:t> </a:t>
            </a:r>
            <a:r>
              <a:rPr lang="en-US" sz="2800" kern="1200" baseline="0" dirty="0" smtClean="0">
                <a:solidFill>
                  <a:schemeClr val="tx1"/>
                </a:solidFill>
                <a:effectLst/>
                <a:latin typeface="+mn-lt"/>
                <a:ea typeface="+mn-ea"/>
                <a:cs typeface="+mn-cs"/>
              </a:rPr>
              <a:t>“Convenience Document” </a:t>
            </a:r>
            <a:r>
              <a:rPr lang="en-US" baseline="0" dirty="0" smtClean="0"/>
              <a:t>Specification in progress for </a:t>
            </a:r>
            <a:r>
              <a:rPr lang="en-US" baseline="0" dirty="0" smtClean="0"/>
              <a:t>January 2013</a:t>
            </a:r>
            <a:endParaRPr lang="en-US" baseline="0" dirty="0" smtClean="0"/>
          </a:p>
          <a:p>
            <a:pPr lvl="0"/>
            <a:r>
              <a:rPr lang="en-US" baseline="0" dirty="0" smtClean="0"/>
              <a:t>FIBO Foundations</a:t>
            </a:r>
          </a:p>
          <a:p>
            <a:pPr lvl="1"/>
            <a:r>
              <a:rPr lang="en-US" dirty="0" smtClean="0"/>
              <a:t>Now need to include more than just the foundational terms needed for FIBO-BE</a:t>
            </a:r>
          </a:p>
          <a:p>
            <a:pPr lvl="1"/>
            <a:r>
              <a:rPr lang="en-US" dirty="0" smtClean="0"/>
              <a:t>By Feb we need all the foundational semantics in place!</a:t>
            </a:r>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4</a:t>
            </a:fld>
            <a:endParaRPr lang="en-US" dirty="0"/>
          </a:p>
        </p:txBody>
      </p:sp>
    </p:spTree>
    <p:extLst>
      <p:ext uri="{BB962C8B-B14F-4D97-AF65-F5344CB8AC3E}">
        <p14:creationId xmlns:p14="http://schemas.microsoft.com/office/powerpoint/2010/main" val="405524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Proposed Workstreams in 2013</a:t>
            </a:r>
            <a:endParaRPr lang="en-US" dirty="0"/>
          </a:p>
        </p:txBody>
      </p:sp>
      <p:sp>
        <p:nvSpPr>
          <p:cNvPr id="3" name="Content Placeholder 2"/>
          <p:cNvSpPr>
            <a:spLocks noGrp="1"/>
          </p:cNvSpPr>
          <p:nvPr>
            <p:ph idx="1"/>
          </p:nvPr>
        </p:nvSpPr>
        <p:spPr/>
        <p:txBody>
          <a:bodyPr/>
          <a:lstStyle/>
          <a:p>
            <a:pPr lvl="0"/>
            <a:r>
              <a:rPr lang="en-US" dirty="0" smtClean="0"/>
              <a:t>FIBO </a:t>
            </a:r>
            <a:r>
              <a:rPr lang="en-US" dirty="0" smtClean="0"/>
              <a:t>User Group / Implementation</a:t>
            </a:r>
            <a:endParaRPr lang="en-US" dirty="0" smtClean="0"/>
          </a:p>
          <a:p>
            <a:pPr lvl="1"/>
            <a:r>
              <a:rPr lang="en-US" dirty="0" smtClean="0"/>
              <a:t>Share user experiences on different routes</a:t>
            </a:r>
            <a:r>
              <a:rPr lang="en-US" baseline="0" dirty="0" smtClean="0"/>
              <a:t> to implementing the business concept model content in FIBO</a:t>
            </a:r>
          </a:p>
          <a:p>
            <a:pPr lvl="2"/>
            <a:r>
              <a:rPr lang="en-US" dirty="0" smtClean="0"/>
              <a:t>Conventional technology</a:t>
            </a:r>
            <a:r>
              <a:rPr lang="en-US" baseline="0" dirty="0" smtClean="0"/>
              <a:t> routes</a:t>
            </a:r>
          </a:p>
          <a:p>
            <a:pPr lvl="2"/>
            <a:r>
              <a:rPr lang="en-US" baseline="0" dirty="0" smtClean="0"/>
              <a:t>Operational Ontologies (semantic tech / reasoner based applications)</a:t>
            </a:r>
          </a:p>
          <a:p>
            <a:pPr lvl="0"/>
            <a:r>
              <a:rPr lang="en-US" baseline="0" dirty="0" smtClean="0"/>
              <a:t>Foundations / Upper Ontology</a:t>
            </a:r>
            <a:endParaRPr lang="en-US" baseline="0" dirty="0" smtClean="0"/>
          </a:p>
          <a:p>
            <a:pPr lvl="1"/>
            <a:r>
              <a:rPr lang="en-US" baseline="0" dirty="0" smtClean="0"/>
              <a:t>More philosophical </a:t>
            </a:r>
          </a:p>
          <a:p>
            <a:pPr lvl="1"/>
            <a:r>
              <a:rPr lang="en-US" baseline="0" dirty="0" smtClean="0"/>
              <a:t>Key to alignment of concept semantics in </a:t>
            </a:r>
            <a:r>
              <a:rPr lang="en-US" baseline="0" dirty="0" smtClean="0"/>
              <a:t>FIBO </a:t>
            </a:r>
            <a:r>
              <a:rPr lang="en-US" baseline="0" dirty="0" smtClean="0"/>
              <a:t>Foundations</a:t>
            </a:r>
          </a:p>
          <a:p>
            <a:pPr lvl="0"/>
            <a:r>
              <a:rPr lang="en-US" baseline="0" dirty="0" smtClean="0"/>
              <a:t>Other FIBO Foundations work</a:t>
            </a:r>
          </a:p>
          <a:p>
            <a:pPr lvl="1"/>
            <a:r>
              <a:rPr lang="en-US" baseline="0" dirty="0" smtClean="0"/>
              <a:t>Accounting / REA / XBRL Transaction </a:t>
            </a:r>
            <a:r>
              <a:rPr lang="en-US" baseline="0" dirty="0" smtClean="0"/>
              <a:t>Shared Semantics – </a:t>
            </a:r>
          </a:p>
          <a:p>
            <a:pPr lvl="1"/>
            <a:r>
              <a:rPr lang="en-US" baseline="0" dirty="0" smtClean="0"/>
              <a:t>Date Time</a:t>
            </a:r>
            <a:endParaRPr lang="en-US" baseline="0" dirty="0" smtClean="0"/>
          </a:p>
          <a:p>
            <a:pPr lvl="1"/>
            <a:r>
              <a:rPr lang="en-US" baseline="0" dirty="0" smtClean="0"/>
              <a:t>Real Estate (alongside Geo and Location?) – needed for future loan related </a:t>
            </a:r>
            <a:r>
              <a:rPr lang="en-US" baseline="0" dirty="0" smtClean="0"/>
              <a:t>terms</a:t>
            </a:r>
            <a:endParaRPr lang="en-US" baseline="0" dirty="0" smtClean="0"/>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5</a:t>
            </a:fld>
            <a:endParaRPr lang="en-US" dirty="0"/>
          </a:p>
        </p:txBody>
      </p:sp>
    </p:spTree>
    <p:extLst>
      <p:ext uri="{BB962C8B-B14F-4D97-AF65-F5344CB8AC3E}">
        <p14:creationId xmlns:p14="http://schemas.microsoft.com/office/powerpoint/2010/main" val="29738740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Methodological Considerations</a:t>
            </a:r>
            <a:endParaRPr lang="en-US" dirty="0"/>
          </a:p>
        </p:txBody>
      </p:sp>
      <p:sp>
        <p:nvSpPr>
          <p:cNvPr id="3" name="Content Placeholder 2"/>
          <p:cNvSpPr>
            <a:spLocks noGrp="1"/>
          </p:cNvSpPr>
          <p:nvPr>
            <p:ph idx="1"/>
          </p:nvPr>
        </p:nvSpPr>
        <p:spPr/>
        <p:txBody>
          <a:bodyPr/>
          <a:lstStyle/>
          <a:p>
            <a:r>
              <a:rPr lang="en-US" dirty="0" smtClean="0"/>
              <a:t>Conceptual v Logical v Physical Models</a:t>
            </a:r>
          </a:p>
          <a:p>
            <a:r>
              <a:rPr lang="en-US" dirty="0" smtClean="0"/>
              <a:t>Model formalism</a:t>
            </a:r>
            <a:r>
              <a:rPr lang="en-US" baseline="0" dirty="0" smtClean="0"/>
              <a:t> v Model Semantics</a:t>
            </a:r>
          </a:p>
          <a:p>
            <a:endParaRPr lang="en-US" baseline="0" dirty="0" smtClean="0"/>
          </a:p>
          <a:p>
            <a:r>
              <a:rPr lang="en-US" baseline="0" dirty="0" smtClean="0"/>
              <a:t>Where does FIBO fit in? </a:t>
            </a:r>
          </a:p>
          <a:p>
            <a:pPr lvl="1"/>
            <a:r>
              <a:rPr lang="en-US" dirty="0" smtClean="0"/>
              <a:t>The full,</a:t>
            </a:r>
            <a:r>
              <a:rPr lang="en-US" baseline="0" dirty="0" smtClean="0"/>
              <a:t> legally grounded semantics of FIBO</a:t>
            </a:r>
          </a:p>
          <a:p>
            <a:pPr lvl="1"/>
            <a:r>
              <a:rPr lang="en-US" baseline="0" dirty="0" smtClean="0"/>
              <a:t>OMG FIBO Specifications positioning</a:t>
            </a:r>
          </a:p>
          <a:p>
            <a:pPr lvl="1"/>
            <a:endParaRPr lang="en-US" dirty="0"/>
          </a:p>
          <a:p>
            <a:r>
              <a:rPr lang="en-US" dirty="0" smtClean="0"/>
              <a:t>Deriving conformant ontologies</a:t>
            </a:r>
          </a:p>
          <a:p>
            <a:pPr lvl="1"/>
            <a:r>
              <a:rPr lang="en-US" dirty="0" smtClean="0"/>
              <a:t>Direct extraction: conformant per Section 2 of spec</a:t>
            </a:r>
          </a:p>
          <a:p>
            <a:pPr lvl="1"/>
            <a:r>
              <a:rPr lang="en-US" dirty="0" smtClean="0"/>
              <a:t>Transformations – in non normative Annex G</a:t>
            </a:r>
          </a:p>
          <a:p>
            <a:pPr lvl="2"/>
            <a:r>
              <a:rPr lang="en-US" smtClean="0"/>
              <a:t>For now…</a:t>
            </a:r>
            <a:endParaRPr lang="en-US" dirty="0"/>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6</a:t>
            </a:fld>
            <a:endParaRPr lang="en-US" dirty="0"/>
          </a:p>
        </p:txBody>
      </p:sp>
    </p:spTree>
    <p:extLst>
      <p:ext uri="{BB962C8B-B14F-4D97-AF65-F5344CB8AC3E}">
        <p14:creationId xmlns:p14="http://schemas.microsoft.com/office/powerpoint/2010/main" val="35623915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4"/>
          <p:cNvSpPr>
            <a:spLocks noGrp="1"/>
          </p:cNvSpPr>
          <p:nvPr>
            <p:ph type="sldNum" sz="quarter" idx="4294967295"/>
          </p:nvPr>
        </p:nvSpPr>
        <p:spPr>
          <a:xfrm>
            <a:off x="6096000" y="65532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fld id="{AB54619D-DC9D-4CCE-B3B2-C47685CD9C6A}" type="slidenum">
              <a:rPr lang="en-US" smtClean="0"/>
              <a:pPr/>
              <a:t>7</a:t>
            </a:fld>
            <a:endParaRPr lang="en-US" smtClean="0"/>
          </a:p>
        </p:txBody>
      </p:sp>
      <p:sp>
        <p:nvSpPr>
          <p:cNvPr id="10243" name="Footer Placeholder 5"/>
          <p:cNvSpPr>
            <a:spLocks noGrp="1"/>
          </p:cNvSpPr>
          <p:nvPr>
            <p:ph type="ftr"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r>
              <a:rPr lang="en-US" smtClean="0">
                <a:solidFill>
                  <a:srgbClr val="000000"/>
                </a:solidFill>
              </a:rPr>
              <a:t>Copyright © 2010 EDM Council Inc.</a:t>
            </a:r>
            <a:endParaRPr lang="en-US" sz="1600" smtClean="0">
              <a:solidFill>
                <a:srgbClr val="000000"/>
              </a:solidFill>
              <a:latin typeface="Times New Roman" charset="0"/>
            </a:endParaRPr>
          </a:p>
        </p:txBody>
      </p:sp>
      <p:sp>
        <p:nvSpPr>
          <p:cNvPr id="10244" name="Rectangle 2"/>
          <p:cNvSpPr>
            <a:spLocks noGrp="1" noChangeArrowheads="1"/>
          </p:cNvSpPr>
          <p:nvPr>
            <p:ph type="title"/>
          </p:nvPr>
        </p:nvSpPr>
        <p:spPr/>
        <p:txBody>
          <a:bodyPr/>
          <a:lstStyle/>
          <a:p>
            <a:r>
              <a:rPr lang="en-GB" dirty="0" smtClean="0"/>
              <a:t>Model Positioning</a:t>
            </a:r>
          </a:p>
        </p:txBody>
      </p:sp>
      <p:sp>
        <p:nvSpPr>
          <p:cNvPr id="10245" name="Rectangle 4"/>
          <p:cNvSpPr>
            <a:spLocks noChangeArrowheads="1"/>
          </p:cNvSpPr>
          <p:nvPr/>
        </p:nvSpPr>
        <p:spPr bwMode="auto">
          <a:xfrm>
            <a:off x="1600200" y="1600200"/>
            <a:ext cx="4724400" cy="914400"/>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2800" dirty="0"/>
              <a:t>Conceptual </a:t>
            </a:r>
            <a:r>
              <a:rPr lang="en-GB" sz="2800" dirty="0" smtClean="0"/>
              <a:t>Model (CIM)</a:t>
            </a:r>
            <a:endParaRPr lang="en-GB" dirty="0"/>
          </a:p>
        </p:txBody>
      </p:sp>
      <p:sp>
        <p:nvSpPr>
          <p:cNvPr id="10246" name="Rectangle 6"/>
          <p:cNvSpPr>
            <a:spLocks noChangeArrowheads="1"/>
          </p:cNvSpPr>
          <p:nvPr/>
        </p:nvSpPr>
        <p:spPr bwMode="auto">
          <a:xfrm>
            <a:off x="1981200" y="3124200"/>
            <a:ext cx="4724400" cy="91440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2800" dirty="0"/>
              <a:t>Logical </a:t>
            </a:r>
            <a:r>
              <a:rPr lang="en-GB" sz="2800" dirty="0" smtClean="0"/>
              <a:t>Model (PIM)</a:t>
            </a:r>
            <a:endParaRPr lang="en-GB" dirty="0"/>
          </a:p>
        </p:txBody>
      </p:sp>
      <p:sp>
        <p:nvSpPr>
          <p:cNvPr id="10247" name="Rectangle 7"/>
          <p:cNvSpPr>
            <a:spLocks noChangeArrowheads="1"/>
          </p:cNvSpPr>
          <p:nvPr/>
        </p:nvSpPr>
        <p:spPr bwMode="auto">
          <a:xfrm>
            <a:off x="2362200" y="4648200"/>
            <a:ext cx="4724400" cy="91440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2800" dirty="0"/>
              <a:t>Physical </a:t>
            </a:r>
            <a:r>
              <a:rPr lang="en-GB" sz="2800" dirty="0" smtClean="0"/>
              <a:t>Model (PSM)</a:t>
            </a:r>
            <a:endParaRPr lang="en-GB" dirty="0"/>
          </a:p>
        </p:txBody>
      </p:sp>
      <p:sp>
        <p:nvSpPr>
          <p:cNvPr id="10248" name="Line 8"/>
          <p:cNvSpPr>
            <a:spLocks noChangeShapeType="1"/>
          </p:cNvSpPr>
          <p:nvPr/>
        </p:nvSpPr>
        <p:spPr bwMode="auto">
          <a:xfrm>
            <a:off x="3200400" y="3962400"/>
            <a:ext cx="609600" cy="838200"/>
          </a:xfrm>
          <a:prstGeom prst="line">
            <a:avLst/>
          </a:prstGeom>
          <a:noFill/>
          <a:ln w="50800">
            <a:solidFill>
              <a:srgbClr val="FF00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49" name="Line 9"/>
          <p:cNvSpPr>
            <a:spLocks noChangeShapeType="1"/>
          </p:cNvSpPr>
          <p:nvPr/>
        </p:nvSpPr>
        <p:spPr bwMode="auto">
          <a:xfrm>
            <a:off x="2133600" y="2438400"/>
            <a:ext cx="609600" cy="838200"/>
          </a:xfrm>
          <a:prstGeom prst="line">
            <a:avLst/>
          </a:prstGeom>
          <a:noFill/>
          <a:ln w="50800">
            <a:solidFill>
              <a:srgbClr val="FF00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50" name="Text Box 10"/>
          <p:cNvSpPr txBox="1">
            <a:spLocks noChangeArrowheads="1"/>
          </p:cNvSpPr>
          <p:nvPr/>
        </p:nvSpPr>
        <p:spPr bwMode="auto">
          <a:xfrm>
            <a:off x="2590800" y="2590800"/>
            <a:ext cx="946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pPr eaLnBrk="1" hangingPunct="1"/>
            <a:r>
              <a:rPr lang="en-GB"/>
              <a:t>Realise</a:t>
            </a:r>
          </a:p>
        </p:txBody>
      </p:sp>
      <p:sp>
        <p:nvSpPr>
          <p:cNvPr id="10251" name="Text Box 11"/>
          <p:cNvSpPr txBox="1">
            <a:spLocks noChangeArrowheads="1"/>
          </p:cNvSpPr>
          <p:nvPr/>
        </p:nvSpPr>
        <p:spPr bwMode="auto">
          <a:xfrm>
            <a:off x="3581400" y="4114800"/>
            <a:ext cx="1250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pPr eaLnBrk="1" hangingPunct="1"/>
            <a:r>
              <a:rPr lang="en-GB"/>
              <a:t>Implement</a:t>
            </a:r>
          </a:p>
        </p:txBody>
      </p:sp>
    </p:spTree>
    <p:extLst>
      <p:ext uri="{BB962C8B-B14F-4D97-AF65-F5344CB8AC3E}">
        <p14:creationId xmlns:p14="http://schemas.microsoft.com/office/powerpoint/2010/main" val="22589926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4"/>
          <p:cNvSpPr>
            <a:spLocks noGrp="1"/>
          </p:cNvSpPr>
          <p:nvPr>
            <p:ph type="sldNum" sz="quarter" idx="4294967295"/>
          </p:nvPr>
        </p:nvSpPr>
        <p:spPr>
          <a:xfrm>
            <a:off x="6096000" y="65532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fld id="{AB54619D-DC9D-4CCE-B3B2-C47685CD9C6A}" type="slidenum">
              <a:rPr lang="en-US" smtClean="0"/>
              <a:pPr/>
              <a:t>8</a:t>
            </a:fld>
            <a:endParaRPr lang="en-US" smtClean="0"/>
          </a:p>
        </p:txBody>
      </p:sp>
      <p:sp>
        <p:nvSpPr>
          <p:cNvPr id="10243" name="Footer Placeholder 5"/>
          <p:cNvSpPr>
            <a:spLocks noGrp="1"/>
          </p:cNvSpPr>
          <p:nvPr>
            <p:ph type="ftr"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r>
              <a:rPr lang="en-US" smtClean="0">
                <a:solidFill>
                  <a:srgbClr val="000000"/>
                </a:solidFill>
              </a:rPr>
              <a:t>Copyright © 2010 EDM Council Inc.</a:t>
            </a:r>
            <a:endParaRPr lang="en-US" sz="1600" smtClean="0">
              <a:solidFill>
                <a:srgbClr val="000000"/>
              </a:solidFill>
              <a:latin typeface="Times New Roman" charset="0"/>
            </a:endParaRPr>
          </a:p>
        </p:txBody>
      </p:sp>
      <p:sp>
        <p:nvSpPr>
          <p:cNvPr id="10244" name="Rectangle 2"/>
          <p:cNvSpPr>
            <a:spLocks noGrp="1" noChangeArrowheads="1"/>
          </p:cNvSpPr>
          <p:nvPr>
            <p:ph type="title"/>
          </p:nvPr>
        </p:nvSpPr>
        <p:spPr/>
        <p:txBody>
          <a:bodyPr/>
          <a:lstStyle/>
          <a:p>
            <a:r>
              <a:rPr lang="en-GB" dirty="0" smtClean="0"/>
              <a:t>Model Positioning</a:t>
            </a:r>
          </a:p>
        </p:txBody>
      </p:sp>
      <p:sp>
        <p:nvSpPr>
          <p:cNvPr id="10245" name="Rectangle 4"/>
          <p:cNvSpPr>
            <a:spLocks noChangeArrowheads="1"/>
          </p:cNvSpPr>
          <p:nvPr/>
        </p:nvSpPr>
        <p:spPr bwMode="auto">
          <a:xfrm>
            <a:off x="1600200" y="1600200"/>
            <a:ext cx="4724400" cy="914400"/>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2800" dirty="0"/>
              <a:t>Conceptual </a:t>
            </a:r>
            <a:r>
              <a:rPr lang="en-GB" sz="2800" dirty="0" smtClean="0"/>
              <a:t>Model (CIM)</a:t>
            </a:r>
            <a:endParaRPr lang="en-GB" dirty="0"/>
          </a:p>
        </p:txBody>
      </p:sp>
      <p:sp>
        <p:nvSpPr>
          <p:cNvPr id="10246" name="Rectangle 6"/>
          <p:cNvSpPr>
            <a:spLocks noChangeArrowheads="1"/>
          </p:cNvSpPr>
          <p:nvPr/>
        </p:nvSpPr>
        <p:spPr bwMode="auto">
          <a:xfrm>
            <a:off x="1981200" y="3124200"/>
            <a:ext cx="4724400" cy="91440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2800" dirty="0"/>
              <a:t>Logical </a:t>
            </a:r>
            <a:r>
              <a:rPr lang="en-GB" sz="2800" dirty="0" smtClean="0"/>
              <a:t>Model (PIM)</a:t>
            </a:r>
            <a:endParaRPr lang="en-GB" dirty="0"/>
          </a:p>
        </p:txBody>
      </p:sp>
      <p:sp>
        <p:nvSpPr>
          <p:cNvPr id="10247" name="Rectangle 7"/>
          <p:cNvSpPr>
            <a:spLocks noChangeArrowheads="1"/>
          </p:cNvSpPr>
          <p:nvPr/>
        </p:nvSpPr>
        <p:spPr bwMode="auto">
          <a:xfrm>
            <a:off x="2362200" y="4648200"/>
            <a:ext cx="4724400" cy="91440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2800" dirty="0"/>
              <a:t>Physical </a:t>
            </a:r>
            <a:r>
              <a:rPr lang="en-GB" sz="2800" dirty="0" smtClean="0"/>
              <a:t>Model (PSM)</a:t>
            </a:r>
            <a:endParaRPr lang="en-GB" dirty="0"/>
          </a:p>
        </p:txBody>
      </p:sp>
      <p:sp>
        <p:nvSpPr>
          <p:cNvPr id="10248" name="Line 8"/>
          <p:cNvSpPr>
            <a:spLocks noChangeShapeType="1"/>
          </p:cNvSpPr>
          <p:nvPr/>
        </p:nvSpPr>
        <p:spPr bwMode="auto">
          <a:xfrm>
            <a:off x="3200400" y="3962400"/>
            <a:ext cx="609600" cy="838200"/>
          </a:xfrm>
          <a:prstGeom prst="line">
            <a:avLst/>
          </a:prstGeom>
          <a:noFill/>
          <a:ln w="50800">
            <a:solidFill>
              <a:srgbClr val="FF00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49" name="Line 9"/>
          <p:cNvSpPr>
            <a:spLocks noChangeShapeType="1"/>
          </p:cNvSpPr>
          <p:nvPr/>
        </p:nvSpPr>
        <p:spPr bwMode="auto">
          <a:xfrm>
            <a:off x="2133600" y="2438400"/>
            <a:ext cx="609600" cy="838200"/>
          </a:xfrm>
          <a:prstGeom prst="line">
            <a:avLst/>
          </a:prstGeom>
          <a:noFill/>
          <a:ln w="50800">
            <a:solidFill>
              <a:srgbClr val="FF00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50" name="Text Box 10"/>
          <p:cNvSpPr txBox="1">
            <a:spLocks noChangeArrowheads="1"/>
          </p:cNvSpPr>
          <p:nvPr/>
        </p:nvSpPr>
        <p:spPr bwMode="auto">
          <a:xfrm>
            <a:off x="2590800" y="2590800"/>
            <a:ext cx="946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pPr eaLnBrk="1" hangingPunct="1"/>
            <a:r>
              <a:rPr lang="en-GB"/>
              <a:t>Realise</a:t>
            </a:r>
          </a:p>
        </p:txBody>
      </p:sp>
      <p:sp>
        <p:nvSpPr>
          <p:cNvPr id="10251" name="Text Box 11"/>
          <p:cNvSpPr txBox="1">
            <a:spLocks noChangeArrowheads="1"/>
          </p:cNvSpPr>
          <p:nvPr/>
        </p:nvSpPr>
        <p:spPr bwMode="auto">
          <a:xfrm>
            <a:off x="3581400" y="4114800"/>
            <a:ext cx="1250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pPr eaLnBrk="1" hangingPunct="1"/>
            <a:r>
              <a:rPr lang="en-GB"/>
              <a:t>Implement</a:t>
            </a:r>
          </a:p>
        </p:txBody>
      </p:sp>
      <p:sp>
        <p:nvSpPr>
          <p:cNvPr id="12" name="TextBox 6"/>
          <p:cNvSpPr txBox="1">
            <a:spLocks noChangeArrowheads="1"/>
          </p:cNvSpPr>
          <p:nvPr/>
        </p:nvSpPr>
        <p:spPr bwMode="auto">
          <a:xfrm>
            <a:off x="6172200" y="2525713"/>
            <a:ext cx="28194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pPr eaLnBrk="1" hangingPunct="1"/>
            <a:r>
              <a:rPr lang="en-US">
                <a:solidFill>
                  <a:srgbClr val="1D05CD"/>
                </a:solidFill>
              </a:rPr>
              <a:t>The Language Interface</a:t>
            </a:r>
          </a:p>
        </p:txBody>
      </p:sp>
      <p:sp>
        <p:nvSpPr>
          <p:cNvPr id="13" name="TextBox 8"/>
          <p:cNvSpPr txBox="1">
            <a:spLocks noChangeArrowheads="1"/>
          </p:cNvSpPr>
          <p:nvPr/>
        </p:nvSpPr>
        <p:spPr bwMode="auto">
          <a:xfrm>
            <a:off x="7086600" y="1905000"/>
            <a:ext cx="1828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pPr eaLnBrk="1" hangingPunct="1"/>
            <a:r>
              <a:rPr lang="en-US" sz="2800">
                <a:solidFill>
                  <a:srgbClr val="1D05CD"/>
                </a:solidFill>
              </a:rPr>
              <a:t>Business</a:t>
            </a:r>
            <a:endParaRPr lang="en-US">
              <a:solidFill>
                <a:srgbClr val="1D05CD"/>
              </a:solidFill>
            </a:endParaRPr>
          </a:p>
        </p:txBody>
      </p:sp>
      <p:sp>
        <p:nvSpPr>
          <p:cNvPr id="14" name="TextBox 19"/>
          <p:cNvSpPr txBox="1">
            <a:spLocks noChangeArrowheads="1"/>
          </p:cNvSpPr>
          <p:nvPr/>
        </p:nvSpPr>
        <p:spPr bwMode="auto">
          <a:xfrm>
            <a:off x="6781800" y="3133725"/>
            <a:ext cx="2057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pPr eaLnBrk="1" hangingPunct="1"/>
            <a:r>
              <a:rPr lang="en-US" sz="2800">
                <a:solidFill>
                  <a:srgbClr val="1D05CD"/>
                </a:solidFill>
              </a:rPr>
              <a:t>Technology</a:t>
            </a:r>
            <a:endParaRPr lang="en-US">
              <a:solidFill>
                <a:srgbClr val="1D05CD"/>
              </a:solidFill>
            </a:endParaRPr>
          </a:p>
        </p:txBody>
      </p:sp>
      <p:sp>
        <p:nvSpPr>
          <p:cNvPr id="15" name="Line 8"/>
          <p:cNvSpPr>
            <a:spLocks noChangeShapeType="1"/>
          </p:cNvSpPr>
          <p:nvPr/>
        </p:nvSpPr>
        <p:spPr bwMode="auto">
          <a:xfrm>
            <a:off x="8763000" y="3133725"/>
            <a:ext cx="0" cy="990600"/>
          </a:xfrm>
          <a:prstGeom prst="line">
            <a:avLst/>
          </a:prstGeom>
          <a:noFill/>
          <a:ln w="50800">
            <a:solidFill>
              <a:srgbClr val="1D05CD"/>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 name="Line 8"/>
          <p:cNvSpPr>
            <a:spLocks noChangeShapeType="1"/>
          </p:cNvSpPr>
          <p:nvPr/>
        </p:nvSpPr>
        <p:spPr bwMode="auto">
          <a:xfrm flipV="1">
            <a:off x="8763000" y="1371600"/>
            <a:ext cx="0" cy="1143000"/>
          </a:xfrm>
          <a:prstGeom prst="line">
            <a:avLst/>
          </a:prstGeom>
          <a:noFill/>
          <a:ln w="50800">
            <a:solidFill>
              <a:srgbClr val="1D05CD"/>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17" name="Straight Connector 16"/>
          <p:cNvCxnSpPr/>
          <p:nvPr/>
        </p:nvCxnSpPr>
        <p:spPr>
          <a:xfrm>
            <a:off x="685800" y="2857500"/>
            <a:ext cx="8305800" cy="0"/>
          </a:xfrm>
          <a:prstGeom prst="line">
            <a:avLst/>
          </a:prstGeom>
          <a:ln w="57150">
            <a:solidFill>
              <a:srgbClr val="1D05CD"/>
            </a:solidFill>
            <a:prstDash val="dash"/>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2613752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4"/>
          <p:cNvSpPr>
            <a:spLocks noGrp="1"/>
          </p:cNvSpPr>
          <p:nvPr>
            <p:ph type="sldNum" sz="quarter" idx="4294967295"/>
          </p:nvPr>
        </p:nvSpPr>
        <p:spPr>
          <a:xfrm>
            <a:off x="6096000" y="65532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fld id="{AB54619D-DC9D-4CCE-B3B2-C47685CD9C6A}" type="slidenum">
              <a:rPr lang="en-US" smtClean="0"/>
              <a:pPr/>
              <a:t>9</a:t>
            </a:fld>
            <a:endParaRPr lang="en-US" smtClean="0"/>
          </a:p>
        </p:txBody>
      </p:sp>
      <p:sp>
        <p:nvSpPr>
          <p:cNvPr id="10243" name="Footer Placeholder 5"/>
          <p:cNvSpPr>
            <a:spLocks noGrp="1"/>
          </p:cNvSpPr>
          <p:nvPr>
            <p:ph type="ftr"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r>
              <a:rPr lang="en-US" smtClean="0">
                <a:solidFill>
                  <a:srgbClr val="000000"/>
                </a:solidFill>
              </a:rPr>
              <a:t>Copyright © 2010 EDM Council Inc.</a:t>
            </a:r>
            <a:endParaRPr lang="en-US" sz="1600" smtClean="0">
              <a:solidFill>
                <a:srgbClr val="000000"/>
              </a:solidFill>
              <a:latin typeface="Times New Roman" charset="0"/>
            </a:endParaRPr>
          </a:p>
        </p:txBody>
      </p:sp>
      <p:sp>
        <p:nvSpPr>
          <p:cNvPr id="10244" name="Rectangle 2"/>
          <p:cNvSpPr>
            <a:spLocks noGrp="1" noChangeArrowheads="1"/>
          </p:cNvSpPr>
          <p:nvPr>
            <p:ph type="title"/>
          </p:nvPr>
        </p:nvSpPr>
        <p:spPr/>
        <p:txBody>
          <a:bodyPr/>
          <a:lstStyle/>
          <a:p>
            <a:r>
              <a:rPr lang="en-GB" dirty="0" smtClean="0"/>
              <a:t>Model </a:t>
            </a:r>
            <a:r>
              <a:rPr lang="en-GB" dirty="0" smtClean="0"/>
              <a:t>Positioning – Semantic Tech</a:t>
            </a:r>
            <a:endParaRPr lang="en-GB" dirty="0" smtClean="0"/>
          </a:p>
        </p:txBody>
      </p:sp>
      <p:sp>
        <p:nvSpPr>
          <p:cNvPr id="10245" name="Rectangle 4"/>
          <p:cNvSpPr>
            <a:spLocks noChangeArrowheads="1"/>
          </p:cNvSpPr>
          <p:nvPr/>
        </p:nvSpPr>
        <p:spPr bwMode="auto">
          <a:xfrm>
            <a:off x="1600200" y="1600200"/>
            <a:ext cx="4724400" cy="914400"/>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2800" dirty="0"/>
              <a:t>Conceptual </a:t>
            </a:r>
            <a:r>
              <a:rPr lang="en-GB" sz="2800" dirty="0" smtClean="0"/>
              <a:t>Ontology</a:t>
            </a:r>
            <a:endParaRPr lang="en-GB" dirty="0"/>
          </a:p>
        </p:txBody>
      </p:sp>
      <p:sp>
        <p:nvSpPr>
          <p:cNvPr id="10247" name="Rectangle 7"/>
          <p:cNvSpPr>
            <a:spLocks noChangeArrowheads="1"/>
          </p:cNvSpPr>
          <p:nvPr/>
        </p:nvSpPr>
        <p:spPr bwMode="auto">
          <a:xfrm>
            <a:off x="2362200" y="4648200"/>
            <a:ext cx="4724400" cy="91440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2800" dirty="0" smtClean="0"/>
              <a:t>Operational Ontology</a:t>
            </a:r>
            <a:endParaRPr lang="en-GB" dirty="0"/>
          </a:p>
        </p:txBody>
      </p:sp>
      <p:sp>
        <p:nvSpPr>
          <p:cNvPr id="10248" name="Line 8"/>
          <p:cNvSpPr>
            <a:spLocks noChangeShapeType="1"/>
          </p:cNvSpPr>
          <p:nvPr/>
        </p:nvSpPr>
        <p:spPr bwMode="auto">
          <a:xfrm>
            <a:off x="3200400" y="3962400"/>
            <a:ext cx="609600" cy="838200"/>
          </a:xfrm>
          <a:prstGeom prst="line">
            <a:avLst/>
          </a:prstGeom>
          <a:noFill/>
          <a:ln w="50800">
            <a:solidFill>
              <a:srgbClr val="FF00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49" name="Line 9"/>
          <p:cNvSpPr>
            <a:spLocks noChangeShapeType="1"/>
          </p:cNvSpPr>
          <p:nvPr/>
        </p:nvSpPr>
        <p:spPr bwMode="auto">
          <a:xfrm>
            <a:off x="2133600" y="2438400"/>
            <a:ext cx="609600" cy="838200"/>
          </a:xfrm>
          <a:prstGeom prst="line">
            <a:avLst/>
          </a:prstGeom>
          <a:noFill/>
          <a:ln w="50800">
            <a:solidFill>
              <a:srgbClr val="FF00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50" name="Text Box 10"/>
          <p:cNvSpPr txBox="1">
            <a:spLocks noChangeArrowheads="1"/>
          </p:cNvSpPr>
          <p:nvPr/>
        </p:nvSpPr>
        <p:spPr bwMode="auto">
          <a:xfrm>
            <a:off x="2590800" y="2590800"/>
            <a:ext cx="946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pPr eaLnBrk="1" hangingPunct="1"/>
            <a:r>
              <a:rPr lang="en-GB"/>
              <a:t>Realise</a:t>
            </a:r>
          </a:p>
        </p:txBody>
      </p:sp>
      <p:sp>
        <p:nvSpPr>
          <p:cNvPr id="10251" name="Text Box 11"/>
          <p:cNvSpPr txBox="1">
            <a:spLocks noChangeArrowheads="1"/>
          </p:cNvSpPr>
          <p:nvPr/>
        </p:nvSpPr>
        <p:spPr bwMode="auto">
          <a:xfrm>
            <a:off x="3581400" y="4114800"/>
            <a:ext cx="1250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pPr eaLnBrk="1" hangingPunct="1"/>
            <a:r>
              <a:rPr lang="en-GB"/>
              <a:t>Implement</a:t>
            </a:r>
          </a:p>
        </p:txBody>
      </p:sp>
      <p:sp>
        <p:nvSpPr>
          <p:cNvPr id="12" name="TextBox 6"/>
          <p:cNvSpPr txBox="1">
            <a:spLocks noChangeArrowheads="1"/>
          </p:cNvSpPr>
          <p:nvPr/>
        </p:nvSpPr>
        <p:spPr bwMode="auto">
          <a:xfrm>
            <a:off x="6172200" y="2525713"/>
            <a:ext cx="28194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pPr eaLnBrk="1" hangingPunct="1"/>
            <a:r>
              <a:rPr lang="en-US">
                <a:solidFill>
                  <a:srgbClr val="1D05CD"/>
                </a:solidFill>
              </a:rPr>
              <a:t>The Language Interface</a:t>
            </a:r>
          </a:p>
        </p:txBody>
      </p:sp>
      <p:sp>
        <p:nvSpPr>
          <p:cNvPr id="13" name="TextBox 8"/>
          <p:cNvSpPr txBox="1">
            <a:spLocks noChangeArrowheads="1"/>
          </p:cNvSpPr>
          <p:nvPr/>
        </p:nvSpPr>
        <p:spPr bwMode="auto">
          <a:xfrm>
            <a:off x="7086600" y="1905000"/>
            <a:ext cx="1828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pPr eaLnBrk="1" hangingPunct="1"/>
            <a:r>
              <a:rPr lang="en-US" sz="2800">
                <a:solidFill>
                  <a:srgbClr val="1D05CD"/>
                </a:solidFill>
              </a:rPr>
              <a:t>Business</a:t>
            </a:r>
            <a:endParaRPr lang="en-US">
              <a:solidFill>
                <a:srgbClr val="1D05CD"/>
              </a:solidFill>
            </a:endParaRPr>
          </a:p>
        </p:txBody>
      </p:sp>
      <p:sp>
        <p:nvSpPr>
          <p:cNvPr id="14" name="TextBox 19"/>
          <p:cNvSpPr txBox="1">
            <a:spLocks noChangeArrowheads="1"/>
          </p:cNvSpPr>
          <p:nvPr/>
        </p:nvSpPr>
        <p:spPr bwMode="auto">
          <a:xfrm>
            <a:off x="6781800" y="3133725"/>
            <a:ext cx="2057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pPr eaLnBrk="1" hangingPunct="1"/>
            <a:r>
              <a:rPr lang="en-US" sz="2800">
                <a:solidFill>
                  <a:srgbClr val="1D05CD"/>
                </a:solidFill>
              </a:rPr>
              <a:t>Technology</a:t>
            </a:r>
            <a:endParaRPr lang="en-US">
              <a:solidFill>
                <a:srgbClr val="1D05CD"/>
              </a:solidFill>
            </a:endParaRPr>
          </a:p>
        </p:txBody>
      </p:sp>
      <p:sp>
        <p:nvSpPr>
          <p:cNvPr id="15" name="Line 8"/>
          <p:cNvSpPr>
            <a:spLocks noChangeShapeType="1"/>
          </p:cNvSpPr>
          <p:nvPr/>
        </p:nvSpPr>
        <p:spPr bwMode="auto">
          <a:xfrm>
            <a:off x="8763000" y="3133725"/>
            <a:ext cx="0" cy="990600"/>
          </a:xfrm>
          <a:prstGeom prst="line">
            <a:avLst/>
          </a:prstGeom>
          <a:noFill/>
          <a:ln w="50800">
            <a:solidFill>
              <a:srgbClr val="1D05CD"/>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 name="Line 8"/>
          <p:cNvSpPr>
            <a:spLocks noChangeShapeType="1"/>
          </p:cNvSpPr>
          <p:nvPr/>
        </p:nvSpPr>
        <p:spPr bwMode="auto">
          <a:xfrm flipV="1">
            <a:off x="8763000" y="1371600"/>
            <a:ext cx="0" cy="1143000"/>
          </a:xfrm>
          <a:prstGeom prst="line">
            <a:avLst/>
          </a:prstGeom>
          <a:noFill/>
          <a:ln w="50800">
            <a:solidFill>
              <a:srgbClr val="1D05CD"/>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17" name="Straight Connector 16"/>
          <p:cNvCxnSpPr/>
          <p:nvPr/>
        </p:nvCxnSpPr>
        <p:spPr>
          <a:xfrm>
            <a:off x="685800" y="2857500"/>
            <a:ext cx="8305800" cy="0"/>
          </a:xfrm>
          <a:prstGeom prst="line">
            <a:avLst/>
          </a:prstGeom>
          <a:ln w="57150">
            <a:solidFill>
              <a:srgbClr val="1D05CD"/>
            </a:solidFill>
            <a:prstDash val="dash"/>
          </a:ln>
        </p:spPr>
        <p:style>
          <a:lnRef idx="1">
            <a:schemeClr val="dk1"/>
          </a:lnRef>
          <a:fillRef idx="0">
            <a:schemeClr val="dk1"/>
          </a:fillRef>
          <a:effectRef idx="0">
            <a:schemeClr val="dk1"/>
          </a:effectRef>
          <a:fontRef idx="minor">
            <a:schemeClr val="tx1"/>
          </a:fontRef>
        </p:style>
      </p:cxnSp>
      <p:sp>
        <p:nvSpPr>
          <p:cNvPr id="2" name="TextBox 1"/>
          <p:cNvSpPr txBox="1"/>
          <p:nvPr/>
        </p:nvSpPr>
        <p:spPr>
          <a:xfrm>
            <a:off x="990600" y="5638800"/>
            <a:ext cx="4741426" cy="369332"/>
          </a:xfrm>
          <a:prstGeom prst="rect">
            <a:avLst/>
          </a:prstGeom>
          <a:noFill/>
        </p:spPr>
        <p:txBody>
          <a:bodyPr wrap="none" rtlCol="0">
            <a:spAutoFit/>
          </a:bodyPr>
          <a:lstStyle/>
          <a:p>
            <a:r>
              <a:rPr lang="en-US" dirty="0" smtClean="0">
                <a:solidFill>
                  <a:srgbClr val="FF0000"/>
                </a:solidFill>
              </a:rPr>
              <a:t>Has physical instance data (OWL Individuals</a:t>
            </a:r>
            <a:endParaRPr lang="en-US" dirty="0">
              <a:solidFill>
                <a:srgbClr val="FF0000"/>
              </a:solidFill>
            </a:endParaRPr>
          </a:p>
        </p:txBody>
      </p:sp>
      <p:sp>
        <p:nvSpPr>
          <p:cNvPr id="3" name="TextBox 2"/>
          <p:cNvSpPr txBox="1"/>
          <p:nvPr/>
        </p:nvSpPr>
        <p:spPr>
          <a:xfrm>
            <a:off x="1984001" y="3352800"/>
            <a:ext cx="3219792" cy="646331"/>
          </a:xfrm>
          <a:prstGeom prst="rect">
            <a:avLst/>
          </a:prstGeom>
          <a:noFill/>
        </p:spPr>
        <p:txBody>
          <a:bodyPr wrap="none" rtlCol="0">
            <a:spAutoFit/>
          </a:bodyPr>
          <a:lstStyle/>
          <a:p>
            <a:pPr algn="ctr"/>
            <a:r>
              <a:rPr lang="en-US" b="1" dirty="0" smtClean="0">
                <a:solidFill>
                  <a:srgbClr val="FF0000"/>
                </a:solidFill>
              </a:rPr>
              <a:t>Constrained OWL Dialects?</a:t>
            </a:r>
          </a:p>
          <a:p>
            <a:pPr algn="ctr"/>
            <a:r>
              <a:rPr lang="en-US" b="1" dirty="0" smtClean="0">
                <a:solidFill>
                  <a:srgbClr val="FF0000"/>
                </a:solidFill>
              </a:rPr>
              <a:t>e.g. OWL-DL</a:t>
            </a:r>
            <a:endParaRPr lang="en-US" b="1" dirty="0">
              <a:solidFill>
                <a:srgbClr val="FF0000"/>
              </a:solidFill>
            </a:endParaRPr>
          </a:p>
        </p:txBody>
      </p:sp>
    </p:spTree>
    <p:extLst>
      <p:ext uri="{BB962C8B-B14F-4D97-AF65-F5344CB8AC3E}">
        <p14:creationId xmlns:p14="http://schemas.microsoft.com/office/powerpoint/2010/main" val="2994635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5199</TotalTime>
  <Words>1474</Words>
  <Application>Microsoft Office PowerPoint</Application>
  <PresentationFormat>On-screen Show (4:3)</PresentationFormat>
  <Paragraphs>356</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OMG Finance Domain Task Force (FDTF)</vt:lpstr>
      <vt:lpstr>Agenda</vt:lpstr>
      <vt:lpstr>Headline Points</vt:lpstr>
      <vt:lpstr>FIBO Progress Summary</vt:lpstr>
      <vt:lpstr>Proposed Workstreams in 2013</vt:lpstr>
      <vt:lpstr>Methodological Considerations</vt:lpstr>
      <vt:lpstr>Model Positioning</vt:lpstr>
      <vt:lpstr>Model Positioning</vt:lpstr>
      <vt:lpstr>Model Positioning – Semantic Tech</vt:lpstr>
      <vt:lpstr>Dimensions of a Model</vt:lpstr>
      <vt:lpstr>Dimensions of a Model</vt:lpstr>
      <vt:lpstr>FIBO Methodology</vt:lpstr>
      <vt:lpstr>Provisional Roadmap</vt:lpstr>
      <vt:lpstr>Provisional Roadmap</vt:lpstr>
      <vt:lpstr>Update on the Moving Parts</vt:lpstr>
      <vt:lpstr>FIBO Business Conceptual Ontology</vt:lpstr>
      <vt:lpstr>FIBO Business Conceptual Ontology</vt:lpstr>
      <vt:lpstr>Architecture Proposals</vt:lpstr>
      <vt:lpstr>FIBO Business Entity (BE) Ontology Architecture</vt:lpstr>
      <vt:lpstr>FIBO Foundations</vt:lpstr>
      <vt:lpstr>FIBO Business Entities</vt:lpstr>
      <vt:lpstr>FIBO Business Entities January Draft</vt:lpstr>
      <vt:lpstr>Business Presentation Facility (Adaptive)</vt:lpstr>
      <vt:lpstr>Adaptive Presentation Facility</vt:lpstr>
      <vt:lpstr>FIBO OMG Specifications</vt:lpstr>
      <vt:lpstr>Status: OMG Specifications</vt:lpstr>
      <vt:lpstr>FIBO Operational Ontologies</vt:lpstr>
      <vt:lpstr>Operational Ontologies</vt:lpstr>
      <vt:lpstr>Questions?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EDM Council / Object Management Group Semantic Standards</dc:title>
  <dc:creator>Owner</dc:creator>
  <cp:lastModifiedBy>User</cp:lastModifiedBy>
  <cp:revision>232</cp:revision>
  <dcterms:created xsi:type="dcterms:W3CDTF">2011-04-19T19:19:23Z</dcterms:created>
  <dcterms:modified xsi:type="dcterms:W3CDTF">2013-01-09T18:15:37Z</dcterms:modified>
</cp:coreProperties>
</file>