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519" r:id="rId3"/>
    <p:sldId id="643" r:id="rId4"/>
    <p:sldId id="672" r:id="rId5"/>
    <p:sldId id="665" r:id="rId6"/>
    <p:sldId id="666" r:id="rId7"/>
    <p:sldId id="667" r:id="rId8"/>
    <p:sldId id="668" r:id="rId9"/>
    <p:sldId id="483" r:id="rId10"/>
    <p:sldId id="669" r:id="rId11"/>
    <p:sldId id="673" r:id="rId12"/>
    <p:sldId id="671" r:id="rId13"/>
    <p:sldId id="650" r:id="rId14"/>
    <p:sldId id="649" r:id="rId15"/>
    <p:sldId id="659" r:id="rId16"/>
    <p:sldId id="660" r:id="rId17"/>
    <p:sldId id="661" r:id="rId18"/>
    <p:sldId id="662" r:id="rId19"/>
    <p:sldId id="66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4" autoAdjust="0"/>
  </p:normalViewPr>
  <p:slideViewPr>
    <p:cSldViewPr>
      <p:cViewPr varScale="1">
        <p:scale>
          <a:sx n="79" d="100"/>
          <a:sy n="79" d="100"/>
        </p:scale>
        <p:origin x="-8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viewable in Adaptive – see link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mg.org/spec/EDMC-FIBO/BE/Current" TargetMode="External"/><Relationship Id="rId13" Type="http://schemas.openxmlformats.org/officeDocument/2006/relationships/hyperlink" Target="https://github.com/edmcouncil/fibo/wiki/FIBO-Loan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s://github.com/edmcouncil/fibo/wiki/FIBO-Foundations" TargetMode="External"/><Relationship Id="rId12" Type="http://schemas.openxmlformats.org/officeDocument/2006/relationships/hyperlink" Target="https://github.com/edmcouncil/fibo/wiki/FIBO-Indices-and-Indicator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mg.org/cgi-bin/doc?dtc/14-08-22.docx" TargetMode="External"/><Relationship Id="rId11" Type="http://schemas.openxmlformats.org/officeDocument/2006/relationships/hyperlink" Target="http://www.omg.org/spec/EDMC-FIBO/IND/Current" TargetMode="External"/><Relationship Id="rId5" Type="http://schemas.openxmlformats.org/officeDocument/2006/relationships/hyperlink" Target="http://www.omg.org/spec/EDMC-FIBO/FND/Current" TargetMode="External"/><Relationship Id="rId15" Type="http://schemas.openxmlformats.org/officeDocument/2006/relationships/hyperlink" Target="http://www.edmcouncil.org/financialbusiness" TargetMode="External"/><Relationship Id="rId10" Type="http://schemas.openxmlformats.org/officeDocument/2006/relationships/hyperlink" Target="https://github.com/dsnewman/fibo/tree/pink/be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edmcouncil/fibo/wiki/FIBO-Business-Entities" TargetMode="External"/><Relationship Id="rId14" Type="http://schemas.openxmlformats.org/officeDocument/2006/relationships/hyperlink" Target="https://github.com/edmcouncil/fibo/wiki/FIBO-Securities-and-Equiti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April </a:t>
            </a:r>
            <a:r>
              <a:rPr lang="en-US" dirty="0" smtClean="0">
                <a:solidFill>
                  <a:srgbClr val="898989"/>
                </a:solidFill>
              </a:rPr>
              <a:t>15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2015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smtClean="0"/>
              <a:t>Upcoming Specifications </a:t>
            </a:r>
            <a:r>
              <a:rPr lang="en-US" dirty="0" smtClean="0"/>
              <a:t>Status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Financial Business and Commerce (NEW)</a:t>
            </a:r>
            <a:endParaRPr lang="en-US" sz="28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Content Team under Elisa Kendall (</a:t>
            </a:r>
            <a:r>
              <a:rPr lang="en-US" sz="20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Thematix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8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Launched at Reston FDTF March 2015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Meets alternate Mondays (alongside Securities)</a:t>
            </a:r>
            <a:endParaRPr lang="en-US" sz="2000" dirty="0" smtClean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submit an RFC in June 2015 at Berlin</a:t>
            </a:r>
            <a:endParaRPr lang="en-US" sz="1600" dirty="0" smtClean="0">
              <a:effectLst/>
            </a:endParaRPr>
          </a:p>
          <a:p>
            <a:pPr lvl="0"/>
            <a:r>
              <a:rPr lang="en-US" sz="2400" baseline="0" dirty="0" smtClean="0"/>
              <a:t>FIBO </a:t>
            </a:r>
            <a:r>
              <a:rPr lang="en-US" sz="2400" baseline="0" dirty="0" smtClean="0"/>
              <a:t>Securities Common and Equities</a:t>
            </a:r>
          </a:p>
          <a:p>
            <a:pPr lvl="1"/>
            <a:r>
              <a:rPr lang="en-US" sz="2000" baseline="0" dirty="0" smtClean="0"/>
              <a:t>FIBO Content Team </a:t>
            </a:r>
            <a:r>
              <a:rPr lang="en-US" sz="2000" baseline="0" dirty="0" smtClean="0"/>
              <a:t>unde</a:t>
            </a:r>
            <a:r>
              <a:rPr lang="en-US" sz="2000" dirty="0" smtClean="0"/>
              <a:t>r </a:t>
            </a:r>
            <a:r>
              <a:rPr lang="en-US" sz="2000" dirty="0" smtClean="0"/>
              <a:t>Richard </a:t>
            </a:r>
            <a:r>
              <a:rPr lang="en-US" sz="2000" dirty="0" err="1" smtClean="0"/>
              <a:t>Beatch</a:t>
            </a:r>
            <a:r>
              <a:rPr lang="en-US" sz="2000" dirty="0" smtClean="0"/>
              <a:t> (Bloomberg)</a:t>
            </a:r>
          </a:p>
          <a:p>
            <a:pPr lvl="1"/>
            <a:r>
              <a:rPr lang="en-US" sz="2000" dirty="0" smtClean="0"/>
              <a:t>Meets alternate Mondays</a:t>
            </a:r>
          </a:p>
          <a:p>
            <a:pPr lvl="1"/>
            <a:r>
              <a:rPr lang="en-US" sz="2000" baseline="0" dirty="0" smtClean="0"/>
              <a:t>Will submit an RFC in </a:t>
            </a:r>
            <a:r>
              <a:rPr lang="en-US" sz="2000" baseline="0" dirty="0" smtClean="0"/>
              <a:t>September 2015 </a:t>
            </a:r>
            <a:r>
              <a:rPr lang="en-US" sz="2000" baseline="0" dirty="0" smtClean="0"/>
              <a:t>at </a:t>
            </a:r>
            <a:r>
              <a:rPr lang="en-US" sz="2000" baseline="0" dirty="0" smtClean="0"/>
              <a:t>Cambridge, MA</a:t>
            </a:r>
            <a:endParaRPr lang="en-US" sz="2000" baseline="0" dirty="0" smtClean="0"/>
          </a:p>
          <a:p>
            <a:pPr lvl="0"/>
            <a:r>
              <a:rPr lang="en-US" sz="2400" baseline="0" dirty="0" smtClean="0"/>
              <a:t>FIBO </a:t>
            </a:r>
            <a:r>
              <a:rPr lang="en-US" sz="2400" baseline="0" dirty="0" smtClean="0"/>
              <a:t>Loans</a:t>
            </a:r>
          </a:p>
          <a:p>
            <a:pPr lvl="1"/>
            <a:r>
              <a:rPr lang="en-US" sz="2000" baseline="0" dirty="0" smtClean="0"/>
              <a:t>FIBO Content Team </a:t>
            </a:r>
            <a:r>
              <a:rPr lang="en-US" sz="2000" dirty="0" smtClean="0"/>
              <a:t>under </a:t>
            </a:r>
            <a:r>
              <a:rPr lang="en-US" sz="2000" baseline="0" dirty="0" smtClean="0"/>
              <a:t>Randy </a:t>
            </a:r>
            <a:r>
              <a:rPr lang="en-US" sz="2000" baseline="0" dirty="0" err="1" smtClean="0"/>
              <a:t>Gilster</a:t>
            </a:r>
            <a:r>
              <a:rPr lang="en-US" sz="2000" baseline="0" dirty="0" smtClean="0"/>
              <a:t> </a:t>
            </a:r>
            <a:r>
              <a:rPr lang="en-US" sz="2000" dirty="0" smtClean="0"/>
              <a:t>(</a:t>
            </a:r>
            <a:r>
              <a:rPr lang="en-US" sz="2000" baseline="0" dirty="0" smtClean="0"/>
              <a:t>Wells Fargo)</a:t>
            </a:r>
          </a:p>
          <a:p>
            <a:pPr lvl="1"/>
            <a:r>
              <a:rPr lang="en-US" sz="2000" dirty="0" smtClean="0"/>
              <a:t>Meets </a:t>
            </a:r>
            <a:r>
              <a:rPr lang="en-US" sz="2000" dirty="0" smtClean="0"/>
              <a:t>alternate Thursdays</a:t>
            </a: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FIBO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Vocabulary</a:t>
            </a:r>
          </a:p>
          <a:p>
            <a:pPr lvl="1"/>
            <a:r>
              <a:rPr lang="en-US" dirty="0" smtClean="0"/>
              <a:t>Use of names graphs to manage FIBO vocabulary and provenance metadata</a:t>
            </a:r>
          </a:p>
          <a:p>
            <a:pPr lvl="1"/>
            <a:r>
              <a:rPr lang="en-US" dirty="0" smtClean="0"/>
              <a:t>Use of SKOS</a:t>
            </a:r>
          </a:p>
          <a:p>
            <a:pPr lvl="1"/>
            <a:r>
              <a:rPr lang="en-US" dirty="0" smtClean="0"/>
              <a:t>Covers Red, Pink, Yellow and Green FIBOs</a:t>
            </a:r>
          </a:p>
          <a:p>
            <a:r>
              <a:rPr lang="en-US" dirty="0" smtClean="0"/>
              <a:t>Schema.org</a:t>
            </a:r>
          </a:p>
          <a:p>
            <a:pPr lvl="1"/>
            <a:r>
              <a:rPr lang="en-US" dirty="0" smtClean="0"/>
              <a:t>Active liaison with the schema.org community</a:t>
            </a:r>
          </a:p>
          <a:p>
            <a:pPr lvl="1"/>
            <a:r>
              <a:rPr lang="en-US" dirty="0" smtClean="0"/>
              <a:t>Goal is to define a FIBO extension</a:t>
            </a:r>
          </a:p>
          <a:p>
            <a:r>
              <a:rPr lang="en-US" dirty="0" smtClean="0"/>
              <a:t>Derivatives Proof of Concept</a:t>
            </a:r>
          </a:p>
          <a:p>
            <a:pPr lvl="1"/>
            <a:r>
              <a:rPr lang="en-US" dirty="0" smtClean="0"/>
              <a:t>Headed by State Street</a:t>
            </a:r>
          </a:p>
          <a:p>
            <a:pPr lvl="1"/>
            <a:r>
              <a:rPr lang="en-US" dirty="0" smtClean="0"/>
              <a:t>Vendor partner is </a:t>
            </a:r>
            <a:r>
              <a:rPr lang="en-US" dirty="0" err="1" smtClean="0"/>
              <a:t>Cambrige</a:t>
            </a:r>
            <a:r>
              <a:rPr lang="en-US" dirty="0" smtClean="0"/>
              <a:t>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0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Jargon Blaster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ISO 10962 </a:t>
            </a:r>
          </a:p>
          <a:p>
            <a:pPr lvl="1"/>
            <a:r>
              <a:rPr lang="en-US" dirty="0" smtClean="0"/>
              <a:t>Classification of Financial Instruments (CFI)</a:t>
            </a:r>
          </a:p>
          <a:p>
            <a:pPr lvl="1"/>
            <a:r>
              <a:rPr lang="en-US" dirty="0" smtClean="0"/>
              <a:t>New version released in Jan 2015</a:t>
            </a:r>
          </a:p>
          <a:p>
            <a:pPr lvl="0"/>
            <a:r>
              <a:rPr lang="en-US" dirty="0" smtClean="0"/>
              <a:t>ISO 20022</a:t>
            </a:r>
          </a:p>
          <a:p>
            <a:pPr lvl="1"/>
            <a:r>
              <a:rPr lang="en-US" dirty="0" smtClean="0"/>
              <a:t>Messaging standard, UML to XML transformation</a:t>
            </a:r>
          </a:p>
          <a:p>
            <a:pPr lvl="1"/>
            <a:r>
              <a:rPr lang="en-US" dirty="0" smtClean="0"/>
              <a:t>incorporated the draft ISO 19312 (WG11)</a:t>
            </a:r>
          </a:p>
          <a:p>
            <a:pPr lvl="1"/>
            <a:r>
              <a:rPr lang="en-US" dirty="0" smtClean="0"/>
              <a:t>WG11 model was starting point for most FIBO</a:t>
            </a:r>
          </a:p>
          <a:p>
            <a:pPr lvl="0"/>
            <a:r>
              <a:rPr lang="en-US" dirty="0" smtClean="0"/>
              <a:t>ISO 11179 = Metadata Repositories</a:t>
            </a:r>
          </a:p>
          <a:p>
            <a:pPr lvl="0"/>
            <a:r>
              <a:rPr lang="en-US" dirty="0" smtClean="0"/>
              <a:t>XBRL = </a:t>
            </a:r>
            <a:r>
              <a:rPr lang="en-US" dirty="0" err="1" smtClean="0"/>
              <a:t>eXtensible</a:t>
            </a:r>
            <a:r>
              <a:rPr lang="en-US" dirty="0" smtClean="0"/>
              <a:t> Business </a:t>
            </a:r>
            <a:r>
              <a:rPr lang="en-US" dirty="0" err="1" smtClean="0"/>
              <a:t>Reposrting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Concepts are in individual “Taxonomies” (model schemas) only (IASB, IFRS, US-GAAP,</a:t>
            </a:r>
            <a:r>
              <a:rPr lang="en-US" baseline="0" dirty="0" smtClean="0"/>
              <a:t> e</a:t>
            </a:r>
            <a:r>
              <a:rPr lang="en-US" dirty="0" smtClean="0"/>
              <a:t>tc.)</a:t>
            </a:r>
          </a:p>
          <a:p>
            <a:r>
              <a:rPr lang="en-US" dirty="0" smtClean="0"/>
              <a:t>MDDL – Market Data Definition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11"/>
          <p:cNvCxnSpPr>
            <a:cxnSpLocks noChangeShapeType="1"/>
          </p:cNvCxnSpPr>
          <p:nvPr/>
        </p:nvCxnSpPr>
        <p:spPr bwMode="auto">
          <a:xfrm>
            <a:off x="8902700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Chevron 23"/>
          <p:cNvSpPr>
            <a:spLocks noChangeArrowheads="1"/>
          </p:cNvSpPr>
          <p:nvPr/>
        </p:nvSpPr>
        <p:spPr bwMode="auto">
          <a:xfrm>
            <a:off x="6678613" y="37338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67" name="Chevron 27"/>
          <p:cNvSpPr>
            <a:spLocks noChangeArrowheads="1"/>
          </p:cNvSpPr>
          <p:nvPr/>
        </p:nvSpPr>
        <p:spPr bwMode="auto">
          <a:xfrm>
            <a:off x="6564313" y="3048000"/>
            <a:ext cx="248905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200" dirty="0" smtClean="0"/>
              <a:t>              RTF</a:t>
            </a:r>
            <a:endParaRPr lang="en-US" sz="2200" dirty="0"/>
          </a:p>
        </p:txBody>
      </p:sp>
      <p:sp>
        <p:nvSpPr>
          <p:cNvPr id="55" name="Chevron 27"/>
          <p:cNvSpPr>
            <a:spLocks noChangeArrowheads="1"/>
          </p:cNvSpPr>
          <p:nvPr/>
        </p:nvSpPr>
        <p:spPr bwMode="auto">
          <a:xfrm>
            <a:off x="5523058" y="2438400"/>
            <a:ext cx="347965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RTF</a:t>
            </a:r>
            <a:endParaRPr lang="en-US" sz="2200" dirty="0"/>
          </a:p>
        </p:txBody>
      </p:sp>
      <p:sp>
        <p:nvSpPr>
          <p:cNvPr id="54" name="Chevron 27"/>
          <p:cNvSpPr>
            <a:spLocks noChangeArrowheads="1"/>
          </p:cNvSpPr>
          <p:nvPr/>
        </p:nvSpPr>
        <p:spPr bwMode="auto">
          <a:xfrm>
            <a:off x="4203701" y="1789013"/>
            <a:ext cx="4799012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(RTF)</a:t>
            </a:r>
            <a:endParaRPr lang="en-US" sz="2200" dirty="0"/>
          </a:p>
        </p:txBody>
      </p:sp>
      <p:cxnSp>
        <p:nvCxnSpPr>
          <p:cNvPr id="59394" name="Straight Connector 11"/>
          <p:cNvCxnSpPr>
            <a:cxnSpLocks noChangeShapeType="1"/>
          </p:cNvCxnSpPr>
          <p:nvPr/>
        </p:nvCxnSpPr>
        <p:spPr bwMode="auto">
          <a:xfrm>
            <a:off x="4203701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50075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3237" y="6505176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02425" y="6352776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50025" y="6200376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9401" name="Straight Connector 8"/>
          <p:cNvCxnSpPr>
            <a:cxnSpLocks noChangeShapeType="1"/>
          </p:cNvCxnSpPr>
          <p:nvPr/>
        </p:nvCxnSpPr>
        <p:spPr bwMode="auto">
          <a:xfrm>
            <a:off x="-487362" y="1295400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2" name="TextBox 4"/>
          <p:cNvSpPr txBox="1">
            <a:spLocks noChangeArrowheads="1"/>
          </p:cNvSpPr>
          <p:nvPr/>
        </p:nvSpPr>
        <p:spPr bwMode="auto">
          <a:xfrm>
            <a:off x="-1436687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59403" name="TextBox 5"/>
          <p:cNvSpPr txBox="1">
            <a:spLocks noChangeArrowheads="1"/>
          </p:cNvSpPr>
          <p:nvPr/>
        </p:nvSpPr>
        <p:spPr bwMode="auto">
          <a:xfrm>
            <a:off x="1425576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59404" name="TextBox 6"/>
          <p:cNvSpPr txBox="1">
            <a:spLocks noChangeArrowheads="1"/>
          </p:cNvSpPr>
          <p:nvPr/>
        </p:nvSpPr>
        <p:spPr bwMode="auto">
          <a:xfrm>
            <a:off x="6208470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2015</a:t>
            </a:r>
            <a:endParaRPr lang="en-US" sz="2200" dirty="0"/>
          </a:p>
        </p:txBody>
      </p:sp>
      <p:sp>
        <p:nvSpPr>
          <p:cNvPr id="14" name="Rounded Rectangle 13"/>
          <p:cNvSpPr/>
          <p:nvPr/>
        </p:nvSpPr>
        <p:spPr>
          <a:xfrm>
            <a:off x="-3341687" y="1798638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3341687" y="2438400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FIBO-BE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67868" y="3706363"/>
            <a:ext cx="2372645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Financial Business and Commerce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08037" y="3048000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88544" y="4844651"/>
            <a:ext cx="4118769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Loans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397625" y="6047976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-1741487" y="1798638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9412" name="Straight Connector 20"/>
          <p:cNvCxnSpPr>
            <a:cxnSpLocks noChangeShapeType="1"/>
          </p:cNvCxnSpPr>
          <p:nvPr/>
        </p:nvCxnSpPr>
        <p:spPr bwMode="auto">
          <a:xfrm flipH="1">
            <a:off x="1827213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Straight Connector 21"/>
          <p:cNvCxnSpPr>
            <a:cxnSpLocks noChangeShapeType="1"/>
          </p:cNvCxnSpPr>
          <p:nvPr/>
        </p:nvCxnSpPr>
        <p:spPr bwMode="auto">
          <a:xfrm flipH="1">
            <a:off x="2970213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22"/>
          <p:cNvCxnSpPr>
            <a:cxnSpLocks noChangeShapeType="1"/>
          </p:cNvCxnSpPr>
          <p:nvPr/>
        </p:nvCxnSpPr>
        <p:spPr bwMode="auto">
          <a:xfrm flipH="1">
            <a:off x="728663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5" name="Chevron 23"/>
          <p:cNvSpPr>
            <a:spLocks noChangeArrowheads="1"/>
          </p:cNvSpPr>
          <p:nvPr/>
        </p:nvSpPr>
        <p:spPr bwMode="auto">
          <a:xfrm>
            <a:off x="-369887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6" name="Chevron 24"/>
          <p:cNvSpPr>
            <a:spLocks noChangeArrowheads="1"/>
          </p:cNvSpPr>
          <p:nvPr/>
        </p:nvSpPr>
        <p:spPr bwMode="auto">
          <a:xfrm>
            <a:off x="2068513" y="3048000"/>
            <a:ext cx="1033818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9" name="Chevron 27"/>
          <p:cNvSpPr>
            <a:spLocks noChangeArrowheads="1"/>
          </p:cNvSpPr>
          <p:nvPr/>
        </p:nvSpPr>
        <p:spPr bwMode="auto">
          <a:xfrm>
            <a:off x="-369887" y="1798638"/>
            <a:ext cx="33528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0" name="Chevron 28"/>
          <p:cNvSpPr>
            <a:spLocks noChangeArrowheads="1"/>
          </p:cNvSpPr>
          <p:nvPr/>
        </p:nvSpPr>
        <p:spPr bwMode="auto">
          <a:xfrm>
            <a:off x="773112" y="2438400"/>
            <a:ext cx="4725989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1" name="Chevron 29"/>
          <p:cNvSpPr>
            <a:spLocks noChangeArrowheads="1"/>
          </p:cNvSpPr>
          <p:nvPr/>
        </p:nvSpPr>
        <p:spPr bwMode="auto">
          <a:xfrm>
            <a:off x="3036888" y="3048000"/>
            <a:ext cx="36036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FTF</a:t>
            </a:r>
            <a:endParaRPr lang="en-US" sz="2200" dirty="0"/>
          </a:p>
        </p:txBody>
      </p:sp>
      <p:sp>
        <p:nvSpPr>
          <p:cNvPr id="59422" name="Chevron 30"/>
          <p:cNvSpPr>
            <a:spLocks noChangeArrowheads="1"/>
          </p:cNvSpPr>
          <p:nvPr/>
        </p:nvSpPr>
        <p:spPr bwMode="auto">
          <a:xfrm>
            <a:off x="7783513" y="3733800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3" name="Chevron 31"/>
          <p:cNvSpPr>
            <a:spLocks noChangeArrowheads="1"/>
          </p:cNvSpPr>
          <p:nvPr/>
        </p:nvSpPr>
        <p:spPr bwMode="auto">
          <a:xfrm>
            <a:off x="8882063" y="4333964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33" name="Rounded Rectangle 32"/>
          <p:cNvSpPr/>
          <p:nvPr/>
        </p:nvSpPr>
        <p:spPr>
          <a:xfrm>
            <a:off x="4232276" y="19050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603876" y="25527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518276" y="32004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0328276" y="3840956"/>
            <a:ext cx="655637" cy="242887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59429" name="TextBox 11"/>
          <p:cNvSpPr txBox="1">
            <a:spLocks noChangeArrowheads="1"/>
          </p:cNvSpPr>
          <p:nvPr/>
        </p:nvSpPr>
        <p:spPr bwMode="auto">
          <a:xfrm>
            <a:off x="-47624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9430" name="TextBox 42"/>
          <p:cNvSpPr txBox="1">
            <a:spLocks noChangeArrowheads="1"/>
          </p:cNvSpPr>
          <p:nvPr/>
        </p:nvSpPr>
        <p:spPr bwMode="auto">
          <a:xfrm>
            <a:off x="1049338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59431" name="TextBox 43"/>
          <p:cNvSpPr txBox="1">
            <a:spLocks noChangeArrowheads="1"/>
          </p:cNvSpPr>
          <p:nvPr/>
        </p:nvSpPr>
        <p:spPr bwMode="auto">
          <a:xfrm>
            <a:off x="2195513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59432" name="TextBox 44"/>
          <p:cNvSpPr txBox="1">
            <a:spLocks noChangeArrowheads="1"/>
          </p:cNvSpPr>
          <p:nvPr/>
        </p:nvSpPr>
        <p:spPr bwMode="auto">
          <a:xfrm>
            <a:off x="3384551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1" name="Chevron 27"/>
          <p:cNvSpPr>
            <a:spLocks noChangeArrowheads="1"/>
          </p:cNvSpPr>
          <p:nvPr/>
        </p:nvSpPr>
        <p:spPr bwMode="auto">
          <a:xfrm>
            <a:off x="3036888" y="1798638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-1235074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3" name="Straight Connector 21"/>
          <p:cNvCxnSpPr>
            <a:cxnSpLocks noChangeShapeType="1"/>
          </p:cNvCxnSpPr>
          <p:nvPr/>
        </p:nvCxnSpPr>
        <p:spPr bwMode="auto">
          <a:xfrm flipH="1">
            <a:off x="-1741487" y="140335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107006" y="3999476"/>
            <a:ext cx="119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FIBO Content Teams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276600"/>
            <a:ext cx="80663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7" name="Straight Connector 20"/>
          <p:cNvCxnSpPr>
            <a:cxnSpLocks noChangeShapeType="1"/>
          </p:cNvCxnSpPr>
          <p:nvPr/>
        </p:nvCxnSpPr>
        <p:spPr bwMode="auto">
          <a:xfrm flipH="1">
            <a:off x="6640513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22"/>
          <p:cNvCxnSpPr>
            <a:cxnSpLocks noChangeShapeType="1"/>
          </p:cNvCxnSpPr>
          <p:nvPr/>
        </p:nvCxnSpPr>
        <p:spPr bwMode="auto">
          <a:xfrm flipH="1">
            <a:off x="5541963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11"/>
          <p:cNvSpPr txBox="1">
            <a:spLocks noChangeArrowheads="1"/>
          </p:cNvSpPr>
          <p:nvPr/>
        </p:nvSpPr>
        <p:spPr bwMode="auto">
          <a:xfrm>
            <a:off x="4765676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0" name="TextBox 42"/>
          <p:cNvSpPr txBox="1">
            <a:spLocks noChangeArrowheads="1"/>
          </p:cNvSpPr>
          <p:nvPr/>
        </p:nvSpPr>
        <p:spPr bwMode="auto">
          <a:xfrm>
            <a:off x="5862638" y="1371600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603876" y="5474201"/>
            <a:ext cx="3997324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Derivatives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982913" y="19812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289676" y="38862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962400" y="1524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4400" y="152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Milestone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3948385" y="429399"/>
            <a:ext cx="683665" cy="244475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Spec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24400" y="4088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Activity</a:t>
            </a:r>
            <a:endParaRPr lang="en-US" dirty="0"/>
          </a:p>
        </p:txBody>
      </p:sp>
      <p:sp>
        <p:nvSpPr>
          <p:cNvPr id="61" name="Chevron 27"/>
          <p:cNvSpPr>
            <a:spLocks noChangeArrowheads="1"/>
          </p:cNvSpPr>
          <p:nvPr/>
        </p:nvSpPr>
        <p:spPr bwMode="auto">
          <a:xfrm>
            <a:off x="5711031" y="180201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6934199" y="228600"/>
            <a:ext cx="1627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OMG Task Force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9376871" y="705195"/>
            <a:ext cx="1143000" cy="273843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Adoption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-446087" y="19812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758362" y="266699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err="1" smtClean="0">
                <a:solidFill>
                  <a:schemeClr val="tx1"/>
                </a:solidFill>
              </a:rPr>
              <a:t>LoI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TextBox 42"/>
          <p:cNvSpPr txBox="1">
            <a:spLocks noChangeArrowheads="1"/>
          </p:cNvSpPr>
          <p:nvPr/>
        </p:nvSpPr>
        <p:spPr bwMode="auto">
          <a:xfrm>
            <a:off x="6918325" y="1371600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Q3</a:t>
            </a:r>
            <a:endParaRPr lang="en-US" sz="2200" b="1" dirty="0"/>
          </a:p>
        </p:txBody>
      </p:sp>
      <p:sp>
        <p:nvSpPr>
          <p:cNvPr id="53" name="Chevron 31"/>
          <p:cNvSpPr>
            <a:spLocks noChangeArrowheads="1"/>
          </p:cNvSpPr>
          <p:nvPr/>
        </p:nvSpPr>
        <p:spPr bwMode="auto">
          <a:xfrm>
            <a:off x="8931275" y="4844651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69" name="Rounded Rectangle 68"/>
          <p:cNvSpPr/>
          <p:nvPr/>
        </p:nvSpPr>
        <p:spPr>
          <a:xfrm>
            <a:off x="1694746" y="4281145"/>
            <a:ext cx="601256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    </a:t>
            </a:r>
            <a:r>
              <a:rPr lang="en-US" sz="1200" b="1" dirty="0" smtClean="0">
                <a:solidFill>
                  <a:schemeClr val="bg1"/>
                </a:solidFill>
              </a:rPr>
              <a:t>Securities and Equities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1" name="Chevron 23"/>
          <p:cNvSpPr>
            <a:spLocks noChangeArrowheads="1"/>
          </p:cNvSpPr>
          <p:nvPr/>
        </p:nvSpPr>
        <p:spPr bwMode="auto">
          <a:xfrm>
            <a:off x="7731125" y="4321932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2" name="Chevron 23"/>
          <p:cNvSpPr>
            <a:spLocks noChangeArrowheads="1"/>
          </p:cNvSpPr>
          <p:nvPr/>
        </p:nvSpPr>
        <p:spPr bwMode="auto">
          <a:xfrm>
            <a:off x="7751429" y="4844651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379493" y="4958951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7379494" y="4448264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21"/>
          <p:cNvCxnSpPr>
            <a:cxnSpLocks noChangeShapeType="1"/>
          </p:cNvCxnSpPr>
          <p:nvPr/>
        </p:nvCxnSpPr>
        <p:spPr bwMode="auto">
          <a:xfrm flipH="1">
            <a:off x="7669212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44"/>
          <p:cNvSpPr txBox="1">
            <a:spLocks noChangeArrowheads="1"/>
          </p:cNvSpPr>
          <p:nvPr/>
        </p:nvSpPr>
        <p:spPr bwMode="auto">
          <a:xfrm>
            <a:off x="8083550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667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1: FIBO</a:t>
            </a:r>
            <a:r>
              <a:rPr lang="en-US" baseline="0" dirty="0" smtClean="0"/>
              <a:t> Content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61" y="-358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to Colors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71363"/>
              </p:ext>
            </p:extLst>
          </p:nvPr>
        </p:nvGraphicFramePr>
        <p:xfrm>
          <a:off x="152401" y="1092200"/>
          <a:ext cx="8686800" cy="491744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533399"/>
                <a:gridCol w="3200400"/>
                <a:gridCol w="381000"/>
                <a:gridCol w="2438400"/>
                <a:gridCol w="533400"/>
                <a:gridCol w="533400"/>
                <a:gridCol w="45720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62280">
                <a:tc rowSpan="9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 Phase Colors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 Colors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Substantive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Initial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Foundations and Business Entities, Indices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 = EDM Council legacy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Common</a:t>
                      </a:r>
                      <a:r>
                        <a:rPr lang="en-US" sz="1100" baseline="0" dirty="0" smtClean="0"/>
                        <a:t> Concepts all Instruments; Equity; Debt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Pink = Initial Refactoring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 Common; Loans Common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Yellow = OMG</a:t>
                      </a:r>
                      <a:r>
                        <a:rPr lang="en-US" sz="1100" baseline="0" dirty="0" smtClean="0"/>
                        <a:t> Submission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9116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Rate, Credit, </a:t>
                      </a:r>
                      <a:r>
                        <a:rPr lang="en-US" sz="1100" dirty="0" err="1" smtClean="0"/>
                        <a:t>Fx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Green = OMG</a:t>
                      </a:r>
                      <a:r>
                        <a:rPr lang="en-US" sz="1100" baseline="0" dirty="0" smtClean="0"/>
                        <a:t> Final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Loans: Mortgage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Debt: Structured Finance, Money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Asset, Commodity, CFD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</a:t>
                      </a:r>
                      <a:r>
                        <a:rPr lang="en-US" sz="1100" baseline="0" dirty="0" smtClean="0"/>
                        <a:t> Exchange Traded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Collective Investment</a:t>
                      </a:r>
                      <a:r>
                        <a:rPr lang="en-US" sz="1100" baseline="0" dirty="0" smtClean="0"/>
                        <a:t> Vehicles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Rights and Warrants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263157" y="1718044"/>
            <a:ext cx="311888" cy="53339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63158" y="2099044"/>
            <a:ext cx="311888" cy="533399"/>
          </a:xfrm>
          <a:prstGeom prst="rect">
            <a:avLst/>
          </a:prstGeom>
          <a:solidFill>
            <a:srgbClr val="3C8C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263158" y="2472955"/>
            <a:ext cx="311888" cy="5334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3 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63164" y="2861037"/>
            <a:ext cx="311879" cy="533403"/>
          </a:xfrm>
          <a:prstGeom prst="rect">
            <a:avLst/>
          </a:prstGeom>
          <a:solidFill>
            <a:srgbClr val="B10F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327590"/>
            <a:ext cx="6858000" cy="246221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RDF/OWL;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1000" b="1" dirty="0">
                <a:solidFill>
                  <a:srgbClr val="FFFFFF"/>
                </a:solidFill>
              </a:rPr>
              <a:t>Initial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32000" y="6358096"/>
            <a:ext cx="6959600" cy="679198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43A69-BF32-984C-A4D3-68564BFA4D05}" type="datetime1">
              <a:rPr lang="en-US" smtClean="0"/>
              <a:pPr/>
              <a:t>4/15/2015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263161" y="3242041"/>
            <a:ext cx="311888" cy="533405"/>
          </a:xfrm>
          <a:prstGeom prst="rect">
            <a:avLst/>
          </a:prstGeom>
          <a:solidFill>
            <a:srgbClr val="9A581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263161" y="3623040"/>
            <a:ext cx="311888" cy="533407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6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263162" y="3996952"/>
            <a:ext cx="311888" cy="5334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7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263163" y="4385038"/>
            <a:ext cx="311888" cy="5334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8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63162" y="5139950"/>
            <a:ext cx="311888" cy="53341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63162" y="5520950"/>
            <a:ext cx="311888" cy="53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Future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63162" y="4758950"/>
            <a:ext cx="311888" cy="533411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9</a:t>
            </a: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92751"/>
              </p:ext>
            </p:extLst>
          </p:nvPr>
        </p:nvGraphicFramePr>
        <p:xfrm>
          <a:off x="152401" y="1066800"/>
          <a:ext cx="8859334" cy="4866640"/>
        </p:xfrm>
        <a:graphic>
          <a:graphicData uri="http://schemas.openxmlformats.org/drawingml/2006/table">
            <a:tbl>
              <a:tblPr firstRow="1">
                <a:effectLst/>
                <a:tableStyleId>{ED083AE6-46FA-4A59-8FB0-9F97EB10719F}</a:tableStyleId>
              </a:tblPr>
              <a:tblGrid>
                <a:gridCol w="761999"/>
                <a:gridCol w="1219200"/>
                <a:gridCol w="2514600"/>
                <a:gridCol w="2319582"/>
                <a:gridCol w="506466"/>
                <a:gridCol w="461246"/>
                <a:gridCol w="46664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Business Entities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Indices</a:t>
                      </a:r>
                      <a:r>
                        <a:rPr lang="en-US" sz="1100" baseline="0" dirty="0" smtClean="0"/>
                        <a:t> and Indicators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</a:p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n-US" sz="1100" i="1" dirty="0" smtClean="0"/>
                        <a:t>all instruments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Equity Instruments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Equities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Instruments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</a:t>
                      </a:r>
                      <a:r>
                        <a:rPr lang="en-US" sz="1100" baseline="0" dirty="0" smtClean="0"/>
                        <a:t> Terms (</a:t>
                      </a:r>
                      <a:r>
                        <a:rPr lang="en-US" sz="1100" i="1" baseline="0" dirty="0" smtClean="0"/>
                        <a:t>including bonds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Structured Finance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bonds and mortgage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Money Markets (</a:t>
                      </a:r>
                      <a:r>
                        <a:rPr lang="en-US" sz="1100" i="1" dirty="0" smtClean="0"/>
                        <a:t>includes Repo, Treasury, Government, Tax Free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Loan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Mortgage Loan Terms</a:t>
                      </a:r>
                    </a:p>
                    <a:p>
                      <a:pPr algn="ctr"/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(</a:t>
                      </a:r>
                      <a:r>
                        <a:rPr lang="en-US" sz="1100" i="1" dirty="0" smtClean="0"/>
                        <a:t>i.e. general purpose, construction, student, miscellaneous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2484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</a:t>
            </a:r>
            <a:r>
              <a:rPr lang="en-US" sz="900" dirty="0" smtClean="0">
                <a:solidFill>
                  <a:srgbClr val="FFFFFF"/>
                </a:solidFill>
              </a:rPr>
              <a:t>standards process; </a:t>
            </a:r>
            <a:r>
              <a:rPr lang="en-US" sz="900" b="1" dirty="0" smtClean="0">
                <a:solidFill>
                  <a:srgbClr val="FFFFFF"/>
                </a:solidFill>
              </a:rPr>
              <a:t>RDF/OW</a:t>
            </a:r>
            <a:r>
              <a:rPr lang="en-US" sz="900" dirty="0" smtClean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endParaRPr lang="en-US" sz="900" dirty="0" smtClean="0">
              <a:solidFill>
                <a:srgbClr val="FFFFFF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Model</a:t>
            </a:r>
            <a:r>
              <a:rPr lang="en-US" sz="900" b="1" dirty="0" smtClean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20725"/>
              </p:ext>
            </p:extLst>
          </p:nvPr>
        </p:nvGraphicFramePr>
        <p:xfrm>
          <a:off x="152401" y="1066800"/>
          <a:ext cx="8859334" cy="5154991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761999"/>
                <a:gridCol w="1219200"/>
                <a:gridCol w="1676400"/>
                <a:gridCol w="1371600"/>
                <a:gridCol w="1786182"/>
                <a:gridCol w="506466"/>
                <a:gridCol w="461246"/>
                <a:gridCol w="466640"/>
                <a:gridCol w="609601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91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Rate Based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Default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</a:t>
                      </a:r>
                      <a:r>
                        <a:rPr lang="en-US" sz="1100" i="1" baseline="0" dirty="0" smtClean="0"/>
                        <a:t> for loans, common debt terms,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098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Foreign</a:t>
                      </a:r>
                      <a:r>
                        <a:rPr lang="en-US" sz="1100" baseline="0" dirty="0" smtClean="0"/>
                        <a:t> Exchange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equities, bonds,</a:t>
                      </a:r>
                      <a:r>
                        <a:rPr lang="en-US" sz="1100" i="1" baseline="0" dirty="0" smtClean="0"/>
                        <a:t> common debt terms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Commodity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Contracts for Difference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Exchange Traded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Collective Investment Vehicles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Dependent on listed instruments, derivatives, indices</a:t>
                      </a:r>
                    </a:p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Rights</a:t>
                      </a:r>
                      <a:r>
                        <a:rPr lang="en-US" sz="1100" baseline="0" dirty="0" smtClean="0"/>
                        <a:t> &amp; Warrants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 for all instruments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3246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55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Copyright © 2014 EDM Council Inc.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52487"/>
              </p:ext>
            </p:extLst>
          </p:nvPr>
        </p:nvGraphicFramePr>
        <p:xfrm>
          <a:off x="304800" y="1092200"/>
          <a:ext cx="8630735" cy="440605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1286838"/>
                <a:gridCol w="2471981"/>
                <a:gridCol w="2518442"/>
                <a:gridCol w="506466"/>
                <a:gridCol w="461246"/>
                <a:gridCol w="446506"/>
                <a:gridCol w="629735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Market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(time and date) Semantics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Pricing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Debt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Pricing and Yields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Pool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CIV Temporal</a:t>
                      </a:r>
                      <a:r>
                        <a:rPr lang="en-US" sz="1100" baseline="0" dirty="0" smtClean="0"/>
                        <a:t>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Trading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Credit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Rating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7912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62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2478"/>
              </p:ext>
            </p:extLst>
          </p:nvPr>
        </p:nvGraphicFramePr>
        <p:xfrm>
          <a:off x="284665" y="1258146"/>
          <a:ext cx="8630735" cy="417237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2072814"/>
                <a:gridCol w="2971800"/>
                <a:gridCol w="1232647"/>
                <a:gridCol w="506466"/>
                <a:gridCol w="461246"/>
                <a:gridCol w="466641"/>
                <a:gridCol w="609600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Process Related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Corporate Actions and Events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Securities Issuance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Issuance</a:t>
                      </a:r>
                      <a:r>
                        <a:rPr lang="en-US" sz="1100" baseline="0" dirty="0" smtClean="0"/>
                        <a:t> Process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Issuance (</a:t>
                      </a:r>
                      <a:r>
                        <a:rPr lang="en-US" sz="1100" i="1" dirty="0" smtClean="0"/>
                        <a:t>includes IPO, primary</a:t>
                      </a:r>
                      <a:r>
                        <a:rPr lang="en-US" sz="1100" i="1" baseline="0" dirty="0" smtClean="0"/>
                        <a:t> market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Debt/Bonds Issuance (</a:t>
                      </a:r>
                      <a:r>
                        <a:rPr lang="en-US" sz="1100" i="1" dirty="0" smtClean="0"/>
                        <a:t>includes auction, syndication and other issuance processes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Asset-Backed</a:t>
                      </a:r>
                      <a:r>
                        <a:rPr lang="en-US" sz="1100" baseline="0" dirty="0" smtClean="0"/>
                        <a:t> / Mortgage-Backed Issuance (</a:t>
                      </a:r>
                      <a:r>
                        <a:rPr lang="en-US" sz="1100" i="1" baseline="0" dirty="0" smtClean="0"/>
                        <a:t>includes ag</a:t>
                      </a:r>
                      <a:r>
                        <a:rPr lang="en-US" sz="1100" i="1" dirty="0" smtClean="0"/>
                        <a:t>ency and non-agency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Securities Transactions (</a:t>
                      </a:r>
                      <a:r>
                        <a:rPr lang="en-US" sz="1100" i="1" dirty="0" smtClean="0"/>
                        <a:t>includes trade, post trade, clearing, settlement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r>
                        <a:rPr lang="en-US" sz="1100" baseline="0" dirty="0" smtClean="0"/>
                        <a:t> Transactions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Payments</a:t>
                      </a:r>
                      <a:r>
                        <a:rPr lang="en-US" sz="1100" baseline="0" dirty="0" smtClean="0"/>
                        <a:t> Processing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Portfolio and Holdings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7712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51513"/>
            <a:ext cx="6858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08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Status</a:t>
            </a:r>
          </a:p>
          <a:p>
            <a:pPr lvl="1"/>
            <a:r>
              <a:rPr lang="en-US" dirty="0" smtClean="0"/>
              <a:t>Status of Current </a:t>
            </a:r>
            <a:r>
              <a:rPr lang="en-US" dirty="0" smtClean="0"/>
              <a:t>Specifications</a:t>
            </a:r>
            <a:endParaRPr lang="en-US" dirty="0" smtClean="0"/>
          </a:p>
          <a:p>
            <a:pPr lvl="2"/>
            <a:r>
              <a:rPr lang="en-US" dirty="0" smtClean="0"/>
              <a:t>FIBO Foundations</a:t>
            </a:r>
          </a:p>
          <a:p>
            <a:pPr lvl="2"/>
            <a:r>
              <a:rPr lang="en-US" dirty="0" smtClean="0"/>
              <a:t>FIBO BE</a:t>
            </a:r>
          </a:p>
          <a:p>
            <a:pPr lvl="2"/>
            <a:r>
              <a:rPr lang="en-US" dirty="0" smtClean="0"/>
              <a:t>FIBO Indices and </a:t>
            </a:r>
            <a:r>
              <a:rPr lang="en-US" dirty="0" smtClean="0"/>
              <a:t>Indicators</a:t>
            </a:r>
          </a:p>
          <a:p>
            <a:pPr lvl="1"/>
            <a:r>
              <a:rPr lang="en-US" dirty="0" smtClean="0"/>
              <a:t>Status of upcoming FIBO specifications and FCT activities</a:t>
            </a:r>
            <a:endParaRPr lang="en-US" dirty="0" smtClean="0"/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Financial Business and Commerce</a:t>
            </a:r>
            <a:endParaRPr lang="en-US" sz="2000" dirty="0" smtClean="0">
              <a:effectLst/>
            </a:endParaRPr>
          </a:p>
          <a:p>
            <a:pPr lvl="2"/>
            <a:r>
              <a:rPr lang="en-US" dirty="0" smtClean="0"/>
              <a:t>FIBO </a:t>
            </a:r>
            <a:r>
              <a:rPr lang="en-US" dirty="0" smtClean="0"/>
              <a:t>Securities and Equities</a:t>
            </a:r>
          </a:p>
          <a:p>
            <a:pPr lvl="2"/>
            <a:r>
              <a:rPr lang="en-US" dirty="0" smtClean="0"/>
              <a:t>FIBO Loans</a:t>
            </a:r>
          </a:p>
          <a:p>
            <a:pPr lvl="1"/>
            <a:r>
              <a:rPr lang="en-US" dirty="0" smtClean="0"/>
              <a:t>Plans for June OMG</a:t>
            </a:r>
          </a:p>
          <a:p>
            <a:pPr lvl="1"/>
            <a:r>
              <a:rPr lang="en-US" dirty="0" smtClean="0"/>
              <a:t>Other FIBO Activities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smtClean="0"/>
              <a:t>Foundations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FIBO Foundations ratified by the OMG Board </a:t>
            </a:r>
            <a:r>
              <a:rPr lang="en-US" sz="2000" dirty="0" smtClean="0"/>
              <a:t>Meeting </a:t>
            </a:r>
            <a:r>
              <a:rPr lang="en-US" sz="2000" dirty="0" smtClean="0"/>
              <a:t>in March</a:t>
            </a:r>
          </a:p>
          <a:p>
            <a:endParaRPr lang="en-US" sz="2000" dirty="0" smtClean="0"/>
          </a:p>
          <a:p>
            <a:r>
              <a:rPr lang="en-US" sz="2000" dirty="0" smtClean="0"/>
              <a:t>FIBO Foundations Revision Task Force (RTF) to address future issues</a:t>
            </a:r>
          </a:p>
          <a:p>
            <a:pPr lvl="1"/>
            <a:r>
              <a:rPr lang="en-US" sz="1600" dirty="0" smtClean="0"/>
              <a:t>The “Final” FIBO Foundations 1.0 is the baseline for any future changes</a:t>
            </a:r>
          </a:p>
          <a:p>
            <a:pPr lvl="1"/>
            <a:endParaRPr lang="en-US" sz="1600" dirty="0" smtClean="0"/>
          </a:p>
          <a:p>
            <a:pPr lvl="0"/>
            <a:r>
              <a:rPr lang="en-US" sz="2000" dirty="0" smtClean="0"/>
              <a:t>FIBO Foundations FIBO Content</a:t>
            </a:r>
            <a:r>
              <a:rPr lang="en-US" sz="2000" baseline="0" dirty="0" smtClean="0"/>
              <a:t> Team meets regularly to consider new material required to support other FCTs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FIBO-BE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FIBO-BE Beta 2 </a:t>
            </a:r>
            <a:r>
              <a:rPr lang="en-US" dirty="0" smtClean="0"/>
              <a:t>submitted and approved at </a:t>
            </a:r>
            <a:r>
              <a:rPr lang="en-US" dirty="0" err="1" smtClean="0"/>
              <a:t>REston</a:t>
            </a:r>
            <a:endParaRPr lang="en-US" dirty="0" smtClean="0"/>
          </a:p>
          <a:p>
            <a:r>
              <a:rPr lang="en-US" dirty="0" smtClean="0"/>
              <a:t>FTF2 chartered </a:t>
            </a:r>
            <a:r>
              <a:rPr lang="en-US" dirty="0" smtClean="0"/>
              <a:t>in Reston</a:t>
            </a:r>
          </a:p>
          <a:p>
            <a:r>
              <a:rPr lang="en-US" dirty="0" smtClean="0"/>
              <a:t>Final to be published</a:t>
            </a:r>
            <a:r>
              <a:rPr lang="en-US" baseline="0" dirty="0" smtClean="0"/>
              <a:t> in </a:t>
            </a:r>
            <a:r>
              <a:rPr lang="en-US" baseline="0" dirty="0" smtClean="0"/>
              <a:t>September, with the option to deliver in June if all works are completed.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Scope and Content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Status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process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preparation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Complete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Draft in Semantics Rep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 smtClean="0"/>
              <a:t>FIBO Where is What!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066800"/>
            <a:ext cx="731801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/>
              <a:t>29 FIBO Business Conceptual Ontologies have been built </a:t>
            </a:r>
            <a:r>
              <a:rPr lang="en-US" sz="1200" dirty="0"/>
              <a:t>since </a:t>
            </a:r>
            <a:r>
              <a:rPr lang="en-US" sz="1200" dirty="0" smtClean="0"/>
              <a:t>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://www.edmcouncil.org/semanticsrepository/</a:t>
            </a:r>
            <a:r>
              <a:rPr lang="en-US" sz="1200" dirty="0" smtClean="0">
                <a:hlinkClick r:id="rId2"/>
              </a:rPr>
              <a:t>index.html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github.com/edmcouncil/fibo/wiki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Browseable</a:t>
            </a:r>
            <a:r>
              <a:rPr lang="en-US" sz="1200" dirty="0" smtClean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>
                <a:hlinkClick r:id="rId4"/>
              </a:rPr>
              <a:t>http://us.adaptive.com/FIBO/a3/</a:t>
            </a:r>
            <a:r>
              <a:rPr lang="en-US" sz="12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</a:t>
            </a:r>
            <a:r>
              <a:rPr lang="en-US" sz="1200" dirty="0" smtClean="0">
                <a:hlinkClick r:id="rId5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FIBO-FND in final OMG documentation form including UML and RDF/OWL models for FIBO Foundations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www.omg.org/cgi-bin/doc?dtc/14-08-22.docx</a:t>
            </a:r>
            <a:r>
              <a:rPr lang="en-US" sz="1200" dirty="0" smtClean="0"/>
              <a:t> for the Beta2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Working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https://</a:t>
            </a:r>
            <a:r>
              <a:rPr lang="en-US" sz="1200" dirty="0" smtClean="0">
                <a:hlinkClick r:id="rId7"/>
              </a:rPr>
              <a:t>github.com/edmcouncil/fibo/wiki/FIBO-Foundations</a:t>
            </a:r>
            <a:r>
              <a:rPr lang="en-US" sz="1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http://www.omg.org/spec/EDMC-FIBO/BE/</a:t>
            </a:r>
            <a:r>
              <a:rPr lang="en-US" sz="1200" dirty="0" smtClean="0">
                <a:hlinkClick r:id="rId8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Working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</a:t>
            </a:r>
            <a:r>
              <a:rPr lang="en-US" sz="1200" dirty="0" smtClean="0">
                <a:hlinkClick r:id="rId9"/>
              </a:rPr>
              <a:t>github.com/edmcouncil/fibo/wiki/FIBO-Business-Entities</a:t>
            </a:r>
            <a:r>
              <a:rPr lang="en-US" sz="1200" dirty="0" smtClean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A working version in testing is </a:t>
            </a:r>
            <a:r>
              <a:rPr lang="en-US" sz="1200" dirty="0"/>
              <a:t>also in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https://github.com/dsnewman/fibo/tree/pink/</a:t>
            </a:r>
            <a:r>
              <a:rPr lang="en-US" sz="1200" dirty="0" smtClean="0">
                <a:hlinkClick r:id="rId10"/>
              </a:rPr>
              <a:t>be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hlinkClick r:id="rId11"/>
              </a:rPr>
              <a:t>http</a:t>
            </a:r>
            <a:r>
              <a:rPr lang="en-US" sz="1200" dirty="0">
                <a:hlinkClick r:id="rId11"/>
              </a:rPr>
              <a:t>://www.omg.org/spec/EDMC-FIBO/IND/</a:t>
            </a:r>
            <a:r>
              <a:rPr lang="en-US" sz="1200" dirty="0" smtClean="0">
                <a:hlinkClick r:id="rId11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</a:t>
            </a:r>
            <a:r>
              <a:rPr lang="en-US" sz="1200" dirty="0" smtClean="0"/>
              <a:t>-IND (Indices and Indicators) </a:t>
            </a:r>
            <a:r>
              <a:rPr lang="en-US" sz="1200" dirty="0"/>
              <a:t>In OMG documentation </a:t>
            </a:r>
            <a:r>
              <a:rPr lang="en-US" sz="1200" dirty="0" smtClean="0"/>
              <a:t>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Working </a:t>
            </a:r>
            <a:r>
              <a:rPr lang="en-US" sz="1200" dirty="0"/>
              <a:t>wiki is </a:t>
            </a:r>
            <a:r>
              <a:rPr lang="en-US" sz="1200" dirty="0" smtClean="0"/>
              <a:t>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>
                <a:hlinkClick r:id="rId12"/>
              </a:rPr>
              <a:t>https</a:t>
            </a:r>
            <a:r>
              <a:rPr lang="en-US" sz="1200" dirty="0">
                <a:hlinkClick r:id="rId12"/>
              </a:rPr>
              <a:t>://</a:t>
            </a:r>
            <a:r>
              <a:rPr lang="en-US" sz="1200" dirty="0" smtClean="0">
                <a:hlinkClick r:id="rId12"/>
              </a:rPr>
              <a:t>github.com/edmcouncil/fibo/wiki/FIBO-Indices-and-Indicators</a:t>
            </a:r>
            <a:r>
              <a:rPr lang="en-US" sz="1200" dirty="0" smtClean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Loans FIBO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</a:t>
            </a:r>
            <a:r>
              <a:rPr lang="en-US" sz="1200" dirty="0" smtClean="0">
                <a:hlinkClick r:id="rId13"/>
              </a:rPr>
              <a:t>github.com/edmcouncil/fibo/wiki/FIBO-Loans</a:t>
            </a:r>
            <a:r>
              <a:rPr lang="en-US" sz="1200" dirty="0" smtClean="0"/>
              <a:t> 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Securities and Equities FIBO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4"/>
              </a:rPr>
              <a:t>https://</a:t>
            </a:r>
            <a:r>
              <a:rPr lang="en-US" sz="1200" dirty="0" smtClean="0">
                <a:hlinkClick r:id="rId14"/>
              </a:rPr>
              <a:t>github.com/edmcouncil/fibo/wiki/FIBO-Securities-and-Equities</a:t>
            </a:r>
            <a:r>
              <a:rPr lang="en-US" sz="1200" dirty="0" smtClean="0"/>
              <a:t> </a:t>
            </a:r>
          </a:p>
          <a:p>
            <a:endParaRPr lang="en-US" sz="1400" dirty="0"/>
          </a:p>
          <a:p>
            <a:pPr lvl="3"/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609600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5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85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Content</a:t>
            </a:r>
            <a:r>
              <a:rPr lang="en-US" baseline="0" dirty="0" smtClean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FIBO Content Team has</a:t>
            </a:r>
          </a:p>
          <a:p>
            <a:pPr lvl="1"/>
            <a:r>
              <a:rPr lang="en-US" dirty="0" smtClean="0"/>
              <a:t>A GitHub fork on the FCT</a:t>
            </a:r>
            <a:r>
              <a:rPr lang="en-US" baseline="0" dirty="0" smtClean="0"/>
              <a:t> Leader GitHub account</a:t>
            </a:r>
            <a:endParaRPr lang="en-US" dirty="0" smtClean="0"/>
          </a:p>
          <a:p>
            <a:pPr lvl="1"/>
            <a:r>
              <a:rPr lang="en-US" dirty="0" smtClean="0"/>
              <a:t>A working wiki on the main (EDM Council) GitHub account</a:t>
            </a:r>
          </a:p>
          <a:p>
            <a:pPr lvl="1"/>
            <a:r>
              <a:rPr lang="en-US" dirty="0" smtClean="0"/>
              <a:t>Regular</a:t>
            </a:r>
            <a:r>
              <a:rPr lang="en-US" baseline="0" dirty="0" smtClean="0"/>
              <a:t>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</a:t>
            </a:r>
            <a:r>
              <a:rPr lang="en-US" sz="2800" baseline="0" dirty="0" smtClean="0"/>
              <a:t>Current Specifications </a:t>
            </a:r>
            <a:r>
              <a:rPr lang="en-US" sz="2800" baseline="0" dirty="0" smtClean="0"/>
              <a:t>Status </a:t>
            </a:r>
            <a:r>
              <a:rPr lang="en-US" sz="2800" baseline="0" dirty="0" smtClean="0"/>
              <a:t>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Foundations </a:t>
            </a:r>
          </a:p>
          <a:p>
            <a:pPr lvl="1"/>
            <a:r>
              <a:rPr lang="en-US" sz="2000" baseline="0" dirty="0" smtClean="0"/>
              <a:t>Final</a:t>
            </a:r>
            <a:r>
              <a:rPr lang="en-US" sz="2000" dirty="0" smtClean="0"/>
              <a:t> version </a:t>
            </a:r>
            <a:r>
              <a:rPr lang="en-US" sz="2000" dirty="0" smtClean="0"/>
              <a:t>approved by OMG March 2015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Revision Task Force (RTF) chartered</a:t>
            </a:r>
          </a:p>
          <a:p>
            <a:pPr lvl="1"/>
            <a:r>
              <a:rPr lang="en-US" sz="2000" baseline="0" dirty="0" smtClean="0"/>
              <a:t>New FCT under Mike Bennett (meets Fridays)</a:t>
            </a:r>
          </a:p>
          <a:p>
            <a:pPr lvl="0"/>
            <a:r>
              <a:rPr lang="en-US" sz="2400" baseline="0" dirty="0" smtClean="0"/>
              <a:t>FIBO Business Entities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Approved for Finalization (March 2014)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FTF1 completed</a:t>
            </a:r>
          </a:p>
          <a:p>
            <a:pPr lvl="1" rtl="0" fontAlgn="base"/>
            <a:r>
              <a:rPr lang="en-US" sz="2000" dirty="0" smtClean="0"/>
              <a:t>FTF2 </a:t>
            </a:r>
            <a:r>
              <a:rPr lang="en-US" sz="2000" dirty="0" smtClean="0"/>
              <a:t>chartered </a:t>
            </a:r>
            <a:r>
              <a:rPr lang="en-US" sz="2000" dirty="0" smtClean="0"/>
              <a:t>March 2015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Completion scheduled for 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Sept 2015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FCT under David 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Newman (Wells Fargo) meets alternate Tuesdays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400" dirty="0" smtClean="0"/>
              <a:t>FIBO Indices and Indicators</a:t>
            </a:r>
          </a:p>
          <a:p>
            <a:pPr lvl="1"/>
            <a:r>
              <a:rPr lang="en-US" sz="2000" baseline="0" dirty="0" smtClean="0"/>
              <a:t>Approved September 2014</a:t>
            </a:r>
          </a:p>
          <a:p>
            <a:pPr lvl="1"/>
            <a:r>
              <a:rPr lang="en-US" sz="2000" baseline="0" dirty="0" smtClean="0"/>
              <a:t>Completion scheduled for June 2015</a:t>
            </a:r>
          </a:p>
          <a:p>
            <a:pPr lvl="1"/>
            <a:r>
              <a:rPr lang="en-US" sz="2000" baseline="0" dirty="0" smtClean="0"/>
              <a:t>New FCT under Elisa </a:t>
            </a:r>
            <a:r>
              <a:rPr lang="en-US" sz="2000" baseline="0" dirty="0" smtClean="0"/>
              <a:t>Kendall (</a:t>
            </a:r>
            <a:r>
              <a:rPr lang="en-US" sz="2000" baseline="0" dirty="0" err="1" smtClean="0"/>
              <a:t>Thematix</a:t>
            </a:r>
            <a:r>
              <a:rPr lang="en-US" sz="2000" baseline="0" dirty="0" smtClean="0"/>
              <a:t>)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9542</TotalTime>
  <Words>1596</Words>
  <Application>Microsoft Office PowerPoint</Application>
  <PresentationFormat>On-screen Show (4:3)</PresentationFormat>
  <Paragraphs>450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OMG Finance Domain Task Force (FDTF)</vt:lpstr>
      <vt:lpstr>Agenda</vt:lpstr>
      <vt:lpstr>FIBO Foundations Status</vt:lpstr>
      <vt:lpstr>FIBO-BE Status</vt:lpstr>
      <vt:lpstr>FIBO: Scope and Content</vt:lpstr>
      <vt:lpstr>FIBO: Status</vt:lpstr>
      <vt:lpstr>FIBO Where is What!</vt:lpstr>
      <vt:lpstr>FIBO Content Teams</vt:lpstr>
      <vt:lpstr>FIBO Current Specifications Status Overview</vt:lpstr>
      <vt:lpstr>FIBO Upcoming Specifications Status Overview</vt:lpstr>
      <vt:lpstr>Other FIBO Activities</vt:lpstr>
      <vt:lpstr>Jargon Blaster</vt:lpstr>
      <vt:lpstr>Current Roadmap</vt:lpstr>
      <vt:lpstr>Appendix 1: FIBO Content and Status</vt:lpstr>
      <vt:lpstr>Key to Colors</vt:lpstr>
      <vt:lpstr>FIBO Development Scenario (September 2014)</vt:lpstr>
      <vt:lpstr>FIBO Development Scenario (September 2014)</vt:lpstr>
      <vt:lpstr>FIBO Development Scenario (September 2014)</vt:lpstr>
      <vt:lpstr>FIBO Development Scenario (September 2014)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451</cp:revision>
  <dcterms:created xsi:type="dcterms:W3CDTF">2011-04-19T19:19:23Z</dcterms:created>
  <dcterms:modified xsi:type="dcterms:W3CDTF">2015-04-15T17:04:05Z</dcterms:modified>
</cp:coreProperties>
</file>