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304" r:id="rId3"/>
    <p:sldId id="305" r:id="rId4"/>
    <p:sldId id="306" r:id="rId5"/>
    <p:sldId id="307" r:id="rId6"/>
    <p:sldId id="308" r:id="rId7"/>
    <p:sldId id="327" r:id="rId8"/>
    <p:sldId id="326" r:id="rId9"/>
    <p:sldId id="316" r:id="rId10"/>
    <p:sldId id="317" r:id="rId11"/>
    <p:sldId id="318" r:id="rId12"/>
    <p:sldId id="319" r:id="rId13"/>
    <p:sldId id="320" r:id="rId14"/>
    <p:sldId id="321" r:id="rId15"/>
    <p:sldId id="322" r:id="rId16"/>
    <p:sldId id="328" r:id="rId17"/>
    <p:sldId id="303" r:id="rId18"/>
    <p:sldId id="323" r:id="rId19"/>
    <p:sldId id="324" r:id="rId20"/>
    <p:sldId id="330" r:id="rId21"/>
    <p:sldId id="264" r:id="rId22"/>
    <p:sldId id="312" r:id="rId23"/>
    <p:sldId id="31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21DFF"/>
    <a:srgbClr val="FF127D"/>
    <a:srgbClr val="08FF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6523" autoAdjust="0"/>
  </p:normalViewPr>
  <p:slideViewPr>
    <p:cSldViewPr snapToGrid="0" snapToObjects="1">
      <p:cViewPr>
        <p:scale>
          <a:sx n="100" d="100"/>
          <a:sy n="100" d="100"/>
        </p:scale>
        <p:origin x="-736" y="-2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64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A83486-336B-A547-8B81-5DFE9090F283}" type="datetimeFigureOut">
              <a:rPr lang="en-US" smtClean="0"/>
              <a:pPr/>
              <a:t>3/23/14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B4505-0693-A046-B8E5-37EA7AFCD16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89143-B33B-8248-90C0-34ED97A92CA8}" type="datetimeFigureOut">
              <a:rPr lang="en-US" smtClean="0"/>
              <a:pPr/>
              <a:t>3/23/14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97D9B-F5A3-8F40-B9C3-20D855AC0E2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00F1D-EABD-4D40-93AF-E016F238817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D1822-DB53-E84B-AB44-07738C832178}" type="datetime1">
              <a:rPr lang="en-US" smtClean="0"/>
              <a:t>3/23/14</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A8C73-EB3E-8140-94FC-2FACEF9E3BA2}" type="datetime1">
              <a:rPr lang="en-US" smtClean="0"/>
              <a:t>3/23/14</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91973-FFD7-E544-9D81-AF8962B6F9CE}" type="datetime1">
              <a:rPr lang="en-US" smtClean="0"/>
              <a:t>3/23/14</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8A172-BB4F-BF40-8DBD-DCEC12AC892D}" type="datetime1">
              <a:rPr lang="en-US" smtClean="0"/>
              <a:t>3/23/14</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70683-333E-824E-84C4-D0EE1825A1E0}" type="datetime1">
              <a:rPr lang="en-US" smtClean="0"/>
              <a:t>3/23/14</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C788F0-92D4-7549-A662-1E8DF35366F3}" type="datetime1">
              <a:rPr lang="en-US" smtClean="0"/>
              <a:t>3/23/14</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ABE4F-999A-734E-9CB9-05E4F82C02C3}" type="datetime1">
              <a:rPr lang="en-US" smtClean="0"/>
              <a:t>3/23/14</a:t>
            </a:fld>
            <a:endParaRPr lang="en-US"/>
          </a:p>
        </p:txBody>
      </p:sp>
      <p:sp>
        <p:nvSpPr>
          <p:cNvPr id="8" name="Footer Placeholder 7"/>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9" name="Slide Number Placeholder 8"/>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7A2FE-4C8B-524E-BDAC-AD6790D4FC56}" type="datetime1">
              <a:rPr lang="en-US" smtClean="0"/>
              <a:t>3/23/14</a:t>
            </a:fld>
            <a:endParaRPr lang="en-US"/>
          </a:p>
        </p:txBody>
      </p:sp>
      <p:sp>
        <p:nvSpPr>
          <p:cNvPr id="4" name="Footer Placeholder 3"/>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5" name="Slide Number Placeholder 4"/>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51708-6FEB-A948-8671-677EBFEF9640}" type="datetime1">
              <a:rPr lang="en-US" smtClean="0"/>
              <a:t>3/23/14</a:t>
            </a:fld>
            <a:endParaRPr lang="en-US"/>
          </a:p>
        </p:txBody>
      </p:sp>
      <p:sp>
        <p:nvSpPr>
          <p:cNvPr id="3" name="Footer Placeholder 2"/>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4" name="Slide Number Placeholder 3"/>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5F8F8-B3AC-5B48-A422-E1548C59EBF5}" type="datetime1">
              <a:rPr lang="en-US" smtClean="0"/>
              <a:t>3/23/14</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CDD64-9BA7-4147-BEF8-EC769E5F1DB3}" type="datetime1">
              <a:rPr lang="en-US" smtClean="0"/>
              <a:t>3/23/14</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75CB9-7F4C-1342-8485-1395C7D6334A}" type="datetime1">
              <a:rPr lang="en-US" smtClean="0"/>
              <a:t>3/23/14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F402B-C8A5-5445-AD78-AAE8EACFDC0E}" type="slidenum">
              <a:rPr lang="en-US" smtClean="0"/>
              <a:pPr/>
              <a:t>‹#›</a:t>
            </a:fld>
            <a:endParaRPr lang="en-US"/>
          </a:p>
        </p:txBody>
      </p:sp>
      <p:sp>
        <p:nvSpPr>
          <p:cNvPr id="8" name="Footer Placeholder 7"/>
          <p:cNvSpPr>
            <a:spLocks noGrp="1" noChangeArrowheads="1"/>
          </p:cNvSpPr>
          <p:nvPr>
            <p:ph type="ftr" sz="quarter" idx="3"/>
          </p:nvPr>
        </p:nvSpPr>
        <p:spPr>
          <a:xfrm>
            <a:off x="3047999" y="6553200"/>
            <a:ext cx="3316941" cy="168275"/>
          </a:xfrm>
          <a:prstGeom prst="rect">
            <a:avLst/>
          </a:prstGeom>
          <a:ln/>
        </p:spPr>
        <p:txBody>
          <a:bodyPr/>
          <a:lstStyle>
            <a:lvl1pPr>
              <a:defRPr/>
            </a:lvl1pPr>
          </a:lstStyle>
          <a:p>
            <a:pPr>
              <a:defRPr/>
            </a:pPr>
            <a:r>
              <a:rPr lang="en-US" sz="1600" smtClean="0">
                <a:latin typeface="Times New Roman" pitchFamily="18" charset="0"/>
              </a:rPr>
              <a:t>© 2014 EDMC   FIBO </a:t>
            </a:r>
            <a:endParaRPr lang="en-US" sz="1600" dirty="0">
              <a:latin typeface="Times New Roman" pitchFamily="18" charset="0"/>
            </a:endParaRPr>
          </a:p>
        </p:txBody>
      </p:sp>
      <p:pic>
        <p:nvPicPr>
          <p:cNvPr id="9" name="Picture 8"/>
          <p:cNvPicPr>
            <a:picLocks noChangeAspect="1"/>
          </p:cNvPicPr>
          <p:nvPr/>
        </p:nvPicPr>
        <p:blipFill>
          <a:blip r:embed="rId13"/>
          <a:stretch>
            <a:fillRect/>
          </a:stretch>
        </p:blipFill>
        <p:spPr>
          <a:xfrm>
            <a:off x="-179295" y="-221129"/>
            <a:ext cx="2032000" cy="1371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8.jpeg"/><Relationship Id="rId16" Type="http://schemas.openxmlformats.org/officeDocument/2006/relationships/image" Target="../media/image9.jpeg"/><Relationship Id="rId1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7.png"/><Relationship Id="rId10" Type="http://schemas.openxmlformats.org/officeDocument/2006/relationships/image" Target="../media/image19.gif"/></Relationships>
</file>

<file path=ppt/slides/_rels/slide15.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8.jpeg"/><Relationship Id="rId1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7.png"/><Relationship Id="rId10" Type="http://schemas.openxmlformats.org/officeDocument/2006/relationships/image" Target="../media/image1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8.jpeg"/><Relationship Id="rId1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7.png"/><Relationship Id="rId10"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5315634"/>
            <a:ext cx="5473514" cy="923330"/>
          </a:xfrm>
          <a:prstGeom prst="rect">
            <a:avLst/>
          </a:prstGeom>
          <a:noFill/>
        </p:spPr>
        <p:txBody>
          <a:bodyPr wrap="square" rtlCol="0">
            <a:spAutoFit/>
          </a:bodyPr>
          <a:lstStyle/>
          <a:p>
            <a:r>
              <a:rPr lang="en-US" dirty="0" smtClean="0"/>
              <a:t>Dennis E. </a:t>
            </a:r>
            <a:r>
              <a:rPr lang="en-US" dirty="0" err="1" smtClean="0"/>
              <a:t>Wisnosky</a:t>
            </a:r>
            <a:endParaRPr lang="en-US" dirty="0" smtClean="0"/>
          </a:p>
          <a:p>
            <a:r>
              <a:rPr lang="en-US" dirty="0" smtClean="0"/>
              <a:t>Founder, </a:t>
            </a:r>
            <a:r>
              <a:rPr lang="en-US" dirty="0" err="1" smtClean="0"/>
              <a:t>Wizdom</a:t>
            </a:r>
            <a:r>
              <a:rPr lang="en-US" dirty="0" smtClean="0"/>
              <a:t> Systems, Inc.</a:t>
            </a:r>
          </a:p>
          <a:p>
            <a:r>
              <a:rPr lang="en-US" dirty="0" smtClean="0"/>
              <a:t>Senior Advisor EDM - Council</a:t>
            </a:r>
            <a:endParaRPr lang="en-US" dirty="0"/>
          </a:p>
        </p:txBody>
      </p:sp>
      <p:sp>
        <p:nvSpPr>
          <p:cNvPr id="5" name="Title 4"/>
          <p:cNvSpPr>
            <a:spLocks noGrp="1"/>
          </p:cNvSpPr>
          <p:nvPr>
            <p:ph type="ctrTitle"/>
          </p:nvPr>
        </p:nvSpPr>
        <p:spPr>
          <a:xfrm>
            <a:off x="685800" y="660400"/>
            <a:ext cx="7772400" cy="1470025"/>
          </a:xfrm>
        </p:spPr>
        <p:txBody>
          <a:bodyPr>
            <a:normAutofit fontScale="90000"/>
          </a:bodyPr>
          <a:lstStyle/>
          <a:p>
            <a:r>
              <a:rPr lang="en-US" sz="5333" dirty="0" smtClean="0">
                <a:solidFill>
                  <a:schemeClr val="tx1"/>
                </a:solidFill>
              </a:rPr>
              <a:t>FIBO Crosses the Chasm</a:t>
            </a:r>
            <a:br>
              <a:rPr lang="en-US" sz="5333" dirty="0" smtClean="0">
                <a:solidFill>
                  <a:schemeClr val="tx1"/>
                </a:solidFill>
              </a:rPr>
            </a:br>
            <a:r>
              <a:rPr lang="en-US" sz="3111" dirty="0" smtClean="0"/>
              <a:t>(Extension of Competency)</a:t>
            </a:r>
            <a:r>
              <a:rPr lang="en-US" dirty="0" smtClean="0">
                <a:solidFill>
                  <a:schemeClr val="tx1"/>
                </a:solidFill>
              </a:rPr>
              <a:t/>
            </a:r>
            <a:br>
              <a:rPr lang="en-US" dirty="0" smtClean="0">
                <a:solidFill>
                  <a:schemeClr val="tx1"/>
                </a:solidFill>
              </a:rPr>
            </a:br>
            <a:endParaRPr lang="en-US" dirty="0"/>
          </a:p>
        </p:txBody>
      </p:sp>
      <p:pic>
        <p:nvPicPr>
          <p:cNvPr id="6" name="Picture 5"/>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16970" y="2457224"/>
            <a:ext cx="3200400" cy="22066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 name="Picture 6" descr="fibo logo.png"/>
          <p:cNvPicPr>
            <a:picLocks noChangeAspect="1"/>
          </p:cNvPicPr>
          <p:nvPr/>
        </p:nvPicPr>
        <p:blipFill>
          <a:blip r:embed="rId3"/>
          <a:stretch>
            <a:fillRect/>
          </a:stretch>
        </p:blipFill>
        <p:spPr>
          <a:xfrm>
            <a:off x="4720733" y="2130425"/>
            <a:ext cx="3450106" cy="1017964"/>
          </a:xfrm>
          <a:prstGeom prst="rect">
            <a:avLst/>
          </a:prstGeom>
        </p:spPr>
      </p:pic>
      <p:sp>
        <p:nvSpPr>
          <p:cNvPr id="8" name="TextBox 7"/>
          <p:cNvSpPr txBox="1"/>
          <p:nvPr/>
        </p:nvSpPr>
        <p:spPr>
          <a:xfrm>
            <a:off x="5168900" y="4838700"/>
            <a:ext cx="2692400" cy="646331"/>
          </a:xfrm>
          <a:prstGeom prst="rect">
            <a:avLst/>
          </a:prstGeom>
          <a:noFill/>
        </p:spPr>
        <p:txBody>
          <a:bodyPr wrap="square" rtlCol="0">
            <a:spAutoFit/>
          </a:bodyPr>
          <a:lstStyle/>
          <a:p>
            <a:r>
              <a:rPr lang="en-US" dirty="0" smtClean="0"/>
              <a:t>March 25, 2014</a:t>
            </a:r>
          </a:p>
          <a:p>
            <a:r>
              <a:rPr lang="en-US" dirty="0" smtClean="0"/>
              <a:t>Reston, VA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60607" y="-50800"/>
            <a:ext cx="8229600" cy="1143000"/>
          </a:xfrm>
        </p:spPr>
        <p:txBody>
          <a:bodyPr>
            <a:normAutofit/>
          </a:bodyPr>
          <a:lstStyle/>
          <a:p>
            <a:r>
              <a:rPr lang="en-US" sz="3200" dirty="0" smtClean="0"/>
              <a:t>FIBO Development Scenario - 2</a:t>
            </a:r>
            <a:endParaRPr lang="en-US" sz="3200" dirty="0"/>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495772"/>
              </p:ext>
            </p:extLst>
          </p:nvPr>
        </p:nvGraphicFramePr>
        <p:xfrm>
          <a:off x="183640" y="1074420"/>
          <a:ext cx="8906567" cy="4780280"/>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514052"/>
                <a:gridCol w="788279"/>
                <a:gridCol w="510988"/>
              </a:tblGrid>
              <a:tr h="228600">
                <a:tc gridSpan="9">
                  <a:txBody>
                    <a:bodyPr/>
                    <a:lstStyle/>
                    <a:p>
                      <a:pPr algn="ctr"/>
                      <a:r>
                        <a:rPr lang="en-US" sz="1200" dirty="0" smtClean="0">
                          <a:solidFill>
                            <a:schemeClr val="bg1"/>
                          </a:solidFill>
                        </a:rPr>
                        <a:t>Reference Data (product)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Mortgage</a:t>
                      </a:r>
                      <a:endParaRPr lang="en-US" sz="1100" dirty="0"/>
                    </a:p>
                  </a:txBody>
                  <a:tcPr/>
                </a:tc>
                <a:tc>
                  <a:txBody>
                    <a:bodyPr/>
                    <a:lstStyle/>
                    <a:p>
                      <a:pPr algn="l"/>
                      <a:endParaRPr lang="en-US" sz="1100" dirty="0"/>
                    </a:p>
                  </a:txBody>
                  <a:tcPr/>
                </a:tc>
                <a:tc>
                  <a:txBody>
                    <a:bodyPr/>
                    <a:lstStyle/>
                    <a:p>
                      <a:endParaRPr lang="en-US" sz="110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2">
                  <a:txBody>
                    <a:bodyPr/>
                    <a:lstStyle/>
                    <a:p>
                      <a:pPr algn="ctr"/>
                      <a:endParaRPr lang="en-US" sz="1100" dirty="0" smtClean="0"/>
                    </a:p>
                    <a:p>
                      <a:pPr algn="ctr"/>
                      <a:endParaRPr lang="en-US" sz="400" dirty="0" smtClean="0"/>
                    </a:p>
                    <a:p>
                      <a:pPr algn="ctr"/>
                      <a:r>
                        <a:rPr lang="en-US" sz="1100" dirty="0" smtClean="0"/>
                        <a:t>Listed Instruments</a:t>
                      </a:r>
                      <a:endParaRPr lang="en-US"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Debt</a:t>
                      </a:r>
                    </a:p>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Structured Finance</a:t>
                      </a:r>
                      <a:endParaRPr lang="en-US" sz="1100" dirty="0"/>
                    </a:p>
                  </a:txBody>
                  <a:tcPr/>
                </a:tc>
                <a:tc>
                  <a:txBody>
                    <a:bodyPr/>
                    <a:lstStyle/>
                    <a:p>
                      <a:pPr algn="ctr"/>
                      <a:r>
                        <a:rPr lang="en-US" sz="1100" i="1" dirty="0" smtClean="0"/>
                        <a:t>Dependent</a:t>
                      </a:r>
                      <a:r>
                        <a:rPr lang="en-US" sz="1100" i="1" baseline="0" dirty="0" smtClean="0"/>
                        <a:t> on Bonds and Mortgage</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Money Markets</a:t>
                      </a:r>
                      <a:endParaRPr lang="en-US" sz="1100" dirty="0"/>
                    </a:p>
                  </a:txBody>
                  <a:tcPr/>
                </a:tc>
                <a:tc>
                  <a:txBody>
                    <a:bodyPr/>
                    <a:lstStyle/>
                    <a:p>
                      <a:pPr algn="ctr"/>
                      <a:r>
                        <a:rPr lang="en-US" sz="1100" i="1" dirty="0" smtClean="0"/>
                        <a:t>Includes Repo, Treasury, Government, Agency, Tax-Free, etc.</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1100" dirty="0" smtClean="0"/>
                    </a:p>
                    <a:p>
                      <a:pPr algn="ctr"/>
                      <a:r>
                        <a:rPr lang="en-US" sz="1100" dirty="0" smtClean="0"/>
                        <a:t>Derivatives</a:t>
                      </a:r>
                      <a:endParaRPr lang="en-US" sz="1100" dirty="0"/>
                    </a:p>
                  </a:txBody>
                  <a:tcPr/>
                </a:tc>
                <a:tc rowSpan="3">
                  <a:txBody>
                    <a:bodyPr/>
                    <a:lstStyle/>
                    <a:p>
                      <a:pPr algn="ctr"/>
                      <a:endParaRPr lang="en-US" sz="1100" dirty="0" smtClean="0"/>
                    </a:p>
                    <a:p>
                      <a:pPr algn="ctr"/>
                      <a:endParaRPr lang="en-US" sz="1100" dirty="0" smtClean="0"/>
                    </a:p>
                    <a:p>
                      <a:pPr algn="ctr"/>
                      <a:endParaRPr lang="en-US" sz="1100" dirty="0" smtClean="0"/>
                    </a:p>
                    <a:p>
                      <a:pPr algn="ctr"/>
                      <a:r>
                        <a:rPr lang="en-US" sz="1100" dirty="0" smtClean="0"/>
                        <a:t>OTC</a:t>
                      </a:r>
                      <a:endParaRPr lang="en-US" sz="1100" dirty="0"/>
                    </a:p>
                  </a:txBody>
                  <a:tcPr/>
                </a:tc>
                <a:tc>
                  <a:txBody>
                    <a:bodyPr/>
                    <a:lstStyle/>
                    <a:p>
                      <a:pPr algn="ctr"/>
                      <a:r>
                        <a:rPr lang="en-US" sz="1100" dirty="0" smtClean="0"/>
                        <a:t>Asset</a:t>
                      </a:r>
                      <a:endParaRPr lang="en-US" sz="1100" dirty="0"/>
                    </a:p>
                  </a:txBody>
                  <a:tcPr/>
                </a:tc>
                <a:tc>
                  <a:txBody>
                    <a:bodyPr/>
                    <a:lstStyle/>
                    <a:p>
                      <a:pPr algn="ctr"/>
                      <a:r>
                        <a:rPr lang="en-US" sz="1100" i="1" dirty="0" smtClean="0"/>
                        <a:t>Dependent</a:t>
                      </a:r>
                      <a:r>
                        <a:rPr lang="en-US" sz="1100" i="1" baseline="0" dirty="0" smtClean="0"/>
                        <a:t> on Equities, Bonds and Common Debt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algn="ctr"/>
                      <a:r>
                        <a:rPr lang="en-US" sz="1100" dirty="0" smtClean="0"/>
                        <a:t>Commodity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algn="ctr"/>
                      <a:r>
                        <a:rPr lang="en-US" sz="1100" dirty="0" smtClean="0"/>
                        <a:t>Contracts for Difference</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Collective Investment Vehicles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400" i="1" dirty="0" smtClean="0"/>
                    </a:p>
                    <a:p>
                      <a:pPr algn="ctr"/>
                      <a:r>
                        <a:rPr lang="en-US" sz="1100" i="1" dirty="0" smtClean="0"/>
                        <a:t>Dependent on Listed Instruments,</a:t>
                      </a:r>
                      <a:r>
                        <a:rPr lang="en-US" sz="1100" i="1" baseline="0" dirty="0" smtClean="0"/>
                        <a:t> Derivatives and Indices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endParaRPr lang="en-US" sz="400" dirty="0" smtClean="0"/>
                    </a:p>
                    <a:p>
                      <a:pPr algn="ctr"/>
                      <a:r>
                        <a:rPr lang="en-US" sz="1100" dirty="0" smtClean="0"/>
                        <a:t>Derivatives</a:t>
                      </a:r>
                      <a:endParaRPr lang="en-US" sz="1100" dirty="0"/>
                    </a:p>
                  </a:txBody>
                  <a:tcPr/>
                </a:tc>
                <a:tc gridSpan="2">
                  <a:txBody>
                    <a:bodyPr/>
                    <a:lstStyle/>
                    <a:p>
                      <a:pPr algn="ctr"/>
                      <a:endParaRPr lang="en-US" sz="400" dirty="0" smtClean="0"/>
                    </a:p>
                    <a:p>
                      <a:pPr algn="ctr"/>
                      <a:r>
                        <a:rPr lang="en-US" sz="1100" dirty="0" smtClean="0"/>
                        <a:t>Exchange Traded</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endParaRPr lang="en-US" sz="400" dirty="0" smtClean="0"/>
                    </a:p>
                    <a:p>
                      <a:pPr algn="ctr"/>
                      <a:r>
                        <a:rPr lang="en-US" sz="1100" dirty="0" smtClean="0"/>
                        <a:t>Loans</a:t>
                      </a:r>
                      <a:endParaRPr lang="en-US" sz="1100" dirty="0"/>
                    </a:p>
                  </a:txBody>
                  <a:tcPr/>
                </a:tc>
                <a:tc>
                  <a:txBody>
                    <a:bodyPr/>
                    <a:lstStyle/>
                    <a:p>
                      <a:pPr algn="ctr"/>
                      <a:endParaRPr lang="en-US" sz="400" dirty="0" smtClean="0"/>
                    </a:p>
                    <a:p>
                      <a:pPr algn="ctr"/>
                      <a:r>
                        <a:rPr lang="en-US" sz="1100" dirty="0" smtClean="0"/>
                        <a:t>Other</a:t>
                      </a: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General Purpose, Construction, Student, Miscellaneous</a:t>
                      </a:r>
                    </a:p>
                    <a:p>
                      <a:pPr algn="ctr"/>
                      <a:endParaRPr lang="en-US" sz="1000" dirty="0"/>
                    </a:p>
                  </a:txBody>
                  <a:tcPr/>
                </a:tc>
                <a:tc hMerge="1">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a:txBody>
                    <a:bodyPr/>
                    <a:lstStyle/>
                    <a:p>
                      <a:pPr algn="ctr"/>
                      <a:r>
                        <a:rPr lang="en-US" sz="1100" dirty="0" smtClean="0"/>
                        <a:t>Rights and Warrants</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r>
                        <a:rPr lang="en-US" sz="1100" i="1" dirty="0" smtClean="0"/>
                        <a:t>Dependent on Common</a:t>
                      </a:r>
                      <a:r>
                        <a:rPr lang="en-US" sz="1100" i="1" baseline="0" dirty="0" smtClean="0"/>
                        <a:t> Concepts for all Instruments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bl>
          </a:graphicData>
        </a:graphic>
      </p:graphicFrame>
      <p:sp>
        <p:nvSpPr>
          <p:cNvPr id="7" name="Rectangle 6"/>
          <p:cNvSpPr/>
          <p:nvPr/>
        </p:nvSpPr>
        <p:spPr>
          <a:xfrm>
            <a:off x="373912" y="1752600"/>
            <a:ext cx="311888" cy="1143000"/>
          </a:xfrm>
          <a:prstGeom prst="rect">
            <a:avLst/>
          </a:prstGeom>
          <a:solidFill>
            <a:srgbClr val="9A5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5</a:t>
            </a:r>
          </a:p>
        </p:txBody>
      </p:sp>
      <p:sp>
        <p:nvSpPr>
          <p:cNvPr id="12" name="Rectangle 11"/>
          <p:cNvSpPr/>
          <p:nvPr/>
        </p:nvSpPr>
        <p:spPr>
          <a:xfrm>
            <a:off x="381000" y="2895600"/>
            <a:ext cx="311888" cy="1143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6</a:t>
            </a:r>
          </a:p>
        </p:txBody>
      </p:sp>
      <p:sp>
        <p:nvSpPr>
          <p:cNvPr id="13" name="Rectangle 12"/>
          <p:cNvSpPr/>
          <p:nvPr/>
        </p:nvSpPr>
        <p:spPr>
          <a:xfrm>
            <a:off x="381000" y="4038600"/>
            <a:ext cx="311888" cy="1828800"/>
          </a:xfrm>
          <a:prstGeom prst="rect">
            <a:avLst/>
          </a:prstGeom>
          <a:solidFill>
            <a:srgbClr val="45BB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7</a:t>
            </a:r>
          </a:p>
        </p:txBody>
      </p:sp>
      <p:sp>
        <p:nvSpPr>
          <p:cNvPr id="9" name="TextBox 8"/>
          <p:cNvSpPr txBox="1"/>
          <p:nvPr/>
        </p:nvSpPr>
        <p:spPr>
          <a:xfrm>
            <a:off x="1066800" y="60960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10" name="Footer Placeholder 4"/>
          <p:cNvSpPr>
            <a:spLocks noGrp="1"/>
          </p:cNvSpPr>
          <p:nvPr>
            <p:ph type="ftr" sz="quarter" idx="12"/>
          </p:nvPr>
        </p:nvSpPr>
        <p:spPr>
          <a:xfrm>
            <a:off x="3048000" y="6553200"/>
            <a:ext cx="2895600" cy="228600"/>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4" name="Date Placeholder 13"/>
          <p:cNvSpPr>
            <a:spLocks noGrp="1"/>
          </p:cNvSpPr>
          <p:nvPr>
            <p:ph type="dt" sz="half" idx="10"/>
          </p:nvPr>
        </p:nvSpPr>
        <p:spPr/>
        <p:txBody>
          <a:bodyPr/>
          <a:lstStyle/>
          <a:p>
            <a:fld id="{F99F240E-2500-2F47-AB15-1C319938C92A}" type="datetime1">
              <a:rPr lang="en-US" smtClean="0"/>
              <a:t>3/25/14</a:t>
            </a:fld>
            <a:endParaRPr lang="en-US"/>
          </a:p>
        </p:txBody>
      </p:sp>
      <p:sp>
        <p:nvSpPr>
          <p:cNvPr id="15" name="Slide Number Placeholder 14"/>
          <p:cNvSpPr>
            <a:spLocks noGrp="1"/>
          </p:cNvSpPr>
          <p:nvPr>
            <p:ph type="sldNum" sz="quarter" idx="12"/>
          </p:nvPr>
        </p:nvSpPr>
        <p:spPr/>
        <p:txBody>
          <a:bodyPr/>
          <a:lstStyle/>
          <a:p>
            <a:fld id="{A9EF402B-C8A5-5445-AD78-AAE8EACFDC0E}"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383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0961" y="-54064"/>
            <a:ext cx="8229600" cy="1143000"/>
          </a:xfrm>
        </p:spPr>
        <p:txBody>
          <a:bodyPr>
            <a:normAutofit/>
          </a:bodyPr>
          <a:lstStyle/>
          <a:p>
            <a:r>
              <a:rPr lang="en-US" sz="3200" dirty="0" smtClean="0"/>
              <a:t>FIBO Development Scenario - 3</a:t>
            </a:r>
            <a:endParaRPr lang="en-US" sz="3200" dirty="0"/>
          </a:p>
        </p:txBody>
      </p:sp>
      <p:sp>
        <p:nvSpPr>
          <p:cNvPr id="5" name="Footer Placeholder 4"/>
          <p:cNvSpPr>
            <a:spLocks noGrp="1"/>
          </p:cNvSpPr>
          <p:nvPr>
            <p:ph type="ftr" sz="quarter" idx="12"/>
          </p:nvPr>
        </p:nvSpPr>
        <p:spPr/>
        <p:txBody>
          <a:bodyPr/>
          <a:lstStyle/>
          <a:p>
            <a:pPr>
              <a:defRPr/>
            </a:pPr>
            <a:r>
              <a:rPr lang="en-US" smtClean="0">
                <a:latin typeface="Times New Roman" pitchFamily="18" charset="0"/>
              </a:rPr>
              <a:t>© 2014 EDMC   FIBO </a:t>
            </a:r>
            <a:endParaRPr lang="en-US" dirty="0">
              <a:latin typeface="Times New Roman" pitchFamily="18" charset="0"/>
            </a:endParaRPr>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0805664"/>
              </p:ext>
            </p:extLst>
          </p:nvPr>
        </p:nvGraphicFramePr>
        <p:xfrm>
          <a:off x="304800" y="1092200"/>
          <a:ext cx="8630735" cy="4406054"/>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488652"/>
                <a:gridCol w="537847"/>
                <a:gridCol w="510988"/>
              </a:tblGrid>
              <a:tr h="228600">
                <a:tc gridSpan="9">
                  <a:txBody>
                    <a:bodyPr/>
                    <a:lstStyle/>
                    <a:p>
                      <a:pPr algn="ctr"/>
                      <a:r>
                        <a:rPr lang="en-US" sz="1200" dirty="0" smtClean="0">
                          <a:solidFill>
                            <a:schemeClr val="bg1"/>
                          </a:solidFill>
                        </a:rPr>
                        <a:t>Market</a:t>
                      </a:r>
                      <a:r>
                        <a:rPr lang="en-US" sz="1200" baseline="0" dirty="0" smtClean="0">
                          <a:solidFill>
                            <a:schemeClr val="bg1"/>
                          </a:solidFill>
                        </a:rPr>
                        <a:t> Data </a:t>
                      </a:r>
                      <a:r>
                        <a:rPr lang="en-US" sz="1200" dirty="0" smtClean="0">
                          <a:solidFill>
                            <a:schemeClr val="bg1"/>
                          </a:solidFill>
                        </a:rPr>
                        <a:t>(time and date) Semantics</a:t>
                      </a:r>
                    </a:p>
                    <a:p>
                      <a:pPr algn="ct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Common Terms</a:t>
                      </a:r>
                      <a:endParaRPr lang="en-US" sz="1100" dirty="0"/>
                    </a:p>
                  </a:txBody>
                  <a:tcPr/>
                </a:tc>
                <a:tc gridSpan="2">
                  <a:txBody>
                    <a:bodyPr/>
                    <a:lstStyle/>
                    <a:p>
                      <a:pPr algn="ctr"/>
                      <a:r>
                        <a:rPr lang="en-US" sz="1100" dirty="0" smtClean="0"/>
                        <a:t>Temporal Component</a:t>
                      </a:r>
                      <a:endParaRPr lang="en-US" sz="1100" dirty="0"/>
                    </a:p>
                  </a:txBody>
                  <a:tcPr/>
                </a:tc>
                <a:tc hMerge="1">
                  <a:txBody>
                    <a:bodyPr/>
                    <a:lstStyle/>
                    <a:p>
                      <a:endParaRPr lang="en-US" sz="1100" dirty="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Equity Pricing</a:t>
                      </a:r>
                      <a:endParaRPr lang="en-US" sz="1100" dirty="0"/>
                    </a:p>
                  </a:txBody>
                  <a:tcPr/>
                </a:tc>
                <a:tc>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Debt Temporal Terms</a:t>
                      </a:r>
                      <a:endParaRPr lang="en-US" sz="1100" dirty="0"/>
                    </a:p>
                  </a:txBody>
                  <a:tcPr/>
                </a:tc>
                <a:tc gridSpan="2">
                  <a:txBody>
                    <a:bodyPr/>
                    <a:lstStyle/>
                    <a:p>
                      <a:pPr algn="ctr"/>
                      <a:r>
                        <a:rPr lang="en-US" sz="1100" dirty="0" smtClean="0"/>
                        <a:t>Debt Pricing and Yields</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38667">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 Analytics</a:t>
                      </a:r>
                      <a:endParaRPr lang="en-US" sz="1100" dirty="0"/>
                    </a:p>
                  </a:txBody>
                  <a:tcPr/>
                </a:tc>
                <a:tc hMerge="1">
                  <a:txBody>
                    <a:bodyPr/>
                    <a:lstStyle/>
                    <a:p>
                      <a:pPr algn="ct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6493">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 Pool Analytics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a:txBody>
                    <a:bodyPr/>
                    <a:lstStyle/>
                    <a:p>
                      <a:pPr algn="ctr"/>
                      <a:r>
                        <a:rPr lang="en-US" sz="1100" dirty="0" smtClean="0"/>
                        <a:t>CIV Temporal</a:t>
                      </a:r>
                      <a:r>
                        <a:rPr lang="en-US" sz="1100" baseline="0" dirty="0" smtClean="0"/>
                        <a:t>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Loan Temporal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Trading Status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rowSpan="2">
                  <a:txBody>
                    <a:bodyPr/>
                    <a:lstStyle/>
                    <a:p>
                      <a:pPr algn="ctr"/>
                      <a:endParaRPr lang="en-US" sz="1100" dirty="0" smtClean="0"/>
                    </a:p>
                    <a:p>
                      <a:pPr algn="ctr"/>
                      <a:r>
                        <a:rPr lang="en-US" sz="1100" dirty="0" smtClean="0"/>
                        <a:t>Credit Temporal Terms</a:t>
                      </a:r>
                      <a:endParaRPr lang="en-US" sz="1100" dirty="0"/>
                    </a:p>
                  </a:txBody>
                  <a:tcPr/>
                </a:tc>
                <a:tc gridSpan="2">
                  <a:txBody>
                    <a:bodyPr/>
                    <a:lstStyle/>
                    <a:p>
                      <a:pPr algn="ctr"/>
                      <a:r>
                        <a:rPr lang="en-US" sz="1100" dirty="0" smtClean="0"/>
                        <a:t>Credit Rating</a:t>
                      </a:r>
                      <a:endParaRPr lang="en-US" sz="1100" dirty="0"/>
                    </a:p>
                  </a:txBody>
                  <a:tcPr/>
                </a:tc>
                <a:tc hMerge="1">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000" dirty="0"/>
                    </a:p>
                  </a:txBody>
                  <a:tcPr vert="vert"/>
                </a:tc>
                <a:tc vMerge="1">
                  <a:txBody>
                    <a:bodyPr/>
                    <a:lstStyle/>
                    <a:p>
                      <a:pPr algn="ctr"/>
                      <a:endParaRPr lang="en-US" sz="1100" dirty="0"/>
                    </a:p>
                  </a:txBody>
                  <a:tcPr/>
                </a:tc>
                <a:tc gridSpan="2">
                  <a:txBody>
                    <a:bodyPr/>
                    <a:lstStyle/>
                    <a:p>
                      <a:pPr algn="ctr"/>
                      <a:r>
                        <a:rPr lang="en-US" sz="1100" dirty="0" smtClean="0"/>
                        <a:t>Credit Status</a:t>
                      </a:r>
                      <a:endParaRPr lang="en-US" sz="1100" dirty="0"/>
                    </a:p>
                  </a:txBody>
                  <a:tcPr/>
                </a:tc>
                <a:tc hMerge="1">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bl>
          </a:graphicData>
        </a:graphic>
      </p:graphicFrame>
      <p:sp>
        <p:nvSpPr>
          <p:cNvPr id="9" name="Rectangle 8"/>
          <p:cNvSpPr/>
          <p:nvPr/>
        </p:nvSpPr>
        <p:spPr>
          <a:xfrm>
            <a:off x="304800" y="1905000"/>
            <a:ext cx="311888" cy="3581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Future Phase</a:t>
            </a:r>
          </a:p>
        </p:txBody>
      </p:sp>
      <p:sp>
        <p:nvSpPr>
          <p:cNvPr id="7" name="TextBox 6"/>
          <p:cNvSpPr txBox="1"/>
          <p:nvPr/>
        </p:nvSpPr>
        <p:spPr>
          <a:xfrm>
            <a:off x="1066800" y="57912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8" name="Date Placeholder 7"/>
          <p:cNvSpPr>
            <a:spLocks noGrp="1"/>
          </p:cNvSpPr>
          <p:nvPr>
            <p:ph type="dt" sz="half" idx="10"/>
          </p:nvPr>
        </p:nvSpPr>
        <p:spPr/>
        <p:txBody>
          <a:bodyPr/>
          <a:lstStyle/>
          <a:p>
            <a:fld id="{2094A261-C6E9-BE48-8A6B-7BD946EC7E9A}" type="datetime1">
              <a:rPr lang="en-US" smtClean="0"/>
              <a:t>3/25/14</a:t>
            </a:fld>
            <a:endParaRPr lang="en-US"/>
          </a:p>
        </p:txBody>
      </p:sp>
      <p:sp>
        <p:nvSpPr>
          <p:cNvPr id="10" name="Slide Number Placeholder 9"/>
          <p:cNvSpPr>
            <a:spLocks noGrp="1"/>
          </p:cNvSpPr>
          <p:nvPr>
            <p:ph type="sldNum" sz="quarter" idx="12"/>
          </p:nvPr>
        </p:nvSpPr>
        <p:spPr/>
        <p:txBody>
          <a:bodyPr/>
          <a:lstStyle/>
          <a:p>
            <a:fld id="{A9EF402B-C8A5-5445-AD78-AAE8EACFDC0E}"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356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0725" y="-128769"/>
            <a:ext cx="8229600" cy="1143000"/>
          </a:xfrm>
        </p:spPr>
        <p:txBody>
          <a:bodyPr>
            <a:normAutofit/>
          </a:bodyPr>
          <a:lstStyle/>
          <a:p>
            <a:r>
              <a:rPr lang="en-US" sz="3200" dirty="0" smtClean="0"/>
              <a:t>FIBO Development Scenario - 4</a:t>
            </a:r>
            <a:endParaRPr lang="en-US" sz="3200" dirty="0"/>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9605593"/>
              </p:ext>
            </p:extLst>
          </p:nvPr>
        </p:nvGraphicFramePr>
        <p:xfrm>
          <a:off x="56065" y="1014231"/>
          <a:ext cx="8630735" cy="4980169"/>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546887"/>
                <a:gridCol w="479612"/>
                <a:gridCol w="510988"/>
              </a:tblGrid>
              <a:tr h="382769">
                <a:tc gridSpan="9">
                  <a:txBody>
                    <a:bodyPr/>
                    <a:lstStyle/>
                    <a:p>
                      <a:pPr algn="ctr"/>
                      <a:r>
                        <a:rPr lang="en-US" sz="1200" dirty="0" smtClean="0">
                          <a:solidFill>
                            <a:schemeClr val="bg1"/>
                          </a:solidFill>
                        </a:rPr>
                        <a:t>Process Related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Corporate Actions and Events</a:t>
                      </a:r>
                      <a:endParaRPr lang="en-US" sz="1100" dirty="0"/>
                    </a:p>
                  </a:txBody>
                  <a:tcPr/>
                </a:tc>
                <a:tc>
                  <a:txBody>
                    <a:bodyPr/>
                    <a:lstStyle/>
                    <a:p>
                      <a:pPr algn="l"/>
                      <a:endParaRPr lang="en-US" sz="1100" dirty="0"/>
                    </a:p>
                  </a:txBody>
                  <a:tcPr/>
                </a:tc>
                <a:tc>
                  <a:txBody>
                    <a:bodyPr/>
                    <a:lstStyle/>
                    <a:p>
                      <a:endParaRPr lang="en-US" sz="110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5">
                  <a:txBody>
                    <a:bodyPr/>
                    <a:lstStyle/>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r>
                        <a:rPr lang="en-US" sz="1100" dirty="0" smtClean="0"/>
                        <a:t>Securities Issuance</a:t>
                      </a:r>
                      <a:endParaRPr lang="en-US" sz="1100" dirty="0"/>
                    </a:p>
                  </a:txBody>
                  <a:tcPr/>
                </a:tc>
                <a:tc gridSpan="2">
                  <a:txBody>
                    <a:bodyPr/>
                    <a:lstStyle/>
                    <a:p>
                      <a:pPr algn="ctr"/>
                      <a:r>
                        <a:rPr lang="en-US" sz="1100" dirty="0" smtClean="0"/>
                        <a:t>Common Issuance</a:t>
                      </a:r>
                      <a:r>
                        <a:rPr lang="en-US" sz="1100" baseline="0" dirty="0" smtClean="0"/>
                        <a:t> Process Terms</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Equity Issuance</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r>
                        <a:rPr lang="en-US" sz="1100" i="1" dirty="0" smtClean="0"/>
                        <a:t>IPO, Other Equity Issue Processes, Primary Market</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38667">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Debt/Bonds Issuance</a:t>
                      </a:r>
                      <a:endParaRPr lang="en-US" sz="1100" dirty="0"/>
                    </a:p>
                  </a:txBody>
                  <a:tcPr/>
                </a:tc>
                <a:tc hMerge="1">
                  <a:txBody>
                    <a:bodyPr/>
                    <a:lstStyle/>
                    <a:p>
                      <a:pPr algn="ctr"/>
                      <a:endParaRPr lang="en-US" sz="1100" dirty="0"/>
                    </a:p>
                  </a:txBody>
                  <a:tcPr/>
                </a:tc>
                <a:tc>
                  <a:txBody>
                    <a:bodyPr/>
                    <a:lstStyle/>
                    <a:p>
                      <a:pPr algn="ctr"/>
                      <a:r>
                        <a:rPr lang="en-US" sz="1100" i="1" dirty="0" smtClean="0"/>
                        <a:t>Auction, Syndication, Other Issuance Processes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6493">
                <a:tc vMerge="1">
                  <a:txBody>
                    <a:bodyPr/>
                    <a:lstStyle/>
                    <a:p>
                      <a:endParaRPr lang="en-US" sz="1200" dirty="0"/>
                    </a:p>
                  </a:txBody>
                  <a:tcPr/>
                </a:tc>
                <a:tc vMerge="1">
                  <a:txBody>
                    <a:bodyPr/>
                    <a:lstStyle/>
                    <a:p>
                      <a:pPr algn="ctr"/>
                      <a:endParaRPr lang="en-US" sz="1100" dirty="0"/>
                    </a:p>
                  </a:txBody>
                  <a:tcPr/>
                </a:tc>
                <a:tc>
                  <a:txBody>
                    <a:bodyPr/>
                    <a:lstStyle/>
                    <a:p>
                      <a:pPr algn="ctr"/>
                      <a:r>
                        <a:rPr lang="en-US" sz="1100" dirty="0" smtClean="0"/>
                        <a:t>Asset-Backed</a:t>
                      </a:r>
                      <a:r>
                        <a:rPr lang="en-US" sz="1100" baseline="0" dirty="0" smtClean="0"/>
                        <a:t> / Mortgage-Backed Issuance</a:t>
                      </a:r>
                      <a:endParaRPr lang="en-US" sz="1100" dirty="0"/>
                    </a:p>
                  </a:txBody>
                  <a:tcPr/>
                </a:tc>
                <a:tc>
                  <a:txBody>
                    <a:bodyPr/>
                    <a:lstStyle/>
                    <a:p>
                      <a:pPr algn="ctr"/>
                      <a:r>
                        <a:rPr lang="en-US" sz="1100" dirty="0" smtClean="0"/>
                        <a:t>Agency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vMerge="1">
                  <a:txBody>
                    <a:bodyPr/>
                    <a:lstStyle/>
                    <a:p>
                      <a:pPr algn="ctr"/>
                      <a:endParaRPr lang="en-US" sz="1100" dirty="0"/>
                    </a:p>
                  </a:txBody>
                  <a:tcPr/>
                </a:tc>
                <a:tc>
                  <a:txBody>
                    <a:bodyPr/>
                    <a:lstStyle/>
                    <a:p>
                      <a:pPr algn="ctr"/>
                      <a:endParaRPr lang="en-US" sz="1100" dirty="0"/>
                    </a:p>
                  </a:txBody>
                  <a:tcPr/>
                </a:tc>
                <a:tc>
                  <a:txBody>
                    <a:bodyPr/>
                    <a:lstStyle/>
                    <a:p>
                      <a:pPr algn="ctr"/>
                      <a:r>
                        <a:rPr lang="en-US" sz="1100" dirty="0" smtClean="0"/>
                        <a:t>Non-Agency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Securities Transactions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en-US" sz="1100" i="1" dirty="0" smtClean="0"/>
                        <a:t>Trade, Post-Trade, Clearing,</a:t>
                      </a:r>
                      <a:r>
                        <a:rPr lang="en-US" sz="1100" i="1" baseline="0" dirty="0" smtClean="0"/>
                        <a:t> Settlement</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r h="370840">
                <a:tc vMerge="1">
                  <a:txBody>
                    <a:bodyPr/>
                    <a:lstStyle/>
                    <a:p>
                      <a:endParaRPr lang="en-US" sz="1200" dirty="0"/>
                    </a:p>
                  </a:txBody>
                  <a:tcPr/>
                </a:tc>
                <a:tc>
                  <a:txBody>
                    <a:bodyPr/>
                    <a:lstStyle/>
                    <a:p>
                      <a:pPr algn="ctr"/>
                      <a:r>
                        <a:rPr lang="en-US" sz="1100" dirty="0" smtClean="0"/>
                        <a:t>OTC Derivatives</a:t>
                      </a:r>
                      <a:r>
                        <a:rPr lang="en-US" sz="1100" baseline="0" dirty="0" smtClean="0"/>
                        <a:t> Transactions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400" dirty="0" smtClean="0"/>
                    </a:p>
                    <a:p>
                      <a:pPr algn="ctr"/>
                      <a:r>
                        <a:rPr lang="en-US" sz="1100" i="1" dirty="0" smtClean="0"/>
                        <a:t>See OTC Derivatives</a:t>
                      </a:r>
                      <a:r>
                        <a:rPr lang="en-US" sz="1100" i="1" baseline="0" dirty="0" smtClean="0"/>
                        <a:t>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a:txBody>
                    <a:bodyPr/>
                    <a:lstStyle/>
                    <a:p>
                      <a:pPr algn="ctr"/>
                      <a:r>
                        <a:rPr lang="en-US" sz="1100" dirty="0" smtClean="0"/>
                        <a:t>Payments</a:t>
                      </a:r>
                      <a:r>
                        <a:rPr lang="en-US" sz="1100" baseline="0" dirty="0" smtClean="0"/>
                        <a:t> Processing</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r h="348827">
                <a:tc vMerge="1">
                  <a:txBody>
                    <a:bodyPr/>
                    <a:lstStyle/>
                    <a:p>
                      <a:endParaRPr lang="en-US" sz="1000" dirty="0"/>
                    </a:p>
                  </a:txBody>
                  <a:tcPr vert="vert"/>
                </a:tc>
                <a:tc>
                  <a:txBody>
                    <a:bodyPr/>
                    <a:lstStyle/>
                    <a:p>
                      <a:pPr algn="ctr"/>
                      <a:r>
                        <a:rPr lang="en-US" sz="1100" dirty="0" smtClean="0"/>
                        <a:t>Portfolio and Holdings</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endParaRPr lang="en-US" sz="400" i="1" dirty="0" smtClean="0"/>
                    </a:p>
                    <a:p>
                      <a:pPr algn="ctr"/>
                      <a:r>
                        <a:rPr lang="en-US" sz="1100" i="1" dirty="0" smtClean="0"/>
                        <a:t>Positions and Holding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bl>
          </a:graphicData>
        </a:graphic>
      </p:graphicFrame>
      <p:sp>
        <p:nvSpPr>
          <p:cNvPr id="9" name="Rectangle 8"/>
          <p:cNvSpPr/>
          <p:nvPr/>
        </p:nvSpPr>
        <p:spPr>
          <a:xfrm>
            <a:off x="297712" y="1752600"/>
            <a:ext cx="311888" cy="4419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Future Phase</a:t>
            </a:r>
          </a:p>
        </p:txBody>
      </p:sp>
      <p:sp>
        <p:nvSpPr>
          <p:cNvPr id="7" name="TextBox 6"/>
          <p:cNvSpPr txBox="1"/>
          <p:nvPr/>
        </p:nvSpPr>
        <p:spPr>
          <a:xfrm>
            <a:off x="1066800" y="61722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8" name="Footer Placeholder 4"/>
          <p:cNvSpPr>
            <a:spLocks noGrp="1"/>
          </p:cNvSpPr>
          <p:nvPr>
            <p:ph type="ftr" sz="quarter" idx="12"/>
          </p:nvPr>
        </p:nvSpPr>
        <p:spPr>
          <a:xfrm>
            <a:off x="4183529" y="6356350"/>
            <a:ext cx="4503271" cy="501650"/>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0" name="Date Placeholder 9"/>
          <p:cNvSpPr>
            <a:spLocks noGrp="1"/>
          </p:cNvSpPr>
          <p:nvPr>
            <p:ph type="dt" sz="half" idx="10"/>
          </p:nvPr>
        </p:nvSpPr>
        <p:spPr/>
        <p:txBody>
          <a:bodyPr/>
          <a:lstStyle/>
          <a:p>
            <a:fld id="{39F4F68D-675D-3845-81B3-18E3131C391B}" type="datetime1">
              <a:rPr lang="en-US" smtClean="0"/>
              <a:t>3/25/14</a:t>
            </a:fld>
            <a:endParaRPr lang="en-US"/>
          </a:p>
        </p:txBody>
      </p:sp>
      <p:sp>
        <p:nvSpPr>
          <p:cNvPr id="11" name="Slide Number Placeholder 10"/>
          <p:cNvSpPr>
            <a:spLocks noGrp="1"/>
          </p:cNvSpPr>
          <p:nvPr>
            <p:ph type="sldNum" sz="quarter" idx="12"/>
          </p:nvPr>
        </p:nvSpPr>
        <p:spPr/>
        <p:txBody>
          <a:bodyPr/>
          <a:lstStyle/>
          <a:p>
            <a:fld id="{A9EF402B-C8A5-5445-AD78-AAE8EACFDC0E}"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7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flipV="1">
            <a:off x="6248400" y="1752600"/>
            <a:ext cx="2587752" cy="4495800"/>
          </a:xfrm>
          <a:prstGeom prst="round2DiagRect">
            <a:avLst/>
          </a:prstGeom>
          <a:blipFill>
            <a:blip r:embed="rId2" cstate="print">
              <a:duotone>
                <a:schemeClr val="accent1">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33" name="Round Diagonal Corner Rectangle 32"/>
          <p:cNvSpPr/>
          <p:nvPr/>
        </p:nvSpPr>
        <p:spPr>
          <a:xfrm flipV="1">
            <a:off x="60960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schemeClr val="accent1">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schemeClr val="accent1">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latin typeface="Franklin Gothic Medium" pitchFamily="34" charset="0"/>
              </a:rPr>
              <a:t>Enterprise Data Management Council</a:t>
            </a:r>
            <a:endParaRPr lang="en-US" sz="1000" dirty="0">
              <a:latin typeface="Franklin Gothic Medium" pitchFamily="34" charset="0"/>
            </a:endParaRPr>
          </a:p>
        </p:txBody>
      </p:sp>
      <p:grpSp>
        <p:nvGrpSpPr>
          <p:cNvPr id="3"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52400" y="3048000"/>
              <a:ext cx="1295400" cy="523220"/>
            </a:xfrm>
            <a:prstGeom prst="rect">
              <a:avLst/>
            </a:prstGeom>
            <a:noFill/>
          </p:spPr>
          <p:txBody>
            <a:bodyPr wrap="square" rtlCol="0">
              <a:spAutoFit/>
            </a:bodyPr>
            <a:lstStyle/>
            <a:p>
              <a:pPr algn="ctr"/>
              <a:r>
                <a:rPr lang="en-US" sz="1400" dirty="0" smtClean="0">
                  <a:latin typeface="Franklin Gothic Medium" pitchFamily="34" charset="0"/>
                </a:rPr>
                <a:t>Standards and Frameworks</a:t>
              </a:r>
              <a:endParaRPr lang="en-US" sz="1400" dirty="0">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latin typeface="Franklin Gothic Medium" pitchFamily="34" charset="0"/>
                </a:rPr>
                <a:t>Research </a:t>
              </a:r>
            </a:p>
            <a:p>
              <a:pPr algn="ctr"/>
              <a:r>
                <a:rPr lang="en-US" sz="1400" dirty="0" smtClean="0">
                  <a:latin typeface="Franklin Gothic Medium" pitchFamily="34" charset="0"/>
                </a:rPr>
                <a:t>and </a:t>
              </a:r>
            </a:p>
            <a:p>
              <a:pPr algn="ctr"/>
              <a:r>
                <a:rPr lang="en-US" sz="1400" dirty="0" smtClean="0">
                  <a:latin typeface="Franklin Gothic Medium" pitchFamily="34" charset="0"/>
                </a:rPr>
                <a:t>Innovation</a:t>
              </a:r>
              <a:endParaRPr lang="en-US" sz="1400" dirty="0">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Franklin Gothic Medium" pitchFamily="34" charset="0"/>
              </a:rPr>
              <a:t>EDMC FIBO Strategic Framework</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4" cstate="print"/>
          <a:stretch>
            <a:fillRect/>
          </a:stretch>
        </p:blipFill>
        <p:spPr>
          <a:xfrm>
            <a:off x="4533900" y="4075619"/>
            <a:ext cx="1045910" cy="1139839"/>
          </a:xfrm>
          <a:prstGeom prst="rect">
            <a:avLst/>
          </a:prstGeom>
        </p:spPr>
      </p:pic>
      <p:sp>
        <p:nvSpPr>
          <p:cNvPr id="41" name="TextBox 40"/>
          <p:cNvSpPr txBox="1"/>
          <p:nvPr/>
        </p:nvSpPr>
        <p:spPr>
          <a:xfrm>
            <a:off x="3200400" y="4678799"/>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Team/Organization </a:t>
            </a:r>
          </a:p>
          <a:p>
            <a:r>
              <a:rPr lang="en-US" sz="1400" b="1" dirty="0" smtClean="0">
                <a:ln w="12700">
                  <a:noFill/>
                  <a:prstDash val="solid"/>
                </a:ln>
                <a:effectLst>
                  <a:outerShdw blurRad="41275" dist="20320" dir="1800000" algn="tl" rotWithShape="0">
                    <a:srgbClr val="000000">
                      <a:alpha val="40000"/>
                    </a:srgbClr>
                  </a:outerShdw>
                </a:effectLst>
              </a:rPr>
              <a:t>   Adaptation</a:t>
            </a:r>
          </a:p>
        </p:txBody>
      </p:sp>
      <p:sp>
        <p:nvSpPr>
          <p:cNvPr id="12" name="TextBox 11"/>
          <p:cNvSpPr txBox="1"/>
          <p:nvPr/>
        </p:nvSpPr>
        <p:spPr>
          <a:xfrm>
            <a:off x="3167376" y="4116169"/>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7" name="Picture 46" descr="communities on a pentagon shape.jpg"/>
          <p:cNvPicPr>
            <a:picLocks noChangeAspect="1"/>
          </p:cNvPicPr>
          <p:nvPr/>
        </p:nvPicPr>
        <p:blipFill>
          <a:blip r:embed="rId5" cstate="print"/>
          <a:stretch>
            <a:fillRect/>
          </a:stretch>
        </p:blipFill>
        <p:spPr>
          <a:xfrm>
            <a:off x="7208525" y="3550706"/>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latin typeface="Franklin Gothic Book" pitchFamily="34" charset="0"/>
              </a:rPr>
              <a:t>Monitor </a:t>
            </a:r>
          </a:p>
          <a:p>
            <a:r>
              <a:rPr lang="en-US" b="1" dirty="0" smtClean="0">
                <a:ln>
                  <a:solidFill>
                    <a:schemeClr val="tx2"/>
                  </a:solidFill>
                </a:ln>
                <a:latin typeface="Franklin Gothic Book" pitchFamily="34" charset="0"/>
              </a:rPr>
              <a:t>FIBO Communities</a:t>
            </a:r>
            <a:endParaRPr lang="en-US" b="1" dirty="0">
              <a:ln>
                <a:solidFill>
                  <a:schemeClr val="tx2"/>
                </a:solidFill>
              </a:ln>
              <a:latin typeface="Franklin Gothic Book" pitchFamily="34" charset="0"/>
            </a:endParaRPr>
          </a:p>
        </p:txBody>
      </p:sp>
      <p:pic>
        <p:nvPicPr>
          <p:cNvPr id="50" name="Picture 49"/>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6291" y="1765625"/>
            <a:ext cx="1102895" cy="709506"/>
          </a:xfrm>
          <a:prstGeom prst="rect">
            <a:avLst/>
          </a:prstGeom>
        </p:spPr>
      </p:pic>
      <p:pic>
        <p:nvPicPr>
          <p:cNvPr id="51" name="Picture 50"/>
          <p:cNvPicPr>
            <a:picLocks noChangeAspect="1"/>
          </p:cNvPicPr>
          <p:nvPr/>
        </p:nvPicPr>
        <p:blipFill>
          <a:blip r:embed="rId7"/>
          <a:stretch>
            <a:fillRect/>
          </a:stretch>
        </p:blipFill>
        <p:spPr>
          <a:xfrm>
            <a:off x="1032789" y="5052047"/>
            <a:ext cx="1299447" cy="595313"/>
          </a:xfrm>
          <a:prstGeom prst="rect">
            <a:avLst/>
          </a:prstGeom>
        </p:spPr>
      </p:pic>
      <p:pic>
        <p:nvPicPr>
          <p:cNvPr id="52" name="Picture 51"/>
          <p:cNvPicPr>
            <a:picLocks noChangeAspect="1"/>
          </p:cNvPicPr>
          <p:nvPr/>
        </p:nvPicPr>
        <p:blipFill rotWithShape="1">
          <a:blip r:embed="rId8"/>
          <a:srcRect l="41217" r="39621" b="34000"/>
          <a:stretch/>
        </p:blipFill>
        <p:spPr>
          <a:xfrm>
            <a:off x="574872" y="4645539"/>
            <a:ext cx="1349376" cy="463848"/>
          </a:xfrm>
          <a:prstGeom prst="rect">
            <a:avLst/>
          </a:prstGeom>
        </p:spPr>
      </p:pic>
      <p:pic>
        <p:nvPicPr>
          <p:cNvPr id="56" name="Picture 55"/>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02562" y="1800960"/>
            <a:ext cx="1334348" cy="1079795"/>
          </a:xfrm>
          <a:prstGeom prst="rect">
            <a:avLst/>
          </a:prstGeom>
        </p:spPr>
      </p:pic>
      <p:sp>
        <p:nvSpPr>
          <p:cNvPr id="14" name="TextBox 13"/>
          <p:cNvSpPr txBox="1"/>
          <p:nvPr/>
        </p:nvSpPr>
        <p:spPr>
          <a:xfrm>
            <a:off x="6245352" y="4050687"/>
            <a:ext cx="1676400" cy="923330"/>
          </a:xfrm>
          <a:prstGeom prst="rect">
            <a:avLst/>
          </a:prstGeom>
          <a:noFill/>
        </p:spPr>
        <p:txBody>
          <a:bodyPr wrap="square" rtlCol="0">
            <a:spAutoFit/>
          </a:bodyPr>
          <a:lstStyle/>
          <a:p>
            <a:r>
              <a:rPr lang="en-US" dirty="0" smtClean="0">
                <a:effectLst/>
                <a:latin typeface="Franklin Gothic Book" pitchFamily="34" charset="0"/>
              </a:rPr>
              <a:t>Transition 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sp>
        <p:nvSpPr>
          <p:cNvPr id="59" name="TextBox 58"/>
          <p:cNvSpPr txBox="1"/>
          <p:nvPr/>
        </p:nvSpPr>
        <p:spPr>
          <a:xfrm>
            <a:off x="6781799" y="5193687"/>
            <a:ext cx="1676400" cy="923330"/>
          </a:xfrm>
          <a:prstGeom prst="rect">
            <a:avLst/>
          </a:prstGeom>
          <a:noFill/>
        </p:spPr>
        <p:txBody>
          <a:bodyPr wrap="square" rtlCol="0">
            <a:spAutoFit/>
          </a:bodyPr>
          <a:lstStyle/>
          <a:p>
            <a:r>
              <a:rPr lang="en-US" dirty="0" smtClean="0">
                <a:effectLst/>
                <a:latin typeface="Franklin Gothic Book" pitchFamily="34" charset="0"/>
              </a:rPr>
              <a:t>FIBO Externality Review</a:t>
            </a:r>
            <a:endParaRPr lang="en-US" dirty="0">
              <a:effectLst/>
              <a:latin typeface="Franklin Gothic Book" pitchFamily="34" charset="0"/>
            </a:endParaRPr>
          </a:p>
        </p:txBody>
      </p:sp>
      <p:sp>
        <p:nvSpPr>
          <p:cNvPr id="45" name="Date Placeholder 44"/>
          <p:cNvSpPr>
            <a:spLocks noGrp="1"/>
          </p:cNvSpPr>
          <p:nvPr>
            <p:ph type="dt" sz="half" idx="10"/>
          </p:nvPr>
        </p:nvSpPr>
        <p:spPr/>
        <p:txBody>
          <a:bodyPr/>
          <a:lstStyle/>
          <a:p>
            <a:fld id="{7FEBE654-2E9C-4A45-86AB-DDEECA02AD27}" type="datetime1">
              <a:rPr lang="en-US" smtClean="0"/>
              <a:t>3/25/14</a:t>
            </a:fld>
            <a:endParaRPr lang="en-US"/>
          </a:p>
        </p:txBody>
      </p:sp>
      <p:sp>
        <p:nvSpPr>
          <p:cNvPr id="48" name="Footer Placeholder 47"/>
          <p:cNvSpPr>
            <a:spLocks noGrp="1"/>
          </p:cNvSpPr>
          <p:nvPr>
            <p:ph type="ftr" sz="quarter" idx="11"/>
          </p:nvPr>
        </p:nvSpPr>
        <p:spPr/>
        <p:txBody>
          <a:bodyPr/>
          <a:lstStyle/>
          <a:p>
            <a:r>
              <a:rPr lang="en-US" dirty="0" smtClean="0"/>
              <a:t>© 2014 EDMC   FIBO </a:t>
            </a:r>
            <a:endParaRPr lang="en-US" dirty="0"/>
          </a:p>
        </p:txBody>
      </p:sp>
      <p:sp>
        <p:nvSpPr>
          <p:cNvPr id="49" name="Slide Number Placeholder 48"/>
          <p:cNvSpPr>
            <a:spLocks noGrp="1"/>
          </p:cNvSpPr>
          <p:nvPr>
            <p:ph type="sldNum" sz="quarter" idx="12"/>
          </p:nvPr>
        </p:nvSpPr>
        <p:spPr/>
        <p:txBody>
          <a:bodyPr/>
          <a:lstStyle/>
          <a:p>
            <a:fld id="{A9EF402B-C8A5-5445-AD78-AAE8EACFDC0E}" type="slidenum">
              <a:rPr lang="en-US" smtClean="0"/>
              <a:pPr/>
              <a:t>13</a:t>
            </a:fld>
            <a:endParaRPr lang="en-US"/>
          </a:p>
        </p:txBody>
      </p:sp>
      <p:sp>
        <p:nvSpPr>
          <p:cNvPr id="55"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0" name="Group 59"/>
          <p:cNvGrpSpPr/>
          <p:nvPr/>
        </p:nvGrpSpPr>
        <p:grpSpPr>
          <a:xfrm>
            <a:off x="6477000" y="1673226"/>
            <a:ext cx="2310584" cy="1450974"/>
            <a:chOff x="2496367" y="2793970"/>
            <a:chExt cx="2310584" cy="1450974"/>
          </a:xfrm>
        </p:grpSpPr>
        <p:pic>
          <p:nvPicPr>
            <p:cNvPr id="61" name="Picture 60"/>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96367" y="2793970"/>
              <a:ext cx="2310584" cy="1450974"/>
            </a:xfrm>
            <a:prstGeom prst="rect">
              <a:avLst/>
            </a:prstGeom>
          </p:spPr>
        </p:pic>
        <p:sp>
          <p:nvSpPr>
            <p:cNvPr id="62"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
        <p:nvSpPr>
          <p:cNvPr id="66" name="Bent Arrow 65"/>
          <p:cNvSpPr/>
          <p:nvPr/>
        </p:nvSpPr>
        <p:spPr>
          <a:xfrm rot="11815391">
            <a:off x="2185662" y="4863439"/>
            <a:ext cx="1419874" cy="1016748"/>
          </a:xfrm>
          <a:prstGeom prst="bentArrow">
            <a:avLst/>
          </a:prstGeom>
          <a:solidFill>
            <a:srgbClr val="08FF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Bent Arrow 66"/>
          <p:cNvSpPr/>
          <p:nvPr/>
        </p:nvSpPr>
        <p:spPr>
          <a:xfrm rot="11815391">
            <a:off x="2039114" y="4917292"/>
            <a:ext cx="4588317" cy="1144731"/>
          </a:xfrm>
          <a:prstGeom prst="bentArrow">
            <a:avLst>
              <a:gd name="adj1" fmla="val 25000"/>
              <a:gd name="adj2" fmla="val 17571"/>
              <a:gd name="adj3" fmla="val 25000"/>
              <a:gd name="adj4" fmla="val 43750"/>
            </a:avLst>
          </a:prstGeom>
          <a:solidFill>
            <a:srgbClr val="08FF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6" name="Down Arrow 65"/>
          <p:cNvSpPr/>
          <p:nvPr/>
        </p:nvSpPr>
        <p:spPr>
          <a:xfrm>
            <a:off x="1524000" y="762000"/>
            <a:ext cx="609600" cy="457200"/>
          </a:xfrm>
          <a:prstGeom prst="downArrow">
            <a:avLst/>
          </a:prstGeom>
          <a:gradFill>
            <a:gsLst>
              <a:gs pos="0">
                <a:schemeClr val="accent2">
                  <a:lumMod val="60000"/>
                  <a:lumOff val="40000"/>
                </a:schemeClr>
              </a:gs>
              <a:gs pos="25000">
                <a:schemeClr val="accent2">
                  <a:lumMod val="40000"/>
                  <a:lumOff val="60000"/>
                </a:schemeClr>
              </a:gs>
              <a:gs pos="75000">
                <a:schemeClr val="accent2">
                  <a:lumMod val="75000"/>
                </a:schemeClr>
              </a:gs>
              <a:gs pos="100000">
                <a:srgbClr val="005CBF"/>
              </a:gs>
            </a:gsLst>
            <a:lin ang="5400000" scaled="0"/>
          </a:gradFill>
          <a:ln>
            <a:solidFill>
              <a:schemeClr val="bg1">
                <a:lumMod val="75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839200" cy="4876800"/>
            <a:chOff x="152400" y="1676400"/>
            <a:chExt cx="8839200" cy="4876800"/>
          </a:xfrm>
        </p:grpSpPr>
        <p:sp>
          <p:nvSpPr>
            <p:cNvPr id="20" name="Round Diagonal Corner Rectangle 19"/>
            <p:cNvSpPr/>
            <p:nvPr/>
          </p:nvSpPr>
          <p:spPr>
            <a:xfrm flipV="1">
              <a:off x="6248400" y="1752600"/>
              <a:ext cx="2587752" cy="4495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duotone>
                <a:schemeClr val="bg2">
                  <a:shade val="45000"/>
                  <a:satMod val="135000"/>
                </a:schemeClr>
                <a:prstClr val="white"/>
              </a:duotone>
            </a:blip>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duotone>
                <a:schemeClr val="bg2">
                  <a:shade val="45000"/>
                  <a:satMod val="135000"/>
                </a:schemeClr>
                <a:prstClr val="white"/>
              </a:duotone>
            </a:blip>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9"/>
            <p:cNvGrpSpPr/>
            <p:nvPr/>
          </p:nvGrpSpPr>
          <p:grpSpPr>
            <a:xfrm>
              <a:off x="381000" y="1676400"/>
              <a:ext cx="2514600" cy="4267200"/>
              <a:chOff x="381000" y="1676400"/>
              <a:chExt cx="2514600" cy="4267200"/>
            </a:xfrm>
          </p:grpSpPr>
          <p:sp>
            <p:nvSpPr>
              <p:cNvPr id="24" name="Round Diagonal Corner Rectangle 23"/>
              <p:cNvSpPr/>
              <p:nvPr/>
            </p:nvSpPr>
            <p:spPr>
              <a:xfrm flipV="1">
                <a:off x="381000" y="1676400"/>
                <a:ext cx="2514600" cy="4267200"/>
              </a:xfrm>
              <a:prstGeom prst="round2DiagRect">
                <a:avLst/>
              </a:prstGeom>
              <a:blipFill>
                <a:blip r:embed="rId2" cstate="print">
                  <a:duotone>
                    <a:schemeClr val="bg2">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duotone>
                  <a:schemeClr val="bg2">
                    <a:shade val="45000"/>
                    <a:satMod val="135000"/>
                  </a:schemeClr>
                  <a:prstClr val="white"/>
                </a:duotone>
              </a:blip>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grpSp>
          <p:nvGrpSpPr>
            <p:cNvPr id="7"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schemeClr val="bg2">
                    <a:shade val="45000"/>
                    <a:satMod val="135000"/>
                  </a:schemeClr>
                  <a:prstClr val="white"/>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duotone>
                <a:schemeClr val="bg2">
                  <a:shade val="45000"/>
                  <a:satMod val="135000"/>
                </a:schemeClr>
                <a:prstClr val="white"/>
              </a:duotone>
            </a:blip>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duotone>
                <a:schemeClr val="bg2">
                  <a:shade val="45000"/>
                  <a:satMod val="135000"/>
                </a:schemeClr>
                <a:prstClr val="white"/>
              </a:duotone>
            </a:blip>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duotone>
                <a:schemeClr val="bg2">
                  <a:shade val="45000"/>
                  <a:satMod val="135000"/>
                </a:schemeClr>
                <a:prstClr val="white"/>
              </a:duotone>
            </a:blip>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duotone>
                <a:schemeClr val="bg2">
                  <a:shade val="45000"/>
                  <a:satMod val="135000"/>
                </a:schemeClr>
                <a:prstClr val="white"/>
              </a:duotone>
            </a:blip>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duotone>
                <a:schemeClr val="bg2">
                  <a:shade val="45000"/>
                  <a:satMod val="135000"/>
                </a:schemeClr>
                <a:prstClr val="white"/>
              </a:duotone>
            </a:blip>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duotone>
                <a:schemeClr val="bg2">
                  <a:shade val="45000"/>
                  <a:satMod val="135000"/>
                </a:schemeClr>
                <a:prstClr val="white"/>
              </a:duotone>
            </a:blip>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duotone>
                <a:schemeClr val="bg2">
                  <a:shade val="45000"/>
                  <a:satMod val="135000"/>
                </a:schemeClr>
                <a:prstClr val="white"/>
              </a:duotone>
            </a:blip>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duotone>
                <a:schemeClr val="bg2">
                  <a:shade val="45000"/>
                  <a:satMod val="135000"/>
                </a:schemeClr>
                <a:prstClr val="white"/>
              </a:duotone>
            </a:blip>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grpSp>
          <p:nvGrpSpPr>
            <p:cNvPr id="8" name="Group 66"/>
            <p:cNvGrpSpPr/>
            <p:nvPr/>
          </p:nvGrpSpPr>
          <p:grpSpPr>
            <a:xfrm>
              <a:off x="152400" y="1676400"/>
              <a:ext cx="8839200" cy="4876800"/>
              <a:chOff x="381000" y="1676400"/>
              <a:chExt cx="2514600" cy="4267200"/>
            </a:xfrm>
          </p:grpSpPr>
          <p:sp>
            <p:nvSpPr>
              <p:cNvPr id="68" name="Round Diagonal Corner Rectangle 67"/>
              <p:cNvSpPr/>
              <p:nvPr/>
            </p:nvSpPr>
            <p:spPr>
              <a:xfrm flipV="1">
                <a:off x="381000" y="1676400"/>
                <a:ext cx="2514600" cy="4267200"/>
              </a:xfrm>
              <a:prstGeom prst="round2DiagRect">
                <a:avLst>
                  <a:gd name="adj1" fmla="val 7738"/>
                  <a:gd name="adj2" fmla="val 0"/>
                </a:avLst>
              </a:prstGeom>
              <a:blipFill>
                <a:blip r:embed="rId2" cstate="print">
                  <a:duotone>
                    <a:schemeClr val="bg2">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14552" y="1905000"/>
                <a:ext cx="788846" cy="242374"/>
              </a:xfrm>
              <a:prstGeom prst="rect">
                <a:avLst/>
              </a:prstGeom>
              <a:noFill/>
            </p:spPr>
            <p:txBody>
              <a:bodyPr wrap="square" rtlCol="0">
                <a:spAutoFit/>
              </a:bodyPr>
              <a:lstStyle/>
              <a:p>
                <a:r>
                  <a:rPr lang="en-US" sz="1200" dirty="0" smtClean="0">
                    <a:solidFill>
                      <a:schemeClr val="bg1">
                        <a:lumMod val="75000"/>
                      </a:schemeClr>
                    </a:solidFill>
                    <a:latin typeface="Franklin Gothic Medium" pitchFamily="34" charset="0"/>
                  </a:rPr>
                  <a:t>Enterprise Data Management Council </a:t>
                </a:r>
                <a:endParaRPr lang="en-US" sz="1200" dirty="0">
                  <a:solidFill>
                    <a:schemeClr val="bg1">
                      <a:lumMod val="75000"/>
                    </a:schemeClr>
                  </a:solidFill>
                  <a:latin typeface="Franklin Gothic Medium" pitchFamily="34" charset="0"/>
                </a:endParaRPr>
              </a:p>
            </p:txBody>
          </p:sp>
        </p:grpSp>
        <p:sp>
          <p:nvSpPr>
            <p:cNvPr id="71" name="TextBox 70"/>
            <p:cNvSpPr txBox="1"/>
            <p:nvPr/>
          </p:nvSpPr>
          <p:spPr>
            <a:xfrm>
              <a:off x="362108" y="2495915"/>
              <a:ext cx="4572000" cy="707886"/>
            </a:xfrm>
            <a:prstGeom prst="rect">
              <a:avLst/>
            </a:prstGeom>
            <a:noFill/>
          </p:spPr>
          <p:txBody>
            <a:bodyPr wrap="square" rtlCol="0">
              <a:spAutoFit/>
            </a:bodyPr>
            <a:lstStyle/>
            <a:p>
              <a:r>
                <a:rPr lang="en-US" sz="2000" dirty="0" smtClean="0"/>
                <a:t>Develop New and Utilize Existing Standards, Frameworks &amp; Guidance</a:t>
              </a:r>
              <a:endParaRPr lang="en-US" sz="2000" dirty="0"/>
            </a:p>
          </p:txBody>
        </p:sp>
        <p:sp>
          <p:nvSpPr>
            <p:cNvPr id="72" name="TextBox 71"/>
            <p:cNvSpPr txBox="1"/>
            <p:nvPr/>
          </p:nvSpPr>
          <p:spPr>
            <a:xfrm>
              <a:off x="381000" y="3613346"/>
              <a:ext cx="4114800" cy="584775"/>
            </a:xfrm>
            <a:prstGeom prst="rect">
              <a:avLst/>
            </a:prstGeom>
            <a:noFill/>
          </p:spPr>
          <p:txBody>
            <a:bodyPr wrap="square" rtlCol="0">
              <a:spAutoFit/>
            </a:bodyPr>
            <a:lstStyle/>
            <a:p>
              <a:pPr marL="114300" indent="-114300">
                <a:buFont typeface="Arial" pitchFamily="34" charset="0"/>
                <a:buChar char="•"/>
              </a:pPr>
              <a:r>
                <a:rPr lang="en-US" sz="1600" dirty="0" smtClean="0"/>
                <a:t>Strong </a:t>
              </a:r>
              <a:r>
                <a:rPr lang="en-US" sz="1600" dirty="0"/>
                <a:t>FIBO Roadmap and Strategic Framework</a:t>
              </a:r>
            </a:p>
          </p:txBody>
        </p:sp>
        <p:sp>
          <p:nvSpPr>
            <p:cNvPr id="73" name="TextBox 72"/>
            <p:cNvSpPr txBox="1"/>
            <p:nvPr/>
          </p:nvSpPr>
          <p:spPr>
            <a:xfrm>
              <a:off x="367392" y="4103555"/>
              <a:ext cx="3733800" cy="338554"/>
            </a:xfrm>
            <a:prstGeom prst="rect">
              <a:avLst/>
            </a:prstGeom>
            <a:noFill/>
          </p:spPr>
          <p:txBody>
            <a:bodyPr wrap="square" rtlCol="0">
              <a:spAutoFit/>
            </a:bodyPr>
            <a:lstStyle/>
            <a:p>
              <a:pPr>
                <a:buFont typeface="Arial" pitchFamily="34" charset="0"/>
                <a:buChar char="•"/>
              </a:pPr>
              <a:r>
                <a:rPr lang="en-US" sz="1600" dirty="0" smtClean="0"/>
                <a:t> Public FIBO Methodology Document</a:t>
              </a:r>
              <a:endParaRPr lang="en-US" sz="1600" dirty="0"/>
            </a:p>
          </p:txBody>
        </p:sp>
        <p:sp>
          <p:nvSpPr>
            <p:cNvPr id="74" name="TextBox 73"/>
            <p:cNvSpPr txBox="1"/>
            <p:nvPr/>
          </p:nvSpPr>
          <p:spPr>
            <a:xfrm>
              <a:off x="362108" y="4398921"/>
              <a:ext cx="3886200" cy="584775"/>
            </a:xfrm>
            <a:prstGeom prst="rect">
              <a:avLst/>
            </a:prstGeom>
            <a:noFill/>
          </p:spPr>
          <p:txBody>
            <a:bodyPr wrap="square" rtlCol="0">
              <a:spAutoFit/>
            </a:bodyPr>
            <a:lstStyle/>
            <a:p>
              <a:pPr marL="114300" indent="-114300">
                <a:buFont typeface="Arial" pitchFamily="34" charset="0"/>
                <a:buChar char="•"/>
              </a:pPr>
              <a:r>
                <a:rPr lang="en-US" sz="1600" dirty="0"/>
                <a:t> Accessible Repository (RDF/OWL) for all stages of FIBO Release Packages</a:t>
              </a:r>
            </a:p>
          </p:txBody>
        </p:sp>
        <p:sp>
          <p:nvSpPr>
            <p:cNvPr id="75" name="TextBox 74"/>
            <p:cNvSpPr txBox="1"/>
            <p:nvPr/>
          </p:nvSpPr>
          <p:spPr>
            <a:xfrm>
              <a:off x="393246" y="5403670"/>
              <a:ext cx="4495800" cy="584775"/>
            </a:xfrm>
            <a:prstGeom prst="rect">
              <a:avLst/>
            </a:prstGeom>
            <a:noFill/>
          </p:spPr>
          <p:txBody>
            <a:bodyPr wrap="square" rtlCol="0">
              <a:spAutoFit/>
            </a:bodyPr>
            <a:lstStyle/>
            <a:p>
              <a:pPr marL="114300" indent="-114300">
                <a:buFont typeface="Arial" pitchFamily="34" charset="0"/>
                <a:buChar char="•"/>
              </a:pPr>
              <a:r>
                <a:rPr lang="en-US" sz="1600" dirty="0" smtClean="0"/>
                <a:t>Governance and Configuration Management through OMG Architecture Board</a:t>
              </a:r>
              <a:endParaRPr lang="en-US" sz="1600" dirty="0"/>
            </a:p>
          </p:txBody>
        </p:sp>
        <p:sp>
          <p:nvSpPr>
            <p:cNvPr id="76" name="TextBox 75"/>
            <p:cNvSpPr txBox="1"/>
            <p:nvPr/>
          </p:nvSpPr>
          <p:spPr>
            <a:xfrm>
              <a:off x="4812845" y="2000975"/>
              <a:ext cx="3581400" cy="707886"/>
            </a:xfrm>
            <a:prstGeom prst="rect">
              <a:avLst/>
            </a:prstGeom>
            <a:noFill/>
          </p:spPr>
          <p:txBody>
            <a:bodyPr wrap="square" rtlCol="0">
              <a:spAutoFit/>
            </a:bodyPr>
            <a:lstStyle/>
            <a:p>
              <a:r>
                <a:rPr lang="en-US" sz="2000" dirty="0" smtClean="0"/>
                <a:t>Adopt &amp; Adapt Current Research and Innovation</a:t>
              </a:r>
              <a:endParaRPr lang="en-US" sz="2000" dirty="0"/>
            </a:p>
          </p:txBody>
        </p:sp>
        <p:sp>
          <p:nvSpPr>
            <p:cNvPr id="77" name="TextBox 76"/>
            <p:cNvSpPr txBox="1"/>
            <p:nvPr/>
          </p:nvSpPr>
          <p:spPr>
            <a:xfrm>
              <a:off x="377810" y="5949146"/>
              <a:ext cx="3813189" cy="338554"/>
            </a:xfrm>
            <a:prstGeom prst="rect">
              <a:avLst/>
            </a:prstGeom>
            <a:noFill/>
          </p:spPr>
          <p:txBody>
            <a:bodyPr wrap="square" rtlCol="0">
              <a:spAutoFit/>
            </a:bodyPr>
            <a:lstStyle/>
            <a:p>
              <a:pPr marL="114300" indent="-114300">
                <a:buFont typeface="Arial" pitchFamily="34" charset="0"/>
                <a:buChar char="•"/>
              </a:pPr>
              <a:r>
                <a:rPr lang="en-US" sz="1600" dirty="0" smtClean="0"/>
                <a:t>OMG Public Comments and FIBO Changes</a:t>
              </a:r>
              <a:endParaRPr lang="en-US" sz="1600" dirty="0"/>
            </a:p>
          </p:txBody>
        </p:sp>
        <p:sp>
          <p:nvSpPr>
            <p:cNvPr id="78" name="TextBox 77"/>
            <p:cNvSpPr txBox="1"/>
            <p:nvPr/>
          </p:nvSpPr>
          <p:spPr>
            <a:xfrm>
              <a:off x="4736645" y="2610575"/>
              <a:ext cx="3276600" cy="369332"/>
            </a:xfrm>
            <a:prstGeom prst="rect">
              <a:avLst/>
            </a:prstGeom>
            <a:noFill/>
          </p:spPr>
          <p:txBody>
            <a:bodyPr wrap="square" rtlCol="0">
              <a:spAutoFit/>
            </a:bodyPr>
            <a:lstStyle/>
            <a:p>
              <a:pPr marL="114300" indent="-114300">
                <a:buFont typeface="Arial" pitchFamily="34" charset="0"/>
                <a:buChar char="•"/>
              </a:pPr>
              <a:r>
                <a:rPr lang="en-US" dirty="0" smtClean="0"/>
                <a:t>Build and Maintain FIBO BCO</a:t>
              </a:r>
              <a:endParaRPr lang="en-US" dirty="0"/>
            </a:p>
          </p:txBody>
        </p:sp>
        <p:sp>
          <p:nvSpPr>
            <p:cNvPr id="79" name="TextBox 78"/>
            <p:cNvSpPr txBox="1"/>
            <p:nvPr/>
          </p:nvSpPr>
          <p:spPr>
            <a:xfrm>
              <a:off x="4725757" y="3308003"/>
              <a:ext cx="3810001" cy="646331"/>
            </a:xfrm>
            <a:prstGeom prst="rect">
              <a:avLst/>
            </a:prstGeom>
            <a:noFill/>
          </p:spPr>
          <p:txBody>
            <a:bodyPr wrap="square" rtlCol="0">
              <a:spAutoFit/>
            </a:bodyPr>
            <a:lstStyle/>
            <a:p>
              <a:pPr marL="114300" indent="-114300">
                <a:buFont typeface="Arial" pitchFamily="34" charset="0"/>
                <a:buChar char="•"/>
              </a:pPr>
              <a:r>
                <a:rPr lang="en-US" dirty="0" smtClean="0"/>
                <a:t>Establish and Mentor a FIBO Content Team (FCT)</a:t>
              </a:r>
              <a:endParaRPr lang="en-US" dirty="0"/>
            </a:p>
          </p:txBody>
        </p:sp>
        <p:sp>
          <p:nvSpPr>
            <p:cNvPr id="80" name="TextBox 79"/>
            <p:cNvSpPr txBox="1"/>
            <p:nvPr/>
          </p:nvSpPr>
          <p:spPr>
            <a:xfrm>
              <a:off x="393246" y="3109235"/>
              <a:ext cx="3861707" cy="584775"/>
            </a:xfrm>
            <a:prstGeom prst="rect">
              <a:avLst/>
            </a:prstGeom>
            <a:noFill/>
          </p:spPr>
          <p:txBody>
            <a:bodyPr wrap="square" rtlCol="0">
              <a:spAutoFit/>
            </a:bodyPr>
            <a:lstStyle/>
            <a:p>
              <a:pPr marL="114300" indent="-114300">
                <a:buFont typeface="Arial" pitchFamily="34" charset="0"/>
                <a:buChar char="•"/>
              </a:pPr>
              <a:r>
                <a:rPr lang="en-US" sz="1600" dirty="0" smtClean="0"/>
                <a:t>Semantic Technology and Business Process Modeling – OMG/W3C</a:t>
              </a:r>
              <a:endParaRPr lang="en-US" sz="1600" dirty="0"/>
            </a:p>
          </p:txBody>
        </p:sp>
        <p:sp>
          <p:nvSpPr>
            <p:cNvPr id="81" name="TextBox 80"/>
            <p:cNvSpPr txBox="1"/>
            <p:nvPr/>
          </p:nvSpPr>
          <p:spPr>
            <a:xfrm>
              <a:off x="4731315" y="4681139"/>
              <a:ext cx="3861707" cy="646331"/>
            </a:xfrm>
            <a:prstGeom prst="rect">
              <a:avLst/>
            </a:prstGeom>
            <a:noFill/>
          </p:spPr>
          <p:txBody>
            <a:bodyPr wrap="square" rtlCol="0">
              <a:spAutoFit/>
            </a:bodyPr>
            <a:lstStyle/>
            <a:p>
              <a:pPr marL="114300" indent="-114300">
                <a:buFont typeface="Arial" pitchFamily="34" charset="0"/>
                <a:buChar char="•"/>
              </a:pPr>
              <a:r>
                <a:rPr lang="en-US" dirty="0" smtClean="0"/>
                <a:t>Perform FIBO Change Final SME Review</a:t>
              </a:r>
              <a:endParaRPr lang="en-US" dirty="0"/>
            </a:p>
          </p:txBody>
        </p:sp>
        <p:sp>
          <p:nvSpPr>
            <p:cNvPr id="82" name="TextBox 81"/>
            <p:cNvSpPr txBox="1"/>
            <p:nvPr/>
          </p:nvSpPr>
          <p:spPr>
            <a:xfrm>
              <a:off x="4723040" y="3835771"/>
              <a:ext cx="3861707" cy="923330"/>
            </a:xfrm>
            <a:prstGeom prst="rect">
              <a:avLst/>
            </a:prstGeom>
            <a:noFill/>
          </p:spPr>
          <p:txBody>
            <a:bodyPr wrap="square" rtlCol="0">
              <a:spAutoFit/>
            </a:bodyPr>
            <a:lstStyle/>
            <a:p>
              <a:pPr marL="114300" indent="-114300">
                <a:buFont typeface="Arial" pitchFamily="34" charset="0"/>
                <a:buChar char="•"/>
              </a:pPr>
              <a:r>
                <a:rPr lang="en-US" dirty="0" smtClean="0"/>
                <a:t>Equip the FCT to support targeted industry partnerships in  implementing FIBO</a:t>
              </a:r>
              <a:endParaRPr lang="en-US" dirty="0"/>
            </a:p>
          </p:txBody>
        </p:sp>
        <p:pic>
          <p:nvPicPr>
            <p:cNvPr id="61" name="Picture 60"/>
            <p:cNvPicPr>
              <a:picLocks noChangeAspect="1"/>
            </p:cNvPicPr>
            <p:nvPr/>
          </p:nvPicPr>
          <p:blipFill>
            <a:blip r:embed="rId16">
              <a:duotone>
                <a:schemeClr val="bg2">
                  <a:shade val="45000"/>
                  <a:satMod val="135000"/>
                </a:schemeClr>
                <a:prstClr val="white"/>
              </a:duoton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4958" y="1820759"/>
              <a:ext cx="1102895" cy="709506"/>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blip>
            <a:srcRect l="41217" r="39621" b="34000"/>
            <a:stretch/>
          </p:blipFill>
          <p:spPr>
            <a:xfrm>
              <a:off x="326883" y="4958376"/>
              <a:ext cx="1349376" cy="463848"/>
            </a:xfrm>
            <a:prstGeom prst="rect">
              <a:avLst/>
            </a:prstGeom>
          </p:spPr>
        </p:pic>
        <p:sp>
          <p:nvSpPr>
            <p:cNvPr id="63" name="TextBox 62"/>
            <p:cNvSpPr txBox="1"/>
            <p:nvPr/>
          </p:nvSpPr>
          <p:spPr>
            <a:xfrm>
              <a:off x="1729802" y="4973417"/>
              <a:ext cx="2772913" cy="276999"/>
            </a:xfrm>
            <a:prstGeom prst="rect">
              <a:avLst/>
            </a:prstGeom>
            <a:noFill/>
          </p:spPr>
          <p:txBody>
            <a:bodyPr wrap="square" rtlCol="0">
              <a:spAutoFit/>
            </a:bodyPr>
            <a:lstStyle/>
            <a:p>
              <a:r>
                <a:rPr lang="en-US" sz="1200" dirty="0" smtClean="0">
                  <a:latin typeface="Franklin Gothic Medium" pitchFamily="34" charset="0"/>
                </a:rPr>
                <a:t>Object Management Group</a:t>
              </a:r>
              <a:endParaRPr lang="en-US" sz="1200" dirty="0">
                <a:latin typeface="Franklin Gothic Medium" pitchFamily="34" charset="0"/>
              </a:endParaRPr>
            </a:p>
          </p:txBody>
        </p:sp>
        <p:sp>
          <p:nvSpPr>
            <p:cNvPr id="64" name="TextBox 63"/>
            <p:cNvSpPr txBox="1"/>
            <p:nvPr/>
          </p:nvSpPr>
          <p:spPr>
            <a:xfrm>
              <a:off x="4736644" y="2935934"/>
              <a:ext cx="3416755" cy="369332"/>
            </a:xfrm>
            <a:prstGeom prst="rect">
              <a:avLst/>
            </a:prstGeom>
            <a:noFill/>
          </p:spPr>
          <p:txBody>
            <a:bodyPr wrap="square" rtlCol="0">
              <a:spAutoFit/>
            </a:bodyPr>
            <a:lstStyle/>
            <a:p>
              <a:pPr marL="114300" indent="-114300">
                <a:buFont typeface="Arial" pitchFamily="34" charset="0"/>
                <a:buChar char="•"/>
              </a:pPr>
              <a:r>
                <a:rPr lang="en-US" dirty="0" smtClean="0"/>
                <a:t>Build and Test OMG Submissions</a:t>
              </a:r>
              <a:endParaRPr lang="en-US" dirty="0"/>
            </a:p>
          </p:txBody>
        </p:sp>
        <p:sp>
          <p:nvSpPr>
            <p:cNvPr id="65" name="Flowchart: Preparation 64"/>
            <p:cNvSpPr/>
            <p:nvPr/>
          </p:nvSpPr>
          <p:spPr>
            <a:xfrm>
              <a:off x="8218713" y="3692228"/>
              <a:ext cx="446316" cy="332206"/>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96506" y="3687760"/>
              <a:ext cx="466794" cy="307777"/>
            </a:xfrm>
            <a:prstGeom prst="rect">
              <a:avLst/>
            </a:prstGeom>
          </p:spPr>
          <p:txBody>
            <a:bodyPr wrap="none">
              <a:spAutoFit/>
            </a:bodyPr>
            <a:lstStyle/>
            <a:p>
              <a:r>
                <a:rPr lang="en-US" sz="1400" dirty="0">
                  <a:solidFill>
                    <a:schemeClr val="bg1"/>
                  </a:solidFill>
                  <a:latin typeface="Franklin Gothic Medium" pitchFamily="34" charset="0"/>
                </a:rPr>
                <a:t>FCT</a:t>
              </a:r>
            </a:p>
          </p:txBody>
        </p:sp>
      </p:grpSp>
      <p:sp>
        <p:nvSpPr>
          <p:cNvPr id="67" name="Date Placeholder 66"/>
          <p:cNvSpPr>
            <a:spLocks noGrp="1"/>
          </p:cNvSpPr>
          <p:nvPr>
            <p:ph type="dt" sz="half" idx="10"/>
          </p:nvPr>
        </p:nvSpPr>
        <p:spPr/>
        <p:txBody>
          <a:bodyPr/>
          <a:lstStyle/>
          <a:p>
            <a:fld id="{D585482D-EB8A-814F-8AAE-1D0C5F0CD6E4}" type="datetime1">
              <a:rPr lang="en-US" smtClean="0"/>
              <a:t>3/25/14</a:t>
            </a:fld>
            <a:endParaRPr lang="en-US"/>
          </a:p>
        </p:txBody>
      </p:sp>
      <p:sp>
        <p:nvSpPr>
          <p:cNvPr id="69" name="Footer Placeholder 68"/>
          <p:cNvSpPr>
            <a:spLocks noGrp="1"/>
          </p:cNvSpPr>
          <p:nvPr>
            <p:ph type="ftr" sz="quarter" idx="11"/>
          </p:nvPr>
        </p:nvSpPr>
        <p:spPr/>
        <p:txBody>
          <a:bodyPr/>
          <a:lstStyle/>
          <a:p>
            <a:r>
              <a:rPr lang="en-US" smtClean="0"/>
              <a:t>© 2014 EDMC   FIBO </a:t>
            </a:r>
            <a:endParaRPr lang="en-US"/>
          </a:p>
        </p:txBody>
      </p:sp>
      <p:sp>
        <p:nvSpPr>
          <p:cNvPr id="84" name="Slide Number Placeholder 83"/>
          <p:cNvSpPr>
            <a:spLocks noGrp="1"/>
          </p:cNvSpPr>
          <p:nvPr>
            <p:ph type="sldNum" sz="quarter" idx="12"/>
          </p:nvPr>
        </p:nvSpPr>
        <p:spPr/>
        <p:txBody>
          <a:bodyPr/>
          <a:lstStyle/>
          <a:p>
            <a:fld id="{A9EF402B-C8A5-5445-AD78-AAE8EACFDC0E}" type="slidenum">
              <a:rPr lang="en-US" smtClean="0"/>
              <a:pPr/>
              <a:t>14</a:t>
            </a:fld>
            <a:endParaRPr lang="en-US"/>
          </a:p>
        </p:txBody>
      </p:sp>
      <p:sp>
        <p:nvSpPr>
          <p:cNvPr id="85"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Build the </a:t>
            </a:r>
            <a:r>
              <a:rPr lang="en-US" sz="2400" dirty="0" err="1" smtClean="0">
                <a:latin typeface="+mj-lt"/>
                <a:ea typeface="+mj-ea"/>
                <a:cs typeface="+mj-cs"/>
              </a:rPr>
              <a:t>FIBOs</a:t>
            </a:r>
            <a:r>
              <a:rPr lang="en-US" sz="2400" dirty="0" smtClean="0">
                <a:latin typeface="+mj-lt"/>
                <a:ea typeface="+mj-ea"/>
                <a:cs typeface="+mj-cs"/>
              </a:rPr>
              <a:t> and the Process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0" name="Down Arrow 49"/>
          <p:cNvSpPr/>
          <p:nvPr/>
        </p:nvSpPr>
        <p:spPr>
          <a:xfrm>
            <a:off x="4419600" y="762000"/>
            <a:ext cx="609600" cy="457200"/>
          </a:xfrm>
          <a:prstGeom prst="downArrow">
            <a:avLst/>
          </a:prstGeom>
          <a:gradFill>
            <a:gsLst>
              <a:gs pos="0">
                <a:schemeClr val="accent6">
                  <a:lumMod val="40000"/>
                  <a:lumOff val="60000"/>
                </a:schemeClr>
              </a:gs>
              <a:gs pos="25000">
                <a:schemeClr val="accent6">
                  <a:lumMod val="60000"/>
                  <a:lumOff val="40000"/>
                </a:schemeClr>
              </a:gs>
              <a:gs pos="75000">
                <a:schemeClr val="accent6">
                  <a:lumMod val="75000"/>
                </a:schemeClr>
              </a:gs>
              <a:gs pos="100000">
                <a:srgbClr val="005CBF"/>
              </a:gs>
            </a:gsLst>
            <a:lin ang="5400000" scaled="0"/>
          </a:gradFill>
          <a:ln>
            <a:solidFill>
              <a:schemeClr val="accent6">
                <a:lumMod val="60000"/>
                <a:lumOff val="4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892894" cy="4800600"/>
            <a:chOff x="152400" y="1676400"/>
            <a:chExt cx="8892894" cy="4800600"/>
          </a:xfrm>
        </p:grpSpPr>
        <p:sp>
          <p:nvSpPr>
            <p:cNvPr id="20" name="Round Diagonal Corner Rectangle 19"/>
            <p:cNvSpPr/>
            <p:nvPr/>
          </p:nvSpPr>
          <p:spPr>
            <a:xfrm flipV="1">
              <a:off x="6248400" y="1752600"/>
              <a:ext cx="2587752" cy="4495800"/>
            </a:xfrm>
            <a:prstGeom prst="round2DiagRect">
              <a:avLst/>
            </a:prstGeom>
            <a:blipFill>
              <a:blip r:embed="rId2" cstate="print">
                <a:duotone>
                  <a:prstClr val="black"/>
                  <a:schemeClr val="accent3">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prstClr val="black"/>
                  <a:schemeClr val="accent6">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prstClr val="black"/>
                  <a:schemeClr val="accent2">
                    <a:tint val="45000"/>
                    <a:satMod val="400000"/>
                  </a:schemeClr>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nvGrpSpPr>
            <p:cNvPr id="3"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prstClr val="black"/>
                  <a:schemeClr val="accent6">
                    <a:tint val="45000"/>
                    <a:satMod val="400000"/>
                  </a:schemeClr>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sp>
          <p:nvSpPr>
            <p:cNvPr id="51" name="Round Diagonal Corner Rectangle 50"/>
            <p:cNvSpPr/>
            <p:nvPr/>
          </p:nvSpPr>
          <p:spPr>
            <a:xfrm flipV="1">
              <a:off x="152400" y="1676400"/>
              <a:ext cx="8763000" cy="4800600"/>
            </a:xfrm>
            <a:prstGeom prst="round2DiagRect">
              <a:avLst>
                <a:gd name="adj1" fmla="val 9306"/>
                <a:gd name="adj2" fmla="val 0"/>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867400" y="2474893"/>
              <a:ext cx="2590800" cy="646331"/>
            </a:xfrm>
            <a:prstGeom prst="rect">
              <a:avLst/>
            </a:prstGeom>
            <a:noFill/>
          </p:spPr>
          <p:txBody>
            <a:bodyPr wrap="square" rtlCol="0">
              <a:spAutoFit/>
            </a:bodyPr>
            <a:lstStyle/>
            <a:p>
              <a:pPr algn="ctr"/>
              <a:r>
                <a:rPr lang="en-US" dirty="0" smtClean="0"/>
                <a:t>Required Activities</a:t>
              </a:r>
            </a:p>
            <a:p>
              <a:pPr algn="ctr"/>
              <a:r>
                <a:rPr lang="en-US" dirty="0" smtClean="0"/>
                <a:t>FIBO Strategic Framework</a:t>
              </a:r>
              <a:endParaRPr lang="en-US" dirty="0"/>
            </a:p>
          </p:txBody>
        </p:sp>
        <p:sp>
          <p:nvSpPr>
            <p:cNvPr id="57" name="TextBox 56"/>
            <p:cNvSpPr txBox="1"/>
            <p:nvPr/>
          </p:nvSpPr>
          <p:spPr>
            <a:xfrm>
              <a:off x="5235294" y="3073569"/>
              <a:ext cx="3810000" cy="1384995"/>
            </a:xfrm>
            <a:prstGeom prst="rect">
              <a:avLst/>
            </a:prstGeom>
            <a:noFill/>
          </p:spPr>
          <p:txBody>
            <a:bodyPr wrap="square" rtlCol="0">
              <a:spAutoFit/>
            </a:bodyPr>
            <a:lstStyle/>
            <a:p>
              <a:pPr>
                <a:buFont typeface="Arial" pitchFamily="34" charset="0"/>
                <a:buChar char="•"/>
              </a:pPr>
              <a:r>
                <a:rPr lang="en-US" sz="1400" dirty="0" smtClean="0"/>
                <a:t> Develop an Agile Change Process that involves the parallel building and maintenance of FIBOs</a:t>
              </a:r>
            </a:p>
            <a:p>
              <a:pPr>
                <a:buFont typeface="Arial" pitchFamily="34" charset="0"/>
                <a:buChar char="•"/>
              </a:pPr>
              <a:r>
                <a:rPr lang="en-US" sz="1400" dirty="0"/>
                <a:t> </a:t>
              </a:r>
              <a:r>
                <a:rPr lang="en-US" sz="1400" dirty="0" smtClean="0"/>
                <a:t>Maintain the Roadmap and Repository</a:t>
              </a:r>
            </a:p>
            <a:p>
              <a:pPr>
                <a:buFont typeface="Arial" pitchFamily="34" charset="0"/>
                <a:buChar char="•"/>
              </a:pPr>
              <a:r>
                <a:rPr lang="en-US" sz="1400" dirty="0" smtClean="0"/>
                <a:t> Define FIBO Competency and Conformance</a:t>
              </a:r>
            </a:p>
            <a:p>
              <a:pPr>
                <a:buFont typeface="Arial" pitchFamily="34" charset="0"/>
                <a:buChar char="•"/>
              </a:pPr>
              <a:r>
                <a:rPr lang="en-US" sz="1400" dirty="0"/>
                <a:t> </a:t>
              </a:r>
              <a:r>
                <a:rPr lang="en-US" sz="1400" dirty="0" smtClean="0"/>
                <a:t>Develop and Support a self and independent assessment capability of conformance to FIBO</a:t>
              </a:r>
              <a:endParaRPr lang="en-US" sz="1400" dirty="0"/>
            </a:p>
          </p:txBody>
        </p:sp>
        <p:sp>
          <p:nvSpPr>
            <p:cNvPr id="60" name="TextBox 59"/>
            <p:cNvSpPr txBox="1"/>
            <p:nvPr/>
          </p:nvSpPr>
          <p:spPr>
            <a:xfrm>
              <a:off x="293914" y="4838581"/>
              <a:ext cx="7924801" cy="523220"/>
            </a:xfrm>
            <a:prstGeom prst="rect">
              <a:avLst/>
            </a:prstGeom>
            <a:noFill/>
          </p:spPr>
          <p:txBody>
            <a:bodyPr wrap="square" rtlCol="0">
              <a:spAutoFit/>
            </a:bodyPr>
            <a:lstStyle/>
            <a:p>
              <a:pPr>
                <a:buFont typeface="Arial" pitchFamily="34" charset="0"/>
                <a:buChar char="•"/>
              </a:pPr>
              <a:r>
                <a:rPr lang="en-US" sz="1400" dirty="0" smtClean="0"/>
                <a:t> Develop</a:t>
              </a:r>
              <a:r>
                <a:rPr lang="en-US" sz="1400" dirty="0" smtClean="0"/>
                <a:t> </a:t>
              </a:r>
              <a:r>
                <a:rPr lang="en-US" sz="1400" dirty="0" err="1" smtClean="0"/>
                <a:t>FCT’s</a:t>
              </a:r>
              <a:r>
                <a:rPr lang="en-US" sz="1400" dirty="0" smtClean="0"/>
                <a:t> that </a:t>
              </a:r>
              <a:r>
                <a:rPr lang="en-US" sz="1400" dirty="0" smtClean="0"/>
                <a:t>support the roadmap and industry priorities, i.e. Financial Instruments Common Concepts FCT</a:t>
              </a:r>
              <a:endParaRPr lang="en-US" sz="1400" dirty="0"/>
            </a:p>
          </p:txBody>
        </p:sp>
        <p:sp>
          <p:nvSpPr>
            <p:cNvPr id="61" name="TextBox 60"/>
            <p:cNvSpPr txBox="1"/>
            <p:nvPr/>
          </p:nvSpPr>
          <p:spPr>
            <a:xfrm>
              <a:off x="304800" y="5298877"/>
              <a:ext cx="6858000" cy="307777"/>
            </a:xfrm>
            <a:prstGeom prst="rect">
              <a:avLst/>
            </a:prstGeom>
            <a:noFill/>
          </p:spPr>
          <p:txBody>
            <a:bodyPr wrap="square" rtlCol="0">
              <a:spAutoFit/>
            </a:bodyPr>
            <a:lstStyle/>
            <a:p>
              <a:pPr>
                <a:buFont typeface="Arial" pitchFamily="34" charset="0"/>
                <a:buChar char="•"/>
              </a:pPr>
              <a:r>
                <a:rPr lang="en-US" sz="1400" dirty="0" smtClean="0"/>
                <a:t> Ensure the FIBO BCO Repository</a:t>
              </a:r>
              <a:r>
                <a:rPr lang="en-US" sz="1400" dirty="0" smtClean="0"/>
                <a:t> and Process supports FCT</a:t>
              </a:r>
              <a:endParaRPr lang="en-US" sz="1400" dirty="0"/>
            </a:p>
          </p:txBody>
        </p:sp>
        <p:sp>
          <p:nvSpPr>
            <p:cNvPr id="62" name="TextBox 61"/>
            <p:cNvSpPr txBox="1"/>
            <p:nvPr/>
          </p:nvSpPr>
          <p:spPr>
            <a:xfrm>
              <a:off x="293914" y="5560705"/>
              <a:ext cx="6858000" cy="523220"/>
            </a:xfrm>
            <a:prstGeom prst="rect">
              <a:avLst/>
            </a:prstGeom>
            <a:noFill/>
          </p:spPr>
          <p:txBody>
            <a:bodyPr wrap="square" rtlCol="0">
              <a:spAutoFit/>
            </a:bodyPr>
            <a:lstStyle/>
            <a:p>
              <a:pPr marL="114300" indent="-114300">
                <a:buFont typeface="Arial" pitchFamily="34" charset="0"/>
                <a:buChar char="•"/>
              </a:pPr>
              <a:r>
                <a:rPr lang="en-US" sz="1400" dirty="0" smtClean="0"/>
                <a:t>Mentor </a:t>
              </a:r>
              <a:r>
                <a:rPr lang="en-US" sz="1400" dirty="0" smtClean="0"/>
                <a:t>the FCT to ensure success and</a:t>
              </a:r>
              <a:r>
                <a:rPr lang="en-US" sz="1400" dirty="0"/>
                <a:t> </a:t>
              </a:r>
              <a:r>
                <a:rPr lang="en-US" sz="1400" dirty="0" smtClean="0"/>
                <a:t>utilize </a:t>
              </a:r>
              <a:r>
                <a:rPr lang="en-US" sz="1400" dirty="0" smtClean="0"/>
                <a:t>feedback to improve the Agile Change Process</a:t>
              </a:r>
              <a:endParaRPr lang="en-US" sz="1400" dirty="0"/>
            </a:p>
          </p:txBody>
        </p:sp>
        <p:sp>
          <p:nvSpPr>
            <p:cNvPr id="63" name="TextBox 62"/>
            <p:cNvSpPr txBox="1"/>
            <p:nvPr/>
          </p:nvSpPr>
          <p:spPr>
            <a:xfrm>
              <a:off x="381000" y="4583668"/>
              <a:ext cx="2438400" cy="369332"/>
            </a:xfrm>
            <a:prstGeom prst="rect">
              <a:avLst/>
            </a:prstGeom>
            <a:noFill/>
          </p:spPr>
          <p:txBody>
            <a:bodyPr wrap="square" rtlCol="0">
              <a:spAutoFit/>
            </a:bodyPr>
            <a:lstStyle/>
            <a:p>
              <a:r>
                <a:rPr lang="en-US" dirty="0" smtClean="0"/>
                <a:t>EDMC Involvement</a:t>
              </a:r>
              <a:endParaRPr lang="en-US" dirty="0"/>
            </a:p>
          </p:txBody>
        </p:sp>
        <p:sp>
          <p:nvSpPr>
            <p:cNvPr id="64" name="TextBox 63"/>
            <p:cNvSpPr txBox="1"/>
            <p:nvPr/>
          </p:nvSpPr>
          <p:spPr>
            <a:xfrm>
              <a:off x="2623031" y="3406599"/>
              <a:ext cx="2057400" cy="369332"/>
            </a:xfrm>
            <a:prstGeom prst="rect">
              <a:avLst/>
            </a:prstGeom>
            <a:noFill/>
          </p:spPr>
          <p:txBody>
            <a:bodyPr wrap="square" rtlCol="0">
              <a:spAutoFit/>
            </a:bodyPr>
            <a:lstStyle/>
            <a:p>
              <a:r>
                <a:rPr lang="en-US" dirty="0" smtClean="0"/>
                <a:t>Immediate Impacts</a:t>
              </a:r>
              <a:endParaRPr lang="en-US" dirty="0"/>
            </a:p>
          </p:txBody>
        </p:sp>
        <p:sp>
          <p:nvSpPr>
            <p:cNvPr id="65" name="TextBox 64"/>
            <p:cNvSpPr txBox="1"/>
            <p:nvPr/>
          </p:nvSpPr>
          <p:spPr>
            <a:xfrm>
              <a:off x="2546831" y="3711714"/>
              <a:ext cx="2749877" cy="1015663"/>
            </a:xfrm>
            <a:prstGeom prst="rect">
              <a:avLst/>
            </a:prstGeom>
            <a:noFill/>
          </p:spPr>
          <p:txBody>
            <a:bodyPr wrap="square" rtlCol="0">
              <a:spAutoFit/>
            </a:bodyPr>
            <a:lstStyle/>
            <a:p>
              <a:pPr>
                <a:buFont typeface="Arial" pitchFamily="34" charset="0"/>
                <a:buChar char="•"/>
              </a:pPr>
              <a:r>
                <a:rPr lang="en-US" sz="1200" dirty="0" smtClean="0"/>
                <a:t> Industry acceptance of FIBO</a:t>
              </a:r>
            </a:p>
            <a:p>
              <a:pPr>
                <a:buFont typeface="Arial" pitchFamily="34" charset="0"/>
                <a:buChar char="•"/>
              </a:pPr>
              <a:r>
                <a:rPr lang="en-US" sz="1200" dirty="0"/>
                <a:t> </a:t>
              </a:r>
              <a:r>
                <a:rPr lang="en-US" sz="1200" dirty="0" smtClean="0"/>
                <a:t>Reduced time to deployment</a:t>
              </a:r>
            </a:p>
            <a:p>
              <a:pPr>
                <a:buFont typeface="Arial" pitchFamily="34" charset="0"/>
                <a:buChar char="•"/>
              </a:pPr>
              <a:r>
                <a:rPr lang="en-US" sz="1200" dirty="0"/>
                <a:t> </a:t>
              </a:r>
              <a:r>
                <a:rPr lang="en-US" sz="1200" dirty="0" smtClean="0"/>
                <a:t>Accelerated FIBO development</a:t>
              </a:r>
            </a:p>
            <a:p>
              <a:pPr>
                <a:buFont typeface="Arial" pitchFamily="34" charset="0"/>
                <a:buChar char="•"/>
              </a:pPr>
              <a:r>
                <a:rPr lang="en-US" sz="1200" dirty="0" smtClean="0"/>
                <a:t> Improved Financial Data Management due to FIBO Network effect</a:t>
              </a:r>
              <a:endParaRPr lang="en-US" sz="1200" dirty="0"/>
            </a:p>
          </p:txBody>
        </p:sp>
        <p:sp>
          <p:nvSpPr>
            <p:cNvPr id="58" name="TextBox 57"/>
            <p:cNvSpPr txBox="1"/>
            <p:nvPr/>
          </p:nvSpPr>
          <p:spPr>
            <a:xfrm>
              <a:off x="304800" y="1828800"/>
              <a:ext cx="7543800" cy="707886"/>
            </a:xfrm>
            <a:prstGeom prst="rect">
              <a:avLst/>
            </a:prstGeom>
            <a:noFill/>
          </p:spPr>
          <p:txBody>
            <a:bodyPr wrap="square" rtlCol="0">
              <a:spAutoFit/>
            </a:bodyPr>
            <a:lstStyle/>
            <a:p>
              <a:pPr algn="ctr"/>
              <a:r>
                <a:rPr lang="en-US" sz="2000" dirty="0" smtClean="0"/>
                <a:t>Support the application of FIBO to Pilot Projects through the deployment of the </a:t>
              </a:r>
              <a:r>
                <a:rPr lang="en-US" sz="2000" dirty="0" err="1" smtClean="0"/>
                <a:t>FCT(s</a:t>
              </a:r>
              <a:r>
                <a:rPr lang="en-US" sz="2000" dirty="0" smtClean="0"/>
                <a:t>)</a:t>
              </a:r>
              <a:endParaRPr lang="en-US" sz="2000" dirty="0"/>
            </a:p>
          </p:txBody>
        </p:sp>
        <p:pic>
          <p:nvPicPr>
            <p:cNvPr id="59" name="Picture 58"/>
            <p:cNvPicPr>
              <a:picLocks noChangeAspect="1"/>
            </p:cNvPicPr>
            <p:nvPr/>
          </p:nvPicPr>
          <p:blipFill>
            <a:blip r:embed="rId1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3154" y="2586335"/>
              <a:ext cx="2220152" cy="1796615"/>
            </a:xfrm>
            <a:prstGeom prst="rect">
              <a:avLst/>
            </a:prstGeom>
          </p:spPr>
        </p:pic>
      </p:grpSp>
      <p:sp>
        <p:nvSpPr>
          <p:cNvPr id="66" name="Date Placeholder 65"/>
          <p:cNvSpPr>
            <a:spLocks noGrp="1"/>
          </p:cNvSpPr>
          <p:nvPr>
            <p:ph type="dt" sz="half" idx="10"/>
          </p:nvPr>
        </p:nvSpPr>
        <p:spPr/>
        <p:txBody>
          <a:bodyPr/>
          <a:lstStyle/>
          <a:p>
            <a:fld id="{84DE24E9-88AF-9846-B773-BC893D17E027}" type="datetime1">
              <a:rPr lang="en-US" smtClean="0"/>
              <a:t>3/25/14</a:t>
            </a:fld>
            <a:endParaRPr lang="en-US"/>
          </a:p>
        </p:txBody>
      </p:sp>
      <p:sp>
        <p:nvSpPr>
          <p:cNvPr id="67" name="Footer Placeholder 66"/>
          <p:cNvSpPr>
            <a:spLocks noGrp="1"/>
          </p:cNvSpPr>
          <p:nvPr>
            <p:ph type="ftr" sz="quarter" idx="11"/>
          </p:nvPr>
        </p:nvSpPr>
        <p:spPr/>
        <p:txBody>
          <a:bodyPr/>
          <a:lstStyle/>
          <a:p>
            <a:r>
              <a:rPr lang="en-US" smtClean="0"/>
              <a:t>© 2014 EDMC   FIBO </a:t>
            </a:r>
            <a:endParaRPr lang="en-US"/>
          </a:p>
        </p:txBody>
      </p:sp>
      <p:sp>
        <p:nvSpPr>
          <p:cNvPr id="68" name="Slide Number Placeholder 67"/>
          <p:cNvSpPr>
            <a:spLocks noGrp="1"/>
          </p:cNvSpPr>
          <p:nvPr>
            <p:ph type="sldNum" sz="quarter" idx="12"/>
          </p:nvPr>
        </p:nvSpPr>
        <p:spPr/>
        <p:txBody>
          <a:bodyPr/>
          <a:lstStyle/>
          <a:p>
            <a:fld id="{A9EF402B-C8A5-5445-AD78-AAE8EACFDC0E}" type="slidenum">
              <a:rPr lang="en-US" smtClean="0"/>
              <a:pPr/>
              <a:t>15</a:t>
            </a:fld>
            <a:endParaRPr lang="en-US"/>
          </a:p>
        </p:txBody>
      </p:sp>
      <p:sp>
        <p:nvSpPr>
          <p:cNvPr id="69"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noProof="0" dirty="0" smtClean="0">
                <a:latin typeface="+mj-lt"/>
                <a:ea typeface="+mj-ea"/>
                <a:cs typeface="+mj-cs"/>
              </a:rPr>
              <a:t>Deploy FIBO Change Teams (FCT)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a:bodyPr>
          <a:lstStyle/>
          <a:p>
            <a:r>
              <a:rPr lang="en-US" sz="3200" dirty="0" smtClean="0"/>
              <a:t>Extending the Competency</a:t>
            </a:r>
            <a:endParaRPr lang="en-US" sz="3200" dirty="0"/>
          </a:p>
        </p:txBody>
      </p:sp>
      <p:sp>
        <p:nvSpPr>
          <p:cNvPr id="3" name="Date Placeholder 2"/>
          <p:cNvSpPr>
            <a:spLocks noGrp="1"/>
          </p:cNvSpPr>
          <p:nvPr>
            <p:ph type="dt" sz="half" idx="10"/>
          </p:nvPr>
        </p:nvSpPr>
        <p:spPr/>
        <p:txBody>
          <a:bodyPr/>
          <a:lstStyle/>
          <a:p>
            <a:fld id="{A7D7A2FE-4C8B-524E-BDAC-AD6790D4FC56}" type="datetime1">
              <a:rPr lang="en-US" smtClean="0"/>
              <a:t>3/25/14</a:t>
            </a:fld>
            <a:endParaRPr lang="en-US"/>
          </a:p>
        </p:txBody>
      </p:sp>
      <p:sp>
        <p:nvSpPr>
          <p:cNvPr id="4" name="Footer Placeholder 3"/>
          <p:cNvSpPr>
            <a:spLocks noGrp="1"/>
          </p:cNvSpPr>
          <p:nvPr>
            <p:ph type="ftr" sz="quarter" idx="11"/>
          </p:nvPr>
        </p:nvSpPr>
        <p:spPr/>
        <p:txBody>
          <a:bodyPr/>
          <a:lstStyle/>
          <a:p>
            <a:r>
              <a:rPr lang="en-US" smtClean="0"/>
              <a:t>© 2014 EDMC   FIBO </a:t>
            </a:r>
            <a:endParaRPr lang="en-US"/>
          </a:p>
        </p:txBody>
      </p:sp>
      <p:sp>
        <p:nvSpPr>
          <p:cNvPr id="5" name="Slide Number Placeholder 4"/>
          <p:cNvSpPr>
            <a:spLocks noGrp="1"/>
          </p:cNvSpPr>
          <p:nvPr>
            <p:ph type="sldNum" sz="quarter" idx="12"/>
          </p:nvPr>
        </p:nvSpPr>
        <p:spPr/>
        <p:txBody>
          <a:bodyPr/>
          <a:lstStyle/>
          <a:p>
            <a:fld id="{A9EF402B-C8A5-5445-AD78-AAE8EACFDC0E}" type="slidenum">
              <a:rPr lang="en-US" smtClean="0"/>
              <a:pPr/>
              <a:t>16</a:t>
            </a:fld>
            <a:endParaRPr lang="en-US"/>
          </a:p>
        </p:txBody>
      </p:sp>
      <p:sp>
        <p:nvSpPr>
          <p:cNvPr id="7" name="TextBox 6"/>
          <p:cNvSpPr txBox="1"/>
          <p:nvPr/>
        </p:nvSpPr>
        <p:spPr>
          <a:xfrm>
            <a:off x="292100" y="1087438"/>
            <a:ext cx="8851900" cy="5262979"/>
          </a:xfrm>
          <a:prstGeom prst="rect">
            <a:avLst/>
          </a:prstGeom>
          <a:noFill/>
        </p:spPr>
        <p:txBody>
          <a:bodyPr wrap="square" rtlCol="0">
            <a:spAutoFit/>
          </a:bodyPr>
          <a:lstStyle/>
          <a:p>
            <a:pPr>
              <a:buFont typeface="Arial"/>
              <a:buChar char="•"/>
            </a:pPr>
            <a:r>
              <a:rPr lang="en-US" sz="2400" dirty="0" smtClean="0"/>
              <a:t>Institute </a:t>
            </a:r>
            <a:r>
              <a:rPr lang="en-US" sz="2400" dirty="0" smtClean="0"/>
              <a:t>parallel FIBO Content </a:t>
            </a:r>
            <a:r>
              <a:rPr lang="en-US" sz="2400" dirty="0" smtClean="0"/>
              <a:t>Teams </a:t>
            </a:r>
            <a:r>
              <a:rPr lang="en-US" sz="2400" dirty="0" smtClean="0"/>
              <a:t>(FCT),</a:t>
            </a:r>
            <a:r>
              <a:rPr lang="en-US" sz="2400" dirty="0" smtClean="0"/>
              <a:t> to roll </a:t>
            </a:r>
            <a:r>
              <a:rPr lang="en-US" sz="2400" dirty="0" smtClean="0"/>
              <a:t>out multiple </a:t>
            </a:r>
            <a:r>
              <a:rPr lang="en-US" sz="2400" dirty="0" err="1" smtClean="0"/>
              <a:t>FIBO’s</a:t>
            </a:r>
            <a:r>
              <a:rPr lang="en-US" sz="2400" dirty="0" smtClean="0"/>
              <a:t> in parallel.</a:t>
            </a:r>
            <a:r>
              <a:rPr lang="en-US" sz="2400" dirty="0" smtClean="0"/>
              <a:t> </a:t>
            </a:r>
          </a:p>
          <a:p>
            <a:r>
              <a:rPr lang="en-US" sz="2400" dirty="0" smtClean="0"/>
              <a:t> </a:t>
            </a:r>
            <a:endParaRPr lang="en-US" sz="2400" dirty="0" smtClean="0"/>
          </a:p>
          <a:p>
            <a:pPr>
              <a:buFont typeface="Arial"/>
              <a:buChar char="•"/>
            </a:pPr>
            <a:r>
              <a:rPr lang="en-US" sz="2400" dirty="0" smtClean="0"/>
              <a:t>Implement a Pilot </a:t>
            </a:r>
            <a:r>
              <a:rPr lang="en-US" sz="2400" dirty="0" smtClean="0"/>
              <a:t>at the beginning of the FIBO Q2 process. </a:t>
            </a:r>
            <a:r>
              <a:rPr lang="en-US" sz="2400" dirty="0" smtClean="0"/>
              <a:t> </a:t>
            </a:r>
          </a:p>
          <a:p>
            <a:endParaRPr lang="en-US" sz="2400" dirty="0" smtClean="0"/>
          </a:p>
          <a:p>
            <a:pPr>
              <a:buFont typeface="Arial"/>
              <a:buChar char="•"/>
            </a:pPr>
            <a:r>
              <a:rPr lang="en-US" sz="2400" dirty="0" smtClean="0"/>
              <a:t>In </a:t>
            </a:r>
            <a:r>
              <a:rPr lang="en-US" sz="2400" dirty="0" smtClean="0"/>
              <a:t>addition to completing FIBO-IND,</a:t>
            </a:r>
            <a:r>
              <a:rPr lang="en-US" sz="2400" dirty="0" smtClean="0"/>
              <a:t> The FIBO Core Team (PEM)  </a:t>
            </a:r>
            <a:r>
              <a:rPr lang="en-US" sz="2400" dirty="0" smtClean="0"/>
              <a:t>will work as mentors to this FCT and advance the FIBO Build/Maintenance process in parallel.</a:t>
            </a:r>
          </a:p>
          <a:p>
            <a:r>
              <a:rPr lang="en-US" sz="2400" dirty="0" smtClean="0"/>
              <a:t> </a:t>
            </a:r>
          </a:p>
          <a:p>
            <a:pPr>
              <a:buFont typeface="Arial"/>
              <a:buChar char="•"/>
            </a:pPr>
            <a:r>
              <a:rPr lang="en-US" sz="2400" dirty="0" smtClean="0"/>
              <a:t>Because the FIBO Architecture will be constantly changing, as </a:t>
            </a:r>
            <a:r>
              <a:rPr lang="en-US" sz="2400" dirty="0" err="1" smtClean="0"/>
              <a:t>FIBO’s</a:t>
            </a:r>
            <a:r>
              <a:rPr lang="en-US" sz="2400" dirty="0" smtClean="0"/>
              <a:t> are built in parallel, it must be reviewed and modified within the Externality Review process.</a:t>
            </a:r>
          </a:p>
          <a:p>
            <a:r>
              <a:rPr lang="en-US" sz="2400" dirty="0" smtClean="0"/>
              <a:t> </a:t>
            </a:r>
          </a:p>
          <a:p>
            <a:pPr>
              <a:buFont typeface="Arial"/>
              <a:buChar char="•"/>
            </a:pPr>
            <a:r>
              <a:rPr lang="en-US" sz="2400" dirty="0" smtClean="0"/>
              <a:t>Write  </a:t>
            </a:r>
            <a:r>
              <a:rPr lang="en-US" sz="2400" dirty="0" smtClean="0"/>
              <a:t>A FIBO methodology document that will be used by every FCT.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 Change Team (FCT)</a:t>
            </a:r>
            <a:endParaRPr lang="en-US" dirty="0"/>
          </a:p>
        </p:txBody>
      </p:sp>
      <p:sp>
        <p:nvSpPr>
          <p:cNvPr id="3" name="Content Placeholder 2"/>
          <p:cNvSpPr>
            <a:spLocks noGrp="1"/>
          </p:cNvSpPr>
          <p:nvPr>
            <p:ph idx="1"/>
          </p:nvPr>
        </p:nvSpPr>
        <p:spPr>
          <a:xfrm>
            <a:off x="457200" y="2195512"/>
            <a:ext cx="8229600" cy="4525963"/>
          </a:xfrm>
        </p:spPr>
        <p:txBody>
          <a:bodyPr/>
          <a:lstStyle/>
          <a:p>
            <a:r>
              <a:rPr lang="en-US" dirty="0" smtClean="0"/>
              <a:t>3-5 People mentored by a PEM</a:t>
            </a:r>
          </a:p>
          <a:p>
            <a:r>
              <a:rPr lang="en-US" dirty="0" smtClean="0"/>
              <a:t>Team leader from within the Finance Domain</a:t>
            </a:r>
          </a:p>
          <a:p>
            <a:pPr lvl="1"/>
            <a:r>
              <a:rPr lang="en-US" dirty="0" smtClean="0"/>
              <a:t>An SME who understands the idea of Ontology</a:t>
            </a:r>
          </a:p>
          <a:p>
            <a:pPr lvl="1"/>
            <a:r>
              <a:rPr lang="en-US" dirty="0" smtClean="0"/>
              <a:t>An </a:t>
            </a:r>
            <a:r>
              <a:rPr lang="en-US" dirty="0" err="1" smtClean="0"/>
              <a:t>Ontologist</a:t>
            </a:r>
            <a:r>
              <a:rPr lang="en-US" dirty="0" smtClean="0"/>
              <a:t> who understands a Finance </a:t>
            </a:r>
            <a:r>
              <a:rPr lang="en-US" dirty="0" err="1" smtClean="0"/>
              <a:t>Subdomain</a:t>
            </a:r>
            <a:endParaRPr lang="en-US" dirty="0" smtClean="0"/>
          </a:p>
          <a:p>
            <a:r>
              <a:rPr lang="en-US" dirty="0" err="1" smtClean="0"/>
              <a:t>SME’s</a:t>
            </a:r>
            <a:r>
              <a:rPr lang="en-US" dirty="0" smtClean="0"/>
              <a:t> from within the </a:t>
            </a:r>
            <a:r>
              <a:rPr lang="en-US" dirty="0" err="1" smtClean="0"/>
              <a:t>Subdomain</a:t>
            </a:r>
            <a:endParaRPr lang="en-US" dirty="0" smtClean="0"/>
          </a:p>
          <a:p>
            <a:pPr>
              <a:buNone/>
            </a:pPr>
            <a:endParaRPr lang="en-US" dirty="0"/>
          </a:p>
        </p:txBody>
      </p:sp>
      <p:sp>
        <p:nvSpPr>
          <p:cNvPr id="4" name="Date Placeholder 3"/>
          <p:cNvSpPr>
            <a:spLocks noGrp="1"/>
          </p:cNvSpPr>
          <p:nvPr>
            <p:ph type="dt" sz="half" idx="10"/>
          </p:nvPr>
        </p:nvSpPr>
        <p:spPr/>
        <p:txBody>
          <a:bodyPr/>
          <a:lstStyle/>
          <a:p>
            <a:fld id="{DA59F2F2-ED52-8A45-BD4B-E1BCF3D05E4D}" type="datetime1">
              <a:rPr lang="en-US" smtClean="0"/>
              <a:t>3/25/14</a:t>
            </a:fld>
            <a:endParaRPr lang="en-US"/>
          </a:p>
        </p:txBody>
      </p:sp>
      <p:sp>
        <p:nvSpPr>
          <p:cNvPr id="5" name="Footer Placeholder 4"/>
          <p:cNvSpPr>
            <a:spLocks noGrp="1"/>
          </p:cNvSpPr>
          <p:nvPr>
            <p:ph type="ftr" sz="quarter" idx="11"/>
          </p:nvPr>
        </p:nvSpPr>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0" name="Down Arrow 49"/>
          <p:cNvSpPr/>
          <p:nvPr/>
        </p:nvSpPr>
        <p:spPr>
          <a:xfrm>
            <a:off x="7239000" y="762000"/>
            <a:ext cx="609600" cy="457200"/>
          </a:xfrm>
          <a:prstGeom prst="downArrow">
            <a:avLst/>
          </a:prstGeom>
          <a:gradFill>
            <a:gsLst>
              <a:gs pos="0">
                <a:srgbClr val="DDEBCF"/>
              </a:gs>
              <a:gs pos="50000">
                <a:srgbClr val="9CB86E"/>
              </a:gs>
              <a:gs pos="100000">
                <a:srgbClr val="156B13"/>
              </a:gs>
            </a:gsLst>
            <a:lin ang="5400000" scaled="0"/>
          </a:gradFill>
          <a:ln>
            <a:solidFill>
              <a:schemeClr val="accent3">
                <a:lumMod val="60000"/>
                <a:lumOff val="4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763000" cy="4876800"/>
            <a:chOff x="152400" y="1676400"/>
            <a:chExt cx="8763000" cy="4876800"/>
          </a:xfrm>
        </p:grpSpPr>
        <p:sp>
          <p:nvSpPr>
            <p:cNvPr id="20" name="Round Diagonal Corner Rectangle 19"/>
            <p:cNvSpPr/>
            <p:nvPr/>
          </p:nvSpPr>
          <p:spPr>
            <a:xfrm flipV="1">
              <a:off x="6248400" y="1752600"/>
              <a:ext cx="2587752" cy="4495800"/>
            </a:xfrm>
            <a:prstGeom prst="round2DiagRect">
              <a:avLst/>
            </a:prstGeom>
            <a:blipFill>
              <a:blip r:embed="rId2" cstate="print">
                <a:duotone>
                  <a:prstClr val="black"/>
                  <a:schemeClr val="accent3">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prstClr val="black"/>
                  <a:schemeClr val="accent6">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prstClr val="black"/>
                  <a:schemeClr val="accent2">
                    <a:tint val="45000"/>
                    <a:satMod val="400000"/>
                  </a:schemeClr>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nvGrpSpPr>
            <p:cNvPr id="3"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prstClr val="black"/>
                  <a:schemeClr val="accent6">
                    <a:tint val="45000"/>
                    <a:satMod val="400000"/>
                  </a:schemeClr>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276600" y="3886200"/>
              <a:ext cx="2362200" cy="646331"/>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pPr>
                <a:buFont typeface="Arial" pitchFamily="34" charset="0"/>
                <a:buChar char="•"/>
              </a:pPr>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pPr>
                <a:buFont typeface="Arial" pitchFamily="34" charset="0"/>
                <a:buChar char="•"/>
              </a:pPr>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sp>
          <p:nvSpPr>
            <p:cNvPr id="51" name="Round Diagonal Corner Rectangle 50"/>
            <p:cNvSpPr/>
            <p:nvPr/>
          </p:nvSpPr>
          <p:spPr>
            <a:xfrm flipV="1">
              <a:off x="152400" y="1676400"/>
              <a:ext cx="8763000" cy="4876800"/>
            </a:xfrm>
            <a:prstGeom prst="round2DiagRect">
              <a:avLst>
                <a:gd name="adj1" fmla="val 9306"/>
                <a:gd name="adj2" fmla="val 0"/>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56" name="TextBox 55"/>
            <p:cNvSpPr txBox="1"/>
            <p:nvPr/>
          </p:nvSpPr>
          <p:spPr>
            <a:xfrm>
              <a:off x="2647623" y="2557790"/>
              <a:ext cx="3124200" cy="523220"/>
            </a:xfrm>
            <a:prstGeom prst="rect">
              <a:avLst/>
            </a:prstGeom>
            <a:noFill/>
          </p:spPr>
          <p:txBody>
            <a:bodyPr wrap="square" rtlCol="0">
              <a:spAutoFit/>
            </a:bodyPr>
            <a:lstStyle/>
            <a:p>
              <a:pPr marL="114300" indent="-114300">
                <a:buFont typeface="Arial" pitchFamily="34" charset="0"/>
                <a:buChar char="•"/>
              </a:pPr>
              <a:r>
                <a:rPr lang="en-US" sz="1400" dirty="0" smtClean="0"/>
                <a:t>Encourage </a:t>
              </a:r>
              <a:r>
                <a:rPr lang="en-US" sz="1400" dirty="0" smtClean="0"/>
                <a:t>graduation of  an </a:t>
              </a:r>
              <a:r>
                <a:rPr lang="en-US" sz="1400" dirty="0" smtClean="0"/>
                <a:t>FCT into a </a:t>
              </a:r>
              <a:r>
                <a:rPr lang="en-US" sz="1400" dirty="0" smtClean="0"/>
                <a:t>Pilot Project</a:t>
              </a:r>
              <a:endParaRPr lang="en-US" sz="1400" dirty="0"/>
            </a:p>
          </p:txBody>
        </p:sp>
        <p:sp>
          <p:nvSpPr>
            <p:cNvPr id="58" name="TextBox 57"/>
            <p:cNvSpPr txBox="1"/>
            <p:nvPr/>
          </p:nvSpPr>
          <p:spPr>
            <a:xfrm>
              <a:off x="5219700" y="4037112"/>
              <a:ext cx="3124200" cy="646331"/>
            </a:xfrm>
            <a:prstGeom prst="rect">
              <a:avLst/>
            </a:prstGeom>
            <a:noFill/>
          </p:spPr>
          <p:txBody>
            <a:bodyPr wrap="square" rtlCol="0">
              <a:spAutoFit/>
            </a:bodyPr>
            <a:lstStyle/>
            <a:p>
              <a:pPr algn="ctr"/>
              <a:r>
                <a:rPr lang="en-US" dirty="0" smtClean="0"/>
                <a:t>Employ Proven </a:t>
              </a:r>
              <a:r>
                <a:rPr lang="en-US" dirty="0" smtClean="0"/>
                <a:t>Research and Development  Implementation</a:t>
              </a:r>
              <a:endParaRPr lang="en-US" dirty="0"/>
            </a:p>
          </p:txBody>
        </p:sp>
        <p:sp>
          <p:nvSpPr>
            <p:cNvPr id="59" name="TextBox 58"/>
            <p:cNvSpPr txBox="1"/>
            <p:nvPr/>
          </p:nvSpPr>
          <p:spPr>
            <a:xfrm>
              <a:off x="5451576" y="4658848"/>
              <a:ext cx="3006624" cy="738664"/>
            </a:xfrm>
            <a:prstGeom prst="rect">
              <a:avLst/>
            </a:prstGeom>
            <a:noFill/>
          </p:spPr>
          <p:txBody>
            <a:bodyPr wrap="square" rtlCol="0">
              <a:spAutoFit/>
            </a:bodyPr>
            <a:lstStyle/>
            <a:p>
              <a:pPr>
                <a:buFont typeface="Arial" pitchFamily="34" charset="0"/>
                <a:buChar char="•"/>
              </a:pPr>
              <a:r>
                <a:rPr lang="en-US" sz="1400" dirty="0" smtClean="0"/>
                <a:t> Industry Proof of Concepts</a:t>
              </a:r>
            </a:p>
            <a:p>
              <a:pPr>
                <a:buFont typeface="Arial" pitchFamily="34" charset="0"/>
                <a:buChar char="•"/>
              </a:pPr>
              <a:r>
                <a:rPr lang="en-US" sz="1400" dirty="0" smtClean="0"/>
                <a:t> OMG Technical sessions </a:t>
              </a:r>
            </a:p>
            <a:p>
              <a:pPr>
                <a:buFont typeface="Arial" pitchFamily="34" charset="0"/>
                <a:buChar char="•"/>
              </a:pPr>
              <a:r>
                <a:rPr lang="en-US" sz="1400" dirty="0" smtClean="0"/>
                <a:t> Bootstrap application of FCT Services</a:t>
              </a:r>
            </a:p>
          </p:txBody>
        </p:sp>
        <p:sp>
          <p:nvSpPr>
            <p:cNvPr id="67" name="TextBox 66"/>
            <p:cNvSpPr txBox="1"/>
            <p:nvPr/>
          </p:nvSpPr>
          <p:spPr>
            <a:xfrm>
              <a:off x="2729384" y="2219980"/>
              <a:ext cx="2057400" cy="369332"/>
            </a:xfrm>
            <a:prstGeom prst="rect">
              <a:avLst/>
            </a:prstGeom>
            <a:noFill/>
          </p:spPr>
          <p:txBody>
            <a:bodyPr wrap="square" rtlCol="0">
              <a:spAutoFit/>
            </a:bodyPr>
            <a:lstStyle/>
            <a:p>
              <a:r>
                <a:rPr lang="en-US" dirty="0" smtClean="0"/>
                <a:t>Amplification Plan</a:t>
              </a:r>
              <a:endParaRPr lang="en-US" dirty="0"/>
            </a:p>
          </p:txBody>
        </p:sp>
        <p:sp>
          <p:nvSpPr>
            <p:cNvPr id="68" name="TextBox 67"/>
            <p:cNvSpPr txBox="1"/>
            <p:nvPr/>
          </p:nvSpPr>
          <p:spPr>
            <a:xfrm>
              <a:off x="2623339" y="2993648"/>
              <a:ext cx="3124200" cy="523220"/>
            </a:xfrm>
            <a:prstGeom prst="rect">
              <a:avLst/>
            </a:prstGeom>
            <a:noFill/>
          </p:spPr>
          <p:txBody>
            <a:bodyPr wrap="square" rtlCol="0">
              <a:spAutoFit/>
            </a:bodyPr>
            <a:lstStyle/>
            <a:p>
              <a:pPr marL="114300" indent="-114300">
                <a:buFont typeface="Arial" pitchFamily="34" charset="0"/>
                <a:buChar char="•"/>
              </a:pPr>
              <a:r>
                <a:rPr lang="en-US" sz="1400" dirty="0" smtClean="0"/>
                <a:t>Proactively monitor industries that are implementing FIBO</a:t>
              </a:r>
              <a:endParaRPr lang="en-US" sz="1400" dirty="0"/>
            </a:p>
          </p:txBody>
        </p:sp>
        <p:sp>
          <p:nvSpPr>
            <p:cNvPr id="69" name="TextBox 68"/>
            <p:cNvSpPr txBox="1"/>
            <p:nvPr/>
          </p:nvSpPr>
          <p:spPr>
            <a:xfrm>
              <a:off x="2612571" y="3406170"/>
              <a:ext cx="3200400" cy="523220"/>
            </a:xfrm>
            <a:prstGeom prst="rect">
              <a:avLst/>
            </a:prstGeom>
            <a:noFill/>
          </p:spPr>
          <p:txBody>
            <a:bodyPr wrap="square" rtlCol="0">
              <a:spAutoFit/>
            </a:bodyPr>
            <a:lstStyle/>
            <a:p>
              <a:pPr marL="114300" indent="-114300">
                <a:buFont typeface="Arial" pitchFamily="34" charset="0"/>
                <a:buChar char="•"/>
              </a:pPr>
              <a:r>
                <a:rPr lang="en-US" sz="1400" dirty="0" smtClean="0"/>
                <a:t>Measure and record industry ROI after FIBO transition</a:t>
              </a:r>
              <a:endParaRPr lang="en-US" sz="1400" dirty="0"/>
            </a:p>
          </p:txBody>
        </p:sp>
        <p:sp>
          <p:nvSpPr>
            <p:cNvPr id="70" name="TextBox 69"/>
            <p:cNvSpPr txBox="1"/>
            <p:nvPr/>
          </p:nvSpPr>
          <p:spPr>
            <a:xfrm>
              <a:off x="5578276" y="3231922"/>
              <a:ext cx="3200400" cy="523220"/>
            </a:xfrm>
            <a:prstGeom prst="rect">
              <a:avLst/>
            </a:prstGeom>
            <a:noFill/>
          </p:spPr>
          <p:txBody>
            <a:bodyPr wrap="square" rtlCol="0">
              <a:spAutoFit/>
            </a:bodyPr>
            <a:lstStyle/>
            <a:p>
              <a:pPr marL="114300" indent="-114300">
                <a:buFont typeface="Arial" pitchFamily="34" charset="0"/>
                <a:buChar char="•"/>
              </a:pPr>
              <a:r>
                <a:rPr lang="en-US" sz="1400" dirty="0" smtClean="0"/>
                <a:t>Partner with internal and external OMG and Financial Education Services</a:t>
              </a:r>
            </a:p>
          </p:txBody>
        </p:sp>
        <p:sp>
          <p:nvSpPr>
            <p:cNvPr id="71" name="TextBox 70"/>
            <p:cNvSpPr txBox="1"/>
            <p:nvPr/>
          </p:nvSpPr>
          <p:spPr>
            <a:xfrm>
              <a:off x="294032" y="4334003"/>
              <a:ext cx="4495800" cy="523220"/>
            </a:xfrm>
            <a:prstGeom prst="rect">
              <a:avLst/>
            </a:prstGeom>
            <a:noFill/>
          </p:spPr>
          <p:txBody>
            <a:bodyPr wrap="square" rtlCol="0">
              <a:spAutoFit/>
            </a:bodyPr>
            <a:lstStyle/>
            <a:p>
              <a:pPr marL="114300" indent="-114300">
                <a:buFont typeface="Arial" pitchFamily="34" charset="0"/>
                <a:buChar char="•"/>
              </a:pPr>
              <a:r>
                <a:rPr lang="en-US" sz="1400" dirty="0" smtClean="0"/>
                <a:t>Provide information and</a:t>
              </a:r>
              <a:r>
                <a:rPr lang="en-US" sz="1400" dirty="0" smtClean="0"/>
                <a:t> messaging </a:t>
              </a:r>
              <a:r>
                <a:rPr lang="en-US" sz="1400" dirty="0" smtClean="0"/>
                <a:t>that supports cultural adaptation </a:t>
              </a:r>
              <a:endParaRPr lang="en-US" sz="1400" dirty="0"/>
            </a:p>
          </p:txBody>
        </p:sp>
        <p:sp>
          <p:nvSpPr>
            <p:cNvPr id="72" name="TextBox 71"/>
            <p:cNvSpPr txBox="1"/>
            <p:nvPr/>
          </p:nvSpPr>
          <p:spPr>
            <a:xfrm>
              <a:off x="419100" y="4038600"/>
              <a:ext cx="2057400" cy="369332"/>
            </a:xfrm>
            <a:prstGeom prst="rect">
              <a:avLst/>
            </a:prstGeom>
            <a:noFill/>
          </p:spPr>
          <p:txBody>
            <a:bodyPr wrap="square" rtlCol="0">
              <a:spAutoFit/>
            </a:bodyPr>
            <a:lstStyle/>
            <a:p>
              <a:r>
                <a:rPr lang="en-US" dirty="0" smtClean="0"/>
                <a:t>EDMC Efforts</a:t>
              </a:r>
              <a:endParaRPr lang="en-US" dirty="0"/>
            </a:p>
          </p:txBody>
        </p:sp>
        <p:sp>
          <p:nvSpPr>
            <p:cNvPr id="73" name="TextBox 72"/>
            <p:cNvSpPr txBox="1"/>
            <p:nvPr/>
          </p:nvSpPr>
          <p:spPr>
            <a:xfrm>
              <a:off x="283264" y="4845531"/>
              <a:ext cx="4191000" cy="954107"/>
            </a:xfrm>
            <a:prstGeom prst="rect">
              <a:avLst/>
            </a:prstGeom>
            <a:noFill/>
          </p:spPr>
          <p:txBody>
            <a:bodyPr wrap="square" rtlCol="0">
              <a:spAutoFit/>
            </a:bodyPr>
            <a:lstStyle/>
            <a:p>
              <a:pPr marL="114300" indent="-114300">
                <a:buFont typeface="Arial" pitchFamily="34" charset="0"/>
                <a:buChar char="•"/>
              </a:pPr>
              <a:r>
                <a:rPr lang="en-US" sz="1400" dirty="0" smtClean="0"/>
                <a:t>Continue to refine an implementation methodology both for the advancement of the FIBO Standard and the change to industry Financial Data Management and Reporting</a:t>
              </a:r>
              <a:endParaRPr lang="en-US" sz="1400" dirty="0"/>
            </a:p>
          </p:txBody>
        </p:sp>
        <p:sp>
          <p:nvSpPr>
            <p:cNvPr id="74" name="TextBox 73"/>
            <p:cNvSpPr txBox="1"/>
            <p:nvPr/>
          </p:nvSpPr>
          <p:spPr>
            <a:xfrm>
              <a:off x="304800" y="5707067"/>
              <a:ext cx="4191000" cy="738664"/>
            </a:xfrm>
            <a:prstGeom prst="rect">
              <a:avLst/>
            </a:prstGeom>
            <a:noFill/>
          </p:spPr>
          <p:txBody>
            <a:bodyPr wrap="square" rtlCol="0">
              <a:spAutoFit/>
            </a:bodyPr>
            <a:lstStyle/>
            <a:p>
              <a:pPr marL="114300" indent="-114300">
                <a:buFont typeface="Arial" pitchFamily="34" charset="0"/>
                <a:buChar char="•"/>
              </a:pPr>
              <a:r>
                <a:rPr lang="en-US" sz="1400" dirty="0" smtClean="0"/>
                <a:t>Develop strategy for FIBO data technologies and methodologies to transform interoperable business services industry wide</a:t>
              </a:r>
              <a:endParaRPr lang="en-US" sz="1400" dirty="0"/>
            </a:p>
          </p:txBody>
        </p:sp>
        <p:sp>
          <p:nvSpPr>
            <p:cNvPr id="75" name="TextBox 74"/>
            <p:cNvSpPr txBox="1"/>
            <p:nvPr/>
          </p:nvSpPr>
          <p:spPr>
            <a:xfrm>
              <a:off x="5570438" y="2556843"/>
              <a:ext cx="3048000" cy="738664"/>
            </a:xfrm>
            <a:prstGeom prst="rect">
              <a:avLst/>
            </a:prstGeom>
            <a:noFill/>
          </p:spPr>
          <p:txBody>
            <a:bodyPr wrap="square" rtlCol="0">
              <a:spAutoFit/>
            </a:bodyPr>
            <a:lstStyle/>
            <a:p>
              <a:pPr marL="114300" indent="-114300">
                <a:buFont typeface="Arial" pitchFamily="34" charset="0"/>
                <a:buChar char="•"/>
              </a:pPr>
              <a:r>
                <a:rPr lang="en-US" sz="1400" dirty="0" smtClean="0"/>
                <a:t>Support the self and independent assessment process and consolidate results</a:t>
              </a:r>
              <a:endParaRPr lang="en-US" sz="1400" dirty="0"/>
            </a:p>
          </p:txBody>
        </p:sp>
        <p:sp>
          <p:nvSpPr>
            <p:cNvPr id="57" name="TextBox 56"/>
            <p:cNvSpPr txBox="1"/>
            <p:nvPr/>
          </p:nvSpPr>
          <p:spPr>
            <a:xfrm>
              <a:off x="609600" y="1809690"/>
              <a:ext cx="7772400" cy="400110"/>
            </a:xfrm>
            <a:prstGeom prst="rect">
              <a:avLst/>
            </a:prstGeom>
            <a:noFill/>
          </p:spPr>
          <p:txBody>
            <a:bodyPr wrap="square" rtlCol="0">
              <a:spAutoFit/>
            </a:bodyPr>
            <a:lstStyle/>
            <a:p>
              <a:pPr algn="ctr"/>
              <a:r>
                <a:rPr lang="en-US" sz="2000" dirty="0" smtClean="0"/>
                <a:t>Amplify Change Introduction, monitor and adjust change transfer</a:t>
              </a:r>
              <a:endParaRPr lang="en-US" sz="2000" dirty="0"/>
            </a:p>
          </p:txBody>
        </p:sp>
      </p:grpSp>
      <p:sp>
        <p:nvSpPr>
          <p:cNvPr id="61" name="Date Placeholder 60"/>
          <p:cNvSpPr>
            <a:spLocks noGrp="1"/>
          </p:cNvSpPr>
          <p:nvPr>
            <p:ph type="dt" sz="half" idx="10"/>
          </p:nvPr>
        </p:nvSpPr>
        <p:spPr/>
        <p:txBody>
          <a:bodyPr/>
          <a:lstStyle/>
          <a:p>
            <a:fld id="{34F06738-8278-B047-95DB-3440E73678DE}" type="datetime1">
              <a:rPr lang="en-US" smtClean="0"/>
              <a:t>3/25/14</a:t>
            </a:fld>
            <a:endParaRPr lang="en-US"/>
          </a:p>
        </p:txBody>
      </p:sp>
      <p:sp>
        <p:nvSpPr>
          <p:cNvPr id="62" name="Footer Placeholder 61"/>
          <p:cNvSpPr>
            <a:spLocks noGrp="1"/>
          </p:cNvSpPr>
          <p:nvPr>
            <p:ph type="ftr" sz="quarter" idx="11"/>
          </p:nvPr>
        </p:nvSpPr>
        <p:spPr/>
        <p:txBody>
          <a:bodyPr/>
          <a:lstStyle/>
          <a:p>
            <a:r>
              <a:rPr lang="en-US" smtClean="0"/>
              <a:t>© 2014 EDMC   FIBO </a:t>
            </a:r>
            <a:endParaRPr lang="en-US"/>
          </a:p>
        </p:txBody>
      </p:sp>
      <p:sp>
        <p:nvSpPr>
          <p:cNvPr id="63" name="Slide Number Placeholder 62"/>
          <p:cNvSpPr>
            <a:spLocks noGrp="1"/>
          </p:cNvSpPr>
          <p:nvPr>
            <p:ph type="sldNum" sz="quarter" idx="12"/>
          </p:nvPr>
        </p:nvSpPr>
        <p:spPr/>
        <p:txBody>
          <a:bodyPr/>
          <a:lstStyle/>
          <a:p>
            <a:fld id="{A9EF402B-C8A5-5445-AD78-AAE8EACFDC0E}" type="slidenum">
              <a:rPr lang="en-US" smtClean="0"/>
              <a:pPr/>
              <a:t>18</a:t>
            </a:fld>
            <a:endParaRPr lang="en-US"/>
          </a:p>
        </p:txBody>
      </p:sp>
      <p:sp>
        <p:nvSpPr>
          <p:cNvPr id="64"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noProof="0" dirty="0" smtClean="0">
                <a:latin typeface="+mj-lt"/>
                <a:ea typeface="+mj-ea"/>
                <a:cs typeface="+mj-cs"/>
              </a:rPr>
              <a:t>Interact with FIBO Use and Extension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5" name="Group 64"/>
          <p:cNvGrpSpPr/>
          <p:nvPr/>
        </p:nvGrpSpPr>
        <p:grpSpPr>
          <a:xfrm>
            <a:off x="280216" y="2322513"/>
            <a:ext cx="2310584" cy="1450974"/>
            <a:chOff x="2496367" y="2793970"/>
            <a:chExt cx="2310584" cy="1450974"/>
          </a:xfrm>
        </p:grpSpPr>
        <p:pic>
          <p:nvPicPr>
            <p:cNvPr id="66" name="Picture 65"/>
            <p:cNvPicPr>
              <a:picLocks noChangeAspect="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96367" y="2793970"/>
              <a:ext cx="2310584" cy="1450974"/>
            </a:xfrm>
            <a:prstGeom prst="rect">
              <a:avLst/>
            </a:prstGeom>
          </p:spPr>
        </p:pic>
        <p:sp>
          <p:nvSpPr>
            <p:cNvPr id="76"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1295400"/>
            <a:ext cx="9144000" cy="5562600"/>
          </a:xfrm>
          <a:prstGeom prst="rect">
            <a:avLst/>
          </a:prstGeom>
          <a:gradFill>
            <a:gsLst>
              <a:gs pos="0">
                <a:schemeClr val="accent5">
                  <a:lumMod val="60000"/>
                  <a:lumOff val="40000"/>
                </a:schemeClr>
              </a:gs>
              <a:gs pos="25000">
                <a:schemeClr val="accent5">
                  <a:lumMod val="50000"/>
                </a:schemeClr>
              </a:gs>
              <a:gs pos="75000">
                <a:schemeClr val="accent5">
                  <a:lumMod val="60000"/>
                  <a:lumOff val="40000"/>
                </a:schemeClr>
              </a:gs>
              <a:gs pos="100000">
                <a:srgbClr val="005CBF"/>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52400" y="1828800"/>
            <a:ext cx="2587752" cy="3581400"/>
          </a:xfrm>
          <a:prstGeom prst="roundRect">
            <a:avLst/>
          </a:prstGeom>
          <a:solidFill>
            <a:schemeClr val="bg1">
              <a:lumMod val="85000"/>
            </a:schemeClr>
          </a:solidFill>
          <a:ln w="34925">
            <a:solidFill>
              <a:schemeClr val="accent6">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276600" y="1828800"/>
            <a:ext cx="2590800" cy="3581400"/>
          </a:xfrm>
          <a:prstGeom prst="roundRect">
            <a:avLst/>
          </a:prstGeom>
          <a:solidFill>
            <a:schemeClr val="accent6">
              <a:lumMod val="40000"/>
              <a:lumOff val="60000"/>
            </a:schemeClr>
          </a:solidFill>
          <a:ln w="38100">
            <a:solidFill>
              <a:schemeClr val="tx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6400800" y="1828800"/>
            <a:ext cx="2514600" cy="3581400"/>
          </a:xfrm>
          <a:prstGeom prst="roundRect">
            <a:avLst/>
          </a:prstGeom>
          <a:solidFill>
            <a:schemeClr val="accent6">
              <a:lumMod val="20000"/>
              <a:lumOff val="80000"/>
            </a:schemeClr>
          </a:solidFill>
          <a:ln w="38100">
            <a:solidFill>
              <a:schemeClr val="accent3">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514600" y="3581400"/>
            <a:ext cx="990600" cy="838200"/>
          </a:xfrm>
          <a:prstGeom prst="rightArrow">
            <a:avLst/>
          </a:prstGeom>
          <a:solidFill>
            <a:schemeClr val="accent6">
              <a:alpha val="66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ight Arrow 6"/>
          <p:cNvSpPr/>
          <p:nvPr/>
        </p:nvSpPr>
        <p:spPr>
          <a:xfrm>
            <a:off x="5638800" y="3581400"/>
            <a:ext cx="990600" cy="838200"/>
          </a:xfrm>
          <a:prstGeom prst="rightArrow">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1219200"/>
            <a:ext cx="1676400" cy="584775"/>
          </a:xfrm>
          <a:prstGeom prst="rect">
            <a:avLst/>
          </a:prstGeom>
          <a:noFill/>
        </p:spPr>
        <p:txBody>
          <a:bodyPr wrap="square" rtlCol="0">
            <a:spAutoFit/>
          </a:bodyPr>
          <a:lstStyle/>
          <a:p>
            <a:r>
              <a:rPr lang="en-US" sz="3200" dirty="0" smtClean="0">
                <a:latin typeface="Franklin Gothic Book"/>
              </a:rPr>
              <a:t>Build</a:t>
            </a:r>
            <a:endParaRPr lang="en-US" sz="3200" dirty="0">
              <a:latin typeface="Franklin Gothic Book"/>
            </a:endParaRPr>
          </a:p>
        </p:txBody>
      </p:sp>
      <p:sp>
        <p:nvSpPr>
          <p:cNvPr id="9" name="TextBox 8"/>
          <p:cNvSpPr txBox="1"/>
          <p:nvPr/>
        </p:nvSpPr>
        <p:spPr>
          <a:xfrm>
            <a:off x="3933091" y="1219200"/>
            <a:ext cx="1418493" cy="584775"/>
          </a:xfrm>
          <a:prstGeom prst="rect">
            <a:avLst/>
          </a:prstGeom>
          <a:noFill/>
        </p:spPr>
        <p:txBody>
          <a:bodyPr wrap="square" rtlCol="0">
            <a:spAutoFit/>
          </a:bodyPr>
          <a:lstStyle/>
          <a:p>
            <a:r>
              <a:rPr lang="en-US" sz="3200" dirty="0" smtClean="0">
                <a:latin typeface="Franklin Gothic Book"/>
              </a:rPr>
              <a:t>Apply</a:t>
            </a:r>
            <a:endParaRPr lang="en-US" sz="3200" dirty="0">
              <a:latin typeface="Franklin Gothic Book"/>
            </a:endParaRPr>
          </a:p>
        </p:txBody>
      </p:sp>
      <p:sp>
        <p:nvSpPr>
          <p:cNvPr id="10" name="TextBox 9"/>
          <p:cNvSpPr txBox="1"/>
          <p:nvPr/>
        </p:nvSpPr>
        <p:spPr>
          <a:xfrm>
            <a:off x="6858000" y="1219200"/>
            <a:ext cx="1676400" cy="584775"/>
          </a:xfrm>
          <a:prstGeom prst="rect">
            <a:avLst/>
          </a:prstGeom>
          <a:noFill/>
        </p:spPr>
        <p:txBody>
          <a:bodyPr wrap="square" rtlCol="0">
            <a:spAutoFit/>
          </a:bodyPr>
          <a:lstStyle/>
          <a:p>
            <a:r>
              <a:rPr lang="en-US" sz="3200" dirty="0" smtClean="0">
                <a:latin typeface="Franklin Gothic Book"/>
              </a:rPr>
              <a:t>Amplify</a:t>
            </a:r>
            <a:endParaRPr lang="en-US" sz="3200" dirty="0">
              <a:latin typeface="Franklin Gothic Book"/>
            </a:endParaRPr>
          </a:p>
        </p:txBody>
      </p:sp>
      <p:sp>
        <p:nvSpPr>
          <p:cNvPr id="15" name="TextBox 14"/>
          <p:cNvSpPr txBox="1"/>
          <p:nvPr/>
        </p:nvSpPr>
        <p:spPr>
          <a:xfrm>
            <a:off x="152400" y="4648200"/>
            <a:ext cx="2514600" cy="646331"/>
          </a:xfrm>
          <a:prstGeom prst="rect">
            <a:avLst/>
          </a:prstGeom>
          <a:noFill/>
        </p:spPr>
        <p:txBody>
          <a:bodyPr wrap="square" rtlCol="0">
            <a:spAutoFit/>
          </a:bodyPr>
          <a:lstStyle/>
          <a:p>
            <a:pPr algn="ctr"/>
            <a:r>
              <a:rPr lang="en-US" sz="1200" dirty="0" smtClean="0">
                <a:latin typeface="Franklin Gothic Medium" pitchFamily="34" charset="0"/>
              </a:rPr>
              <a:t>Enterprise Data Management Council (EDMC) working with the Object Management Group (OMG)</a:t>
            </a:r>
            <a:endParaRPr lang="en-US" sz="1200" dirty="0">
              <a:latin typeface="Franklin Gothic Medium" pitchFamily="34" charset="0"/>
            </a:endParaRPr>
          </a:p>
        </p:txBody>
      </p:sp>
      <p:sp>
        <p:nvSpPr>
          <p:cNvPr id="16" name="TextBox 15"/>
          <p:cNvSpPr txBox="1"/>
          <p:nvPr/>
        </p:nvSpPr>
        <p:spPr>
          <a:xfrm>
            <a:off x="219110" y="2133600"/>
            <a:ext cx="1295400" cy="738664"/>
          </a:xfrm>
          <a:prstGeom prst="rect">
            <a:avLst/>
          </a:prstGeom>
          <a:noFill/>
        </p:spPr>
        <p:txBody>
          <a:bodyPr wrap="square" rtlCol="0">
            <a:spAutoFit/>
          </a:bodyPr>
          <a:lstStyle/>
          <a:p>
            <a:pPr algn="ctr"/>
            <a:r>
              <a:rPr lang="en-US" sz="1400" dirty="0" smtClean="0">
                <a:latin typeface="Franklin Gothic Medium" pitchFamily="34" charset="0"/>
              </a:rPr>
              <a:t>Standards and Frameworks</a:t>
            </a:r>
            <a:endParaRPr lang="en-US" sz="1400" dirty="0">
              <a:latin typeface="Franklin Gothic Medium" pitchFamily="34" charset="0"/>
            </a:endParaRPr>
          </a:p>
        </p:txBody>
      </p:sp>
      <p:sp>
        <p:nvSpPr>
          <p:cNvPr id="17" name="TextBox 16"/>
          <p:cNvSpPr txBox="1"/>
          <p:nvPr/>
        </p:nvSpPr>
        <p:spPr>
          <a:xfrm>
            <a:off x="1485900" y="2133600"/>
            <a:ext cx="990600" cy="738664"/>
          </a:xfrm>
          <a:prstGeom prst="rect">
            <a:avLst/>
          </a:prstGeom>
          <a:noFill/>
        </p:spPr>
        <p:txBody>
          <a:bodyPr wrap="square" rtlCol="0">
            <a:spAutoFit/>
          </a:bodyPr>
          <a:lstStyle/>
          <a:p>
            <a:pPr algn="ctr"/>
            <a:r>
              <a:rPr lang="en-US" sz="1400" dirty="0" smtClean="0">
                <a:latin typeface="Franklin Gothic Medium" pitchFamily="34" charset="0"/>
              </a:rPr>
              <a:t>Research </a:t>
            </a:r>
          </a:p>
          <a:p>
            <a:pPr algn="ctr"/>
            <a:r>
              <a:rPr lang="en-US" sz="1400" dirty="0" smtClean="0">
                <a:latin typeface="Franklin Gothic Medium" pitchFamily="34" charset="0"/>
              </a:rPr>
              <a:t>and </a:t>
            </a:r>
          </a:p>
          <a:p>
            <a:pPr algn="ctr"/>
            <a:r>
              <a:rPr lang="en-US" sz="1400" dirty="0" smtClean="0">
                <a:latin typeface="Franklin Gothic Medium" pitchFamily="34" charset="0"/>
              </a:rPr>
              <a:t>Innovation</a:t>
            </a:r>
            <a:endParaRPr lang="en-US" sz="1400" dirty="0">
              <a:latin typeface="Franklin Gothic Medium" pitchFamily="34" charset="0"/>
            </a:endParaRPr>
          </a:p>
        </p:txBody>
      </p:sp>
      <p:sp>
        <p:nvSpPr>
          <p:cNvPr id="18" name="TextBox 17"/>
          <p:cNvSpPr txBox="1"/>
          <p:nvPr/>
        </p:nvSpPr>
        <p:spPr>
          <a:xfrm>
            <a:off x="3505200" y="2715397"/>
            <a:ext cx="2286000" cy="307777"/>
          </a:xfrm>
          <a:prstGeom prst="rect">
            <a:avLst/>
          </a:prstGeom>
          <a:noFill/>
        </p:spPr>
        <p:txBody>
          <a:bodyPr wrap="square" rtlCol="0">
            <a:spAutoFit/>
          </a:bodyPr>
          <a:lstStyle/>
          <a:p>
            <a:r>
              <a:rPr lang="en-US" sz="1400" dirty="0" smtClean="0">
                <a:latin typeface="Franklin Gothic Medium" pitchFamily="34" charset="0"/>
              </a:rPr>
              <a:t>FIBO Strategic Framework</a:t>
            </a:r>
            <a:endParaRPr lang="en-US" sz="1400" dirty="0">
              <a:latin typeface="Franklin Gothic Medium" pitchFamily="34" charset="0"/>
            </a:endParaRPr>
          </a:p>
        </p:txBody>
      </p:sp>
      <p:sp>
        <p:nvSpPr>
          <p:cNvPr id="19" name="TextBox 18"/>
          <p:cNvSpPr txBox="1"/>
          <p:nvPr/>
        </p:nvSpPr>
        <p:spPr>
          <a:xfrm>
            <a:off x="3962400" y="4749850"/>
            <a:ext cx="1219200" cy="523220"/>
          </a:xfrm>
          <a:prstGeom prst="rect">
            <a:avLst/>
          </a:prstGeom>
          <a:noFill/>
        </p:spPr>
        <p:txBody>
          <a:bodyPr wrap="square" rtlCol="0">
            <a:spAutoFit/>
          </a:bodyPr>
          <a:lstStyle/>
          <a:p>
            <a:pPr algn="ctr"/>
            <a:r>
              <a:rPr lang="en-US" sz="1400" dirty="0" smtClean="0">
                <a:latin typeface="Franklin Gothic Medium" pitchFamily="34" charset="0"/>
              </a:rPr>
              <a:t>Agile Change Strategy</a:t>
            </a:r>
            <a:endParaRPr lang="en-US" sz="1400" dirty="0">
              <a:latin typeface="Franklin Gothic Medium" pitchFamily="34" charset="0"/>
            </a:endParaRPr>
          </a:p>
        </p:txBody>
      </p:sp>
      <p:sp>
        <p:nvSpPr>
          <p:cNvPr id="21" name="TextBox 20"/>
          <p:cNvSpPr txBox="1"/>
          <p:nvPr/>
        </p:nvSpPr>
        <p:spPr>
          <a:xfrm>
            <a:off x="6543449" y="2709289"/>
            <a:ext cx="2286000" cy="307777"/>
          </a:xfrm>
          <a:prstGeom prst="rect">
            <a:avLst/>
          </a:prstGeom>
          <a:noFill/>
        </p:spPr>
        <p:txBody>
          <a:bodyPr wrap="square" rtlCol="0">
            <a:spAutoFit/>
          </a:bodyPr>
          <a:lstStyle/>
          <a:p>
            <a:r>
              <a:rPr lang="en-US" sz="1400" dirty="0" smtClean="0">
                <a:latin typeface="Franklin Gothic Medium" pitchFamily="34" charset="0"/>
              </a:rPr>
              <a:t>Monitor FIBO Communities</a:t>
            </a:r>
            <a:endParaRPr lang="en-US" sz="1400" dirty="0">
              <a:latin typeface="Franklin Gothic Medium" pitchFamily="34" charset="0"/>
            </a:endParaRPr>
          </a:p>
        </p:txBody>
      </p:sp>
      <p:sp>
        <p:nvSpPr>
          <p:cNvPr id="23" name="TextBox 22"/>
          <p:cNvSpPr txBox="1"/>
          <p:nvPr/>
        </p:nvSpPr>
        <p:spPr>
          <a:xfrm>
            <a:off x="6487886" y="4744054"/>
            <a:ext cx="2286000" cy="523220"/>
          </a:xfrm>
          <a:prstGeom prst="rect">
            <a:avLst/>
          </a:prstGeom>
          <a:noFill/>
        </p:spPr>
        <p:txBody>
          <a:bodyPr wrap="square" rtlCol="0">
            <a:spAutoFit/>
          </a:bodyPr>
          <a:lstStyle/>
          <a:p>
            <a:pPr algn="ctr"/>
            <a:r>
              <a:rPr lang="en-US" sz="1400" dirty="0" smtClean="0">
                <a:latin typeface="Franklin Gothic Medium" pitchFamily="34" charset="0"/>
              </a:rPr>
              <a:t>Transition via Enterprise Partnerships</a:t>
            </a:r>
            <a:endParaRPr lang="en-US" sz="1400" dirty="0">
              <a:latin typeface="Franklin Gothic Medium" pitchFamily="34" charset="0"/>
            </a:endParaRPr>
          </a:p>
        </p:txBody>
      </p:sp>
      <p:sp>
        <p:nvSpPr>
          <p:cNvPr id="24" name="TextBox 23"/>
          <p:cNvSpPr txBox="1"/>
          <p:nvPr/>
        </p:nvSpPr>
        <p:spPr>
          <a:xfrm>
            <a:off x="228600" y="5562600"/>
            <a:ext cx="2514600" cy="276999"/>
          </a:xfrm>
          <a:prstGeom prst="rect">
            <a:avLst/>
          </a:prstGeom>
          <a:noFill/>
        </p:spPr>
        <p:txBody>
          <a:bodyPr wrap="square" rtlCol="0">
            <a:spAutoFit/>
          </a:bodyPr>
          <a:lstStyle/>
          <a:p>
            <a:r>
              <a:rPr lang="en-US" sz="1200" dirty="0" smtClean="0">
                <a:latin typeface="Franklin Gothic Medium" pitchFamily="34" charset="0"/>
              </a:rPr>
              <a:t>Current and Emerging Technologies</a:t>
            </a:r>
            <a:endParaRPr lang="en-US" sz="1200" dirty="0">
              <a:latin typeface="Franklin Gothic Medium" pitchFamily="34" charset="0"/>
            </a:endParaRPr>
          </a:p>
        </p:txBody>
      </p:sp>
      <p:sp>
        <p:nvSpPr>
          <p:cNvPr id="25" name="TextBox 24"/>
          <p:cNvSpPr txBox="1"/>
          <p:nvPr/>
        </p:nvSpPr>
        <p:spPr>
          <a:xfrm>
            <a:off x="3352800" y="5562600"/>
            <a:ext cx="2514600" cy="461665"/>
          </a:xfrm>
          <a:prstGeom prst="rect">
            <a:avLst/>
          </a:prstGeom>
          <a:noFill/>
        </p:spPr>
        <p:txBody>
          <a:bodyPr wrap="square" rtlCol="0">
            <a:spAutoFit/>
          </a:bodyPr>
          <a:lstStyle/>
          <a:p>
            <a:pPr algn="ctr"/>
            <a:r>
              <a:rPr lang="en-US" sz="1200" dirty="0" smtClean="0">
                <a:latin typeface="Franklin Gothic Medium" pitchFamily="34" charset="0"/>
              </a:rPr>
              <a:t>Change Data Management Methodologies and Policies</a:t>
            </a:r>
            <a:endParaRPr lang="en-US" sz="1200" dirty="0">
              <a:latin typeface="Franklin Gothic Medium" pitchFamily="34" charset="0"/>
            </a:endParaRPr>
          </a:p>
        </p:txBody>
      </p:sp>
      <p:sp>
        <p:nvSpPr>
          <p:cNvPr id="32" name="TextBox 31"/>
          <p:cNvSpPr txBox="1"/>
          <p:nvPr/>
        </p:nvSpPr>
        <p:spPr>
          <a:xfrm>
            <a:off x="6248400" y="5562600"/>
            <a:ext cx="2514600" cy="461665"/>
          </a:xfrm>
          <a:prstGeom prst="rect">
            <a:avLst/>
          </a:prstGeom>
          <a:noFill/>
        </p:spPr>
        <p:txBody>
          <a:bodyPr wrap="square" rtlCol="0">
            <a:spAutoFit/>
          </a:bodyPr>
          <a:lstStyle/>
          <a:p>
            <a:pPr algn="ctr"/>
            <a:r>
              <a:rPr lang="en-US" sz="1200" dirty="0" smtClean="0">
                <a:latin typeface="Franklin Gothic Medium" pitchFamily="34" charset="0"/>
              </a:rPr>
              <a:t>Growth through industry relationships</a:t>
            </a:r>
            <a:endParaRPr lang="en-US" sz="1200" dirty="0">
              <a:latin typeface="Franklin Gothic Medium" pitchFamily="34" charset="0"/>
            </a:endParaRPr>
          </a:p>
        </p:txBody>
      </p:sp>
      <p:pic>
        <p:nvPicPr>
          <p:cNvPr id="22" name="Picture 21"/>
          <p:cNvPicPr>
            <a:picLocks noChangeAspect="1"/>
          </p:cNvPicPr>
          <p:nvPr/>
        </p:nvPicPr>
        <p:blipFill>
          <a:blip r:embed="rId2"/>
          <a:stretch>
            <a:fillRect/>
          </a:stretch>
        </p:blipFill>
        <p:spPr>
          <a:xfrm>
            <a:off x="1177053" y="3963531"/>
            <a:ext cx="1299447" cy="595313"/>
          </a:xfrm>
          <a:prstGeom prst="rect">
            <a:avLst/>
          </a:prstGeom>
        </p:spPr>
      </p:pic>
      <p:sp>
        <p:nvSpPr>
          <p:cNvPr id="26" name="Right Arrow 25"/>
          <p:cNvSpPr/>
          <p:nvPr/>
        </p:nvSpPr>
        <p:spPr>
          <a:xfrm rot="10800000">
            <a:off x="2381250" y="2304965"/>
            <a:ext cx="5391150" cy="540735"/>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2865398" y="2423267"/>
            <a:ext cx="4449801" cy="307777"/>
          </a:xfrm>
          <a:prstGeom prst="rect">
            <a:avLst/>
          </a:prstGeom>
          <a:noFill/>
        </p:spPr>
        <p:txBody>
          <a:bodyPr wrap="square" rtlCol="0">
            <a:spAutoFit/>
          </a:bodyPr>
          <a:lstStyle/>
          <a:p>
            <a:pPr algn="ctr"/>
            <a:r>
              <a:rPr lang="en-US" sz="1400" b="1" dirty="0" smtClean="0"/>
              <a:t>FIBO</a:t>
            </a:r>
            <a:r>
              <a:rPr lang="en-US" sz="1400" b="1" dirty="0" smtClean="0"/>
              <a:t> Changes </a:t>
            </a:r>
            <a:r>
              <a:rPr lang="en-US" sz="1400" b="1" dirty="0" smtClean="0"/>
              <a:t>B</a:t>
            </a:r>
            <a:r>
              <a:rPr lang="en-US" sz="1400" b="1" dirty="0" smtClean="0"/>
              <a:t>ased on Implementation Experience  </a:t>
            </a:r>
            <a:endParaRPr lang="en-US" sz="1400" b="1" dirty="0"/>
          </a:p>
        </p:txBody>
      </p:sp>
      <p:sp>
        <p:nvSpPr>
          <p:cNvPr id="29" name="TextBox 28"/>
          <p:cNvSpPr txBox="1"/>
          <p:nvPr/>
        </p:nvSpPr>
        <p:spPr>
          <a:xfrm>
            <a:off x="6651171" y="2102914"/>
            <a:ext cx="1970314" cy="307777"/>
          </a:xfrm>
          <a:prstGeom prst="rect">
            <a:avLst/>
          </a:prstGeom>
          <a:noFill/>
        </p:spPr>
        <p:txBody>
          <a:bodyPr wrap="square" rtlCol="0">
            <a:spAutoFit/>
          </a:bodyPr>
          <a:lstStyle/>
          <a:p>
            <a:r>
              <a:rPr lang="en-US" sz="1400" dirty="0" smtClean="0">
                <a:latin typeface="Franklin Gothic Medium" pitchFamily="34" charset="0"/>
              </a:rPr>
              <a:t>FIBO Externality Review</a:t>
            </a:r>
            <a:endParaRPr lang="en-US" sz="1400" dirty="0">
              <a:latin typeface="Franklin Gothic Medium" pitchFamily="34" charset="0"/>
            </a:endParaRPr>
          </a:p>
        </p:txBody>
      </p:sp>
      <p:pic>
        <p:nvPicPr>
          <p:cNvPr id="27" name="Picture 26"/>
          <p:cNvPicPr>
            <a:picLocks noChangeAspect="1"/>
          </p:cNvPicPr>
          <p:nvPr/>
        </p:nvPicPr>
        <p:blipFill rotWithShape="1">
          <a:blip r:embed="rId3"/>
          <a:srcRect l="41217" r="39621" b="34000"/>
          <a:stretch/>
        </p:blipFill>
        <p:spPr>
          <a:xfrm>
            <a:off x="719136" y="3557023"/>
            <a:ext cx="1349376" cy="463848"/>
          </a:xfrm>
          <a:prstGeom prst="rect">
            <a:avLst/>
          </a:prstGeom>
        </p:spPr>
      </p:pic>
      <p:pic>
        <p:nvPicPr>
          <p:cNvPr id="20" name="Picture 19"/>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77646" y="2883747"/>
            <a:ext cx="1102895" cy="709506"/>
          </a:xfrm>
          <a:prstGeom prst="rect">
            <a:avLst/>
          </a:prstGeom>
        </p:spPr>
      </p:pic>
      <p:sp>
        <p:nvSpPr>
          <p:cNvPr id="43" name="Rectangle 42"/>
          <p:cNvSpPr/>
          <p:nvPr/>
        </p:nvSpPr>
        <p:spPr>
          <a:xfrm>
            <a:off x="2600945" y="3809412"/>
            <a:ext cx="673043" cy="307777"/>
          </a:xfrm>
          <a:prstGeom prst="rect">
            <a:avLst/>
          </a:prstGeom>
        </p:spPr>
        <p:txBody>
          <a:bodyPr wrap="none">
            <a:spAutoFit/>
          </a:bodyPr>
          <a:lstStyle/>
          <a:p>
            <a:r>
              <a:rPr lang="en-US" sz="1400" dirty="0" err="1" smtClean="0">
                <a:solidFill>
                  <a:srgbClr val="FF0000"/>
                </a:solidFill>
                <a:latin typeface="Franklin Gothic Medium" pitchFamily="34" charset="0"/>
              </a:rPr>
              <a:t>FIBO’s</a:t>
            </a:r>
            <a:endParaRPr lang="en-US" sz="1400" dirty="0">
              <a:solidFill>
                <a:srgbClr val="FF0000"/>
              </a:solidFill>
              <a:latin typeface="Franklin Gothic Medium" pitchFamily="34" charset="0"/>
            </a:endParaRPr>
          </a:p>
        </p:txBody>
      </p:sp>
      <p:sp>
        <p:nvSpPr>
          <p:cNvPr id="48" name="Flowchart: Preparation 47"/>
          <p:cNvSpPr/>
          <p:nvPr/>
        </p:nvSpPr>
        <p:spPr>
          <a:xfrm>
            <a:off x="1198858" y="6200057"/>
            <a:ext cx="446316" cy="332206"/>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76651" y="6195589"/>
            <a:ext cx="466794" cy="307777"/>
          </a:xfrm>
          <a:prstGeom prst="rect">
            <a:avLst/>
          </a:prstGeom>
        </p:spPr>
        <p:txBody>
          <a:bodyPr wrap="none">
            <a:spAutoFit/>
          </a:bodyPr>
          <a:lstStyle/>
          <a:p>
            <a:r>
              <a:rPr lang="en-US" sz="1400" dirty="0">
                <a:solidFill>
                  <a:schemeClr val="bg1"/>
                </a:solidFill>
                <a:latin typeface="Franklin Gothic Medium" pitchFamily="34" charset="0"/>
              </a:rPr>
              <a:t>FCT</a:t>
            </a:r>
          </a:p>
        </p:txBody>
      </p:sp>
      <p:sp>
        <p:nvSpPr>
          <p:cNvPr id="50" name="TextBox 49"/>
          <p:cNvSpPr txBox="1"/>
          <p:nvPr/>
        </p:nvSpPr>
        <p:spPr>
          <a:xfrm>
            <a:off x="1611086" y="6207454"/>
            <a:ext cx="6618514" cy="307777"/>
          </a:xfrm>
          <a:prstGeom prst="rect">
            <a:avLst/>
          </a:prstGeom>
          <a:noFill/>
        </p:spPr>
        <p:txBody>
          <a:bodyPr wrap="square" rtlCol="0">
            <a:spAutoFit/>
          </a:bodyPr>
          <a:lstStyle/>
          <a:p>
            <a:r>
              <a:rPr lang="en-US" sz="1400" dirty="0" smtClean="0">
                <a:latin typeface="Franklin Gothic Medium" pitchFamily="34" charset="0"/>
              </a:rPr>
              <a:t>FIBO Content Team – Supported by a Methodology </a:t>
            </a:r>
            <a:r>
              <a:rPr lang="en-US" sz="1400" dirty="0">
                <a:latin typeface="Franklin Gothic Medium" pitchFamily="34" charset="0"/>
              </a:rPr>
              <a:t>D</a:t>
            </a:r>
            <a:r>
              <a:rPr lang="en-US" sz="1400" dirty="0" smtClean="0">
                <a:latin typeface="Franklin Gothic Medium" pitchFamily="34" charset="0"/>
              </a:rPr>
              <a:t>ocument and the EDMC/PEM</a:t>
            </a:r>
            <a:endParaRPr lang="en-US" sz="1400" dirty="0">
              <a:latin typeface="Franklin Gothic Medium" pitchFamily="34" charset="0"/>
            </a:endParaRPr>
          </a:p>
        </p:txBody>
      </p:sp>
      <p:pic>
        <p:nvPicPr>
          <p:cNvPr id="53" name="Picture 52"/>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81314" y="3184244"/>
            <a:ext cx="1981372" cy="1603387"/>
          </a:xfrm>
          <a:prstGeom prst="rect">
            <a:avLst/>
          </a:prstGeom>
        </p:spPr>
      </p:pic>
      <p:sp>
        <p:nvSpPr>
          <p:cNvPr id="39" name="Date Placeholder 38"/>
          <p:cNvSpPr>
            <a:spLocks noGrp="1"/>
          </p:cNvSpPr>
          <p:nvPr>
            <p:ph type="dt" sz="half" idx="10"/>
          </p:nvPr>
        </p:nvSpPr>
        <p:spPr/>
        <p:txBody>
          <a:bodyPr/>
          <a:lstStyle/>
          <a:p>
            <a:fld id="{6C23DB48-5233-BA49-B55D-B70DF8458901}" type="datetime1">
              <a:rPr lang="en-US" smtClean="0"/>
              <a:t>3/25/14</a:t>
            </a:fld>
            <a:endParaRPr lang="en-US"/>
          </a:p>
        </p:txBody>
      </p:sp>
      <p:sp>
        <p:nvSpPr>
          <p:cNvPr id="40" name="Footer Placeholder 39"/>
          <p:cNvSpPr>
            <a:spLocks noGrp="1"/>
          </p:cNvSpPr>
          <p:nvPr>
            <p:ph type="ftr" sz="quarter" idx="11"/>
          </p:nvPr>
        </p:nvSpPr>
        <p:spPr/>
        <p:txBody>
          <a:bodyPr/>
          <a:lstStyle/>
          <a:p>
            <a:r>
              <a:rPr lang="en-US" smtClean="0"/>
              <a:t>© 2014 EDMC   FIBO </a:t>
            </a:r>
            <a:endParaRPr lang="en-US"/>
          </a:p>
        </p:txBody>
      </p:sp>
      <p:sp>
        <p:nvSpPr>
          <p:cNvPr id="41" name="Slide Number Placeholder 40"/>
          <p:cNvSpPr>
            <a:spLocks noGrp="1"/>
          </p:cNvSpPr>
          <p:nvPr>
            <p:ph type="sldNum" sz="quarter" idx="12"/>
          </p:nvPr>
        </p:nvSpPr>
        <p:spPr/>
        <p:txBody>
          <a:bodyPr/>
          <a:lstStyle/>
          <a:p>
            <a:fld id="{A9EF402B-C8A5-5445-AD78-AAE8EACFDC0E}" type="slidenum">
              <a:rPr lang="en-US" smtClean="0"/>
              <a:pPr/>
              <a:t>19</a:t>
            </a:fld>
            <a:endParaRPr lang="en-US"/>
          </a:p>
        </p:txBody>
      </p:sp>
      <p:sp>
        <p:nvSpPr>
          <p:cNvPr id="51"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Build – Apply Amplify</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4" name="Group 53"/>
          <p:cNvGrpSpPr/>
          <p:nvPr/>
        </p:nvGrpSpPr>
        <p:grpSpPr>
          <a:xfrm>
            <a:off x="6553200" y="3222676"/>
            <a:ext cx="2310584" cy="1450974"/>
            <a:chOff x="2496367" y="2793970"/>
            <a:chExt cx="2310584" cy="1450974"/>
          </a:xfrm>
        </p:grpSpPr>
        <p:pic>
          <p:nvPicPr>
            <p:cNvPr id="55" name="Picture 54"/>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96367" y="2793970"/>
              <a:ext cx="2310584" cy="1450974"/>
            </a:xfrm>
            <a:prstGeom prst="rect">
              <a:avLst/>
            </a:prstGeom>
          </p:spPr>
        </p:pic>
        <p:sp>
          <p:nvSpPr>
            <p:cNvPr id="56"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
        <p:nvSpPr>
          <p:cNvPr id="58" name="Rectangle 57"/>
          <p:cNvSpPr/>
          <p:nvPr/>
        </p:nvSpPr>
        <p:spPr>
          <a:xfrm>
            <a:off x="5727757" y="3803482"/>
            <a:ext cx="673043" cy="307777"/>
          </a:xfrm>
          <a:prstGeom prst="rect">
            <a:avLst/>
          </a:prstGeom>
        </p:spPr>
        <p:txBody>
          <a:bodyPr wrap="none">
            <a:spAutoFit/>
          </a:bodyPr>
          <a:lstStyle/>
          <a:p>
            <a:r>
              <a:rPr lang="en-US" sz="1400" dirty="0" err="1" smtClean="0">
                <a:solidFill>
                  <a:srgbClr val="08FF14"/>
                </a:solidFill>
                <a:latin typeface="Franklin Gothic Medium" pitchFamily="34" charset="0"/>
              </a:rPr>
              <a:t>FIBO’s</a:t>
            </a:r>
            <a:endParaRPr lang="en-US" sz="1400" dirty="0">
              <a:solidFill>
                <a:srgbClr val="08FF14"/>
              </a:solidFill>
              <a:latin typeface="Franklin Gothic Medium" pitchFamily="34" charset="0"/>
            </a:endParaRPr>
          </a:p>
        </p:txBody>
      </p:sp>
      <p:sp>
        <p:nvSpPr>
          <p:cNvPr id="59" name="Right Arrow 58"/>
          <p:cNvSpPr/>
          <p:nvPr/>
        </p:nvSpPr>
        <p:spPr>
          <a:xfrm rot="10800000">
            <a:off x="2068512" y="3023171"/>
            <a:ext cx="3113088" cy="540736"/>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p:cNvSpPr txBox="1"/>
          <p:nvPr/>
        </p:nvSpPr>
        <p:spPr>
          <a:xfrm>
            <a:off x="1438310" y="3106555"/>
            <a:ext cx="4449801" cy="307777"/>
          </a:xfrm>
          <a:prstGeom prst="rect">
            <a:avLst/>
          </a:prstGeom>
          <a:noFill/>
        </p:spPr>
        <p:txBody>
          <a:bodyPr wrap="square" rtlCol="0">
            <a:spAutoFit/>
          </a:bodyPr>
          <a:lstStyle/>
          <a:p>
            <a:pPr algn="ctr"/>
            <a:r>
              <a:rPr lang="en-US" sz="1400" b="1" dirty="0" smtClean="0"/>
              <a:t>FIBO</a:t>
            </a:r>
            <a:r>
              <a:rPr lang="en-US" sz="1400" b="1" dirty="0" smtClean="0"/>
              <a:t> Changes </a:t>
            </a:r>
            <a:r>
              <a:rPr lang="en-US" sz="1400" b="1" dirty="0" smtClean="0"/>
              <a:t>B</a:t>
            </a:r>
            <a:r>
              <a:rPr lang="en-US" sz="1400" b="1" dirty="0" smtClean="0"/>
              <a:t>ased on FCT Experience</a:t>
            </a:r>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Oval 106"/>
          <p:cNvSpPr/>
          <p:nvPr/>
        </p:nvSpPr>
        <p:spPr>
          <a:xfrm rot="20068393">
            <a:off x="1029681" y="707239"/>
            <a:ext cx="3215451" cy="122852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353884" y="343583"/>
            <a:ext cx="3410049" cy="1819993"/>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0708" y="-293120"/>
            <a:ext cx="8229600" cy="862963"/>
          </a:xfrm>
        </p:spPr>
        <p:txBody>
          <a:bodyPr/>
          <a:lstStyle/>
          <a:p>
            <a:r>
              <a:rPr lang="en-US" sz="3200" dirty="0" smtClean="0"/>
              <a:t>FIBO Q1 2014 Development Process</a:t>
            </a:r>
            <a:endParaRPr lang="en-US" sz="3200" dirty="0"/>
          </a:p>
        </p:txBody>
      </p:sp>
      <p:sp>
        <p:nvSpPr>
          <p:cNvPr id="4" name="Footer Placeholder 3"/>
          <p:cNvSpPr>
            <a:spLocks noGrp="1"/>
          </p:cNvSpPr>
          <p:nvPr>
            <p:ph type="ftr" sz="quarter" idx="12"/>
          </p:nvPr>
        </p:nvSpPr>
        <p:spPr>
          <a:xfrm>
            <a:off x="3048000" y="6477000"/>
            <a:ext cx="2895600" cy="228600"/>
          </a:xfrm>
        </p:spPr>
        <p:txBody>
          <a:bodyPr/>
          <a:lstStyle/>
          <a:p>
            <a:pPr>
              <a:defRPr/>
            </a:pPr>
            <a:r>
              <a:rPr lang="en-US" sz="900" smtClean="0">
                <a:latin typeface="Times New Roman" pitchFamily="18" charset="0"/>
              </a:rPr>
              <a:t>© 2014 EDMC   FIBO </a:t>
            </a:r>
            <a:endParaRPr lang="en-US" sz="1600" dirty="0">
              <a:latin typeface="Times New Roman" pitchFamily="18" charset="0"/>
            </a:endParaRPr>
          </a:p>
        </p:txBody>
      </p:sp>
      <p:sp>
        <p:nvSpPr>
          <p:cNvPr id="12" name="Flowchart: Process 11"/>
          <p:cNvSpPr/>
          <p:nvPr/>
        </p:nvSpPr>
        <p:spPr>
          <a:xfrm>
            <a:off x="3129466" y="605923"/>
            <a:ext cx="877866" cy="5334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Syntactic Transformation  </a:t>
            </a:r>
            <a:endParaRPr lang="en-US" sz="800" dirty="0">
              <a:solidFill>
                <a:srgbClr val="000000"/>
              </a:solidFill>
            </a:endParaRPr>
          </a:p>
        </p:txBody>
      </p:sp>
      <p:sp>
        <p:nvSpPr>
          <p:cNvPr id="14" name="Flowchart: Process 13"/>
          <p:cNvSpPr/>
          <p:nvPr/>
        </p:nvSpPr>
        <p:spPr>
          <a:xfrm>
            <a:off x="4021641" y="2995149"/>
            <a:ext cx="977232"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Enhancement</a:t>
            </a:r>
            <a:endParaRPr lang="en-US" sz="800" dirty="0">
              <a:solidFill>
                <a:srgbClr val="000000"/>
              </a:solidFill>
            </a:endParaRPr>
          </a:p>
        </p:txBody>
      </p:sp>
      <p:sp>
        <p:nvSpPr>
          <p:cNvPr id="16" name="Flowchart: Process 15"/>
          <p:cNvSpPr/>
          <p:nvPr/>
        </p:nvSpPr>
        <p:spPr>
          <a:xfrm>
            <a:off x="457200" y="5008040"/>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to OMG Architecture Board</a:t>
            </a:r>
          </a:p>
        </p:txBody>
      </p:sp>
      <p:sp>
        <p:nvSpPr>
          <p:cNvPr id="17" name="Flowchart: Process 16"/>
          <p:cNvSpPr/>
          <p:nvPr/>
        </p:nvSpPr>
        <p:spPr>
          <a:xfrm>
            <a:off x="533400" y="5846240"/>
            <a:ext cx="1371600" cy="6096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OMG Public comments</a:t>
            </a:r>
            <a:endParaRPr lang="en-US" sz="11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62536" y="5724032"/>
            <a:ext cx="2760581" cy="808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5" name="Flowchart: Process 4"/>
          <p:cNvSpPr/>
          <p:nvPr/>
        </p:nvSpPr>
        <p:spPr>
          <a:xfrm>
            <a:off x="6941197" y="1142224"/>
            <a:ext cx="1905000" cy="457200"/>
          </a:xfrm>
          <a:prstGeom prst="flowChartProcess">
            <a:avLst/>
          </a:prstGeom>
          <a:solidFill>
            <a:srgbClr val="00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EDM Council Determines Next </a:t>
            </a:r>
            <a:r>
              <a:rPr lang="en-US" sz="1100" dirty="0" smtClean="0">
                <a:solidFill>
                  <a:srgbClr val="FFFFFF"/>
                </a:solidFill>
              </a:rPr>
              <a:t>FIBO </a:t>
            </a:r>
            <a:r>
              <a:rPr lang="en-US" sz="1100" dirty="0" err="1" smtClean="0">
                <a:solidFill>
                  <a:srgbClr val="FFFFFF"/>
                </a:solidFill>
              </a:rPr>
              <a:t>SubDomain</a:t>
            </a:r>
            <a:r>
              <a:rPr lang="en-US" sz="1100" dirty="0" smtClean="0">
                <a:solidFill>
                  <a:srgbClr val="FFFFFF"/>
                </a:solidFill>
              </a:rPr>
              <a:t> </a:t>
            </a:r>
            <a:r>
              <a:rPr lang="en-US" sz="1100" dirty="0">
                <a:solidFill>
                  <a:srgbClr val="FFFFFF"/>
                </a:solidFill>
              </a:rPr>
              <a:t>Release</a:t>
            </a:r>
          </a:p>
        </p:txBody>
      </p:sp>
      <p:sp>
        <p:nvSpPr>
          <p:cNvPr id="1042" name="TextBox 1041"/>
          <p:cNvSpPr txBox="1"/>
          <p:nvPr/>
        </p:nvSpPr>
        <p:spPr>
          <a:xfrm>
            <a:off x="6917472" y="504456"/>
            <a:ext cx="1066800" cy="215444"/>
          </a:xfrm>
          <a:prstGeom prst="rect">
            <a:avLst/>
          </a:prstGeom>
          <a:noFill/>
        </p:spPr>
        <p:txBody>
          <a:bodyPr wrap="square" rtlCol="0">
            <a:spAutoFit/>
          </a:bodyPr>
          <a:lstStyle/>
          <a:p>
            <a:pPr algn="ctr"/>
            <a:r>
              <a:rPr lang="en-US" sz="800" dirty="0" smtClean="0">
                <a:solidFill>
                  <a:srgbClr val="000000"/>
                </a:solidFill>
              </a:rPr>
              <a:t>Happy</a:t>
            </a:r>
            <a:endParaRPr lang="en-US" sz="800" dirty="0">
              <a:solidFill>
                <a:srgbClr val="000000"/>
              </a:solidFill>
            </a:endParaRPr>
          </a:p>
        </p:txBody>
      </p:sp>
      <p:cxnSp>
        <p:nvCxnSpPr>
          <p:cNvPr id="37" name="Straight Arrow Connector 36"/>
          <p:cNvCxnSpPr>
            <a:stCxn id="150" idx="1"/>
            <a:endCxn id="16" idx="3"/>
          </p:cNvCxnSpPr>
          <p:nvPr/>
        </p:nvCxnSpPr>
        <p:spPr>
          <a:xfrm flipH="1">
            <a:off x="2057400" y="5274740"/>
            <a:ext cx="4391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231900" y="554144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1" name="Elbow Connector 1060"/>
          <p:cNvCxnSpPr>
            <a:stCxn id="63" idx="3"/>
            <a:endCxn id="5" idx="0"/>
          </p:cNvCxnSpPr>
          <p:nvPr/>
        </p:nvCxnSpPr>
        <p:spPr>
          <a:xfrm>
            <a:off x="7226760" y="732579"/>
            <a:ext cx="666937" cy="40964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19063" y="872302"/>
            <a:ext cx="1490695"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90500" y="821500"/>
            <a:ext cx="1447799" cy="523220"/>
          </a:xfrm>
          <a:prstGeom prst="rect">
            <a:avLst/>
          </a:prstGeom>
          <a:noFill/>
        </p:spPr>
        <p:txBody>
          <a:bodyPr wrap="square" rtlCol="0">
            <a:spAutoFit/>
          </a:bodyPr>
          <a:lstStyle/>
          <a:p>
            <a:pPr algn="ctr"/>
            <a:r>
              <a:rPr lang="en-US" sz="1400" dirty="0" smtClean="0">
                <a:solidFill>
                  <a:schemeClr val="bg1"/>
                </a:solidFill>
              </a:rPr>
              <a:t>Industry Requirements</a:t>
            </a:r>
            <a:endParaRPr lang="en-US" sz="1400" dirty="0">
              <a:solidFill>
                <a:schemeClr val="bg1"/>
              </a:solidFill>
            </a:endParaRPr>
          </a:p>
        </p:txBody>
      </p:sp>
      <p:sp>
        <p:nvSpPr>
          <p:cNvPr id="63" name="Flowchart: Decision 12"/>
          <p:cNvSpPr/>
          <p:nvPr/>
        </p:nvSpPr>
        <p:spPr>
          <a:xfrm>
            <a:off x="5308603" y="389679"/>
            <a:ext cx="1918157" cy="685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Review Readiness with SME Team</a:t>
            </a:r>
            <a:endParaRPr lang="en-US" sz="1100" dirty="0">
              <a:solidFill>
                <a:srgbClr val="000000"/>
              </a:solidFill>
            </a:endParaRPr>
          </a:p>
        </p:txBody>
      </p:sp>
      <p:sp>
        <p:nvSpPr>
          <p:cNvPr id="84" name="TextBox 83"/>
          <p:cNvSpPr txBox="1"/>
          <p:nvPr/>
        </p:nvSpPr>
        <p:spPr>
          <a:xfrm>
            <a:off x="5994786" y="1263102"/>
            <a:ext cx="1066800" cy="215444"/>
          </a:xfrm>
          <a:prstGeom prst="rect">
            <a:avLst/>
          </a:prstGeom>
          <a:noFill/>
        </p:spPr>
        <p:txBody>
          <a:bodyPr wrap="square" rtlCol="0">
            <a:spAutoFit/>
          </a:bodyPr>
          <a:lstStyle/>
          <a:p>
            <a:pPr algn="ctr"/>
            <a:r>
              <a:rPr lang="en-US" sz="800" dirty="0" smtClean="0">
                <a:solidFill>
                  <a:srgbClr val="000000"/>
                </a:solidFill>
              </a:rPr>
              <a:t>Not Happy</a:t>
            </a:r>
            <a:endParaRPr lang="en-US" sz="800" dirty="0">
              <a:solidFill>
                <a:srgbClr val="000000"/>
              </a:solidFill>
            </a:endParaRPr>
          </a:p>
        </p:txBody>
      </p:sp>
      <p:sp>
        <p:nvSpPr>
          <p:cNvPr id="105" name="TextBox 104"/>
          <p:cNvSpPr txBox="1"/>
          <p:nvPr/>
        </p:nvSpPr>
        <p:spPr>
          <a:xfrm>
            <a:off x="5058729" y="48137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08" name="Flowchart: Decision 12"/>
          <p:cNvSpPr/>
          <p:nvPr/>
        </p:nvSpPr>
        <p:spPr>
          <a:xfrm>
            <a:off x="5728085" y="444423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 FIBO BCO</a:t>
            </a:r>
            <a:endParaRPr lang="en-US" sz="1000" dirty="0">
              <a:solidFill>
                <a:srgbClr val="000000"/>
              </a:solidFill>
            </a:endParaRPr>
          </a:p>
        </p:txBody>
      </p:sp>
      <p:cxnSp>
        <p:nvCxnSpPr>
          <p:cNvPr id="112" name="Elbow Connector 86"/>
          <p:cNvCxnSpPr>
            <a:stCxn id="108" idx="1"/>
            <a:endCxn id="102" idx="3"/>
          </p:cNvCxnSpPr>
          <p:nvPr/>
        </p:nvCxnSpPr>
        <p:spPr>
          <a:xfrm rot="10800000" flipV="1">
            <a:off x="5058729" y="4787130"/>
            <a:ext cx="669356" cy="1154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6" name="Elbow Connector 86"/>
          <p:cNvCxnSpPr>
            <a:stCxn id="108" idx="2"/>
            <a:endCxn id="150" idx="3"/>
          </p:cNvCxnSpPr>
          <p:nvPr/>
        </p:nvCxnSpPr>
        <p:spPr>
          <a:xfrm rot="5400000">
            <a:off x="5030564" y="3891418"/>
            <a:ext cx="144709" cy="262193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2971800" y="5029200"/>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1" name="Rectangle 120"/>
          <p:cNvSpPr/>
          <p:nvPr/>
        </p:nvSpPr>
        <p:spPr>
          <a:xfrm>
            <a:off x="7494205" y="3044138"/>
            <a:ext cx="971874" cy="457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Consistency  Testing/Repairs</a:t>
            </a:r>
            <a:endParaRPr lang="en-US" sz="800" dirty="0">
              <a:solidFill>
                <a:srgbClr val="000000"/>
              </a:solidFill>
            </a:endParaRPr>
          </a:p>
        </p:txBody>
      </p:sp>
      <p:sp>
        <p:nvSpPr>
          <p:cNvPr id="124" name="Flowchart: Decision 12"/>
          <p:cNvSpPr/>
          <p:nvPr/>
        </p:nvSpPr>
        <p:spPr>
          <a:xfrm>
            <a:off x="3708895" y="5808140"/>
            <a:ext cx="1289977"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Changes</a:t>
            </a:r>
            <a:endParaRPr lang="en-US" sz="1000" dirty="0">
              <a:solidFill>
                <a:srgbClr val="000000"/>
              </a:solidFill>
            </a:endParaRPr>
          </a:p>
        </p:txBody>
      </p:sp>
      <p:cxnSp>
        <p:nvCxnSpPr>
          <p:cNvPr id="125" name="Elbow Connector 86"/>
          <p:cNvCxnSpPr>
            <a:stCxn id="17" idx="3"/>
            <a:endCxn id="124" idx="1"/>
          </p:cNvCxnSpPr>
          <p:nvPr/>
        </p:nvCxnSpPr>
        <p:spPr>
          <a:xfrm>
            <a:off x="1905000" y="6151040"/>
            <a:ext cx="1803895"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8" name="Elbow Connector 86"/>
          <p:cNvCxnSpPr>
            <a:stCxn id="124" idx="3"/>
            <a:endCxn id="1026" idx="1"/>
          </p:cNvCxnSpPr>
          <p:nvPr/>
        </p:nvCxnSpPr>
        <p:spPr>
          <a:xfrm flipV="1">
            <a:off x="4998872" y="6128051"/>
            <a:ext cx="1163664" cy="2298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775203" y="599141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47" name="TextBox 146"/>
          <p:cNvSpPr txBox="1"/>
          <p:nvPr/>
        </p:nvSpPr>
        <p:spPr>
          <a:xfrm>
            <a:off x="4123936" y="54233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50" name="Rectangle 149"/>
          <p:cNvSpPr/>
          <p:nvPr/>
        </p:nvSpPr>
        <p:spPr>
          <a:xfrm>
            <a:off x="2496551" y="5046140"/>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OMG Submission</a:t>
            </a:r>
            <a:endParaRPr lang="en-US" sz="1200" dirty="0">
              <a:solidFill>
                <a:srgbClr val="000000"/>
              </a:solidFill>
            </a:endParaRPr>
          </a:p>
        </p:txBody>
      </p:sp>
      <p:cxnSp>
        <p:nvCxnSpPr>
          <p:cNvPr id="167" name="Elbow Connector 86"/>
          <p:cNvCxnSpPr>
            <a:stCxn id="124" idx="0"/>
          </p:cNvCxnSpPr>
          <p:nvPr/>
        </p:nvCxnSpPr>
        <p:spPr>
          <a:xfrm rot="5400000" flipH="1" flipV="1">
            <a:off x="4154937" y="5296505"/>
            <a:ext cx="710582" cy="3126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5602817" y="5271159"/>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grpSp>
        <p:nvGrpSpPr>
          <p:cNvPr id="3" name="Group 59"/>
          <p:cNvGrpSpPr/>
          <p:nvPr/>
        </p:nvGrpSpPr>
        <p:grpSpPr>
          <a:xfrm>
            <a:off x="1609758" y="1194010"/>
            <a:ext cx="968189" cy="1015663"/>
            <a:chOff x="9968750" y="2017111"/>
            <a:chExt cx="968189" cy="1015663"/>
          </a:xfrm>
        </p:grpSpPr>
        <p:sp>
          <p:nvSpPr>
            <p:cNvPr id="54"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9968750" y="2017111"/>
              <a:ext cx="9681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a:t>
              </a:r>
            </a:p>
            <a:p>
              <a:r>
                <a:rPr lang="en-US" sz="1200" dirty="0" smtClean="0">
                  <a:solidFill>
                    <a:srgbClr val="000000"/>
                  </a:solidFill>
                </a:rPr>
                <a:t>EA</a:t>
              </a:r>
            </a:p>
            <a:p>
              <a:endParaRPr lang="en-US" sz="1200" dirty="0"/>
            </a:p>
          </p:txBody>
        </p:sp>
      </p:grpSp>
      <p:grpSp>
        <p:nvGrpSpPr>
          <p:cNvPr id="6" name="Group 102"/>
          <p:cNvGrpSpPr/>
          <p:nvPr/>
        </p:nvGrpSpPr>
        <p:grpSpPr>
          <a:xfrm>
            <a:off x="1861498" y="3833150"/>
            <a:ext cx="716449" cy="507999"/>
            <a:chOff x="6142119" y="4522692"/>
            <a:chExt cx="1219203" cy="533400"/>
          </a:xfrm>
        </p:grpSpPr>
        <p:sp>
          <p:nvSpPr>
            <p:cNvPr id="89" name="Flowchart: Process 11"/>
            <p:cNvSpPr/>
            <p:nvPr/>
          </p:nvSpPr>
          <p:spPr>
            <a:xfrm>
              <a:off x="6142119" y="4522692"/>
              <a:ext cx="1219200" cy="53340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a:t>
              </a:r>
              <a:endParaRPr lang="en-US" sz="1100" dirty="0">
                <a:solidFill>
                  <a:srgbClr val="000000"/>
                </a:solidFill>
              </a:endParaRPr>
            </a:p>
          </p:txBody>
        </p:sp>
        <p:sp>
          <p:nvSpPr>
            <p:cNvPr id="93" name="TextBox 92"/>
            <p:cNvSpPr txBox="1"/>
            <p:nvPr/>
          </p:nvSpPr>
          <p:spPr>
            <a:xfrm>
              <a:off x="6142122" y="4555181"/>
              <a:ext cx="1219200" cy="226217"/>
            </a:xfrm>
            <a:prstGeom prst="rect">
              <a:avLst/>
            </a:prstGeom>
            <a:noFill/>
          </p:spPr>
          <p:txBody>
            <a:bodyPr wrap="square" rtlCol="0">
              <a:spAutoFit/>
            </a:bodyPr>
            <a:lstStyle/>
            <a:p>
              <a:r>
                <a:rPr lang="en-US" sz="800" dirty="0" smtClean="0"/>
                <a:t>Refactoring</a:t>
              </a:r>
            </a:p>
          </p:txBody>
        </p:sp>
      </p:grpSp>
      <p:cxnSp>
        <p:nvCxnSpPr>
          <p:cNvPr id="95" name="Elbow Connector 1060"/>
          <p:cNvCxnSpPr>
            <a:stCxn id="89" idx="3"/>
            <a:endCxn id="142" idx="1"/>
          </p:cNvCxnSpPr>
          <p:nvPr/>
        </p:nvCxnSpPr>
        <p:spPr>
          <a:xfrm>
            <a:off x="2577945" y="4087150"/>
            <a:ext cx="292251" cy="11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1" name="Elbow Connector 1060"/>
          <p:cNvCxnSpPr>
            <a:stCxn id="12" idx="3"/>
          </p:cNvCxnSpPr>
          <p:nvPr/>
        </p:nvCxnSpPr>
        <p:spPr>
          <a:xfrm>
            <a:off x="4007332" y="872623"/>
            <a:ext cx="658971" cy="40506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2" name="Elbow Connector 1060"/>
          <p:cNvCxnSpPr/>
          <p:nvPr/>
        </p:nvCxnSpPr>
        <p:spPr>
          <a:xfrm rot="10800000" flipV="1">
            <a:off x="2242499" y="4001873"/>
            <a:ext cx="6242337" cy="339275"/>
          </a:xfrm>
          <a:prstGeom prst="bentConnector4">
            <a:avLst>
              <a:gd name="adj1" fmla="val 46948"/>
              <a:gd name="adj2" fmla="val 167379"/>
            </a:avLst>
          </a:prstGeom>
          <a:ln>
            <a:tailEnd type="arrow"/>
          </a:ln>
        </p:spPr>
        <p:style>
          <a:lnRef idx="1">
            <a:schemeClr val="dk1"/>
          </a:lnRef>
          <a:fillRef idx="0">
            <a:schemeClr val="dk1"/>
          </a:fillRef>
          <a:effectRef idx="0">
            <a:schemeClr val="dk1"/>
          </a:effectRef>
          <a:fontRef idx="minor">
            <a:schemeClr val="tx1"/>
          </a:fontRef>
        </p:style>
      </p:cxnSp>
      <p:cxnSp>
        <p:nvCxnSpPr>
          <p:cNvPr id="72" name="Elbow Connector 1060"/>
          <p:cNvCxnSpPr>
            <a:stCxn id="131" idx="0"/>
            <a:endCxn id="63" idx="1"/>
          </p:cNvCxnSpPr>
          <p:nvPr/>
        </p:nvCxnSpPr>
        <p:spPr>
          <a:xfrm rot="5400000" flipH="1" flipV="1">
            <a:off x="4979962" y="760030"/>
            <a:ext cx="356092" cy="3011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17" name="Elbow Connector 86"/>
          <p:cNvCxnSpPr>
            <a:stCxn id="54" idx="4"/>
            <a:endCxn id="12" idx="1"/>
          </p:cNvCxnSpPr>
          <p:nvPr/>
        </p:nvCxnSpPr>
        <p:spPr>
          <a:xfrm flipV="1">
            <a:off x="2473360" y="872623"/>
            <a:ext cx="656106" cy="72680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7" idx="2"/>
            <a:endCxn id="54" idx="1"/>
          </p:cNvCxnSpPr>
          <p:nvPr/>
        </p:nvCxnSpPr>
        <p:spPr>
          <a:xfrm rot="16200000" flipH="1">
            <a:off x="1139210" y="1119909"/>
            <a:ext cx="254704" cy="704325"/>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7" name="Group 59"/>
          <p:cNvGrpSpPr/>
          <p:nvPr/>
        </p:nvGrpSpPr>
        <p:grpSpPr>
          <a:xfrm>
            <a:off x="4571128" y="1080132"/>
            <a:ext cx="1031689" cy="1015663"/>
            <a:chOff x="9968750" y="2017111"/>
            <a:chExt cx="1031689" cy="1015663"/>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 Cameo VOM</a:t>
              </a:r>
            </a:p>
            <a:p>
              <a:endParaRPr lang="en-US" sz="1200" dirty="0"/>
            </a:p>
          </p:txBody>
        </p:sp>
      </p:grpSp>
      <p:sp>
        <p:nvSpPr>
          <p:cNvPr id="142" name="Flowchart: Process 141"/>
          <p:cNvSpPr/>
          <p:nvPr/>
        </p:nvSpPr>
        <p:spPr>
          <a:xfrm>
            <a:off x="2870196" y="3848208"/>
            <a:ext cx="737273"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Issues Correction</a:t>
            </a:r>
            <a:endParaRPr lang="en-US" sz="800" dirty="0">
              <a:solidFill>
                <a:srgbClr val="000000"/>
              </a:solidFill>
            </a:endParaRPr>
          </a:p>
        </p:txBody>
      </p:sp>
      <p:cxnSp>
        <p:nvCxnSpPr>
          <p:cNvPr id="153" name="Elbow Connector 1060"/>
          <p:cNvCxnSpPr>
            <a:stCxn id="5" idx="2"/>
            <a:endCxn id="92" idx="3"/>
          </p:cNvCxnSpPr>
          <p:nvPr/>
        </p:nvCxnSpPr>
        <p:spPr>
          <a:xfrm rot="5400000">
            <a:off x="4369027" y="-775702"/>
            <a:ext cx="1149544" cy="589979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5" name="Elbow Connector 1060"/>
          <p:cNvCxnSpPr>
            <a:stCxn id="142" idx="3"/>
            <a:endCxn id="14" idx="1"/>
          </p:cNvCxnSpPr>
          <p:nvPr/>
        </p:nvCxnSpPr>
        <p:spPr>
          <a:xfrm flipV="1">
            <a:off x="3607469" y="3245604"/>
            <a:ext cx="414172" cy="85305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Elbow Connector 1060"/>
          <p:cNvCxnSpPr>
            <a:stCxn id="14" idx="3"/>
            <a:endCxn id="145" idx="1"/>
          </p:cNvCxnSpPr>
          <p:nvPr/>
        </p:nvCxnSpPr>
        <p:spPr>
          <a:xfrm>
            <a:off x="4998873" y="3245604"/>
            <a:ext cx="375001" cy="157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Elbow Connector 1060"/>
          <p:cNvCxnSpPr>
            <a:endCxn id="271" idx="0"/>
          </p:cNvCxnSpPr>
          <p:nvPr/>
        </p:nvCxnSpPr>
        <p:spPr>
          <a:xfrm rot="5400000">
            <a:off x="8246503" y="4243887"/>
            <a:ext cx="485210" cy="39927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6" name="Elbow Connector 1060"/>
          <p:cNvCxnSpPr/>
          <p:nvPr/>
        </p:nvCxnSpPr>
        <p:spPr>
          <a:xfrm rot="5400000" flipH="1" flipV="1">
            <a:off x="3546575" y="3230096"/>
            <a:ext cx="2781446" cy="506877"/>
          </a:xfrm>
          <a:prstGeom prst="bentConnector3">
            <a:avLst>
              <a:gd name="adj1" fmla="val 29605"/>
            </a:avLst>
          </a:prstGeom>
          <a:ln>
            <a:tailEnd type="arrow"/>
          </a:ln>
        </p:spPr>
        <p:style>
          <a:lnRef idx="1">
            <a:schemeClr val="dk1"/>
          </a:lnRef>
          <a:fillRef idx="0">
            <a:schemeClr val="dk1"/>
          </a:fillRef>
          <a:effectRef idx="0">
            <a:schemeClr val="dk1"/>
          </a:effectRef>
          <a:fontRef idx="minor">
            <a:schemeClr val="tx1"/>
          </a:fontRef>
        </p:style>
      </p:cxnSp>
      <p:sp>
        <p:nvSpPr>
          <p:cNvPr id="92" name="Flowchart: Alternate Process 91"/>
          <p:cNvSpPr/>
          <p:nvPr/>
        </p:nvSpPr>
        <p:spPr>
          <a:xfrm>
            <a:off x="469900" y="2482268"/>
            <a:ext cx="1524000" cy="533400"/>
          </a:xfrm>
          <a:prstGeom prst="flowChartAlternateProces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Perform Externality Review </a:t>
            </a:r>
            <a:endParaRPr lang="en-US" sz="1100" dirty="0">
              <a:solidFill>
                <a:srgbClr val="000000"/>
              </a:solidFill>
            </a:endParaRPr>
          </a:p>
        </p:txBody>
      </p:sp>
      <p:sp>
        <p:nvSpPr>
          <p:cNvPr id="96" name="Flowchart: Decision 12"/>
          <p:cNvSpPr/>
          <p:nvPr/>
        </p:nvSpPr>
        <p:spPr>
          <a:xfrm>
            <a:off x="457200" y="326890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Change or add</a:t>
            </a:r>
            <a:endParaRPr lang="en-US" sz="1100" dirty="0">
              <a:solidFill>
                <a:srgbClr val="000000"/>
              </a:solidFill>
            </a:endParaRPr>
          </a:p>
        </p:txBody>
      </p:sp>
      <p:cxnSp>
        <p:nvCxnSpPr>
          <p:cNvPr id="106" name="Elbow Connector 105"/>
          <p:cNvCxnSpPr>
            <a:stCxn id="96" idx="3"/>
            <a:endCxn id="132" idx="1"/>
          </p:cNvCxnSpPr>
          <p:nvPr/>
        </p:nvCxnSpPr>
        <p:spPr>
          <a:xfrm flipV="1">
            <a:off x="1828800" y="1587964"/>
            <a:ext cx="2742328" cy="202383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8" name="Elbow Connector 1060"/>
          <p:cNvCxnSpPr>
            <a:stCxn id="92" idx="2"/>
            <a:endCxn id="96" idx="1"/>
          </p:cNvCxnSpPr>
          <p:nvPr/>
        </p:nvCxnSpPr>
        <p:spPr>
          <a:xfrm rot="5400000">
            <a:off x="546484" y="2926384"/>
            <a:ext cx="596133" cy="774700"/>
          </a:xfrm>
          <a:prstGeom prst="bentConnector4">
            <a:avLst>
              <a:gd name="adj1" fmla="val 21240"/>
              <a:gd name="adj2" fmla="val 129508"/>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1219200" y="3308913"/>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9" name="TextBox 128"/>
          <p:cNvSpPr txBox="1"/>
          <p:nvPr/>
        </p:nvSpPr>
        <p:spPr>
          <a:xfrm>
            <a:off x="609600" y="4133674"/>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cxnSp>
        <p:nvCxnSpPr>
          <p:cNvPr id="133" name="Elbow Connector 1060"/>
          <p:cNvCxnSpPr>
            <a:stCxn id="96" idx="2"/>
            <a:endCxn id="89" idx="1"/>
          </p:cNvCxnSpPr>
          <p:nvPr/>
        </p:nvCxnSpPr>
        <p:spPr>
          <a:xfrm rot="16200000" flipH="1">
            <a:off x="1436025" y="3661676"/>
            <a:ext cx="132449" cy="71849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45" name="Flowchart: Process 144"/>
          <p:cNvSpPr/>
          <p:nvPr/>
        </p:nvSpPr>
        <p:spPr>
          <a:xfrm>
            <a:off x="5373874" y="3020550"/>
            <a:ext cx="893809" cy="45326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Validation with Instance Data</a:t>
            </a:r>
            <a:endParaRPr lang="en-US" sz="800" dirty="0">
              <a:solidFill>
                <a:srgbClr val="000000"/>
              </a:solidFill>
            </a:endParaRPr>
          </a:p>
        </p:txBody>
      </p:sp>
      <p:cxnSp>
        <p:nvCxnSpPr>
          <p:cNvPr id="148" name="Elbow Connector 1060"/>
          <p:cNvCxnSpPr>
            <a:stCxn id="121" idx="3"/>
            <a:endCxn id="100" idx="0"/>
          </p:cNvCxnSpPr>
          <p:nvPr/>
        </p:nvCxnSpPr>
        <p:spPr>
          <a:xfrm>
            <a:off x="8466079" y="3272738"/>
            <a:ext cx="220933" cy="5219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775203" y="3718485"/>
            <a:ext cx="1920889" cy="215444"/>
          </a:xfrm>
          <a:prstGeom prst="rect">
            <a:avLst/>
          </a:prstGeom>
          <a:noFill/>
        </p:spPr>
        <p:txBody>
          <a:bodyPr wrap="square" rtlCol="0">
            <a:spAutoFit/>
          </a:bodyPr>
          <a:lstStyle/>
          <a:p>
            <a:pPr algn="ctr"/>
            <a:r>
              <a:rPr lang="en-US" sz="800" dirty="0" smtClean="0">
                <a:solidFill>
                  <a:srgbClr val="000000"/>
                </a:solidFill>
              </a:rPr>
              <a:t>Spiral implementation of enhancements</a:t>
            </a:r>
            <a:endParaRPr lang="en-US" sz="800" dirty="0">
              <a:solidFill>
                <a:srgbClr val="000000"/>
              </a:solidFill>
            </a:endParaRPr>
          </a:p>
        </p:txBody>
      </p:sp>
      <p:cxnSp>
        <p:nvCxnSpPr>
          <p:cNvPr id="261" name="Elbow Connector 1060"/>
          <p:cNvCxnSpPr>
            <a:stCxn id="271" idx="1"/>
            <a:endCxn id="108" idx="3"/>
          </p:cNvCxnSpPr>
          <p:nvPr/>
        </p:nvCxnSpPr>
        <p:spPr>
          <a:xfrm rot="10800000">
            <a:off x="7099685" y="4787131"/>
            <a:ext cx="427788" cy="16569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1" name="Flowchart: Alternate Process 270"/>
          <p:cNvSpPr/>
          <p:nvPr/>
        </p:nvSpPr>
        <p:spPr>
          <a:xfrm>
            <a:off x="7527473" y="4686127"/>
            <a:ext cx="1524000" cy="533400"/>
          </a:xfrm>
          <a:prstGeom prst="flowChartAlternateProces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Final SME Review</a:t>
            </a:r>
            <a:endParaRPr lang="en-US" sz="1100" dirty="0">
              <a:solidFill>
                <a:srgbClr val="000000"/>
              </a:solidFill>
            </a:endParaRPr>
          </a:p>
        </p:txBody>
      </p:sp>
      <p:cxnSp>
        <p:nvCxnSpPr>
          <p:cNvPr id="80" name="Elbow Connector 1060"/>
          <p:cNvCxnSpPr>
            <a:stCxn id="63" idx="2"/>
          </p:cNvCxnSpPr>
          <p:nvPr/>
        </p:nvCxnSpPr>
        <p:spPr>
          <a:xfrm rot="5400000">
            <a:off x="5620984" y="952727"/>
            <a:ext cx="523947" cy="76945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8" name="Flowchart: Decision 12"/>
          <p:cNvSpPr/>
          <p:nvPr/>
        </p:nvSpPr>
        <p:spPr>
          <a:xfrm>
            <a:off x="6489372" y="306122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cxnSp>
        <p:nvCxnSpPr>
          <p:cNvPr id="85" name="Elbow Connector 1060"/>
          <p:cNvCxnSpPr/>
          <p:nvPr/>
        </p:nvCxnSpPr>
        <p:spPr>
          <a:xfrm>
            <a:off x="6281697" y="3272738"/>
            <a:ext cx="230509"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1" name="Elbow Connector 1060"/>
          <p:cNvCxnSpPr/>
          <p:nvPr/>
        </p:nvCxnSpPr>
        <p:spPr>
          <a:xfrm>
            <a:off x="7252162" y="3267313"/>
            <a:ext cx="250720"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Elbow Connector 1060"/>
          <p:cNvCxnSpPr>
            <a:stCxn id="78" idx="2"/>
            <a:endCxn id="14" idx="2"/>
          </p:cNvCxnSpPr>
          <p:nvPr/>
        </p:nvCxnSpPr>
        <p:spPr>
          <a:xfrm rot="5400000">
            <a:off x="5676201" y="2301493"/>
            <a:ext cx="28622" cy="2360510"/>
          </a:xfrm>
          <a:prstGeom prst="bentConnector3">
            <a:avLst>
              <a:gd name="adj1" fmla="val 898686"/>
            </a:avLst>
          </a:prstGeom>
          <a:ln>
            <a:tailEnd type="arrow"/>
          </a:ln>
        </p:spPr>
        <p:style>
          <a:lnRef idx="1">
            <a:schemeClr val="dk1"/>
          </a:lnRef>
          <a:fillRef idx="0">
            <a:schemeClr val="dk1"/>
          </a:fillRef>
          <a:effectRef idx="0">
            <a:schemeClr val="dk1"/>
          </a:effectRef>
          <a:fontRef idx="minor">
            <a:schemeClr val="tx1"/>
          </a:fontRef>
        </p:style>
      </p:cxnSp>
      <p:sp>
        <p:nvSpPr>
          <p:cNvPr id="100" name="Flowchart: Decision 12"/>
          <p:cNvSpPr/>
          <p:nvPr/>
        </p:nvSpPr>
        <p:spPr>
          <a:xfrm>
            <a:off x="8305617" y="379470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2" name="Flowchart: Decision 12"/>
          <p:cNvSpPr/>
          <p:nvPr/>
        </p:nvSpPr>
        <p:spPr>
          <a:xfrm>
            <a:off x="4295939" y="4699525"/>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9" name="Oval 108"/>
          <p:cNvSpPr/>
          <p:nvPr/>
        </p:nvSpPr>
        <p:spPr>
          <a:xfrm>
            <a:off x="4534200" y="4776341"/>
            <a:ext cx="264946" cy="2443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115" name="TextBox 114"/>
          <p:cNvSpPr txBox="1"/>
          <p:nvPr/>
        </p:nvSpPr>
        <p:spPr>
          <a:xfrm>
            <a:off x="6594992" y="3141203"/>
            <a:ext cx="794013" cy="215444"/>
          </a:xfrm>
          <a:prstGeom prst="rect">
            <a:avLst/>
          </a:prstGeom>
          <a:noFill/>
        </p:spPr>
        <p:txBody>
          <a:bodyPr wrap="square" rtlCol="0">
            <a:spAutoFit/>
          </a:bodyPr>
          <a:lstStyle/>
          <a:p>
            <a:r>
              <a:rPr lang="en-US" sz="800" dirty="0" smtClean="0"/>
              <a:t>Enhance?</a:t>
            </a:r>
            <a:endParaRPr lang="en-US" sz="800" dirty="0"/>
          </a:p>
        </p:txBody>
      </p:sp>
      <p:sp>
        <p:nvSpPr>
          <p:cNvPr id="119" name="TextBox 118"/>
          <p:cNvSpPr txBox="1"/>
          <p:nvPr/>
        </p:nvSpPr>
        <p:spPr>
          <a:xfrm>
            <a:off x="6822017" y="3015667"/>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3" name="TextBox 122"/>
          <p:cNvSpPr txBox="1"/>
          <p:nvPr/>
        </p:nvSpPr>
        <p:spPr>
          <a:xfrm>
            <a:off x="6407797" y="3473815"/>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7" name="TextBox 126"/>
          <p:cNvSpPr txBox="1"/>
          <p:nvPr/>
        </p:nvSpPr>
        <p:spPr>
          <a:xfrm>
            <a:off x="8500358" y="3883219"/>
            <a:ext cx="794013" cy="215444"/>
          </a:xfrm>
          <a:prstGeom prst="rect">
            <a:avLst/>
          </a:prstGeom>
          <a:noFill/>
        </p:spPr>
        <p:txBody>
          <a:bodyPr wrap="square" rtlCol="0">
            <a:spAutoFit/>
          </a:bodyPr>
          <a:lstStyle/>
          <a:p>
            <a:r>
              <a:rPr lang="en-US" sz="800" dirty="0" smtClean="0"/>
              <a:t>Pass?</a:t>
            </a:r>
            <a:endParaRPr lang="en-US" sz="800" dirty="0"/>
          </a:p>
        </p:txBody>
      </p:sp>
      <p:sp>
        <p:nvSpPr>
          <p:cNvPr id="134" name="TextBox 133"/>
          <p:cNvSpPr txBox="1"/>
          <p:nvPr/>
        </p:nvSpPr>
        <p:spPr>
          <a:xfrm>
            <a:off x="7965671" y="4200917"/>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35" name="TextBox 134"/>
          <p:cNvSpPr txBox="1"/>
          <p:nvPr/>
        </p:nvSpPr>
        <p:spPr>
          <a:xfrm>
            <a:off x="7620212" y="400187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03" name="TextBox 102"/>
          <p:cNvSpPr txBox="1"/>
          <p:nvPr/>
        </p:nvSpPr>
        <p:spPr>
          <a:xfrm rot="19738752">
            <a:off x="1645080" y="1484011"/>
            <a:ext cx="2450232" cy="230832"/>
          </a:xfrm>
          <a:prstGeom prst="rect">
            <a:avLst/>
          </a:prstGeom>
          <a:noFill/>
        </p:spPr>
        <p:txBody>
          <a:bodyPr wrap="square" rtlCol="0">
            <a:spAutoFit/>
          </a:bodyPr>
          <a:lstStyle/>
          <a:p>
            <a:pPr algn="ctr"/>
            <a:r>
              <a:rPr lang="en-US" sz="900" dirty="0" smtClean="0">
                <a:solidFill>
                  <a:srgbClr val="000000"/>
                </a:solidFill>
              </a:rPr>
              <a:t>One time   conversion of EA to Cameo/VOM</a:t>
            </a:r>
            <a:endParaRPr lang="en-US" sz="900" dirty="0" smtClean="0"/>
          </a:p>
        </p:txBody>
      </p:sp>
      <p:sp>
        <p:nvSpPr>
          <p:cNvPr id="104" name="TextBox 103"/>
          <p:cNvSpPr txBox="1"/>
          <p:nvPr/>
        </p:nvSpPr>
        <p:spPr>
          <a:xfrm>
            <a:off x="4827331" y="1861980"/>
            <a:ext cx="2450232" cy="230832"/>
          </a:xfrm>
          <a:prstGeom prst="rect">
            <a:avLst/>
          </a:prstGeom>
          <a:noFill/>
        </p:spPr>
        <p:txBody>
          <a:bodyPr wrap="square" rtlCol="0">
            <a:spAutoFit/>
          </a:bodyPr>
          <a:lstStyle/>
          <a:p>
            <a:pPr algn="ctr"/>
            <a:r>
              <a:rPr lang="en-US" sz="900" dirty="0" smtClean="0">
                <a:solidFill>
                  <a:srgbClr val="000000"/>
                </a:solidFill>
              </a:rPr>
              <a:t>FIBO Use and Maintenance in Cameo VOM</a:t>
            </a:r>
            <a:endParaRPr lang="en-US" sz="900" dirty="0" smtClean="0"/>
          </a:p>
        </p:txBody>
      </p:sp>
      <p:sp>
        <p:nvSpPr>
          <p:cNvPr id="86" name="Date Placeholder 85"/>
          <p:cNvSpPr>
            <a:spLocks noGrp="1"/>
          </p:cNvSpPr>
          <p:nvPr>
            <p:ph type="dt" sz="half" idx="10"/>
          </p:nvPr>
        </p:nvSpPr>
        <p:spPr/>
        <p:txBody>
          <a:bodyPr/>
          <a:lstStyle/>
          <a:p>
            <a:fld id="{CC62A4AA-9F92-2341-9EA6-A52D102509DB}" type="datetime1">
              <a:rPr lang="en-US" smtClean="0"/>
              <a:t>3/25/14</a:t>
            </a:fld>
            <a:endParaRPr lang="en-US"/>
          </a:p>
        </p:txBody>
      </p:sp>
      <p:sp>
        <p:nvSpPr>
          <p:cNvPr id="98" name="Slide Number Placeholder 97"/>
          <p:cNvSpPr>
            <a:spLocks noGrp="1"/>
          </p:cNvSpPr>
          <p:nvPr>
            <p:ph type="sldNum" sz="quarter" idx="12"/>
          </p:nvPr>
        </p:nvSpPr>
        <p:spPr/>
        <p:txBody>
          <a:bodyPr/>
          <a:lstStyle/>
          <a:p>
            <a:fld id="{A9EF402B-C8A5-5445-AD78-AAE8EACFDC0E}"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0475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Ask!</a:t>
            </a:r>
            <a:endParaRPr lang="en-US" dirty="0"/>
          </a:p>
        </p:txBody>
      </p:sp>
      <p:sp>
        <p:nvSpPr>
          <p:cNvPr id="3" name="Content Placeholder 2"/>
          <p:cNvSpPr>
            <a:spLocks noGrp="1"/>
          </p:cNvSpPr>
          <p:nvPr>
            <p:ph idx="1"/>
          </p:nvPr>
        </p:nvSpPr>
        <p:spPr>
          <a:xfrm>
            <a:off x="457200" y="2195512"/>
            <a:ext cx="8229600" cy="4525963"/>
          </a:xfrm>
        </p:spPr>
        <p:txBody>
          <a:bodyPr/>
          <a:lstStyle/>
          <a:p>
            <a:r>
              <a:rPr lang="en-US" dirty="0" smtClean="0"/>
              <a:t>Help improve the Process</a:t>
            </a:r>
          </a:p>
          <a:p>
            <a:r>
              <a:rPr lang="en-US" dirty="0" smtClean="0"/>
              <a:t>Work on the </a:t>
            </a:r>
            <a:r>
              <a:rPr lang="en-US" dirty="0" smtClean="0"/>
              <a:t>tooling</a:t>
            </a:r>
          </a:p>
          <a:p>
            <a:r>
              <a:rPr lang="en-US" dirty="0" smtClean="0"/>
              <a:t>Form</a:t>
            </a:r>
            <a:r>
              <a:rPr lang="en-US" dirty="0" smtClean="0"/>
              <a:t> your own FIBO Content Team along the lines of slide 17.</a:t>
            </a:r>
            <a:endParaRPr lang="en-US" dirty="0"/>
          </a:p>
        </p:txBody>
      </p:sp>
      <p:sp>
        <p:nvSpPr>
          <p:cNvPr id="4" name="Date Placeholder 3"/>
          <p:cNvSpPr>
            <a:spLocks noGrp="1"/>
          </p:cNvSpPr>
          <p:nvPr>
            <p:ph type="dt" sz="half" idx="10"/>
          </p:nvPr>
        </p:nvSpPr>
        <p:spPr/>
        <p:txBody>
          <a:bodyPr/>
          <a:lstStyle/>
          <a:p>
            <a:fld id="{DA59F2F2-ED52-8A45-BD4B-E1BCF3D05E4D}" type="datetime1">
              <a:rPr lang="en-US" smtClean="0"/>
              <a:t>3/25/14</a:t>
            </a:fld>
            <a:endParaRPr lang="en-US"/>
          </a:p>
        </p:txBody>
      </p:sp>
      <p:sp>
        <p:nvSpPr>
          <p:cNvPr id="5" name="Footer Placeholder 4"/>
          <p:cNvSpPr>
            <a:spLocks noGrp="1"/>
          </p:cNvSpPr>
          <p:nvPr>
            <p:ph type="ftr" sz="quarter" idx="11"/>
          </p:nvPr>
        </p:nvSpPr>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fld id="{DE43A7D6-8928-FE43-920C-88289667E3F6}" type="datetime1">
              <a:rPr lang="en-US" smtClean="0"/>
              <a:t>3/25/14</a:t>
            </a:fld>
            <a:endParaRPr lang="en-US"/>
          </a:p>
        </p:txBody>
      </p:sp>
      <p:sp>
        <p:nvSpPr>
          <p:cNvPr id="5" name="Footer Placeholder 4"/>
          <p:cNvSpPr>
            <a:spLocks noGrp="1"/>
          </p:cNvSpPr>
          <p:nvPr>
            <p:ph type="ftr" sz="quarter" idx="11"/>
          </p:nvPr>
        </p:nvSpPr>
        <p:spPr/>
        <p:txBody>
          <a:bodyPr/>
          <a:lstStyle/>
          <a:p>
            <a:r>
              <a:rPr lang="en-US" smtClean="0"/>
              <a:t>© 2014 EDMC   FIBO </a:t>
            </a:r>
            <a:endParaRPr lang="en-US"/>
          </a:p>
        </p:txBody>
      </p:sp>
      <p:pic>
        <p:nvPicPr>
          <p:cNvPr id="7" name="Picture 5" descr="WISNOSKY_D 5"/>
          <p:cNvPicPr>
            <a:picLocks noChangeAspect="1" noChangeArrowheads="1"/>
          </p:cNvPicPr>
          <p:nvPr/>
        </p:nvPicPr>
        <p:blipFill>
          <a:blip r:embed="rId2" cstate="print"/>
          <a:srcRect/>
          <a:stretch>
            <a:fillRect/>
          </a:stretch>
        </p:blipFill>
        <p:spPr bwMode="auto">
          <a:xfrm>
            <a:off x="4114800" y="1752600"/>
            <a:ext cx="3230563" cy="4038600"/>
          </a:xfrm>
          <a:prstGeom prst="rect">
            <a:avLst/>
          </a:prstGeom>
          <a:noFill/>
          <a:ln w="9525">
            <a:noFill/>
            <a:miter lim="800000"/>
            <a:headEnd/>
            <a:tailEnd/>
          </a:ln>
        </p:spPr>
      </p:pic>
      <p:sp>
        <p:nvSpPr>
          <p:cNvPr id="8" name="AutoShape 6"/>
          <p:cNvSpPr>
            <a:spLocks noChangeArrowheads="1"/>
          </p:cNvSpPr>
          <p:nvPr/>
        </p:nvSpPr>
        <p:spPr bwMode="auto">
          <a:xfrm>
            <a:off x="1524000" y="2133600"/>
            <a:ext cx="2609850" cy="1219200"/>
          </a:xfrm>
          <a:prstGeom prst="wedgeRectCallout">
            <a:avLst>
              <a:gd name="adj1" fmla="val 85523"/>
              <a:gd name="adj2" fmla="val 44139"/>
            </a:avLst>
          </a:prstGeom>
          <a:solidFill>
            <a:srgbClr val="00FF00"/>
          </a:solidFill>
          <a:ln w="9525">
            <a:solidFill>
              <a:schemeClr val="accent1"/>
            </a:solidFill>
            <a:miter lim="800000"/>
            <a:headEnd/>
            <a:tailEnd/>
          </a:ln>
        </p:spPr>
        <p:txBody>
          <a:bodyPr/>
          <a:lstStyle/>
          <a:p>
            <a:pPr algn="ctr"/>
            <a:endParaRPr lang="en-US" sz="1600" dirty="0"/>
          </a:p>
          <a:p>
            <a:pPr algn="ctr"/>
            <a:r>
              <a:rPr lang="en-US" dirty="0"/>
              <a:t>Questions? </a:t>
            </a:r>
          </a:p>
          <a:p>
            <a:pPr algn="ctr"/>
            <a:endParaRPr lang="en-US" sz="500" dirty="0"/>
          </a:p>
          <a:p>
            <a:pPr algn="ctr"/>
            <a:r>
              <a:rPr lang="en-US" sz="1600" dirty="0" err="1" smtClean="0"/>
              <a:t>Dennis@wisnosky.net</a:t>
            </a:r>
            <a:endParaRPr lang="en-US" sz="1600" dirty="0"/>
          </a:p>
        </p:txBody>
      </p:sp>
      <p:sp>
        <p:nvSpPr>
          <p:cNvPr id="9" name="Slide Number Placeholder 8"/>
          <p:cNvSpPr>
            <a:spLocks noGrp="1"/>
          </p:cNvSpPr>
          <p:nvPr>
            <p:ph type="sldNum" sz="quarter" idx="12"/>
          </p:nvPr>
        </p:nvSpPr>
        <p:spPr/>
        <p:txBody>
          <a:bodyPr/>
          <a:lstStyle/>
          <a:p>
            <a:fld id="{A9EF402B-C8A5-5445-AD78-AAE8EACFDC0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7324" y="-217418"/>
            <a:ext cx="8229600" cy="1143000"/>
          </a:xfrm>
        </p:spPr>
        <p:txBody>
          <a:bodyPr>
            <a:normAutofit/>
          </a:bodyPr>
          <a:lstStyle/>
          <a:p>
            <a:r>
              <a:rPr lang="en-US" sz="2800" dirty="0" smtClean="0"/>
              <a:t>FIBO TO-BE Development Process</a:t>
            </a:r>
            <a:endParaRPr lang="en-US" sz="2800" dirty="0"/>
          </a:p>
        </p:txBody>
      </p:sp>
      <p:sp>
        <p:nvSpPr>
          <p:cNvPr id="4" name="Date Placeholder 3"/>
          <p:cNvSpPr>
            <a:spLocks noGrp="1"/>
          </p:cNvSpPr>
          <p:nvPr>
            <p:ph type="dt" sz="half" idx="10"/>
          </p:nvPr>
        </p:nvSpPr>
        <p:spPr/>
        <p:txBody>
          <a:bodyPr/>
          <a:lstStyle/>
          <a:p>
            <a:fld id="{77B53A07-EEBF-9F4C-B3D5-F0F10D88A6E9}" type="datetime1">
              <a:rPr lang="en-US" smtClean="0"/>
              <a:t>3/25/14</a:t>
            </a:fld>
            <a:endParaRPr lang="en-US"/>
          </a:p>
        </p:txBody>
      </p:sp>
      <p:sp>
        <p:nvSpPr>
          <p:cNvPr id="5" name="Footer Placeholder 4"/>
          <p:cNvSpPr>
            <a:spLocks noGrp="1"/>
          </p:cNvSpPr>
          <p:nvPr>
            <p:ph type="ftr" sz="quarter" idx="11"/>
          </p:nvPr>
        </p:nvSpPr>
        <p:spPr/>
        <p:txBody>
          <a:bodyPr/>
          <a:lstStyle/>
          <a:p>
            <a:r>
              <a:rPr lang="en-US" smtClean="0"/>
              <a:t>© 2014 EDMC   FIBO </a:t>
            </a:r>
            <a:endParaRPr lang="en-US"/>
          </a:p>
        </p:txBody>
      </p:sp>
      <p:sp>
        <p:nvSpPr>
          <p:cNvPr id="7" name="TextBox 6"/>
          <p:cNvSpPr txBox="1"/>
          <p:nvPr/>
        </p:nvSpPr>
        <p:spPr>
          <a:xfrm>
            <a:off x="457200" y="813225"/>
            <a:ext cx="8229600" cy="6217087"/>
          </a:xfrm>
          <a:prstGeom prst="rect">
            <a:avLst/>
          </a:prstGeom>
          <a:noFill/>
        </p:spPr>
        <p:txBody>
          <a:bodyPr wrap="square" rtlCol="0">
            <a:spAutoFit/>
          </a:bodyPr>
          <a:lstStyle/>
          <a:p>
            <a:r>
              <a:rPr lang="en-US" sz="2000" dirty="0" smtClean="0"/>
              <a:t>1)	FIBO Team - Pick or extract </a:t>
            </a:r>
            <a:r>
              <a:rPr lang="en-US" sz="2000" dirty="0" err="1" smtClean="0"/>
              <a:t>subdomain</a:t>
            </a:r>
            <a:r>
              <a:rPr lang="en-US" sz="2000" dirty="0" smtClean="0"/>
              <a:t> from BCO by looking at the UML visualization in the tool of choice</a:t>
            </a:r>
          </a:p>
          <a:p>
            <a:r>
              <a:rPr lang="en-US" sz="2000" dirty="0" smtClean="0"/>
              <a:t>	To get this we need:</a:t>
            </a:r>
          </a:p>
          <a:p>
            <a:r>
              <a:rPr lang="en-US" sz="2000" dirty="0" smtClean="0"/>
              <a:t>		Business facing rendering of restrictions</a:t>
            </a:r>
          </a:p>
          <a:p>
            <a:r>
              <a:rPr lang="en-US" sz="2000" dirty="0" smtClean="0"/>
              <a:t>		Describable as refinements and/or reuse of properties</a:t>
            </a:r>
          </a:p>
          <a:p>
            <a:r>
              <a:rPr lang="en-US" sz="2000" dirty="0" smtClean="0"/>
              <a:t>Rendering of existing classes and properties and disjoints and inverses</a:t>
            </a:r>
          </a:p>
          <a:p>
            <a:r>
              <a:rPr lang="en-US" sz="2000" dirty="0" smtClean="0"/>
              <a:t>Ability to update the model in real time</a:t>
            </a:r>
          </a:p>
          <a:p>
            <a:r>
              <a:rPr lang="en-US" sz="2000" dirty="0" smtClean="0"/>
              <a:t>Ability to view and edit definitions</a:t>
            </a:r>
          </a:p>
          <a:p>
            <a:r>
              <a:rPr lang="en-US" sz="2000" dirty="0" smtClean="0"/>
              <a:t>Ability to generate additional synonyms</a:t>
            </a:r>
          </a:p>
          <a:p>
            <a:r>
              <a:rPr lang="en-US" sz="2000" dirty="0" smtClean="0"/>
              <a:t>Ability to review and edit provenance metadata</a:t>
            </a:r>
          </a:p>
          <a:p>
            <a:r>
              <a:rPr lang="en-US" sz="2000" dirty="0" smtClean="0"/>
              <a:t>Creating spreadsheets of terms, definitions and synonyms and metadata, etc. reports for off line review</a:t>
            </a:r>
          </a:p>
          <a:p>
            <a:r>
              <a:rPr lang="en-US" sz="2000" dirty="0" smtClean="0"/>
              <a:t>Create clean diagram by drag and drop classes from old diagram to new diagram while maintaining relationships for PPT presentations</a:t>
            </a:r>
          </a:p>
          <a:p>
            <a:r>
              <a:rPr lang="en-US" sz="2000" dirty="0" smtClean="0"/>
              <a:t>2)	Business </a:t>
            </a:r>
            <a:r>
              <a:rPr lang="en-US" sz="2000" dirty="0" err="1" smtClean="0"/>
              <a:t>SME’s</a:t>
            </a:r>
            <a:r>
              <a:rPr lang="en-US" sz="2000" dirty="0" smtClean="0"/>
              <a:t> are now happy by an official sign off process</a:t>
            </a:r>
          </a:p>
          <a:p>
            <a:r>
              <a:rPr lang="en-US" sz="2000" dirty="0" smtClean="0"/>
              <a:t>Convert to RDF/OWL and run QC (OOPS, OQUARE, etc.)</a:t>
            </a:r>
          </a:p>
          <a:p>
            <a:r>
              <a:rPr lang="en-US" sz="2000" dirty="0" smtClean="0"/>
              <a:t>			Consistency checks</a:t>
            </a:r>
          </a:p>
          <a:p>
            <a:r>
              <a:rPr lang="en-US" sz="2000" dirty="0" smtClean="0"/>
              <a:t>			</a:t>
            </a:r>
            <a:r>
              <a:rPr lang="en-US" sz="2000" dirty="0" err="1" smtClean="0"/>
              <a:t>Reasoners</a:t>
            </a:r>
            <a:endParaRPr lang="en-US" sz="2000" dirty="0" smtClean="0"/>
          </a:p>
          <a:p>
            <a:r>
              <a:rPr lang="en-US" sz="2000" dirty="0" smtClean="0"/>
              <a:t>			Regression tests</a:t>
            </a:r>
          </a:p>
          <a:p>
            <a:endParaRPr lang="en-US" dirty="0"/>
          </a:p>
        </p:txBody>
      </p:sp>
      <p:sp>
        <p:nvSpPr>
          <p:cNvPr id="6" name="Slide Number Placeholder 5"/>
          <p:cNvSpPr>
            <a:spLocks noGrp="1"/>
          </p:cNvSpPr>
          <p:nvPr>
            <p:ph type="sldNum" sz="quarter" idx="12"/>
          </p:nvPr>
        </p:nvSpPr>
        <p:spPr/>
        <p:txBody>
          <a:bodyPr/>
          <a:lstStyle/>
          <a:p>
            <a:fld id="{A9EF402B-C8A5-5445-AD78-AAE8EACFDC0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7936" y="-98887"/>
            <a:ext cx="8229600" cy="1143000"/>
          </a:xfrm>
        </p:spPr>
        <p:txBody>
          <a:bodyPr/>
          <a:lstStyle/>
          <a:p>
            <a:r>
              <a:rPr lang="en-US" dirty="0" smtClean="0"/>
              <a:t>FIBO TO-BE Development Process</a:t>
            </a:r>
            <a:endParaRPr lang="en-US" dirty="0"/>
          </a:p>
        </p:txBody>
      </p:sp>
      <p:sp>
        <p:nvSpPr>
          <p:cNvPr id="4" name="Date Placeholder 3"/>
          <p:cNvSpPr>
            <a:spLocks noGrp="1"/>
          </p:cNvSpPr>
          <p:nvPr>
            <p:ph type="dt" sz="half" idx="10"/>
          </p:nvPr>
        </p:nvSpPr>
        <p:spPr/>
        <p:txBody>
          <a:bodyPr/>
          <a:lstStyle/>
          <a:p>
            <a:fld id="{19695577-6082-404C-B14F-B8DC6F410031}" type="datetime1">
              <a:rPr lang="en-US" smtClean="0"/>
              <a:t>3/25/14</a:t>
            </a:fld>
            <a:endParaRPr lang="en-US"/>
          </a:p>
        </p:txBody>
      </p:sp>
      <p:sp>
        <p:nvSpPr>
          <p:cNvPr id="5" name="Footer Placeholder 4"/>
          <p:cNvSpPr>
            <a:spLocks noGrp="1"/>
          </p:cNvSpPr>
          <p:nvPr>
            <p:ph type="ftr" sz="quarter" idx="11"/>
          </p:nvPr>
        </p:nvSpPr>
        <p:spPr/>
        <p:txBody>
          <a:bodyPr/>
          <a:lstStyle/>
          <a:p>
            <a:r>
              <a:rPr lang="en-US" smtClean="0"/>
              <a:t>© 2014 EDMC   FIBO </a:t>
            </a:r>
            <a:endParaRPr lang="en-US"/>
          </a:p>
        </p:txBody>
      </p:sp>
      <p:sp>
        <p:nvSpPr>
          <p:cNvPr id="8" name="TextBox 7"/>
          <p:cNvSpPr txBox="1"/>
          <p:nvPr/>
        </p:nvSpPr>
        <p:spPr>
          <a:xfrm>
            <a:off x="457200" y="1270000"/>
            <a:ext cx="8229600" cy="4708981"/>
          </a:xfrm>
          <a:prstGeom prst="rect">
            <a:avLst/>
          </a:prstGeom>
          <a:noFill/>
        </p:spPr>
        <p:txBody>
          <a:bodyPr wrap="square" rtlCol="0">
            <a:spAutoFit/>
          </a:bodyPr>
          <a:lstStyle/>
          <a:p>
            <a:r>
              <a:rPr lang="en-US" sz="2000" dirty="0" smtClean="0"/>
              <a:t>3)	Loop back to 1 to verify that BCO remains valid</a:t>
            </a:r>
          </a:p>
          <a:p>
            <a:endParaRPr lang="en-US" sz="2000" dirty="0" smtClean="0"/>
          </a:p>
          <a:p>
            <a:r>
              <a:rPr lang="en-US" sz="2000" dirty="0" smtClean="0"/>
              <a:t>4)	Publish required OMG documents in the tool of choice</a:t>
            </a:r>
          </a:p>
          <a:p>
            <a:r>
              <a:rPr lang="en-US" sz="2000" dirty="0" smtClean="0"/>
              <a:t>		Write the Inventory File</a:t>
            </a:r>
          </a:p>
          <a:p>
            <a:r>
              <a:rPr lang="en-US" sz="2000" dirty="0" smtClean="0"/>
              <a:t>Request document numbers for, and formally submit, each of the following: </a:t>
            </a:r>
          </a:p>
          <a:p>
            <a:r>
              <a:rPr lang="en-US" sz="2000" dirty="0" smtClean="0"/>
              <a:t>Written specification</a:t>
            </a:r>
          </a:p>
          <a:p>
            <a:r>
              <a:rPr lang="en-US" sz="2000" dirty="0" smtClean="0"/>
              <a:t>Inventory file</a:t>
            </a:r>
          </a:p>
          <a:p>
            <a:r>
              <a:rPr lang="en-US" sz="2000" dirty="0" smtClean="0"/>
              <a:t>OWL files</a:t>
            </a:r>
          </a:p>
          <a:p>
            <a:r>
              <a:rPr lang="en-US" sz="2000" dirty="0" smtClean="0"/>
              <a:t>ODM XMI</a:t>
            </a:r>
          </a:p>
          <a:p>
            <a:r>
              <a:rPr lang="en-US" sz="2000" dirty="0" smtClean="0"/>
              <a:t>UML XMI</a:t>
            </a:r>
          </a:p>
          <a:p>
            <a:r>
              <a:rPr lang="en-US" sz="2000" dirty="0" smtClean="0"/>
              <a:t>Model File (convenience document; has a number but is not part of formal specification)</a:t>
            </a:r>
          </a:p>
          <a:p>
            <a:r>
              <a:rPr lang="en-US" sz="2000" dirty="0" smtClean="0"/>
              <a:t>Signed submission Letter (with IP rights declaration)</a:t>
            </a:r>
          </a:p>
          <a:p>
            <a:endParaRPr lang="en-US" sz="2000" dirty="0" smtClean="0"/>
          </a:p>
          <a:p>
            <a:r>
              <a:rPr lang="en-US" sz="2000" dirty="0" smtClean="0"/>
              <a:t>5)	Repeat</a:t>
            </a:r>
            <a:endParaRPr lang="en-US" sz="2000" dirty="0"/>
          </a:p>
        </p:txBody>
      </p:sp>
      <p:sp>
        <p:nvSpPr>
          <p:cNvPr id="6" name="Slide Number Placeholder 5"/>
          <p:cNvSpPr>
            <a:spLocks noGrp="1"/>
          </p:cNvSpPr>
          <p:nvPr>
            <p:ph type="sldNum" sz="quarter" idx="12"/>
          </p:nvPr>
        </p:nvSpPr>
        <p:spPr/>
        <p:txBody>
          <a:bodyPr/>
          <a:lstStyle/>
          <a:p>
            <a:fld id="{A9EF402B-C8A5-5445-AD78-AAE8EACFDC0E}"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76637" y="65732"/>
            <a:ext cx="8229600" cy="1143000"/>
          </a:xfrm>
        </p:spPr>
        <p:txBody>
          <a:bodyPr/>
          <a:lstStyle/>
          <a:p>
            <a:r>
              <a:rPr lang="en-US" dirty="0" smtClean="0"/>
              <a:t>Q1 2014 Process Notes</a:t>
            </a:r>
            <a:endParaRPr lang="en-US" dirty="0"/>
          </a:p>
        </p:txBody>
      </p:sp>
      <p:sp>
        <p:nvSpPr>
          <p:cNvPr id="4" name="TextBox 3"/>
          <p:cNvSpPr txBox="1"/>
          <p:nvPr/>
        </p:nvSpPr>
        <p:spPr>
          <a:xfrm>
            <a:off x="6193143" y="1481124"/>
            <a:ext cx="2650514" cy="4247316"/>
          </a:xfrm>
          <a:prstGeom prst="rect">
            <a:avLst/>
          </a:prstGeom>
          <a:solidFill>
            <a:schemeClr val="accent4">
              <a:lumMod val="75000"/>
            </a:schemeClr>
          </a:solidFill>
        </p:spPr>
        <p:txBody>
          <a:bodyPr wrap="square" rtlCol="0">
            <a:spAutoFit/>
          </a:bodyPr>
          <a:lstStyle/>
          <a:p>
            <a:pPr algn="ctr"/>
            <a:r>
              <a:rPr lang="en-US" sz="900" b="1" u="sng" dirty="0" smtClean="0">
                <a:solidFill>
                  <a:schemeClr val="bg1"/>
                </a:solidFill>
              </a:rPr>
              <a:t>Prepare and Submit OMG Material</a:t>
            </a:r>
          </a:p>
          <a:p>
            <a:pPr algn="ctr"/>
            <a:endParaRPr lang="en-US" sz="900" b="1" u="sng" dirty="0" smtClean="0">
              <a:solidFill>
                <a:schemeClr val="bg1"/>
              </a:solidFill>
            </a:endParaRPr>
          </a:p>
          <a:p>
            <a:r>
              <a:rPr lang="en-US" sz="900" dirty="0" smtClean="0">
                <a:solidFill>
                  <a:schemeClr val="bg1"/>
                </a:solidFill>
              </a:rPr>
              <a:t>•       produce clean UML XMI from Cameo</a:t>
            </a:r>
          </a:p>
          <a:p>
            <a:r>
              <a:rPr lang="en-US" sz="900" dirty="0" smtClean="0">
                <a:solidFill>
                  <a:schemeClr val="bg1"/>
                </a:solidFill>
              </a:rPr>
              <a:t>•       clean up the UML XMI to make UML-compliant and fix cross-references as a OMG deliverable</a:t>
            </a:r>
          </a:p>
          <a:p>
            <a:r>
              <a:rPr lang="en-US" sz="900" dirty="0" smtClean="0">
                <a:solidFill>
                  <a:schemeClr val="bg1"/>
                </a:solidFill>
              </a:rPr>
              <a:t>•       generate OWL as a OMG deliverable from VOM</a:t>
            </a:r>
          </a:p>
          <a:p>
            <a:r>
              <a:rPr lang="en-US" sz="900" u="sng" dirty="0" smtClean="0">
                <a:solidFill>
                  <a:schemeClr val="bg1"/>
                </a:solidFill>
              </a:rPr>
              <a:t>Elisa to write the rules so that Pete could automate the rules</a:t>
            </a:r>
          </a:p>
          <a:p>
            <a:r>
              <a:rPr lang="en-US" sz="900" dirty="0" smtClean="0">
                <a:solidFill>
                  <a:schemeClr val="bg1"/>
                </a:solidFill>
              </a:rPr>
              <a:t>•       import OWL into Adaptive</a:t>
            </a:r>
          </a:p>
          <a:p>
            <a:r>
              <a:rPr lang="en-US" sz="900" dirty="0" smtClean="0">
                <a:solidFill>
                  <a:schemeClr val="bg1"/>
                </a:solidFill>
              </a:rPr>
              <a:t>•       generate ODM XMI as a OMG deliverable from Adaptive</a:t>
            </a:r>
          </a:p>
          <a:p>
            <a:r>
              <a:rPr lang="en-US" sz="900" dirty="0" smtClean="0">
                <a:solidFill>
                  <a:schemeClr val="bg1"/>
                </a:solidFill>
              </a:rPr>
              <a:t>•       write specification-specific material (Scope, examples etc) as basis for specification document</a:t>
            </a:r>
          </a:p>
          <a:p>
            <a:r>
              <a:rPr lang="en-US" sz="900" dirty="0" smtClean="0">
                <a:solidFill>
                  <a:schemeClr val="bg1"/>
                </a:solidFill>
              </a:rPr>
              <a:t>•       use the Lonnie VOM/Cameo plug-</a:t>
            </a:r>
            <a:r>
              <a:rPr lang="en-US" sz="900" dirty="0" err="1" smtClean="0">
                <a:solidFill>
                  <a:schemeClr val="bg1"/>
                </a:solidFill>
              </a:rPr>
              <a:t>in(s</a:t>
            </a:r>
            <a:r>
              <a:rPr lang="en-US" sz="900" dirty="0" smtClean="0">
                <a:solidFill>
                  <a:schemeClr val="bg1"/>
                </a:solidFill>
              </a:rPr>
              <a:t>) to generate necessary reports</a:t>
            </a:r>
          </a:p>
          <a:p>
            <a:r>
              <a:rPr lang="en-US" sz="900" u="sng" dirty="0" smtClean="0">
                <a:solidFill>
                  <a:schemeClr val="bg1"/>
                </a:solidFill>
              </a:rPr>
              <a:t>MB will write a spec for Lonnie to write code to automate this physical procedure</a:t>
            </a:r>
          </a:p>
          <a:p>
            <a:r>
              <a:rPr lang="en-US" sz="900" dirty="0" smtClean="0">
                <a:solidFill>
                  <a:schemeClr val="bg1"/>
                </a:solidFill>
              </a:rPr>
              <a:t>•       Diagrams</a:t>
            </a:r>
          </a:p>
          <a:p>
            <a:r>
              <a:rPr lang="en-US" sz="900" dirty="0" smtClean="0">
                <a:solidFill>
                  <a:schemeClr val="bg1"/>
                </a:solidFill>
              </a:rPr>
              <a:t>•       Classes and Properties</a:t>
            </a:r>
          </a:p>
          <a:p>
            <a:r>
              <a:rPr lang="en-US" sz="900" dirty="0" smtClean="0">
                <a:solidFill>
                  <a:schemeClr val="bg1"/>
                </a:solidFill>
              </a:rPr>
              <a:t>•       Meta Data</a:t>
            </a:r>
          </a:p>
          <a:p>
            <a:r>
              <a:rPr lang="en-US" sz="900" dirty="0" smtClean="0">
                <a:solidFill>
                  <a:schemeClr val="bg1"/>
                </a:solidFill>
              </a:rPr>
              <a:t>•       Restrictions – </a:t>
            </a:r>
            <a:r>
              <a:rPr lang="en-US" sz="900" u="sng" dirty="0" smtClean="0">
                <a:solidFill>
                  <a:schemeClr val="bg1"/>
                </a:solidFill>
              </a:rPr>
              <a:t>New by Lonnie</a:t>
            </a:r>
          </a:p>
          <a:p>
            <a:r>
              <a:rPr lang="en-US" sz="900" dirty="0" smtClean="0">
                <a:solidFill>
                  <a:schemeClr val="bg1"/>
                </a:solidFill>
              </a:rPr>
              <a:t>•       Logical Unions – </a:t>
            </a:r>
            <a:r>
              <a:rPr lang="en-US" sz="900" u="sng" dirty="0" smtClean="0">
                <a:solidFill>
                  <a:schemeClr val="bg1"/>
                </a:solidFill>
              </a:rPr>
              <a:t>New by Lonnie</a:t>
            </a:r>
            <a:endParaRPr lang="en-US" sz="900" dirty="0" smtClean="0">
              <a:solidFill>
                <a:schemeClr val="bg1"/>
              </a:solidFill>
            </a:endParaRPr>
          </a:p>
          <a:p>
            <a:r>
              <a:rPr lang="en-US" sz="900" dirty="0" smtClean="0">
                <a:solidFill>
                  <a:schemeClr val="bg1"/>
                </a:solidFill>
              </a:rPr>
              <a:t>•       Assemble reports into specification document as a OMG deliverable</a:t>
            </a:r>
          </a:p>
          <a:p>
            <a:r>
              <a:rPr lang="en-US" sz="900" dirty="0" smtClean="0">
                <a:solidFill>
                  <a:schemeClr val="bg1"/>
                </a:solidFill>
              </a:rPr>
              <a:t>•       write the Letter of Intent as a OMG deliverable</a:t>
            </a:r>
          </a:p>
          <a:p>
            <a:r>
              <a:rPr lang="en-US" sz="900" dirty="0" smtClean="0">
                <a:solidFill>
                  <a:schemeClr val="bg1"/>
                </a:solidFill>
              </a:rPr>
              <a:t>•       write the inventory file as a OMG deliverable</a:t>
            </a:r>
          </a:p>
          <a:p>
            <a:r>
              <a:rPr lang="en-US" sz="900" u="sng" dirty="0" smtClean="0">
                <a:solidFill>
                  <a:schemeClr val="bg1"/>
                </a:solidFill>
              </a:rPr>
              <a:t>Pete will automate inventory file creation through XSLT from Meta Data in the OWL</a:t>
            </a:r>
          </a:p>
          <a:p>
            <a:endParaRPr lang="en-US" sz="900" dirty="0">
              <a:solidFill>
                <a:schemeClr val="bg1"/>
              </a:solidFill>
            </a:endParaRPr>
          </a:p>
        </p:txBody>
      </p:sp>
      <p:sp>
        <p:nvSpPr>
          <p:cNvPr id="6" name="TextBox 5"/>
          <p:cNvSpPr txBox="1"/>
          <p:nvPr/>
        </p:nvSpPr>
        <p:spPr>
          <a:xfrm>
            <a:off x="203196" y="4122905"/>
            <a:ext cx="2641600" cy="2446824"/>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Refactoring</a:t>
            </a:r>
          </a:p>
          <a:p>
            <a:pPr>
              <a:buFont typeface="Arial"/>
              <a:buChar char="•"/>
            </a:pPr>
            <a:r>
              <a:rPr lang="en-US" sz="900" dirty="0">
                <a:solidFill>
                  <a:srgbClr val="000000"/>
                </a:solidFill>
              </a:rPr>
              <a:t>Incorporating metadata about the ontologies themselves based on the OMG AB specification metadata standard</a:t>
            </a:r>
          </a:p>
          <a:p>
            <a:pPr>
              <a:buFont typeface="Arial"/>
              <a:buChar char="•"/>
            </a:pPr>
            <a:r>
              <a:rPr lang="en-US" sz="900" dirty="0">
                <a:solidFill>
                  <a:srgbClr val="000000"/>
                </a:solidFill>
              </a:rPr>
              <a:t>Naming conventions, for namespaces, modules, elements</a:t>
            </a:r>
          </a:p>
          <a:p>
            <a:pPr>
              <a:buFont typeface="Arial"/>
              <a:buChar char="•"/>
            </a:pPr>
            <a:r>
              <a:rPr lang="en-US" sz="900" dirty="0">
                <a:solidFill>
                  <a:srgbClr val="000000"/>
                </a:solidFill>
              </a:rPr>
              <a:t> Increased use of metadata, standardized on OMG specification metadata plus additional FIBO-specific annotations to highlight provenance </a:t>
            </a:r>
            <a:r>
              <a:rPr lang="en-US" sz="900" dirty="0" smtClean="0">
                <a:solidFill>
                  <a:srgbClr val="000000"/>
                </a:solidFill>
              </a:rPr>
              <a:t>details</a:t>
            </a:r>
          </a:p>
          <a:p>
            <a:pPr algn="ctr"/>
            <a:endParaRPr lang="en-US" sz="900" b="1" u="sng" dirty="0">
              <a:solidFill>
                <a:srgbClr val="000000"/>
              </a:solidFill>
            </a:endParaRPr>
          </a:p>
          <a:p>
            <a:pPr>
              <a:buFont typeface="Arial"/>
              <a:buChar char="•"/>
            </a:pPr>
            <a:r>
              <a:rPr lang="en-US" sz="900" dirty="0">
                <a:solidFill>
                  <a:srgbClr val="000000"/>
                </a:solidFill>
              </a:rPr>
              <a:t>Additional modularity, application of an information architecture to facilitate downstream parallel development</a:t>
            </a:r>
          </a:p>
          <a:p>
            <a:pPr>
              <a:buFont typeface="Arial"/>
              <a:buChar char="•"/>
            </a:pPr>
            <a:r>
              <a:rPr lang="en-US" sz="900" dirty="0">
                <a:solidFill>
                  <a:srgbClr val="000000"/>
                </a:solidFill>
              </a:rPr>
              <a:t> Segregation of commonly used properties to facilitate reuse (e.g., Relations ontology in Foundations)</a:t>
            </a:r>
          </a:p>
          <a:p>
            <a:pPr>
              <a:buFont typeface="Arial"/>
              <a:buChar char="•"/>
            </a:pPr>
            <a:endParaRPr lang="en-US" sz="900" dirty="0">
              <a:solidFill>
                <a:srgbClr val="000000"/>
              </a:solidFill>
            </a:endParaRPr>
          </a:p>
        </p:txBody>
      </p:sp>
      <p:sp>
        <p:nvSpPr>
          <p:cNvPr id="7" name="TextBox 6"/>
          <p:cNvSpPr txBox="1"/>
          <p:nvPr/>
        </p:nvSpPr>
        <p:spPr>
          <a:xfrm>
            <a:off x="3049837" y="1208732"/>
            <a:ext cx="2641600" cy="507831"/>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Semantic Issues Correction</a:t>
            </a:r>
          </a:p>
          <a:p>
            <a:pPr>
              <a:buFont typeface="Arial"/>
              <a:buChar char="•"/>
            </a:pPr>
            <a:r>
              <a:rPr lang="en-US" sz="900" dirty="0" smtClean="0">
                <a:solidFill>
                  <a:srgbClr val="000000"/>
                </a:solidFill>
              </a:rPr>
              <a:t> Identify issues in the business meaning and address these within VOM</a:t>
            </a:r>
          </a:p>
        </p:txBody>
      </p:sp>
      <p:sp>
        <p:nvSpPr>
          <p:cNvPr id="8" name="TextBox 7"/>
          <p:cNvSpPr txBox="1"/>
          <p:nvPr/>
        </p:nvSpPr>
        <p:spPr>
          <a:xfrm>
            <a:off x="3056463" y="1920240"/>
            <a:ext cx="2641600" cy="1477328"/>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Semantic Enhancement</a:t>
            </a:r>
          </a:p>
          <a:p>
            <a:pPr>
              <a:buFont typeface="Arial"/>
              <a:buChar char="•"/>
            </a:pPr>
            <a:r>
              <a:rPr lang="en-US" sz="900" dirty="0" smtClean="0">
                <a:solidFill>
                  <a:srgbClr val="000000"/>
                </a:solidFill>
              </a:rPr>
              <a:t> Replacement </a:t>
            </a:r>
            <a:r>
              <a:rPr lang="en-US" sz="900" dirty="0">
                <a:solidFill>
                  <a:srgbClr val="000000"/>
                </a:solidFill>
              </a:rPr>
              <a:t>of direct properties between some elements with reusable properties and restrictions on their usage in the context of </a:t>
            </a:r>
          </a:p>
          <a:p>
            <a:r>
              <a:rPr lang="en-US" sz="900" dirty="0">
                <a:solidFill>
                  <a:srgbClr val="000000"/>
                </a:solidFill>
              </a:rPr>
              <a:t>various classes to simplify the ontologies, facilitate reuse, leverage classification-based </a:t>
            </a:r>
            <a:r>
              <a:rPr lang="en-US" sz="900" dirty="0" smtClean="0">
                <a:solidFill>
                  <a:srgbClr val="000000"/>
                </a:solidFill>
              </a:rPr>
              <a:t>reasoning</a:t>
            </a:r>
          </a:p>
          <a:p>
            <a:pPr marL="171450" indent="-171450">
              <a:buFont typeface="Arial" panose="020B0604020202020204" pitchFamily="34" charset="0"/>
              <a:buChar char="•"/>
            </a:pPr>
            <a:r>
              <a:rPr lang="en-US" sz="900" dirty="0" smtClean="0">
                <a:solidFill>
                  <a:srgbClr val="000000"/>
                </a:solidFill>
              </a:rPr>
              <a:t>Design patterns e.g. cascading restrictions to make semantic assertions which were not possible in EA model. </a:t>
            </a:r>
            <a:endParaRPr lang="en-US" sz="900" dirty="0">
              <a:solidFill>
                <a:srgbClr val="000000"/>
              </a:solidFill>
            </a:endParaRPr>
          </a:p>
          <a:p>
            <a:pPr>
              <a:buFont typeface="Arial"/>
              <a:buChar char="•"/>
            </a:pPr>
            <a:endParaRPr lang="en-US" sz="900" dirty="0" smtClean="0">
              <a:solidFill>
                <a:srgbClr val="000000"/>
              </a:solidFill>
            </a:endParaRPr>
          </a:p>
        </p:txBody>
      </p:sp>
      <p:sp>
        <p:nvSpPr>
          <p:cNvPr id="9" name="TextBox 8"/>
          <p:cNvSpPr txBox="1"/>
          <p:nvPr/>
        </p:nvSpPr>
        <p:spPr>
          <a:xfrm>
            <a:off x="3049837" y="5433020"/>
            <a:ext cx="2641600" cy="923330"/>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Consistency Testing / Repairs</a:t>
            </a:r>
          </a:p>
          <a:p>
            <a:pPr marL="171450" indent="-171450">
              <a:buFont typeface="Arial" panose="020B0604020202020204" pitchFamily="34" charset="0"/>
              <a:buChar char="•"/>
            </a:pPr>
            <a:r>
              <a:rPr lang="en-US" sz="900" dirty="0" smtClean="0">
                <a:solidFill>
                  <a:srgbClr val="000000"/>
                </a:solidFill>
              </a:rPr>
              <a:t>Use of multiple reasoners and validation tools to uncover logical consistency and deductive closure issues</a:t>
            </a:r>
          </a:p>
          <a:p>
            <a:pPr marL="171450" indent="-171450">
              <a:buFont typeface="Arial" panose="020B0604020202020204" pitchFamily="34" charset="0"/>
              <a:buChar char="•"/>
            </a:pPr>
            <a:r>
              <a:rPr lang="en-US" sz="900" dirty="0"/>
              <a:t>run QC (OOPS, OQUARE, etc.)</a:t>
            </a:r>
          </a:p>
          <a:p>
            <a:pPr marL="171450" indent="-171450">
              <a:buFont typeface="Arial" panose="020B0604020202020204" pitchFamily="34" charset="0"/>
              <a:buChar char="•"/>
            </a:pPr>
            <a:r>
              <a:rPr lang="en-US" sz="900" dirty="0" smtClean="0">
                <a:solidFill>
                  <a:srgbClr val="000000"/>
                </a:solidFill>
              </a:rPr>
              <a:t>Regression tests (sample individuals ontology)</a:t>
            </a:r>
          </a:p>
        </p:txBody>
      </p:sp>
      <p:sp>
        <p:nvSpPr>
          <p:cNvPr id="11" name="TextBox 10"/>
          <p:cNvSpPr txBox="1"/>
          <p:nvPr/>
        </p:nvSpPr>
        <p:spPr>
          <a:xfrm>
            <a:off x="3049837" y="3616960"/>
            <a:ext cx="2641600" cy="1615827"/>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Validation with Instance Data</a:t>
            </a:r>
          </a:p>
          <a:p>
            <a:r>
              <a:rPr lang="en-US" sz="900" dirty="0" smtClean="0">
                <a:solidFill>
                  <a:srgbClr val="000000"/>
                </a:solidFill>
              </a:rPr>
              <a:t>Starting with a sample of the proposed semantic enhancement(s):</a:t>
            </a:r>
          </a:p>
          <a:p>
            <a:pPr marL="171450" indent="-171450">
              <a:buFont typeface="Arial" panose="020B0604020202020204" pitchFamily="34" charset="0"/>
              <a:buChar char="•"/>
            </a:pPr>
            <a:r>
              <a:rPr lang="en-US" sz="900" dirty="0" smtClean="0">
                <a:solidFill>
                  <a:srgbClr val="000000"/>
                </a:solidFill>
              </a:rPr>
              <a:t>Stand up a copy of the ontology in RDF/OWL</a:t>
            </a:r>
          </a:p>
          <a:p>
            <a:pPr marL="171450" indent="-171450">
              <a:buFont typeface="Arial" panose="020B0604020202020204" pitchFamily="34" charset="0"/>
              <a:buChar char="•"/>
            </a:pPr>
            <a:r>
              <a:rPr lang="en-US" sz="900" dirty="0" smtClean="0">
                <a:solidFill>
                  <a:srgbClr val="000000"/>
                </a:solidFill>
              </a:rPr>
              <a:t>Create or reuse “Individuals” ontology with example data for the proposed elements</a:t>
            </a:r>
          </a:p>
          <a:p>
            <a:pPr marL="171450" indent="-171450">
              <a:buFont typeface="Arial" panose="020B0604020202020204" pitchFamily="34" charset="0"/>
              <a:buChar char="•"/>
            </a:pPr>
            <a:r>
              <a:rPr lang="en-US" sz="900" dirty="0" smtClean="0">
                <a:solidFill>
                  <a:srgbClr val="000000"/>
                </a:solidFill>
              </a:rPr>
              <a:t>Run reasoner(s), validate results</a:t>
            </a:r>
          </a:p>
          <a:p>
            <a:pPr marL="171450" indent="-171450">
              <a:buFont typeface="Arial" panose="020B0604020202020204" pitchFamily="34" charset="0"/>
              <a:buChar char="•"/>
            </a:pPr>
            <a:endParaRPr lang="en-US" sz="900" dirty="0">
              <a:solidFill>
                <a:srgbClr val="000000"/>
              </a:solidFill>
            </a:endParaRPr>
          </a:p>
          <a:p>
            <a:r>
              <a:rPr lang="en-US" sz="900" dirty="0" smtClean="0">
                <a:solidFill>
                  <a:srgbClr val="000000"/>
                </a:solidFill>
              </a:rPr>
              <a:t>Rinse and repeat: once these tests pass on an example of the proposed pattern, roll it out to other applicable concepts / sets of concepts</a:t>
            </a:r>
          </a:p>
        </p:txBody>
      </p:sp>
      <p:sp>
        <p:nvSpPr>
          <p:cNvPr id="13" name="TextBox 12"/>
          <p:cNvSpPr txBox="1"/>
          <p:nvPr/>
        </p:nvSpPr>
        <p:spPr>
          <a:xfrm>
            <a:off x="213502" y="2274775"/>
            <a:ext cx="2641600" cy="1892826"/>
          </a:xfrm>
          <a:prstGeom prst="rect">
            <a:avLst/>
          </a:prstGeom>
          <a:solidFill>
            <a:srgbClr val="CCFFCC"/>
          </a:solidFill>
          <a:ln w="12700">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b="1" u="sng" dirty="0" smtClean="0">
                <a:solidFill>
                  <a:srgbClr val="000000"/>
                </a:solidFill>
              </a:rPr>
              <a:t>FIBO Use and Maintenance in Cameo VOM</a:t>
            </a:r>
            <a:endParaRPr lang="en-US" sz="900" b="1" u="sng" dirty="0" smtClean="0"/>
          </a:p>
          <a:p>
            <a:pPr>
              <a:buFont typeface="Arial"/>
              <a:buChar char="•"/>
            </a:pPr>
            <a:r>
              <a:rPr lang="en-US" sz="900" dirty="0" smtClean="0"/>
              <a:t>Use Cameo VOM to import the OWL ontology file into Cameo</a:t>
            </a:r>
          </a:p>
          <a:p>
            <a:pPr>
              <a:buFont typeface="Arial"/>
              <a:buChar char="•"/>
            </a:pPr>
            <a:r>
              <a:rPr lang="en-US" sz="900" dirty="0" smtClean="0"/>
              <a:t>Create the appropriate low-level VOM/ODM diagrams to visualize the ontology</a:t>
            </a:r>
          </a:p>
          <a:p>
            <a:pPr>
              <a:buFont typeface="Arial"/>
              <a:buChar char="•"/>
            </a:pPr>
            <a:r>
              <a:rPr lang="en-US" sz="900" dirty="0" smtClean="0"/>
              <a:t>Create new elements and place those on diagrams as needed for presentation purposes</a:t>
            </a:r>
          </a:p>
          <a:p>
            <a:pPr>
              <a:buFont typeface="Arial"/>
              <a:buChar char="•"/>
            </a:pPr>
            <a:r>
              <a:rPr lang="en-US" sz="900" dirty="0" smtClean="0"/>
              <a:t>Export any modifications to the ontology back to OWL</a:t>
            </a:r>
          </a:p>
          <a:p>
            <a:pPr>
              <a:buFont typeface="Arial"/>
              <a:buChar char="•"/>
            </a:pPr>
            <a:r>
              <a:rPr lang="en-US" sz="900" dirty="0" smtClean="0"/>
              <a:t>If necessary, serialize the model to XMI using Cameo VOM. If that isn't available, give the definitive OWL file to any other OWL tool that can serialize to XMI.</a:t>
            </a:r>
            <a:endParaRPr lang="en-US" sz="900" dirty="0" smtClean="0">
              <a:solidFill>
                <a:srgbClr val="000000"/>
              </a:solidFill>
            </a:endParaRPr>
          </a:p>
        </p:txBody>
      </p:sp>
      <p:sp>
        <p:nvSpPr>
          <p:cNvPr id="14" name="TextBox 13"/>
          <p:cNvSpPr txBox="1"/>
          <p:nvPr/>
        </p:nvSpPr>
        <p:spPr>
          <a:xfrm>
            <a:off x="203196" y="833968"/>
            <a:ext cx="2641600" cy="1477328"/>
          </a:xfrm>
          <a:prstGeom prst="rect">
            <a:avLst/>
          </a:prstGeom>
          <a:solidFill>
            <a:schemeClr val="accent2"/>
          </a:solidFill>
        </p:spPr>
        <p:txBody>
          <a:bodyPr wrap="square" rtlCol="0">
            <a:spAutoFit/>
          </a:bodyPr>
          <a:lstStyle/>
          <a:p>
            <a:pPr algn="ctr"/>
            <a:r>
              <a:rPr lang="en-US" sz="900" dirty="0" smtClean="0">
                <a:solidFill>
                  <a:schemeClr val="bg1"/>
                </a:solidFill>
              </a:rPr>
              <a:t>One time conversion of EA OWL/Syntactic Transformation</a:t>
            </a:r>
          </a:p>
          <a:p>
            <a:r>
              <a:rPr lang="en-US" sz="900" dirty="0" smtClean="0">
                <a:solidFill>
                  <a:schemeClr val="bg1"/>
                </a:solidFill>
              </a:rPr>
              <a:t>Cycle the whole FIBO EA through Adaptive as a one-off, so that the annotations are added automatically as before (minus Archetype).  Adaptive automatically adds meta data that was added by MB.  Render the Archetypes as OWL annotation properties.  Do the migration from  OWL into Cameo, implement the ODM 1.1 profile in Cameo VOM and then add anything else required in Cameo VOM.</a:t>
            </a:r>
            <a:endParaRPr lang="en-US" sz="900" dirty="0">
              <a:solidFill>
                <a:schemeClr val="bg1"/>
              </a:solidFill>
            </a:endParaRPr>
          </a:p>
        </p:txBody>
      </p:sp>
      <p:sp>
        <p:nvSpPr>
          <p:cNvPr id="12" name="Date Placeholder 11"/>
          <p:cNvSpPr>
            <a:spLocks noGrp="1"/>
          </p:cNvSpPr>
          <p:nvPr>
            <p:ph type="dt" sz="half" idx="10"/>
          </p:nvPr>
        </p:nvSpPr>
        <p:spPr/>
        <p:txBody>
          <a:bodyPr/>
          <a:lstStyle/>
          <a:p>
            <a:fld id="{260A779A-9588-CA42-B831-9B686CD56CCA}" type="datetime1">
              <a:rPr lang="en-US" smtClean="0"/>
              <a:t>3/25/14</a:t>
            </a:fld>
            <a:endParaRPr lang="en-US"/>
          </a:p>
        </p:txBody>
      </p:sp>
      <p:sp>
        <p:nvSpPr>
          <p:cNvPr id="15" name="Footer Placeholder 14"/>
          <p:cNvSpPr>
            <a:spLocks noGrp="1"/>
          </p:cNvSpPr>
          <p:nvPr>
            <p:ph type="ftr" sz="quarter" idx="11"/>
          </p:nvPr>
        </p:nvSpPr>
        <p:spPr/>
        <p:txBody>
          <a:bodyPr/>
          <a:lstStyle/>
          <a:p>
            <a:r>
              <a:rPr lang="en-US" smtClean="0"/>
              <a:t>© 2014 EDMC   FIBO </a:t>
            </a:r>
            <a:endParaRPr lang="en-US"/>
          </a:p>
        </p:txBody>
      </p:sp>
      <p:sp>
        <p:nvSpPr>
          <p:cNvPr id="16" name="Slide Number Placeholder 15"/>
          <p:cNvSpPr>
            <a:spLocks noGrp="1"/>
          </p:cNvSpPr>
          <p:nvPr>
            <p:ph type="sldNum" sz="quarter" idx="12"/>
          </p:nvPr>
        </p:nvSpPr>
        <p:spPr/>
        <p:txBody>
          <a:bodyPr/>
          <a:lstStyle/>
          <a:p>
            <a:fld id="{A9EF402B-C8A5-5445-AD78-AAE8EACFDC0E}"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391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0708" y="-293120"/>
            <a:ext cx="8229600" cy="862963"/>
          </a:xfrm>
        </p:spPr>
        <p:txBody>
          <a:bodyPr/>
          <a:lstStyle/>
          <a:p>
            <a:r>
              <a:rPr lang="en-US" sz="3200" dirty="0" smtClean="0"/>
              <a:t>FIBO Q1 2014 Development Process</a:t>
            </a:r>
            <a:endParaRPr lang="en-US" sz="3200" dirty="0"/>
          </a:p>
        </p:txBody>
      </p:sp>
      <p:sp>
        <p:nvSpPr>
          <p:cNvPr id="107" name="Oval 106"/>
          <p:cNvSpPr/>
          <p:nvPr/>
        </p:nvSpPr>
        <p:spPr>
          <a:xfrm rot="20068393">
            <a:off x="1165091" y="1210103"/>
            <a:ext cx="3891635" cy="255265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Process 11"/>
          <p:cNvSpPr/>
          <p:nvPr/>
        </p:nvSpPr>
        <p:spPr>
          <a:xfrm>
            <a:off x="3039689" y="1361440"/>
            <a:ext cx="2025505" cy="7464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Syntactic Transformation  </a:t>
            </a:r>
            <a:endParaRPr lang="en-US" sz="2000" dirty="0">
              <a:solidFill>
                <a:srgbClr val="000000"/>
              </a:solidFill>
            </a:endParaRPr>
          </a:p>
        </p:txBody>
      </p:sp>
      <p:sp>
        <p:nvSpPr>
          <p:cNvPr id="46" name="Rectangle 45"/>
          <p:cNvSpPr/>
          <p:nvPr/>
        </p:nvSpPr>
        <p:spPr>
          <a:xfrm>
            <a:off x="466605" y="827268"/>
            <a:ext cx="1971795" cy="40559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31145" y="894028"/>
            <a:ext cx="2028933" cy="307778"/>
          </a:xfrm>
          <a:prstGeom prst="rect">
            <a:avLst/>
          </a:prstGeom>
          <a:noFill/>
        </p:spPr>
        <p:txBody>
          <a:bodyPr wrap="square" rtlCol="0">
            <a:spAutoFit/>
          </a:bodyPr>
          <a:lstStyle/>
          <a:p>
            <a:pPr algn="ctr"/>
            <a:r>
              <a:rPr lang="en-US" sz="1400" dirty="0" smtClean="0"/>
              <a:t>Industry Requirements</a:t>
            </a:r>
            <a:endParaRPr lang="en-US" sz="1400" dirty="0"/>
          </a:p>
        </p:txBody>
      </p:sp>
      <p:grpSp>
        <p:nvGrpSpPr>
          <p:cNvPr id="3" name="Group 59"/>
          <p:cNvGrpSpPr/>
          <p:nvPr/>
        </p:nvGrpSpPr>
        <p:grpSpPr>
          <a:xfrm>
            <a:off x="1867153" y="2221528"/>
            <a:ext cx="1171791" cy="1938993"/>
            <a:chOff x="9968750" y="2017111"/>
            <a:chExt cx="968189" cy="933184"/>
          </a:xfrm>
        </p:grpSpPr>
        <p:sp>
          <p:nvSpPr>
            <p:cNvPr id="54"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9968750" y="2017111"/>
              <a:ext cx="968189" cy="933184"/>
            </a:xfrm>
            <a:prstGeom prst="rect">
              <a:avLst/>
            </a:prstGeom>
            <a:noFill/>
          </p:spPr>
          <p:txBody>
            <a:bodyPr wrap="square" rtlCol="0">
              <a:spAutoFit/>
            </a:bodyPr>
            <a:lstStyle/>
            <a:p>
              <a:r>
                <a:rPr lang="en-US" sz="2000" dirty="0" smtClean="0">
                  <a:solidFill>
                    <a:srgbClr val="000000"/>
                  </a:solidFill>
                </a:rPr>
                <a:t>FIBO BCO/UML</a:t>
              </a:r>
            </a:p>
            <a:p>
              <a:r>
                <a:rPr lang="en-US" sz="2000" dirty="0" smtClean="0">
                  <a:solidFill>
                    <a:srgbClr val="000000"/>
                  </a:solidFill>
                </a:rPr>
                <a:t>Model in</a:t>
              </a:r>
            </a:p>
            <a:p>
              <a:r>
                <a:rPr lang="en-US" sz="2000" dirty="0" smtClean="0">
                  <a:solidFill>
                    <a:srgbClr val="000000"/>
                  </a:solidFill>
                </a:rPr>
                <a:t>EA</a:t>
              </a:r>
            </a:p>
            <a:p>
              <a:endParaRPr lang="en-US" sz="2000" dirty="0"/>
            </a:p>
          </p:txBody>
        </p:sp>
      </p:grpSp>
      <p:cxnSp>
        <p:nvCxnSpPr>
          <p:cNvPr id="151" name="Elbow Connector 1060"/>
          <p:cNvCxnSpPr>
            <a:stCxn id="12" idx="3"/>
            <a:endCxn id="131" idx="0"/>
          </p:cNvCxnSpPr>
          <p:nvPr/>
        </p:nvCxnSpPr>
        <p:spPr>
          <a:xfrm>
            <a:off x="5065194" y="1734669"/>
            <a:ext cx="914113" cy="267984"/>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17" name="Elbow Connector 86"/>
          <p:cNvCxnSpPr>
            <a:endCxn id="12" idx="2"/>
          </p:cNvCxnSpPr>
          <p:nvPr/>
        </p:nvCxnSpPr>
        <p:spPr>
          <a:xfrm flipV="1">
            <a:off x="2912364" y="2107898"/>
            <a:ext cx="1140078" cy="80802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6" idx="2"/>
            <a:endCxn id="54" idx="1"/>
          </p:cNvCxnSpPr>
          <p:nvPr/>
        </p:nvCxnSpPr>
        <p:spPr>
          <a:xfrm rot="16200000" flipH="1">
            <a:off x="749733" y="1935635"/>
            <a:ext cx="1831042" cy="425503"/>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4" name="Group 59"/>
          <p:cNvGrpSpPr/>
          <p:nvPr/>
        </p:nvGrpSpPr>
        <p:grpSpPr>
          <a:xfrm>
            <a:off x="5451275" y="1984910"/>
            <a:ext cx="1248645" cy="1938993"/>
            <a:chOff x="9968750" y="2017111"/>
            <a:chExt cx="1031689" cy="933184"/>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933184"/>
            </a:xfrm>
            <a:prstGeom prst="rect">
              <a:avLst/>
            </a:prstGeom>
            <a:noFill/>
          </p:spPr>
          <p:txBody>
            <a:bodyPr wrap="square" rtlCol="0">
              <a:spAutoFit/>
            </a:bodyPr>
            <a:lstStyle/>
            <a:p>
              <a:r>
                <a:rPr lang="en-US" sz="2000" dirty="0" smtClean="0">
                  <a:solidFill>
                    <a:srgbClr val="000000"/>
                  </a:solidFill>
                </a:rPr>
                <a:t>FIBO BCO/UML</a:t>
              </a:r>
            </a:p>
            <a:p>
              <a:r>
                <a:rPr lang="en-US" sz="2000" dirty="0" smtClean="0">
                  <a:solidFill>
                    <a:srgbClr val="000000"/>
                  </a:solidFill>
                </a:rPr>
                <a:t>Model in Cameo VOM</a:t>
              </a:r>
            </a:p>
            <a:p>
              <a:endParaRPr lang="en-US" sz="2000" dirty="0"/>
            </a:p>
          </p:txBody>
        </p:sp>
      </p:grpSp>
      <p:sp>
        <p:nvSpPr>
          <p:cNvPr id="103" name="TextBox 102"/>
          <p:cNvSpPr txBox="1"/>
          <p:nvPr/>
        </p:nvSpPr>
        <p:spPr>
          <a:xfrm rot="19738752">
            <a:off x="2267861" y="2821719"/>
            <a:ext cx="2965496" cy="707886"/>
          </a:xfrm>
          <a:prstGeom prst="rect">
            <a:avLst/>
          </a:prstGeom>
          <a:noFill/>
        </p:spPr>
        <p:txBody>
          <a:bodyPr wrap="square" rtlCol="0">
            <a:spAutoFit/>
          </a:bodyPr>
          <a:lstStyle/>
          <a:p>
            <a:pPr algn="ctr"/>
            <a:r>
              <a:rPr lang="en-US" sz="2000" dirty="0" smtClean="0">
                <a:solidFill>
                  <a:srgbClr val="000000"/>
                </a:solidFill>
              </a:rPr>
              <a:t>One-time conversion of EA to Cameo VOM</a:t>
            </a:r>
            <a:endParaRPr lang="en-US" sz="2000" dirty="0" smtClean="0"/>
          </a:p>
        </p:txBody>
      </p:sp>
      <p:sp>
        <p:nvSpPr>
          <p:cNvPr id="104" name="TextBox 103"/>
          <p:cNvSpPr txBox="1"/>
          <p:nvPr/>
        </p:nvSpPr>
        <p:spPr>
          <a:xfrm>
            <a:off x="6496486" y="1898734"/>
            <a:ext cx="2518817" cy="1938992"/>
          </a:xfrm>
          <a:prstGeom prst="rect">
            <a:avLst/>
          </a:prstGeom>
          <a:noFill/>
        </p:spPr>
        <p:txBody>
          <a:bodyPr wrap="square" rtlCol="0">
            <a:spAutoFit/>
          </a:bodyPr>
          <a:lstStyle/>
          <a:p>
            <a:pPr algn="ctr"/>
            <a:r>
              <a:rPr lang="en-US" sz="2000" dirty="0" smtClean="0">
                <a:solidFill>
                  <a:srgbClr val="000000"/>
                </a:solidFill>
              </a:rPr>
              <a:t>FIBO Use and Maintenance in Cameo VOM, Adaptive and other tools obeying W3C and OMG standards</a:t>
            </a:r>
            <a:endParaRPr lang="en-US" sz="2000" dirty="0" smtClean="0"/>
          </a:p>
        </p:txBody>
      </p:sp>
      <p:sp>
        <p:nvSpPr>
          <p:cNvPr id="86" name="TextBox 85"/>
          <p:cNvSpPr txBox="1"/>
          <p:nvPr/>
        </p:nvSpPr>
        <p:spPr>
          <a:xfrm>
            <a:off x="103363" y="3983304"/>
            <a:ext cx="8990508" cy="2708434"/>
          </a:xfrm>
          <a:prstGeom prst="rect">
            <a:avLst/>
          </a:prstGeom>
          <a:noFill/>
        </p:spPr>
        <p:txBody>
          <a:bodyPr wrap="square" rtlCol="0">
            <a:spAutoFit/>
          </a:bodyPr>
          <a:lstStyle/>
          <a:p>
            <a:r>
              <a:rPr lang="en-US" sz="1400" dirty="0" smtClean="0"/>
              <a:t>This is an excerpt from slide</a:t>
            </a:r>
            <a:r>
              <a:rPr lang="en-US" sz="1400" dirty="0" smtClean="0"/>
              <a:t> 2.  </a:t>
            </a:r>
            <a:r>
              <a:rPr lang="en-US" sz="1400" dirty="0" smtClean="0"/>
              <a:t>Look at where it says “</a:t>
            </a:r>
            <a:r>
              <a:rPr lang="en-US" sz="1400" dirty="0" smtClean="0">
                <a:solidFill>
                  <a:srgbClr val="000000"/>
                </a:solidFill>
              </a:rPr>
              <a:t>One time conversion of EA to Cameo VOM”.  Pete </a:t>
            </a:r>
            <a:r>
              <a:rPr lang="en-US" sz="1400" dirty="0" err="1" smtClean="0">
                <a:solidFill>
                  <a:srgbClr val="000000"/>
                </a:solidFill>
              </a:rPr>
              <a:t>Rivett</a:t>
            </a:r>
            <a:r>
              <a:rPr lang="en-US" sz="1400" dirty="0" smtClean="0">
                <a:solidFill>
                  <a:srgbClr val="000000"/>
                </a:solidFill>
              </a:rPr>
              <a:t> of Adaptive is converting the original EA model to OWL, with Mike Bennett correcting issues as they are uncovered in the original model, and Elisa Kendall revising the OWL as needed so that it can be loaded in Cameo VOM. When this is done, all of FIBO BCO/UML will be converted to Cameo VOM, in UML with the ODM stereotypes applied, and RDF/OWL.  It will not be perfect, because there are some vestiges of decisions that MB made years ago reflected in the FIBO-BCO UML that do not convert well.  The diagrams will also necessarily need to be recreated, but the model will be available in Cameo VOM as a starting point.</a:t>
            </a:r>
          </a:p>
          <a:p>
            <a:endParaRPr lang="en-US" sz="1400" dirty="0" smtClean="0">
              <a:solidFill>
                <a:srgbClr val="000000"/>
              </a:solidFill>
            </a:endParaRPr>
          </a:p>
          <a:p>
            <a:r>
              <a:rPr lang="en-US" sz="1400" dirty="0" smtClean="0">
                <a:solidFill>
                  <a:srgbClr val="000000"/>
                </a:solidFill>
              </a:rPr>
              <a:t>Having made the decision to have the entire working model in both UML and RDF/OWL through Cameo VOM we will have an architecture that exposes and links the approved FIBO models to the work in process FIBO models.  Thus, all of FIBO will be available to those who chose to engage, not only the </a:t>
            </a:r>
            <a:r>
              <a:rPr lang="en-US" sz="1400" dirty="0" err="1" smtClean="0">
                <a:solidFill>
                  <a:srgbClr val="000000"/>
                </a:solidFill>
              </a:rPr>
              <a:t>FIBO’s</a:t>
            </a:r>
            <a:r>
              <a:rPr lang="en-US" sz="1400" dirty="0" smtClean="0">
                <a:solidFill>
                  <a:srgbClr val="000000"/>
                </a:solidFill>
              </a:rPr>
              <a:t> that have completed the standards process.</a:t>
            </a:r>
            <a:endParaRPr lang="en-US" sz="1400" dirty="0" smtClean="0"/>
          </a:p>
          <a:p>
            <a:r>
              <a:rPr lang="en-US" sz="1600" dirty="0" smtClean="0"/>
              <a:t>   </a:t>
            </a:r>
            <a:endParaRPr lang="en-US" sz="1600" dirty="0"/>
          </a:p>
        </p:txBody>
      </p:sp>
      <p:sp>
        <p:nvSpPr>
          <p:cNvPr id="19" name="Date Placeholder 18"/>
          <p:cNvSpPr>
            <a:spLocks noGrp="1"/>
          </p:cNvSpPr>
          <p:nvPr>
            <p:ph type="dt" sz="half" idx="10"/>
          </p:nvPr>
        </p:nvSpPr>
        <p:spPr/>
        <p:txBody>
          <a:bodyPr/>
          <a:lstStyle/>
          <a:p>
            <a:fld id="{0D32C21F-C1E5-D84A-8E87-48D3248054A3}" type="datetime1">
              <a:rPr lang="en-US" smtClean="0"/>
              <a:t>3/25/14</a:t>
            </a:fld>
            <a:endParaRPr lang="en-US"/>
          </a:p>
        </p:txBody>
      </p:sp>
      <p:sp>
        <p:nvSpPr>
          <p:cNvPr id="20" name="Footer Placeholder 19"/>
          <p:cNvSpPr>
            <a:spLocks noGrp="1"/>
          </p:cNvSpPr>
          <p:nvPr>
            <p:ph type="ftr" sz="quarter" idx="11"/>
          </p:nvPr>
        </p:nvSpPr>
        <p:spPr/>
        <p:txBody>
          <a:bodyPr/>
          <a:lstStyle/>
          <a:p>
            <a:r>
              <a:rPr lang="en-US" smtClean="0"/>
              <a:t>© 2014 EDMC   FIBO </a:t>
            </a:r>
            <a:endParaRPr lang="en-US"/>
          </a:p>
        </p:txBody>
      </p:sp>
      <p:sp>
        <p:nvSpPr>
          <p:cNvPr id="49" name="Slide Number Placeholder 48"/>
          <p:cNvSpPr>
            <a:spLocks noGrp="1"/>
          </p:cNvSpPr>
          <p:nvPr>
            <p:ph type="sldNum" sz="quarter" idx="12"/>
          </p:nvPr>
        </p:nvSpPr>
        <p:spPr/>
        <p:txBody>
          <a:bodyPr/>
          <a:lstStyle/>
          <a:p>
            <a:fld id="{A9EF402B-C8A5-5445-AD78-AAE8EACFDC0E}"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0475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 name="Rectangle 89"/>
          <p:cNvSpPr/>
          <p:nvPr/>
        </p:nvSpPr>
        <p:spPr>
          <a:xfrm>
            <a:off x="4353884" y="343583"/>
            <a:ext cx="3410049" cy="181999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0708" y="-293120"/>
            <a:ext cx="8229600" cy="862963"/>
          </a:xfrm>
        </p:spPr>
        <p:txBody>
          <a:bodyPr>
            <a:normAutofit/>
          </a:bodyPr>
          <a:lstStyle/>
          <a:p>
            <a:r>
              <a:rPr lang="en-US" sz="2800" dirty="0" smtClean="0"/>
              <a:t>FIBO Q2 2014 Development Process</a:t>
            </a:r>
            <a:endParaRPr lang="en-US" sz="2800" dirty="0"/>
          </a:p>
        </p:txBody>
      </p:sp>
      <p:sp>
        <p:nvSpPr>
          <p:cNvPr id="4" name="Footer Placeholder 3"/>
          <p:cNvSpPr>
            <a:spLocks noGrp="1"/>
          </p:cNvSpPr>
          <p:nvPr>
            <p:ph type="ftr" sz="quarter" idx="12"/>
          </p:nvPr>
        </p:nvSpPr>
        <p:spPr>
          <a:xfrm>
            <a:off x="3048000" y="6477000"/>
            <a:ext cx="2895600" cy="228600"/>
          </a:xfrm>
        </p:spPr>
        <p:txBody>
          <a:bodyPr/>
          <a:lstStyle/>
          <a:p>
            <a:pPr>
              <a:defRPr/>
            </a:pPr>
            <a:r>
              <a:rPr lang="en-US" sz="900" smtClean="0">
                <a:latin typeface="Times New Roman" pitchFamily="18" charset="0"/>
              </a:rPr>
              <a:t>© 2014 EDMC   FIBO </a:t>
            </a:r>
            <a:endParaRPr lang="en-US" sz="1600" dirty="0">
              <a:latin typeface="Times New Roman" pitchFamily="18" charset="0"/>
            </a:endParaRPr>
          </a:p>
        </p:txBody>
      </p:sp>
      <p:sp>
        <p:nvSpPr>
          <p:cNvPr id="14" name="Flowchart: Process 13"/>
          <p:cNvSpPr/>
          <p:nvPr/>
        </p:nvSpPr>
        <p:spPr>
          <a:xfrm>
            <a:off x="4021641" y="2995149"/>
            <a:ext cx="977232"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Enhancement</a:t>
            </a:r>
            <a:endParaRPr lang="en-US" sz="800" dirty="0">
              <a:solidFill>
                <a:srgbClr val="000000"/>
              </a:solidFill>
            </a:endParaRPr>
          </a:p>
        </p:txBody>
      </p:sp>
      <p:sp>
        <p:nvSpPr>
          <p:cNvPr id="16" name="Flowchart: Process 15"/>
          <p:cNvSpPr/>
          <p:nvPr/>
        </p:nvSpPr>
        <p:spPr>
          <a:xfrm>
            <a:off x="457200" y="5008040"/>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to OMG Architecture Board</a:t>
            </a:r>
          </a:p>
        </p:txBody>
      </p:sp>
      <p:sp>
        <p:nvSpPr>
          <p:cNvPr id="17" name="Flowchart: Process 16"/>
          <p:cNvSpPr/>
          <p:nvPr/>
        </p:nvSpPr>
        <p:spPr>
          <a:xfrm>
            <a:off x="533400" y="5846240"/>
            <a:ext cx="1371600" cy="6096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OMG Public comments</a:t>
            </a:r>
            <a:endParaRPr lang="en-US" sz="11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62536" y="5724032"/>
            <a:ext cx="2760581" cy="808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5" name="Flowchart: Process 4"/>
          <p:cNvSpPr/>
          <p:nvPr/>
        </p:nvSpPr>
        <p:spPr>
          <a:xfrm>
            <a:off x="6941197" y="1142224"/>
            <a:ext cx="1905000" cy="457200"/>
          </a:xfrm>
          <a:prstGeom prst="flowChartProcess">
            <a:avLst/>
          </a:prstGeom>
          <a:solidFill>
            <a:srgbClr val="00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EDM Council Determines Next </a:t>
            </a:r>
            <a:r>
              <a:rPr lang="en-US" sz="1100" dirty="0" smtClean="0">
                <a:solidFill>
                  <a:srgbClr val="FFFFFF"/>
                </a:solidFill>
              </a:rPr>
              <a:t>FIBO </a:t>
            </a:r>
            <a:r>
              <a:rPr lang="en-US" sz="1100" dirty="0" err="1" smtClean="0">
                <a:solidFill>
                  <a:srgbClr val="FFFFFF"/>
                </a:solidFill>
              </a:rPr>
              <a:t>SubDomain</a:t>
            </a:r>
            <a:r>
              <a:rPr lang="en-US" sz="1100" dirty="0" smtClean="0">
                <a:solidFill>
                  <a:srgbClr val="FFFFFF"/>
                </a:solidFill>
              </a:rPr>
              <a:t> Release from the UML Model</a:t>
            </a:r>
            <a:endParaRPr lang="en-US" sz="1100" dirty="0">
              <a:solidFill>
                <a:srgbClr val="FFFFFF"/>
              </a:solidFill>
            </a:endParaRPr>
          </a:p>
        </p:txBody>
      </p:sp>
      <p:sp>
        <p:nvSpPr>
          <p:cNvPr id="1042" name="TextBox 1041"/>
          <p:cNvSpPr txBox="1"/>
          <p:nvPr/>
        </p:nvSpPr>
        <p:spPr>
          <a:xfrm>
            <a:off x="6917472" y="504456"/>
            <a:ext cx="1066800" cy="215444"/>
          </a:xfrm>
          <a:prstGeom prst="rect">
            <a:avLst/>
          </a:prstGeom>
          <a:noFill/>
        </p:spPr>
        <p:txBody>
          <a:bodyPr wrap="square" rtlCol="0">
            <a:spAutoFit/>
          </a:bodyPr>
          <a:lstStyle/>
          <a:p>
            <a:pPr algn="ctr"/>
            <a:r>
              <a:rPr lang="en-US" sz="800" dirty="0" smtClean="0">
                <a:solidFill>
                  <a:srgbClr val="000000"/>
                </a:solidFill>
              </a:rPr>
              <a:t>Happy</a:t>
            </a:r>
            <a:endParaRPr lang="en-US" sz="800" dirty="0">
              <a:solidFill>
                <a:srgbClr val="000000"/>
              </a:solidFill>
            </a:endParaRPr>
          </a:p>
        </p:txBody>
      </p:sp>
      <p:cxnSp>
        <p:nvCxnSpPr>
          <p:cNvPr id="37" name="Straight Arrow Connector 36"/>
          <p:cNvCxnSpPr>
            <a:stCxn id="150" idx="1"/>
            <a:endCxn id="16" idx="3"/>
          </p:cNvCxnSpPr>
          <p:nvPr/>
        </p:nvCxnSpPr>
        <p:spPr>
          <a:xfrm flipH="1">
            <a:off x="2057400" y="5274740"/>
            <a:ext cx="4391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231900" y="554144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1" name="Elbow Connector 1060"/>
          <p:cNvCxnSpPr>
            <a:stCxn id="63" idx="3"/>
            <a:endCxn id="5" idx="0"/>
          </p:cNvCxnSpPr>
          <p:nvPr/>
        </p:nvCxnSpPr>
        <p:spPr>
          <a:xfrm>
            <a:off x="7226760" y="732579"/>
            <a:ext cx="666937" cy="40964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676400" y="770702"/>
            <a:ext cx="1828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747837" y="719900"/>
            <a:ext cx="1676400" cy="523220"/>
          </a:xfrm>
          <a:prstGeom prst="rect">
            <a:avLst/>
          </a:prstGeom>
          <a:noFill/>
        </p:spPr>
        <p:txBody>
          <a:bodyPr wrap="square" rtlCol="0">
            <a:spAutoFit/>
          </a:bodyPr>
          <a:lstStyle/>
          <a:p>
            <a:pPr algn="ctr"/>
            <a:r>
              <a:rPr lang="en-US" sz="1400" dirty="0" smtClean="0">
                <a:solidFill>
                  <a:schemeClr val="bg1"/>
                </a:solidFill>
              </a:rPr>
              <a:t>Industry Requirements</a:t>
            </a:r>
            <a:endParaRPr lang="en-US" sz="1400" dirty="0">
              <a:solidFill>
                <a:schemeClr val="bg1"/>
              </a:solidFill>
            </a:endParaRPr>
          </a:p>
        </p:txBody>
      </p:sp>
      <p:sp>
        <p:nvSpPr>
          <p:cNvPr id="63" name="Flowchart: Decision 12"/>
          <p:cNvSpPr/>
          <p:nvPr/>
        </p:nvSpPr>
        <p:spPr>
          <a:xfrm>
            <a:off x="5308603" y="389679"/>
            <a:ext cx="1918157" cy="685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Review Readiness with SME Team</a:t>
            </a:r>
            <a:endParaRPr lang="en-US" sz="1100" dirty="0">
              <a:solidFill>
                <a:srgbClr val="000000"/>
              </a:solidFill>
            </a:endParaRPr>
          </a:p>
        </p:txBody>
      </p:sp>
      <p:sp>
        <p:nvSpPr>
          <p:cNvPr id="84" name="TextBox 83"/>
          <p:cNvSpPr txBox="1"/>
          <p:nvPr/>
        </p:nvSpPr>
        <p:spPr>
          <a:xfrm>
            <a:off x="5994786" y="1263102"/>
            <a:ext cx="1066800" cy="215444"/>
          </a:xfrm>
          <a:prstGeom prst="rect">
            <a:avLst/>
          </a:prstGeom>
          <a:noFill/>
        </p:spPr>
        <p:txBody>
          <a:bodyPr wrap="square" rtlCol="0">
            <a:spAutoFit/>
          </a:bodyPr>
          <a:lstStyle/>
          <a:p>
            <a:pPr algn="ctr"/>
            <a:r>
              <a:rPr lang="en-US" sz="800" dirty="0" smtClean="0">
                <a:solidFill>
                  <a:srgbClr val="000000"/>
                </a:solidFill>
              </a:rPr>
              <a:t>Not Happy</a:t>
            </a:r>
            <a:endParaRPr lang="en-US" sz="800" dirty="0">
              <a:solidFill>
                <a:srgbClr val="000000"/>
              </a:solidFill>
            </a:endParaRPr>
          </a:p>
        </p:txBody>
      </p:sp>
      <p:sp>
        <p:nvSpPr>
          <p:cNvPr id="105" name="TextBox 104"/>
          <p:cNvSpPr txBox="1"/>
          <p:nvPr/>
        </p:nvSpPr>
        <p:spPr>
          <a:xfrm>
            <a:off x="5058729" y="48137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08" name="Flowchart: Decision 12"/>
          <p:cNvSpPr/>
          <p:nvPr/>
        </p:nvSpPr>
        <p:spPr>
          <a:xfrm>
            <a:off x="5728085" y="444423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 FIBO BCO</a:t>
            </a:r>
            <a:endParaRPr lang="en-US" sz="1000" dirty="0">
              <a:solidFill>
                <a:srgbClr val="000000"/>
              </a:solidFill>
            </a:endParaRPr>
          </a:p>
        </p:txBody>
      </p:sp>
      <p:cxnSp>
        <p:nvCxnSpPr>
          <p:cNvPr id="112" name="Elbow Connector 86"/>
          <p:cNvCxnSpPr>
            <a:stCxn id="108" idx="1"/>
            <a:endCxn id="102" idx="3"/>
          </p:cNvCxnSpPr>
          <p:nvPr/>
        </p:nvCxnSpPr>
        <p:spPr>
          <a:xfrm rot="10800000" flipV="1">
            <a:off x="5058729" y="4787130"/>
            <a:ext cx="669356" cy="1154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6" name="Elbow Connector 86"/>
          <p:cNvCxnSpPr>
            <a:stCxn id="108" idx="2"/>
            <a:endCxn id="150" idx="3"/>
          </p:cNvCxnSpPr>
          <p:nvPr/>
        </p:nvCxnSpPr>
        <p:spPr>
          <a:xfrm rot="5400000">
            <a:off x="5030564" y="3891418"/>
            <a:ext cx="144709" cy="262193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2971800" y="5029200"/>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1" name="Rectangle 120"/>
          <p:cNvSpPr/>
          <p:nvPr/>
        </p:nvSpPr>
        <p:spPr>
          <a:xfrm>
            <a:off x="7494205" y="3044138"/>
            <a:ext cx="971874" cy="457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Consistency  Testing/Repairs</a:t>
            </a:r>
            <a:endParaRPr lang="en-US" sz="800" dirty="0">
              <a:solidFill>
                <a:srgbClr val="000000"/>
              </a:solidFill>
            </a:endParaRPr>
          </a:p>
        </p:txBody>
      </p:sp>
      <p:sp>
        <p:nvSpPr>
          <p:cNvPr id="124" name="Flowchart: Decision 12"/>
          <p:cNvSpPr/>
          <p:nvPr/>
        </p:nvSpPr>
        <p:spPr>
          <a:xfrm>
            <a:off x="3708895" y="5808140"/>
            <a:ext cx="1289977"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Changes</a:t>
            </a:r>
            <a:endParaRPr lang="en-US" sz="1000" dirty="0">
              <a:solidFill>
                <a:srgbClr val="000000"/>
              </a:solidFill>
            </a:endParaRPr>
          </a:p>
        </p:txBody>
      </p:sp>
      <p:cxnSp>
        <p:nvCxnSpPr>
          <p:cNvPr id="125" name="Elbow Connector 86"/>
          <p:cNvCxnSpPr>
            <a:stCxn id="17" idx="3"/>
            <a:endCxn id="124" idx="1"/>
          </p:cNvCxnSpPr>
          <p:nvPr/>
        </p:nvCxnSpPr>
        <p:spPr>
          <a:xfrm>
            <a:off x="1905000" y="6151040"/>
            <a:ext cx="1803895"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8" name="Elbow Connector 86"/>
          <p:cNvCxnSpPr>
            <a:stCxn id="124" idx="3"/>
            <a:endCxn id="1026" idx="1"/>
          </p:cNvCxnSpPr>
          <p:nvPr/>
        </p:nvCxnSpPr>
        <p:spPr>
          <a:xfrm flipV="1">
            <a:off x="4998872" y="6128051"/>
            <a:ext cx="1163664" cy="2298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775203" y="599141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47" name="TextBox 146"/>
          <p:cNvSpPr txBox="1"/>
          <p:nvPr/>
        </p:nvSpPr>
        <p:spPr>
          <a:xfrm>
            <a:off x="4123936" y="54233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50" name="Rectangle 149"/>
          <p:cNvSpPr/>
          <p:nvPr/>
        </p:nvSpPr>
        <p:spPr>
          <a:xfrm>
            <a:off x="2496551" y="5046140"/>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OMG Submission</a:t>
            </a:r>
            <a:endParaRPr lang="en-US" sz="1200" dirty="0">
              <a:solidFill>
                <a:srgbClr val="000000"/>
              </a:solidFill>
            </a:endParaRPr>
          </a:p>
        </p:txBody>
      </p:sp>
      <p:cxnSp>
        <p:nvCxnSpPr>
          <p:cNvPr id="167" name="Elbow Connector 86"/>
          <p:cNvCxnSpPr>
            <a:stCxn id="124" idx="0"/>
          </p:cNvCxnSpPr>
          <p:nvPr/>
        </p:nvCxnSpPr>
        <p:spPr>
          <a:xfrm rot="5400000" flipH="1" flipV="1">
            <a:off x="4154937" y="5296505"/>
            <a:ext cx="710582" cy="3126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5602817" y="5271159"/>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grpSp>
        <p:nvGrpSpPr>
          <p:cNvPr id="3" name="Group 102"/>
          <p:cNvGrpSpPr/>
          <p:nvPr/>
        </p:nvGrpSpPr>
        <p:grpSpPr>
          <a:xfrm>
            <a:off x="1861498" y="3833150"/>
            <a:ext cx="716449" cy="507999"/>
            <a:chOff x="6142119" y="4522692"/>
            <a:chExt cx="1219203" cy="533400"/>
          </a:xfrm>
        </p:grpSpPr>
        <p:sp>
          <p:nvSpPr>
            <p:cNvPr id="89" name="Flowchart: Process 11"/>
            <p:cNvSpPr/>
            <p:nvPr/>
          </p:nvSpPr>
          <p:spPr>
            <a:xfrm>
              <a:off x="6142119" y="4522692"/>
              <a:ext cx="1219200" cy="53340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a:t>
              </a:r>
              <a:endParaRPr lang="en-US" sz="1100" dirty="0">
                <a:solidFill>
                  <a:srgbClr val="000000"/>
                </a:solidFill>
              </a:endParaRPr>
            </a:p>
          </p:txBody>
        </p:sp>
        <p:sp>
          <p:nvSpPr>
            <p:cNvPr id="93" name="TextBox 92"/>
            <p:cNvSpPr txBox="1"/>
            <p:nvPr/>
          </p:nvSpPr>
          <p:spPr>
            <a:xfrm>
              <a:off x="6142122" y="4555181"/>
              <a:ext cx="1219200" cy="226217"/>
            </a:xfrm>
            <a:prstGeom prst="rect">
              <a:avLst/>
            </a:prstGeom>
            <a:noFill/>
          </p:spPr>
          <p:txBody>
            <a:bodyPr wrap="square" rtlCol="0">
              <a:spAutoFit/>
            </a:bodyPr>
            <a:lstStyle/>
            <a:p>
              <a:r>
                <a:rPr lang="en-US" sz="800" dirty="0" smtClean="0"/>
                <a:t>Refactoring</a:t>
              </a:r>
            </a:p>
          </p:txBody>
        </p:sp>
      </p:grpSp>
      <p:cxnSp>
        <p:nvCxnSpPr>
          <p:cNvPr id="95" name="Elbow Connector 1060"/>
          <p:cNvCxnSpPr>
            <a:stCxn id="89" idx="3"/>
            <a:endCxn id="142" idx="1"/>
          </p:cNvCxnSpPr>
          <p:nvPr/>
        </p:nvCxnSpPr>
        <p:spPr>
          <a:xfrm>
            <a:off x="2577945" y="4087150"/>
            <a:ext cx="292251" cy="11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2" name="Elbow Connector 1060"/>
          <p:cNvCxnSpPr/>
          <p:nvPr/>
        </p:nvCxnSpPr>
        <p:spPr>
          <a:xfrm rot="10800000" flipV="1">
            <a:off x="2242499" y="4001873"/>
            <a:ext cx="6242337" cy="339275"/>
          </a:xfrm>
          <a:prstGeom prst="bentConnector4">
            <a:avLst>
              <a:gd name="adj1" fmla="val 46948"/>
              <a:gd name="adj2" fmla="val 167379"/>
            </a:avLst>
          </a:prstGeom>
          <a:ln>
            <a:tailEnd type="arrow"/>
          </a:ln>
        </p:spPr>
        <p:style>
          <a:lnRef idx="1">
            <a:schemeClr val="dk1"/>
          </a:lnRef>
          <a:fillRef idx="0">
            <a:schemeClr val="dk1"/>
          </a:fillRef>
          <a:effectRef idx="0">
            <a:schemeClr val="dk1"/>
          </a:effectRef>
          <a:fontRef idx="minor">
            <a:schemeClr val="tx1"/>
          </a:fontRef>
        </p:style>
      </p:cxnSp>
      <p:cxnSp>
        <p:nvCxnSpPr>
          <p:cNvPr id="72" name="Elbow Connector 1060"/>
          <p:cNvCxnSpPr>
            <a:stCxn id="131" idx="0"/>
            <a:endCxn id="63" idx="1"/>
          </p:cNvCxnSpPr>
          <p:nvPr/>
        </p:nvCxnSpPr>
        <p:spPr>
          <a:xfrm rot="5400000" flipH="1" flipV="1">
            <a:off x="4979962" y="760030"/>
            <a:ext cx="356092" cy="3011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7" idx="2"/>
          </p:cNvCxnSpPr>
          <p:nvPr/>
        </p:nvCxnSpPr>
        <p:spPr>
          <a:xfrm rot="16200000" flipH="1">
            <a:off x="3524502" y="304654"/>
            <a:ext cx="141530" cy="2018461"/>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6" name="Group 59"/>
          <p:cNvGrpSpPr/>
          <p:nvPr/>
        </p:nvGrpSpPr>
        <p:grpSpPr>
          <a:xfrm>
            <a:off x="4571128" y="1080132"/>
            <a:ext cx="1031689" cy="1015663"/>
            <a:chOff x="9968750" y="2017111"/>
            <a:chExt cx="1031689" cy="1015663"/>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 Cameo VOM</a:t>
              </a:r>
            </a:p>
            <a:p>
              <a:endParaRPr lang="en-US" sz="1200" dirty="0"/>
            </a:p>
          </p:txBody>
        </p:sp>
      </p:grpSp>
      <p:sp>
        <p:nvSpPr>
          <p:cNvPr id="142" name="Flowchart: Process 141"/>
          <p:cNvSpPr/>
          <p:nvPr/>
        </p:nvSpPr>
        <p:spPr>
          <a:xfrm>
            <a:off x="2870196" y="3848208"/>
            <a:ext cx="737273"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Issues Correction</a:t>
            </a:r>
            <a:endParaRPr lang="en-US" sz="800" dirty="0">
              <a:solidFill>
                <a:srgbClr val="000000"/>
              </a:solidFill>
            </a:endParaRPr>
          </a:p>
        </p:txBody>
      </p:sp>
      <p:cxnSp>
        <p:nvCxnSpPr>
          <p:cNvPr id="153" name="Elbow Connector 1060"/>
          <p:cNvCxnSpPr>
            <a:stCxn id="5" idx="2"/>
            <a:endCxn id="92" idx="3"/>
          </p:cNvCxnSpPr>
          <p:nvPr/>
        </p:nvCxnSpPr>
        <p:spPr>
          <a:xfrm rot="5400000">
            <a:off x="4369027" y="-775702"/>
            <a:ext cx="1149544" cy="589979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5" name="Elbow Connector 1060"/>
          <p:cNvCxnSpPr>
            <a:stCxn id="142" idx="3"/>
            <a:endCxn id="14" idx="1"/>
          </p:cNvCxnSpPr>
          <p:nvPr/>
        </p:nvCxnSpPr>
        <p:spPr>
          <a:xfrm flipV="1">
            <a:off x="3607469" y="3245604"/>
            <a:ext cx="414172" cy="85305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Elbow Connector 1060"/>
          <p:cNvCxnSpPr>
            <a:stCxn id="14" idx="3"/>
            <a:endCxn id="145" idx="1"/>
          </p:cNvCxnSpPr>
          <p:nvPr/>
        </p:nvCxnSpPr>
        <p:spPr>
          <a:xfrm>
            <a:off x="4998873" y="3245604"/>
            <a:ext cx="375001" cy="157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Elbow Connector 1060"/>
          <p:cNvCxnSpPr>
            <a:endCxn id="271" idx="0"/>
          </p:cNvCxnSpPr>
          <p:nvPr/>
        </p:nvCxnSpPr>
        <p:spPr>
          <a:xfrm rot="5400000">
            <a:off x="8246503" y="4243887"/>
            <a:ext cx="485210" cy="39927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6" name="Elbow Connector 1060"/>
          <p:cNvCxnSpPr/>
          <p:nvPr/>
        </p:nvCxnSpPr>
        <p:spPr>
          <a:xfrm rot="5400000" flipH="1" flipV="1">
            <a:off x="3546575" y="3230096"/>
            <a:ext cx="2781446" cy="506877"/>
          </a:xfrm>
          <a:prstGeom prst="bentConnector3">
            <a:avLst>
              <a:gd name="adj1" fmla="val 29605"/>
            </a:avLst>
          </a:prstGeom>
          <a:ln>
            <a:tailEnd type="arrow"/>
          </a:ln>
        </p:spPr>
        <p:style>
          <a:lnRef idx="1">
            <a:schemeClr val="dk1"/>
          </a:lnRef>
          <a:fillRef idx="0">
            <a:schemeClr val="dk1"/>
          </a:fillRef>
          <a:effectRef idx="0">
            <a:schemeClr val="dk1"/>
          </a:effectRef>
          <a:fontRef idx="minor">
            <a:schemeClr val="tx1"/>
          </a:fontRef>
        </p:style>
      </p:cxnSp>
      <p:sp>
        <p:nvSpPr>
          <p:cNvPr id="92" name="Flowchart: Alternate Process 91"/>
          <p:cNvSpPr/>
          <p:nvPr/>
        </p:nvSpPr>
        <p:spPr>
          <a:xfrm>
            <a:off x="469900" y="2482268"/>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Perform Architecture and Externality Review </a:t>
            </a:r>
            <a:endParaRPr lang="en-US" sz="1100" dirty="0">
              <a:solidFill>
                <a:srgbClr val="000000"/>
              </a:solidFill>
            </a:endParaRPr>
          </a:p>
        </p:txBody>
      </p:sp>
      <p:sp>
        <p:nvSpPr>
          <p:cNvPr id="96" name="Flowchart: Decision 12"/>
          <p:cNvSpPr/>
          <p:nvPr/>
        </p:nvSpPr>
        <p:spPr>
          <a:xfrm>
            <a:off x="457200" y="326890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Change or add</a:t>
            </a:r>
            <a:endParaRPr lang="en-US" sz="1100" dirty="0">
              <a:solidFill>
                <a:srgbClr val="000000"/>
              </a:solidFill>
            </a:endParaRPr>
          </a:p>
        </p:txBody>
      </p:sp>
      <p:cxnSp>
        <p:nvCxnSpPr>
          <p:cNvPr id="106" name="Elbow Connector 105"/>
          <p:cNvCxnSpPr>
            <a:stCxn id="96" idx="3"/>
            <a:endCxn id="132" idx="1"/>
          </p:cNvCxnSpPr>
          <p:nvPr/>
        </p:nvCxnSpPr>
        <p:spPr>
          <a:xfrm flipV="1">
            <a:off x="1828800" y="1587964"/>
            <a:ext cx="2742328" cy="202383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8" name="Elbow Connector 1060"/>
          <p:cNvCxnSpPr>
            <a:stCxn id="92" idx="2"/>
            <a:endCxn id="96" idx="1"/>
          </p:cNvCxnSpPr>
          <p:nvPr/>
        </p:nvCxnSpPr>
        <p:spPr>
          <a:xfrm rot="5400000">
            <a:off x="546484" y="2926384"/>
            <a:ext cx="596133" cy="774700"/>
          </a:xfrm>
          <a:prstGeom prst="bentConnector4">
            <a:avLst>
              <a:gd name="adj1" fmla="val 21240"/>
              <a:gd name="adj2" fmla="val 129508"/>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1219200" y="3308913"/>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9" name="TextBox 128"/>
          <p:cNvSpPr txBox="1"/>
          <p:nvPr/>
        </p:nvSpPr>
        <p:spPr>
          <a:xfrm>
            <a:off x="609600" y="4133674"/>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cxnSp>
        <p:nvCxnSpPr>
          <p:cNvPr id="133" name="Elbow Connector 1060"/>
          <p:cNvCxnSpPr>
            <a:stCxn id="96" idx="2"/>
            <a:endCxn id="89" idx="1"/>
          </p:cNvCxnSpPr>
          <p:nvPr/>
        </p:nvCxnSpPr>
        <p:spPr>
          <a:xfrm rot="16200000" flipH="1">
            <a:off x="1436025" y="3661676"/>
            <a:ext cx="132449" cy="71849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45" name="Flowchart: Process 144"/>
          <p:cNvSpPr/>
          <p:nvPr/>
        </p:nvSpPr>
        <p:spPr>
          <a:xfrm>
            <a:off x="5373874" y="3020550"/>
            <a:ext cx="893809" cy="45326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Validation with Instance Data</a:t>
            </a:r>
            <a:endParaRPr lang="en-US" sz="800" dirty="0">
              <a:solidFill>
                <a:srgbClr val="000000"/>
              </a:solidFill>
            </a:endParaRPr>
          </a:p>
        </p:txBody>
      </p:sp>
      <p:cxnSp>
        <p:nvCxnSpPr>
          <p:cNvPr id="148" name="Elbow Connector 1060"/>
          <p:cNvCxnSpPr>
            <a:stCxn id="121" idx="3"/>
            <a:endCxn id="100" idx="0"/>
          </p:cNvCxnSpPr>
          <p:nvPr/>
        </p:nvCxnSpPr>
        <p:spPr>
          <a:xfrm>
            <a:off x="8466079" y="3272738"/>
            <a:ext cx="220933" cy="5219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775203" y="3718485"/>
            <a:ext cx="1920889" cy="215444"/>
          </a:xfrm>
          <a:prstGeom prst="rect">
            <a:avLst/>
          </a:prstGeom>
          <a:noFill/>
        </p:spPr>
        <p:txBody>
          <a:bodyPr wrap="square" rtlCol="0">
            <a:spAutoFit/>
          </a:bodyPr>
          <a:lstStyle/>
          <a:p>
            <a:pPr algn="ctr"/>
            <a:r>
              <a:rPr lang="en-US" sz="800" dirty="0" smtClean="0">
                <a:solidFill>
                  <a:srgbClr val="000000"/>
                </a:solidFill>
              </a:rPr>
              <a:t>Spiral implementation of enhancements</a:t>
            </a:r>
            <a:endParaRPr lang="en-US" sz="800" dirty="0">
              <a:solidFill>
                <a:srgbClr val="000000"/>
              </a:solidFill>
            </a:endParaRPr>
          </a:p>
        </p:txBody>
      </p:sp>
      <p:cxnSp>
        <p:nvCxnSpPr>
          <p:cNvPr id="261" name="Elbow Connector 1060"/>
          <p:cNvCxnSpPr>
            <a:stCxn id="271" idx="1"/>
            <a:endCxn id="108" idx="3"/>
          </p:cNvCxnSpPr>
          <p:nvPr/>
        </p:nvCxnSpPr>
        <p:spPr>
          <a:xfrm rot="10800000">
            <a:off x="7099685" y="4787131"/>
            <a:ext cx="427788" cy="16569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1" name="Flowchart: Alternate Process 270"/>
          <p:cNvSpPr/>
          <p:nvPr/>
        </p:nvSpPr>
        <p:spPr>
          <a:xfrm>
            <a:off x="7527473" y="4686127"/>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Final SME Review</a:t>
            </a:r>
            <a:endParaRPr lang="en-US" sz="1100" dirty="0">
              <a:solidFill>
                <a:srgbClr val="000000"/>
              </a:solidFill>
            </a:endParaRPr>
          </a:p>
        </p:txBody>
      </p:sp>
      <p:cxnSp>
        <p:nvCxnSpPr>
          <p:cNvPr id="80" name="Elbow Connector 1060"/>
          <p:cNvCxnSpPr>
            <a:stCxn id="63" idx="2"/>
          </p:cNvCxnSpPr>
          <p:nvPr/>
        </p:nvCxnSpPr>
        <p:spPr>
          <a:xfrm rot="5400000">
            <a:off x="5589232" y="920977"/>
            <a:ext cx="523949" cy="832952"/>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8" name="Flowchart: Decision 12"/>
          <p:cNvSpPr/>
          <p:nvPr/>
        </p:nvSpPr>
        <p:spPr>
          <a:xfrm>
            <a:off x="6489372" y="306122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cxnSp>
        <p:nvCxnSpPr>
          <p:cNvPr id="85" name="Elbow Connector 1060"/>
          <p:cNvCxnSpPr/>
          <p:nvPr/>
        </p:nvCxnSpPr>
        <p:spPr>
          <a:xfrm>
            <a:off x="6281697" y="3272738"/>
            <a:ext cx="230509"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1" name="Elbow Connector 1060"/>
          <p:cNvCxnSpPr/>
          <p:nvPr/>
        </p:nvCxnSpPr>
        <p:spPr>
          <a:xfrm>
            <a:off x="7252162" y="3267313"/>
            <a:ext cx="250720"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Elbow Connector 1060"/>
          <p:cNvCxnSpPr>
            <a:stCxn id="78" idx="2"/>
            <a:endCxn id="14" idx="2"/>
          </p:cNvCxnSpPr>
          <p:nvPr/>
        </p:nvCxnSpPr>
        <p:spPr>
          <a:xfrm rot="5400000">
            <a:off x="5676201" y="2301493"/>
            <a:ext cx="28622" cy="2360510"/>
          </a:xfrm>
          <a:prstGeom prst="bentConnector3">
            <a:avLst>
              <a:gd name="adj1" fmla="val 898686"/>
            </a:avLst>
          </a:prstGeom>
          <a:ln>
            <a:tailEnd type="arrow"/>
          </a:ln>
        </p:spPr>
        <p:style>
          <a:lnRef idx="1">
            <a:schemeClr val="dk1"/>
          </a:lnRef>
          <a:fillRef idx="0">
            <a:schemeClr val="dk1"/>
          </a:fillRef>
          <a:effectRef idx="0">
            <a:schemeClr val="dk1"/>
          </a:effectRef>
          <a:fontRef idx="minor">
            <a:schemeClr val="tx1"/>
          </a:fontRef>
        </p:style>
      </p:cxnSp>
      <p:sp>
        <p:nvSpPr>
          <p:cNvPr id="100" name="Flowchart: Decision 12"/>
          <p:cNvSpPr/>
          <p:nvPr/>
        </p:nvSpPr>
        <p:spPr>
          <a:xfrm>
            <a:off x="8305617" y="379470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2" name="Flowchart: Decision 12"/>
          <p:cNvSpPr/>
          <p:nvPr/>
        </p:nvSpPr>
        <p:spPr>
          <a:xfrm>
            <a:off x="4295939" y="4699525"/>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9" name="Oval 108"/>
          <p:cNvSpPr/>
          <p:nvPr/>
        </p:nvSpPr>
        <p:spPr>
          <a:xfrm>
            <a:off x="4534200" y="4776341"/>
            <a:ext cx="264946" cy="2443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115" name="TextBox 114"/>
          <p:cNvSpPr txBox="1"/>
          <p:nvPr/>
        </p:nvSpPr>
        <p:spPr>
          <a:xfrm>
            <a:off x="6594992" y="3141203"/>
            <a:ext cx="794013" cy="215444"/>
          </a:xfrm>
          <a:prstGeom prst="rect">
            <a:avLst/>
          </a:prstGeom>
          <a:noFill/>
        </p:spPr>
        <p:txBody>
          <a:bodyPr wrap="square" rtlCol="0">
            <a:spAutoFit/>
          </a:bodyPr>
          <a:lstStyle/>
          <a:p>
            <a:r>
              <a:rPr lang="en-US" sz="800" dirty="0" smtClean="0"/>
              <a:t>Enhance?</a:t>
            </a:r>
            <a:endParaRPr lang="en-US" sz="800" dirty="0"/>
          </a:p>
        </p:txBody>
      </p:sp>
      <p:sp>
        <p:nvSpPr>
          <p:cNvPr id="119" name="TextBox 118"/>
          <p:cNvSpPr txBox="1"/>
          <p:nvPr/>
        </p:nvSpPr>
        <p:spPr>
          <a:xfrm>
            <a:off x="6822017" y="3015667"/>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3" name="TextBox 122"/>
          <p:cNvSpPr txBox="1"/>
          <p:nvPr/>
        </p:nvSpPr>
        <p:spPr>
          <a:xfrm>
            <a:off x="6407797" y="3473815"/>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7" name="TextBox 126"/>
          <p:cNvSpPr txBox="1"/>
          <p:nvPr/>
        </p:nvSpPr>
        <p:spPr>
          <a:xfrm>
            <a:off x="8500358" y="3883219"/>
            <a:ext cx="794013" cy="215444"/>
          </a:xfrm>
          <a:prstGeom prst="rect">
            <a:avLst/>
          </a:prstGeom>
          <a:noFill/>
        </p:spPr>
        <p:txBody>
          <a:bodyPr wrap="square" rtlCol="0">
            <a:spAutoFit/>
          </a:bodyPr>
          <a:lstStyle/>
          <a:p>
            <a:r>
              <a:rPr lang="en-US" sz="800" dirty="0" smtClean="0"/>
              <a:t>Pass?</a:t>
            </a:r>
            <a:endParaRPr lang="en-US" sz="800" dirty="0"/>
          </a:p>
        </p:txBody>
      </p:sp>
      <p:sp>
        <p:nvSpPr>
          <p:cNvPr id="134" name="TextBox 133"/>
          <p:cNvSpPr txBox="1"/>
          <p:nvPr/>
        </p:nvSpPr>
        <p:spPr>
          <a:xfrm>
            <a:off x="7965671" y="4200917"/>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35" name="TextBox 134"/>
          <p:cNvSpPr txBox="1"/>
          <p:nvPr/>
        </p:nvSpPr>
        <p:spPr>
          <a:xfrm>
            <a:off x="7620212" y="400187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04" name="TextBox 103"/>
          <p:cNvSpPr txBox="1"/>
          <p:nvPr/>
        </p:nvSpPr>
        <p:spPr>
          <a:xfrm>
            <a:off x="4827331" y="1861980"/>
            <a:ext cx="2450232" cy="230832"/>
          </a:xfrm>
          <a:prstGeom prst="rect">
            <a:avLst/>
          </a:prstGeom>
          <a:noFill/>
        </p:spPr>
        <p:txBody>
          <a:bodyPr wrap="square" rtlCol="0">
            <a:spAutoFit/>
          </a:bodyPr>
          <a:lstStyle/>
          <a:p>
            <a:pPr algn="ctr"/>
            <a:r>
              <a:rPr lang="en-US" sz="900" dirty="0" smtClean="0">
                <a:solidFill>
                  <a:srgbClr val="000000"/>
                </a:solidFill>
              </a:rPr>
              <a:t>FIBO Use and Maintenance</a:t>
            </a:r>
            <a:endParaRPr lang="en-US" sz="900" dirty="0" smtClean="0"/>
          </a:p>
        </p:txBody>
      </p:sp>
      <p:cxnSp>
        <p:nvCxnSpPr>
          <p:cNvPr id="77" name="Straight Arrow Connector 76"/>
          <p:cNvCxnSpPr/>
          <p:nvPr/>
        </p:nvCxnSpPr>
        <p:spPr>
          <a:xfrm rot="16200000" flipV="1">
            <a:off x="4513411" y="2677614"/>
            <a:ext cx="3756379" cy="2165994"/>
          </a:xfrm>
          <a:prstGeom prst="straightConnector1">
            <a:avLst/>
          </a:prstGeom>
          <a:ln w="63500">
            <a:solidFill>
              <a:srgbClr val="3DBD2D"/>
            </a:solidFill>
            <a:tailEnd type="arrow"/>
          </a:ln>
        </p:spPr>
        <p:style>
          <a:lnRef idx="2">
            <a:schemeClr val="accent1"/>
          </a:lnRef>
          <a:fillRef idx="0">
            <a:schemeClr val="accent1"/>
          </a:fillRef>
          <a:effectRef idx="1">
            <a:schemeClr val="accent1"/>
          </a:effectRef>
          <a:fontRef idx="minor">
            <a:schemeClr val="tx1"/>
          </a:fontRef>
        </p:style>
      </p:cxnSp>
      <p:sp>
        <p:nvSpPr>
          <p:cNvPr id="79" name="Date Placeholder 78"/>
          <p:cNvSpPr>
            <a:spLocks noGrp="1"/>
          </p:cNvSpPr>
          <p:nvPr>
            <p:ph type="dt" sz="half" idx="10"/>
          </p:nvPr>
        </p:nvSpPr>
        <p:spPr/>
        <p:txBody>
          <a:bodyPr/>
          <a:lstStyle/>
          <a:p>
            <a:fld id="{DE444E86-F099-0540-9C3A-847D2B54C8C4}" type="datetime1">
              <a:rPr lang="en-US" smtClean="0"/>
              <a:t>3/25/14</a:t>
            </a:fld>
            <a:endParaRPr lang="en-US"/>
          </a:p>
        </p:txBody>
      </p:sp>
      <p:sp>
        <p:nvSpPr>
          <p:cNvPr id="81" name="Slide Number Placeholder 80"/>
          <p:cNvSpPr>
            <a:spLocks noGrp="1"/>
          </p:cNvSpPr>
          <p:nvPr>
            <p:ph type="sldNum" sz="quarter" idx="12"/>
          </p:nvPr>
        </p:nvSpPr>
        <p:spPr/>
        <p:txBody>
          <a:bodyPr/>
          <a:lstStyle/>
          <a:p>
            <a:fld id="{A9EF402B-C8A5-5445-AD78-AAE8EACFDC0E}"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04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86480" y="567689"/>
            <a:ext cx="8741620" cy="5909311"/>
          </a:xfrm>
          <a:prstGeom prst="rect">
            <a:avLst/>
          </a:prstGeom>
          <a:noFill/>
        </p:spPr>
        <p:txBody>
          <a:bodyPr wrap="square" rtlCol="0">
            <a:spAutoFit/>
          </a:bodyPr>
          <a:lstStyle/>
          <a:p>
            <a:endParaRPr lang="en-US" dirty="0" smtClean="0"/>
          </a:p>
          <a:p>
            <a:r>
              <a:rPr lang="en-US" dirty="0" smtClean="0"/>
              <a:t>Slides </a:t>
            </a:r>
            <a:r>
              <a:rPr lang="en-US" dirty="0" smtClean="0"/>
              <a:t>4 and 5</a:t>
            </a:r>
            <a:r>
              <a:rPr lang="en-US" dirty="0" smtClean="0"/>
              <a:t> show </a:t>
            </a:r>
            <a:r>
              <a:rPr lang="en-US" dirty="0" smtClean="0"/>
              <a:t>the evolution of the FIBO development and use process.</a:t>
            </a:r>
            <a:r>
              <a:rPr lang="en-US" dirty="0" smtClean="0"/>
              <a:t> </a:t>
            </a:r>
            <a:r>
              <a:rPr lang="en-US" dirty="0" smtClean="0"/>
              <a:t>The “</a:t>
            </a:r>
            <a:r>
              <a:rPr lang="en-US" dirty="0" smtClean="0">
                <a:solidFill>
                  <a:srgbClr val="000000"/>
                </a:solidFill>
              </a:rPr>
              <a:t>One time conversion of EA to Cameo VOM,” </a:t>
            </a:r>
            <a:r>
              <a:rPr lang="en-US" dirty="0" smtClean="0">
                <a:solidFill>
                  <a:srgbClr val="000000"/>
                </a:solidFill>
              </a:rPr>
              <a:t>activity enables every FIBO to be available in and RDF/OWL representation.  Promotion </a:t>
            </a:r>
            <a:r>
              <a:rPr lang="en-US" dirty="0" smtClean="0">
                <a:solidFill>
                  <a:srgbClr val="000000"/>
                </a:solidFill>
              </a:rPr>
              <a:t>of FIBO-FND as an adopted standard to the FIBO Repository  - the solid green </a:t>
            </a:r>
            <a:r>
              <a:rPr lang="en-US" dirty="0" smtClean="0">
                <a:solidFill>
                  <a:srgbClr val="000000"/>
                </a:solidFill>
              </a:rPr>
              <a:t>line, enables replacement of the Beta BCO UML model with the actual standard UML model.</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On the way to accomplish this first FIBO standard, expectations have been greatly raised to begin using FIBO.  The stage has been </a:t>
            </a:r>
            <a:r>
              <a:rPr lang="en-US" dirty="0" smtClean="0">
                <a:solidFill>
                  <a:srgbClr val="000000"/>
                </a:solidFill>
              </a:rPr>
              <a:t>set</a:t>
            </a:r>
            <a:r>
              <a:rPr lang="en-US" dirty="0" smtClean="0">
                <a:solidFill>
                  <a:srgbClr val="000000"/>
                </a:solidFill>
              </a:rPr>
              <a:t>.  Now the script is </a:t>
            </a:r>
            <a:r>
              <a:rPr lang="en-US" dirty="0" smtClean="0">
                <a:solidFill>
                  <a:srgbClr val="000000"/>
                </a:solidFill>
              </a:rPr>
              <a:t>being </a:t>
            </a:r>
            <a:r>
              <a:rPr lang="en-US" dirty="0" smtClean="0">
                <a:solidFill>
                  <a:srgbClr val="000000"/>
                </a:solidFill>
              </a:rPr>
              <a:t>written as to how  both business people and technical people can have an assured </a:t>
            </a:r>
            <a:r>
              <a:rPr lang="en-US" dirty="0" smtClean="0">
                <a:solidFill>
                  <a:srgbClr val="000000"/>
                </a:solidFill>
              </a:rPr>
              <a:t>on-ramp </a:t>
            </a:r>
            <a:r>
              <a:rPr lang="en-US" dirty="0" smtClean="0">
                <a:solidFill>
                  <a:srgbClr val="000000"/>
                </a:solidFill>
              </a:rPr>
              <a:t>into building and using FIBO in its four forms:</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Slide</a:t>
            </a:r>
            <a:r>
              <a:rPr lang="en-US" dirty="0" smtClean="0">
                <a:solidFill>
                  <a:srgbClr val="000000"/>
                </a:solidFill>
              </a:rPr>
              <a:t> 7 </a:t>
            </a:r>
            <a:r>
              <a:rPr lang="en-US" dirty="0" smtClean="0">
                <a:solidFill>
                  <a:srgbClr val="000000"/>
                </a:solidFill>
              </a:rPr>
              <a:t>graphically depicts these four use cases.</a:t>
            </a:r>
            <a:endParaRPr lang="en-US" dirty="0" smtClean="0"/>
          </a:p>
        </p:txBody>
      </p:sp>
      <p:sp>
        <p:nvSpPr>
          <p:cNvPr id="13" name="Date Placeholder 12"/>
          <p:cNvSpPr>
            <a:spLocks noGrp="1"/>
          </p:cNvSpPr>
          <p:nvPr>
            <p:ph type="dt" sz="half" idx="10"/>
          </p:nvPr>
        </p:nvSpPr>
        <p:spPr/>
        <p:txBody>
          <a:bodyPr/>
          <a:lstStyle/>
          <a:p>
            <a:fld id="{FA2F06F9-57B4-ED49-9DF2-DFE4AC8BF8C3}" type="datetime1">
              <a:rPr lang="en-US" smtClean="0"/>
              <a:t>3/25/14</a:t>
            </a:fld>
            <a:endParaRPr lang="en-US"/>
          </a:p>
        </p:txBody>
      </p:sp>
      <p:sp>
        <p:nvSpPr>
          <p:cNvPr id="14" name="Footer Placeholder 13"/>
          <p:cNvSpPr>
            <a:spLocks noGrp="1"/>
          </p:cNvSpPr>
          <p:nvPr>
            <p:ph type="ftr" sz="quarter" idx="11"/>
          </p:nvPr>
        </p:nvSpPr>
        <p:spPr/>
        <p:txBody>
          <a:bodyPr/>
          <a:lstStyle/>
          <a:p>
            <a:r>
              <a:rPr lang="en-US" smtClean="0"/>
              <a:t>© 2014 EDMC   FIBO </a:t>
            </a:r>
            <a:endParaRPr lang="en-US"/>
          </a:p>
        </p:txBody>
      </p:sp>
      <p:sp>
        <p:nvSpPr>
          <p:cNvPr id="12" name="Slide Number Placeholder 11"/>
          <p:cNvSpPr>
            <a:spLocks noGrp="1"/>
          </p:cNvSpPr>
          <p:nvPr>
            <p:ph type="sldNum" sz="quarter" idx="12"/>
          </p:nvPr>
        </p:nvSpPr>
        <p:spPr/>
        <p:txBody>
          <a:bodyPr/>
          <a:lstStyle/>
          <a:p>
            <a:fld id="{A9EF402B-C8A5-5445-AD78-AAE8EACFDC0E}" type="slidenum">
              <a:rPr lang="en-US" smtClean="0"/>
              <a:pPr/>
              <a:t>6</a:t>
            </a:fld>
            <a:endParaRPr lang="en-US"/>
          </a:p>
        </p:txBody>
      </p:sp>
      <p:grpSp>
        <p:nvGrpSpPr>
          <p:cNvPr id="15" name="Group 14"/>
          <p:cNvGrpSpPr/>
          <p:nvPr/>
        </p:nvGrpSpPr>
        <p:grpSpPr>
          <a:xfrm>
            <a:off x="3045990" y="3720046"/>
            <a:ext cx="3358992" cy="2163333"/>
            <a:chOff x="83011" y="2613428"/>
            <a:chExt cx="3358992" cy="2163333"/>
          </a:xfrm>
        </p:grpSpPr>
        <p:sp>
          <p:nvSpPr>
            <p:cNvPr id="16" name="TextBox 15"/>
            <p:cNvSpPr txBox="1"/>
            <p:nvPr/>
          </p:nvSpPr>
          <p:spPr>
            <a:xfrm>
              <a:off x="83011" y="3904027"/>
              <a:ext cx="3358992" cy="369332"/>
            </a:xfrm>
            <a:prstGeom prst="rect">
              <a:avLst/>
            </a:prstGeom>
            <a:solidFill>
              <a:schemeClr val="accent2">
                <a:lumMod val="20000"/>
                <a:lumOff val="80000"/>
              </a:schemeClr>
            </a:solidFill>
          </p:spPr>
          <p:txBody>
            <a:bodyPr wrap="square" rtlCol="0">
              <a:spAutoFit/>
            </a:bodyPr>
            <a:lstStyle/>
            <a:p>
              <a:r>
                <a:rPr lang="en-US" dirty="0" err="1" smtClean="0"/>
                <a:t>FIBO’s</a:t>
              </a:r>
              <a:r>
                <a:rPr lang="en-US" dirty="0" smtClean="0"/>
                <a:t> in the Standards Process</a:t>
              </a:r>
              <a:endParaRPr lang="en-US" dirty="0"/>
            </a:p>
          </p:txBody>
        </p:sp>
        <p:sp>
          <p:nvSpPr>
            <p:cNvPr id="17" name="TextBox 16"/>
            <p:cNvSpPr txBox="1"/>
            <p:nvPr/>
          </p:nvSpPr>
          <p:spPr>
            <a:xfrm>
              <a:off x="112002" y="3118770"/>
              <a:ext cx="3077996" cy="646331"/>
            </a:xfrm>
            <a:prstGeom prst="rect">
              <a:avLst/>
            </a:prstGeom>
            <a:solidFill>
              <a:srgbClr val="FFFF00"/>
            </a:solidFill>
          </p:spPr>
          <p:txBody>
            <a:bodyPr wrap="square" rtlCol="0">
              <a:spAutoFit/>
            </a:bodyPr>
            <a:lstStyle/>
            <a:p>
              <a:r>
                <a:rPr lang="en-US" dirty="0" err="1" smtClean="0"/>
                <a:t>FIBO’s</a:t>
              </a:r>
              <a:r>
                <a:rPr lang="en-US" dirty="0" smtClean="0"/>
                <a:t> entering the Standards Process</a:t>
              </a:r>
              <a:endParaRPr lang="en-US" dirty="0"/>
            </a:p>
          </p:txBody>
        </p:sp>
        <p:sp>
          <p:nvSpPr>
            <p:cNvPr id="18" name="TextBox 17"/>
            <p:cNvSpPr txBox="1"/>
            <p:nvPr/>
          </p:nvSpPr>
          <p:spPr>
            <a:xfrm>
              <a:off x="197008" y="2613428"/>
              <a:ext cx="2011347" cy="369332"/>
            </a:xfrm>
            <a:prstGeom prst="rect">
              <a:avLst/>
            </a:prstGeom>
            <a:solidFill>
              <a:srgbClr val="FF0000"/>
            </a:solidFill>
          </p:spPr>
          <p:txBody>
            <a:bodyPr wrap="square" rtlCol="0">
              <a:spAutoFit/>
            </a:bodyPr>
            <a:lstStyle/>
            <a:p>
              <a:r>
                <a:rPr lang="en-US" dirty="0" err="1" smtClean="0"/>
                <a:t>FIBO’s</a:t>
              </a:r>
              <a:r>
                <a:rPr lang="en-US" dirty="0" smtClean="0"/>
                <a:t>  in waiting</a:t>
              </a:r>
              <a:endParaRPr lang="en-US" dirty="0"/>
            </a:p>
          </p:txBody>
        </p:sp>
        <p:sp>
          <p:nvSpPr>
            <p:cNvPr id="19" name="TextBox 18"/>
            <p:cNvSpPr txBox="1"/>
            <p:nvPr/>
          </p:nvSpPr>
          <p:spPr>
            <a:xfrm>
              <a:off x="247964" y="4407429"/>
              <a:ext cx="2707702" cy="369332"/>
            </a:xfrm>
            <a:prstGeom prst="rect">
              <a:avLst/>
            </a:prstGeom>
            <a:solidFill>
              <a:srgbClr val="2F8901"/>
            </a:solidFill>
          </p:spPr>
          <p:txBody>
            <a:bodyPr wrap="square" rtlCol="0">
              <a:spAutoFit/>
            </a:bodyPr>
            <a:lstStyle/>
            <a:p>
              <a:r>
                <a:rPr lang="en-US" dirty="0" smtClean="0"/>
                <a:t>Ratified FIBO </a:t>
              </a:r>
              <a:r>
                <a:rPr lang="en-US" dirty="0" smtClean="0"/>
                <a:t>Standards</a:t>
              </a:r>
              <a:endParaRPr lang="en-US" dirty="0"/>
            </a:p>
          </p:txBody>
        </p:sp>
      </p:grpSp>
      <p:sp>
        <p:nvSpPr>
          <p:cNvPr id="20" name="Rectangle 19"/>
          <p:cNvSpPr/>
          <p:nvPr/>
        </p:nvSpPr>
        <p:spPr>
          <a:xfrm>
            <a:off x="2590800" y="198357"/>
            <a:ext cx="4548040" cy="584776"/>
          </a:xfrm>
          <a:prstGeom prst="rect">
            <a:avLst/>
          </a:prstGeom>
        </p:spPr>
        <p:txBody>
          <a:bodyPr wrap="none">
            <a:spAutoFit/>
          </a:bodyPr>
          <a:lstStyle/>
          <a:p>
            <a:r>
              <a:rPr lang="en-US" sz="3200" dirty="0" smtClean="0"/>
              <a:t>There are Four FIBO Types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utoShape 24"/>
          <p:cNvSpPr>
            <a:spLocks/>
          </p:cNvSpPr>
          <p:nvPr/>
        </p:nvSpPr>
        <p:spPr bwMode="auto">
          <a:xfrm rot="839999">
            <a:off x="4541378" y="16246"/>
            <a:ext cx="4920655" cy="5212906"/>
          </a:xfrm>
          <a:custGeom>
            <a:avLst/>
            <a:gdLst>
              <a:gd name="T0" fmla="*/ 10800 w 21600"/>
              <a:gd name="T1" fmla="*/ 10800 h 21600"/>
            </a:gdLst>
            <a:ahLst/>
            <a:cxnLst>
              <a:cxn ang="0">
                <a:pos x="T0" y="T1"/>
              </a:cxn>
            </a:cxnLst>
            <a:rect l="0" t="0"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moveTo>
                  <a:pt x="10800" y="5800"/>
                </a:moveTo>
              </a:path>
            </a:pathLst>
          </a:custGeom>
          <a:solidFill>
            <a:srgbClr val="FFFF00">
              <a:alpha val="9804"/>
            </a:srgb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r>
              <a:rPr lang="en-US" dirty="0" smtClean="0">
                <a:latin typeface="Gill Sans" pitchFamily="-108" charset="0"/>
                <a:ea typeface="ヒラギノ角ゴ ProN W3" pitchFamily="-108" charset="-128"/>
                <a:cs typeface="ヒラギノ角ゴ ProN W3" pitchFamily="-108" charset="-128"/>
                <a:sym typeface="Gill Sans" pitchFamily="-108" charset="0"/>
              </a:rPr>
              <a:t>      </a:t>
            </a:r>
            <a:endParaRPr lang="en-US" dirty="0">
              <a:latin typeface="Gill Sans" pitchFamily="-108" charset="0"/>
              <a:ea typeface="ヒラギノ角ゴ ProN W3" pitchFamily="-108" charset="-128"/>
              <a:cs typeface="ヒラギノ角ゴ ProN W3" pitchFamily="-108" charset="-128"/>
              <a:sym typeface="Gill Sans" pitchFamily="-108" charset="0"/>
            </a:endParaRPr>
          </a:p>
        </p:txBody>
      </p:sp>
      <p:grpSp>
        <p:nvGrpSpPr>
          <p:cNvPr id="2" name="Group 59"/>
          <p:cNvGrpSpPr/>
          <p:nvPr/>
        </p:nvGrpSpPr>
        <p:grpSpPr>
          <a:xfrm>
            <a:off x="1923977" y="1031160"/>
            <a:ext cx="1977181" cy="1356857"/>
            <a:chOff x="9968750" y="2017111"/>
            <a:chExt cx="1031689" cy="802289"/>
          </a:xfrm>
        </p:grpSpPr>
        <p:sp>
          <p:nvSpPr>
            <p:cNvPr id="49"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9968750" y="2017111"/>
              <a:ext cx="1031689" cy="709736"/>
            </a:xfrm>
            <a:prstGeom prst="rect">
              <a:avLst/>
            </a:prstGeom>
            <a:noFill/>
          </p:spPr>
          <p:txBody>
            <a:bodyPr wrap="square" rtlCol="0">
              <a:spAutoFit/>
            </a:bodyPr>
            <a:lstStyle/>
            <a:p>
              <a:r>
                <a:rPr lang="en-US" sz="2000" dirty="0" smtClean="0">
                  <a:solidFill>
                    <a:srgbClr val="000000"/>
                  </a:solidFill>
                </a:rPr>
                <a:t>FIBO BCO/UML</a:t>
              </a:r>
            </a:p>
            <a:p>
              <a:r>
                <a:rPr lang="en-US" sz="2000" dirty="0" smtClean="0">
                  <a:solidFill>
                    <a:srgbClr val="000000"/>
                  </a:solidFill>
                </a:rPr>
                <a:t>Model </a:t>
              </a:r>
              <a:r>
                <a:rPr lang="en-US" sz="2000" dirty="0" smtClean="0">
                  <a:solidFill>
                    <a:srgbClr val="000000"/>
                  </a:solidFill>
                </a:rPr>
                <a:t>in</a:t>
              </a:r>
            </a:p>
            <a:p>
              <a:r>
                <a:rPr lang="en-US" sz="2000" dirty="0" smtClean="0">
                  <a:solidFill>
                    <a:srgbClr val="000000"/>
                  </a:solidFill>
                </a:rPr>
                <a:t> Cameo/VOM</a:t>
              </a:r>
              <a:endParaRPr lang="en-US" sz="2000" dirty="0" smtClean="0">
                <a:solidFill>
                  <a:srgbClr val="000000"/>
                </a:solidFill>
              </a:endParaRPr>
            </a:p>
            <a:p>
              <a:endParaRPr lang="en-US" sz="1200" dirty="0"/>
            </a:p>
          </p:txBody>
        </p:sp>
      </p:grpSp>
      <p:grpSp>
        <p:nvGrpSpPr>
          <p:cNvPr id="3" name="Group 58"/>
          <p:cNvGrpSpPr/>
          <p:nvPr/>
        </p:nvGrpSpPr>
        <p:grpSpPr>
          <a:xfrm>
            <a:off x="5075786" y="1180432"/>
            <a:ext cx="4064568" cy="2468562"/>
            <a:chOff x="3983038" y="2411414"/>
            <a:chExt cx="4064568" cy="2468562"/>
          </a:xfrm>
        </p:grpSpPr>
        <p:grpSp>
          <p:nvGrpSpPr>
            <p:cNvPr id="5" name="Group 9"/>
            <p:cNvGrpSpPr>
              <a:grpSpLocks/>
            </p:cNvGrpSpPr>
            <p:nvPr/>
          </p:nvGrpSpPr>
          <p:grpSpPr bwMode="auto">
            <a:xfrm>
              <a:off x="5690832" y="2586038"/>
              <a:ext cx="1031875" cy="1143000"/>
              <a:chOff x="0" y="0"/>
              <a:chExt cx="650" cy="720"/>
            </a:xfrm>
          </p:grpSpPr>
          <p:sp>
            <p:nvSpPr>
              <p:cNvPr id="6" name="Oval 2"/>
              <p:cNvSpPr>
                <a:spLocks/>
              </p:cNvSpPr>
              <p:nvPr/>
            </p:nvSpPr>
            <p:spPr bwMode="auto">
              <a:xfrm>
                <a:off x="0" y="201"/>
                <a:ext cx="230" cy="231"/>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7" name="Oval 3"/>
              <p:cNvSpPr>
                <a:spLocks/>
              </p:cNvSpPr>
              <p:nvPr/>
            </p:nvSpPr>
            <p:spPr bwMode="auto">
              <a:xfrm>
                <a:off x="477" y="242"/>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8" name="Oval 4"/>
              <p:cNvSpPr>
                <a:spLocks/>
              </p:cNvSpPr>
              <p:nvPr/>
            </p:nvSpPr>
            <p:spPr bwMode="auto">
              <a:xfrm>
                <a:off x="304" y="0"/>
                <a:ext cx="173" cy="172"/>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 name="Oval 5"/>
              <p:cNvSpPr>
                <a:spLocks/>
              </p:cNvSpPr>
              <p:nvPr/>
            </p:nvSpPr>
            <p:spPr bwMode="auto">
              <a:xfrm>
                <a:off x="131" y="547"/>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 name="Line 6"/>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 name="Line 7"/>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2" name="Line 8"/>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grpSp>
          <p:nvGrpSpPr>
            <p:cNvPr id="13" name="Group 18"/>
            <p:cNvGrpSpPr>
              <a:grpSpLocks/>
            </p:cNvGrpSpPr>
            <p:nvPr/>
          </p:nvGrpSpPr>
          <p:grpSpPr bwMode="auto">
            <a:xfrm rot="10800000">
              <a:off x="3983038" y="2411414"/>
              <a:ext cx="1033463" cy="1143000"/>
              <a:chOff x="0" y="0"/>
              <a:chExt cx="650" cy="719"/>
            </a:xfrm>
          </p:grpSpPr>
          <p:sp>
            <p:nvSpPr>
              <p:cNvPr id="14" name="Oval 11"/>
              <p:cNvSpPr>
                <a:spLocks/>
              </p:cNvSpPr>
              <p:nvPr/>
            </p:nvSpPr>
            <p:spPr bwMode="auto">
              <a:xfrm>
                <a:off x="0" y="204"/>
                <a:ext cx="230" cy="232"/>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5" name="Oval 12"/>
              <p:cNvSpPr>
                <a:spLocks/>
              </p:cNvSpPr>
              <p:nvPr/>
            </p:nvSpPr>
            <p:spPr bwMode="auto">
              <a:xfrm>
                <a:off x="479" y="245"/>
                <a:ext cx="173" cy="175"/>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6" name="Oval 13"/>
              <p:cNvSpPr>
                <a:spLocks/>
              </p:cNvSpPr>
              <p:nvPr/>
            </p:nvSpPr>
            <p:spPr bwMode="auto">
              <a:xfrm>
                <a:off x="305" y="2"/>
                <a:ext cx="175"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 name="Oval 14"/>
              <p:cNvSpPr>
                <a:spLocks/>
              </p:cNvSpPr>
              <p:nvPr/>
            </p:nvSpPr>
            <p:spPr bwMode="auto">
              <a:xfrm>
                <a:off x="133" y="549"/>
                <a:ext cx="173"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 name="Line 15"/>
              <p:cNvSpPr>
                <a:spLocks noChangeShapeType="1"/>
              </p:cNvSpPr>
              <p:nvPr/>
            </p:nvSpPr>
            <p:spPr bwMode="auto">
              <a:xfrm>
                <a:off x="426" y="157"/>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9" name="Line 16"/>
              <p:cNvSpPr>
                <a:spLocks noChangeShapeType="1"/>
              </p:cNvSpPr>
              <p:nvPr/>
            </p:nvSpPr>
            <p:spPr bwMode="auto">
              <a:xfrm>
                <a:off x="231" y="320"/>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0" name="Line 17"/>
              <p:cNvSpPr>
                <a:spLocks noChangeShapeType="1"/>
              </p:cNvSpPr>
              <p:nvPr/>
            </p:nvSpPr>
            <p:spPr bwMode="auto">
              <a:xfrm flipH="1">
                <a:off x="280" y="392"/>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grpSp>
          <p:nvGrpSpPr>
            <p:cNvPr id="21" name="Group 92"/>
            <p:cNvGrpSpPr>
              <a:grpSpLocks/>
            </p:cNvGrpSpPr>
            <p:nvPr/>
          </p:nvGrpSpPr>
          <p:grpSpPr bwMode="auto">
            <a:xfrm>
              <a:off x="4339185" y="3494088"/>
              <a:ext cx="1031875" cy="1143000"/>
              <a:chOff x="0" y="0"/>
              <a:chExt cx="650" cy="720"/>
            </a:xfrm>
          </p:grpSpPr>
          <p:sp>
            <p:nvSpPr>
              <p:cNvPr id="23" name="Oval 85"/>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4" name="Oval 86"/>
              <p:cNvSpPr>
                <a:spLocks/>
              </p:cNvSpPr>
              <p:nvPr/>
            </p:nvSpPr>
            <p:spPr bwMode="auto">
              <a:xfrm>
                <a:off x="477" y="242"/>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5" name="Oval 87"/>
              <p:cNvSpPr>
                <a:spLocks/>
              </p:cNvSpPr>
              <p:nvPr/>
            </p:nvSpPr>
            <p:spPr bwMode="auto">
              <a:xfrm>
                <a:off x="304" y="0"/>
                <a:ext cx="173" cy="172"/>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6" name="Oval 88"/>
              <p:cNvSpPr>
                <a:spLocks/>
              </p:cNvSpPr>
              <p:nvPr/>
            </p:nvSpPr>
            <p:spPr bwMode="auto">
              <a:xfrm>
                <a:off x="131" y="547"/>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7" name="Line 89"/>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8" name="Line 90"/>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29" name="Line 91"/>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grpSp>
          <p:nvGrpSpPr>
            <p:cNvPr id="22" name="Group 101"/>
            <p:cNvGrpSpPr>
              <a:grpSpLocks/>
            </p:cNvGrpSpPr>
            <p:nvPr/>
          </p:nvGrpSpPr>
          <p:grpSpPr bwMode="auto">
            <a:xfrm>
              <a:off x="5971027" y="3736976"/>
              <a:ext cx="1033462" cy="1143000"/>
              <a:chOff x="0" y="0"/>
              <a:chExt cx="650" cy="720"/>
            </a:xfrm>
          </p:grpSpPr>
          <p:sp>
            <p:nvSpPr>
              <p:cNvPr id="31" name="Oval 94"/>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2" name="Oval 95"/>
              <p:cNvSpPr>
                <a:spLocks/>
              </p:cNvSpPr>
              <p:nvPr/>
            </p:nvSpPr>
            <p:spPr bwMode="auto">
              <a:xfrm>
                <a:off x="477" y="242"/>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3" name="Oval 96"/>
              <p:cNvSpPr>
                <a:spLocks/>
              </p:cNvSpPr>
              <p:nvPr/>
            </p:nvSpPr>
            <p:spPr bwMode="auto">
              <a:xfrm>
                <a:off x="304" y="0"/>
                <a:ext cx="175" cy="172"/>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4" name="Oval 97"/>
              <p:cNvSpPr>
                <a:spLocks/>
              </p:cNvSpPr>
              <p:nvPr/>
            </p:nvSpPr>
            <p:spPr bwMode="auto">
              <a:xfrm>
                <a:off x="131" y="547"/>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5" name="Line 98"/>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6" name="Line 99"/>
              <p:cNvSpPr>
                <a:spLocks noChangeShapeType="1"/>
              </p:cNvSpPr>
              <p:nvPr/>
            </p:nvSpPr>
            <p:spPr bwMode="auto">
              <a:xfrm>
                <a:off x="230" y="316"/>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37" name="Line 100"/>
              <p:cNvSpPr>
                <a:spLocks noChangeShapeType="1"/>
              </p:cNvSpPr>
              <p:nvPr/>
            </p:nvSpPr>
            <p:spPr bwMode="auto">
              <a:xfrm flipH="1">
                <a:off x="279" y="390"/>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52" name="TextBox 51"/>
            <p:cNvSpPr txBox="1"/>
            <p:nvPr/>
          </p:nvSpPr>
          <p:spPr>
            <a:xfrm>
              <a:off x="4156548" y="2935499"/>
              <a:ext cx="1167455" cy="369332"/>
            </a:xfrm>
            <a:prstGeom prst="rect">
              <a:avLst/>
            </a:prstGeom>
            <a:noFill/>
          </p:spPr>
          <p:txBody>
            <a:bodyPr wrap="square" rtlCol="0">
              <a:spAutoFit/>
            </a:bodyPr>
            <a:lstStyle/>
            <a:p>
              <a:r>
                <a:rPr lang="en-US" dirty="0" smtClean="0"/>
                <a:t>FIBO-FND</a:t>
              </a:r>
              <a:endParaRPr lang="en-US" dirty="0"/>
            </a:p>
          </p:txBody>
        </p:sp>
        <p:sp>
          <p:nvSpPr>
            <p:cNvPr id="92" name="TextBox 91"/>
            <p:cNvSpPr txBox="1"/>
            <p:nvPr/>
          </p:nvSpPr>
          <p:spPr>
            <a:xfrm>
              <a:off x="6226788" y="3150628"/>
              <a:ext cx="1820818" cy="369332"/>
            </a:xfrm>
            <a:prstGeom prst="rect">
              <a:avLst/>
            </a:prstGeom>
            <a:noFill/>
          </p:spPr>
          <p:txBody>
            <a:bodyPr wrap="square" rtlCol="0">
              <a:spAutoFit/>
            </a:bodyPr>
            <a:lstStyle/>
            <a:p>
              <a:r>
                <a:rPr lang="en-US" dirty="0" smtClean="0"/>
                <a:t>FIBO-</a:t>
              </a:r>
              <a:r>
                <a:rPr lang="en-US" dirty="0" err="1" smtClean="0"/>
                <a:t>n</a:t>
              </a:r>
              <a:r>
                <a:rPr lang="en-US" dirty="0" smtClean="0"/>
                <a:t>….n-1</a:t>
              </a:r>
              <a:endParaRPr lang="en-US" dirty="0"/>
            </a:p>
          </p:txBody>
        </p:sp>
        <p:sp>
          <p:nvSpPr>
            <p:cNvPr id="93" name="TextBox 92"/>
            <p:cNvSpPr txBox="1"/>
            <p:nvPr/>
          </p:nvSpPr>
          <p:spPr>
            <a:xfrm>
              <a:off x="4821785" y="4275694"/>
              <a:ext cx="1167455" cy="369332"/>
            </a:xfrm>
            <a:prstGeom prst="rect">
              <a:avLst/>
            </a:prstGeom>
            <a:noFill/>
          </p:spPr>
          <p:txBody>
            <a:bodyPr wrap="square" rtlCol="0">
              <a:spAutoFit/>
            </a:bodyPr>
            <a:lstStyle/>
            <a:p>
              <a:r>
                <a:rPr lang="en-US" dirty="0" smtClean="0"/>
                <a:t>FIBO-BE</a:t>
              </a:r>
              <a:endParaRPr lang="en-US" dirty="0"/>
            </a:p>
          </p:txBody>
        </p:sp>
        <p:sp>
          <p:nvSpPr>
            <p:cNvPr id="94" name="TextBox 93"/>
            <p:cNvSpPr txBox="1"/>
            <p:nvPr/>
          </p:nvSpPr>
          <p:spPr>
            <a:xfrm>
              <a:off x="6529032" y="4297879"/>
              <a:ext cx="1167455" cy="369332"/>
            </a:xfrm>
            <a:prstGeom prst="rect">
              <a:avLst/>
            </a:prstGeom>
            <a:noFill/>
          </p:spPr>
          <p:txBody>
            <a:bodyPr wrap="square" rtlCol="0">
              <a:spAutoFit/>
            </a:bodyPr>
            <a:lstStyle/>
            <a:p>
              <a:r>
                <a:rPr lang="en-US" dirty="0" smtClean="0"/>
                <a:t>FIBO-IND</a:t>
              </a:r>
              <a:endParaRPr lang="en-US" dirty="0"/>
            </a:p>
          </p:txBody>
        </p:sp>
      </p:grpSp>
      <p:cxnSp>
        <p:nvCxnSpPr>
          <p:cNvPr id="96" name="Straight Connector 95"/>
          <p:cNvCxnSpPr/>
          <p:nvPr/>
        </p:nvCxnSpPr>
        <p:spPr>
          <a:xfrm>
            <a:off x="2462355" y="2388017"/>
            <a:ext cx="3334703" cy="2331502"/>
          </a:xfrm>
          <a:prstGeom prst="line">
            <a:avLst/>
          </a:prstGeom>
          <a:ln w="63500">
            <a:solidFill>
              <a:srgbClr val="3DBD2D"/>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2259155" y="127004"/>
            <a:ext cx="2877444" cy="867797"/>
          </a:xfrm>
          <a:prstGeom prst="line">
            <a:avLst/>
          </a:prstGeom>
          <a:ln w="63500">
            <a:solidFill>
              <a:srgbClr val="3DBD2D"/>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5179283" y="5064072"/>
            <a:ext cx="1301131" cy="307777"/>
          </a:xfrm>
          <a:prstGeom prst="rect">
            <a:avLst/>
          </a:prstGeom>
          <a:solidFill>
            <a:srgbClr val="2F8901"/>
          </a:solidFill>
        </p:spPr>
        <p:txBody>
          <a:bodyPr wrap="square" rtlCol="0">
            <a:spAutoFit/>
          </a:bodyPr>
          <a:lstStyle/>
          <a:p>
            <a:r>
              <a:rPr lang="en-US" sz="1400" dirty="0" smtClean="0"/>
              <a:t>FIBO Standards</a:t>
            </a:r>
            <a:endParaRPr lang="en-US" sz="1400" dirty="0"/>
          </a:p>
        </p:txBody>
      </p:sp>
      <p:sp>
        <p:nvSpPr>
          <p:cNvPr id="58" name="TextBox 57"/>
          <p:cNvSpPr txBox="1"/>
          <p:nvPr/>
        </p:nvSpPr>
        <p:spPr>
          <a:xfrm>
            <a:off x="83011" y="4823048"/>
            <a:ext cx="9035589" cy="1936428"/>
          </a:xfrm>
          <a:prstGeom prst="rect">
            <a:avLst/>
          </a:prstGeom>
          <a:noFill/>
        </p:spPr>
        <p:txBody>
          <a:bodyPr wrap="square" rtlCol="0">
            <a:spAutoFit/>
          </a:bodyPr>
          <a:lstStyle/>
          <a:p>
            <a:pPr>
              <a:lnSpc>
                <a:spcPts val="1780"/>
              </a:lnSpc>
            </a:pPr>
            <a:r>
              <a:rPr lang="en-US" sz="1400" dirty="0" smtClean="0"/>
              <a:t>There is a constellation of </a:t>
            </a:r>
            <a:r>
              <a:rPr lang="en-US" sz="1400" dirty="0" err="1" smtClean="0"/>
              <a:t>FIBO’s</a:t>
            </a:r>
            <a:r>
              <a:rPr lang="en-US" sz="1400" dirty="0" smtClean="0"/>
              <a:t> in various states of maturation. A Mature FIBO has exited the standards process and been reinserted, published in the FIBO Repository as being in the family of</a:t>
            </a:r>
          </a:p>
          <a:p>
            <a:pPr>
              <a:lnSpc>
                <a:spcPts val="1780"/>
              </a:lnSpc>
            </a:pPr>
            <a:r>
              <a:rPr lang="en-US" sz="1400" dirty="0" smtClean="0"/>
              <a:t>There are  are </a:t>
            </a:r>
            <a:r>
              <a:rPr lang="en-US" sz="1400" dirty="0" smtClean="0">
                <a:effectLst>
                  <a:outerShdw blurRad="50800" dist="38100" dir="2700000" algn="tl" rotWithShape="0">
                    <a:schemeClr val="accent2">
                      <a:lumMod val="20000"/>
                      <a:lumOff val="80000"/>
                      <a:alpha val="43000"/>
                    </a:schemeClr>
                  </a:outerShdw>
                </a:effectLst>
              </a:rPr>
              <a:t>                                                                </a:t>
            </a:r>
            <a:r>
              <a:rPr lang="en-US" sz="1400" dirty="0" smtClean="0"/>
              <a:t>.  They would have exited the “Change FIBO BCO” decision diamond.  These </a:t>
            </a:r>
            <a:r>
              <a:rPr lang="en-US" sz="1400" dirty="0" err="1" smtClean="0"/>
              <a:t>FIBO’s</a:t>
            </a:r>
            <a:r>
              <a:rPr lang="en-US" sz="1400" dirty="0" smtClean="0"/>
              <a:t> have both Compliant UML and RDF models, but not the required OMG decorations.    </a:t>
            </a:r>
          </a:p>
          <a:p>
            <a:pPr>
              <a:lnSpc>
                <a:spcPts val="1780"/>
              </a:lnSpc>
            </a:pPr>
            <a:r>
              <a:rPr lang="en-US" sz="1400" dirty="0" smtClean="0"/>
              <a:t>There are                                                                            These </a:t>
            </a:r>
            <a:r>
              <a:rPr lang="en-US" sz="1400" dirty="0" err="1" smtClean="0"/>
              <a:t>FIBO’s</a:t>
            </a:r>
            <a:r>
              <a:rPr lang="en-US" sz="1400" dirty="0" smtClean="0"/>
              <a:t>  have exited the box labeled “EDM Council Determines Next FIBO </a:t>
            </a:r>
            <a:r>
              <a:rPr lang="en-US" sz="1400" dirty="0" err="1" smtClean="0"/>
              <a:t>SubDomain</a:t>
            </a:r>
            <a:r>
              <a:rPr lang="en-US" sz="1400" dirty="0" smtClean="0"/>
              <a:t> Release from the UML Model. “ They will be subjected to the rigors of testing in industry standard inference engines against instance data.  There are </a:t>
            </a:r>
            <a:r>
              <a:rPr lang="en-US" sz="1400" dirty="0" err="1" smtClean="0"/>
              <a:t>fffffffffffdddddd</a:t>
            </a:r>
            <a:r>
              <a:rPr lang="en-US" sz="1400" dirty="0" smtClean="0"/>
              <a:t>          These FIBO’ have been developed by the Council and the </a:t>
            </a:r>
            <a:r>
              <a:rPr lang="en-US" sz="1400" dirty="0" err="1" smtClean="0"/>
              <a:t>SME’s</a:t>
            </a:r>
            <a:r>
              <a:rPr lang="en-US" sz="1400" dirty="0" smtClean="0"/>
              <a:t>, but have not yet entered the formal standards process.  Each of these </a:t>
            </a:r>
            <a:r>
              <a:rPr lang="en-US" sz="1400" dirty="0" err="1" smtClean="0"/>
              <a:t>FIBO’s</a:t>
            </a:r>
            <a:r>
              <a:rPr lang="en-US" sz="1400" dirty="0" smtClean="0"/>
              <a:t> </a:t>
            </a:r>
            <a:r>
              <a:rPr lang="en-US" sz="1400" dirty="0" smtClean="0"/>
              <a:t>   </a:t>
            </a:r>
            <a:endParaRPr lang="en-US" sz="1400" dirty="0" smtClean="0"/>
          </a:p>
        </p:txBody>
      </p:sp>
      <p:sp>
        <p:nvSpPr>
          <p:cNvPr id="65" name="TextBox 64"/>
          <p:cNvSpPr txBox="1"/>
          <p:nvPr/>
        </p:nvSpPr>
        <p:spPr>
          <a:xfrm>
            <a:off x="1202682" y="5321049"/>
            <a:ext cx="2596035" cy="307777"/>
          </a:xfrm>
          <a:prstGeom prst="rect">
            <a:avLst/>
          </a:prstGeom>
          <a:solidFill>
            <a:schemeClr val="accent2">
              <a:lumMod val="20000"/>
              <a:lumOff val="80000"/>
            </a:schemeClr>
          </a:solidFill>
        </p:spPr>
        <p:txBody>
          <a:bodyPr wrap="square" rtlCol="0">
            <a:spAutoFit/>
          </a:bodyPr>
          <a:lstStyle/>
          <a:p>
            <a:r>
              <a:rPr lang="en-US" sz="1400" b="1" dirty="0" err="1" smtClean="0">
                <a:effectLst>
                  <a:outerShdw blurRad="50800" dist="38100" dir="2700000" algn="tl" rotWithShape="0">
                    <a:schemeClr val="accent2">
                      <a:lumMod val="20000"/>
                      <a:lumOff val="80000"/>
                      <a:alpha val="43000"/>
                    </a:schemeClr>
                  </a:outerShdw>
                </a:effectLst>
              </a:rPr>
              <a:t>FIBO’s</a:t>
            </a:r>
            <a:r>
              <a:rPr lang="en-US" sz="1400" b="1" dirty="0" smtClean="0">
                <a:effectLst>
                  <a:outerShdw blurRad="50800" dist="38100" dir="2700000" algn="tl" rotWithShape="0">
                    <a:schemeClr val="accent2">
                      <a:lumMod val="20000"/>
                      <a:lumOff val="80000"/>
                      <a:alpha val="43000"/>
                    </a:schemeClr>
                  </a:outerShdw>
                </a:effectLst>
              </a:rPr>
              <a:t> in the standards process</a:t>
            </a:r>
            <a:r>
              <a:rPr lang="en-US" sz="1400" dirty="0" smtClean="0"/>
              <a:t>. </a:t>
            </a:r>
            <a:endParaRPr lang="en-US" sz="1400" dirty="0"/>
          </a:p>
        </p:txBody>
      </p:sp>
      <p:sp>
        <p:nvSpPr>
          <p:cNvPr id="67" name="TextBox 66"/>
          <p:cNvSpPr txBox="1"/>
          <p:nvPr/>
        </p:nvSpPr>
        <p:spPr>
          <a:xfrm>
            <a:off x="901492" y="5759450"/>
            <a:ext cx="2999666" cy="307777"/>
          </a:xfrm>
          <a:prstGeom prst="rect">
            <a:avLst/>
          </a:prstGeom>
          <a:solidFill>
            <a:srgbClr val="FFFF00"/>
          </a:solidFill>
        </p:spPr>
        <p:txBody>
          <a:bodyPr wrap="square" rtlCol="0">
            <a:spAutoFit/>
          </a:bodyPr>
          <a:lstStyle/>
          <a:p>
            <a:r>
              <a:rPr lang="en-US" sz="1400" dirty="0" err="1" smtClean="0"/>
              <a:t>FIBO’s</a:t>
            </a:r>
            <a:r>
              <a:rPr lang="en-US" sz="1400" dirty="0" smtClean="0"/>
              <a:t> entering the Standards Process</a:t>
            </a:r>
            <a:endParaRPr lang="en-US" sz="1400" dirty="0"/>
          </a:p>
        </p:txBody>
      </p:sp>
      <p:sp>
        <p:nvSpPr>
          <p:cNvPr id="68" name="TextBox 67"/>
          <p:cNvSpPr txBox="1"/>
          <p:nvPr/>
        </p:nvSpPr>
        <p:spPr>
          <a:xfrm>
            <a:off x="3840251" y="6223396"/>
            <a:ext cx="1458769" cy="307777"/>
          </a:xfrm>
          <a:prstGeom prst="rect">
            <a:avLst/>
          </a:prstGeom>
          <a:solidFill>
            <a:srgbClr val="FF0000"/>
          </a:solidFill>
        </p:spPr>
        <p:txBody>
          <a:bodyPr wrap="square" rtlCol="0">
            <a:spAutoFit/>
          </a:bodyPr>
          <a:lstStyle/>
          <a:p>
            <a:r>
              <a:rPr lang="en-US" sz="1400" dirty="0" err="1" smtClean="0"/>
              <a:t>FIBO’s</a:t>
            </a:r>
            <a:r>
              <a:rPr lang="en-US" sz="1400" dirty="0" smtClean="0"/>
              <a:t>  in waiting.</a:t>
            </a:r>
            <a:endParaRPr lang="en-US" sz="1400" dirty="0"/>
          </a:p>
        </p:txBody>
      </p:sp>
      <p:grpSp>
        <p:nvGrpSpPr>
          <p:cNvPr id="30" name="Group 110"/>
          <p:cNvGrpSpPr/>
          <p:nvPr/>
        </p:nvGrpSpPr>
        <p:grpSpPr>
          <a:xfrm>
            <a:off x="83011" y="2613428"/>
            <a:ext cx="3358992" cy="2163333"/>
            <a:chOff x="83011" y="2613428"/>
            <a:chExt cx="3358992" cy="2163333"/>
          </a:xfrm>
        </p:grpSpPr>
        <p:sp>
          <p:nvSpPr>
            <p:cNvPr id="103" name="TextBox 102"/>
            <p:cNvSpPr txBox="1"/>
            <p:nvPr/>
          </p:nvSpPr>
          <p:spPr>
            <a:xfrm>
              <a:off x="83011" y="3904027"/>
              <a:ext cx="3358992" cy="369332"/>
            </a:xfrm>
            <a:prstGeom prst="rect">
              <a:avLst/>
            </a:prstGeom>
            <a:solidFill>
              <a:schemeClr val="accent2">
                <a:lumMod val="20000"/>
                <a:lumOff val="80000"/>
              </a:schemeClr>
            </a:solidFill>
          </p:spPr>
          <p:txBody>
            <a:bodyPr wrap="square" rtlCol="0">
              <a:spAutoFit/>
            </a:bodyPr>
            <a:lstStyle/>
            <a:p>
              <a:r>
                <a:rPr lang="en-US" dirty="0" err="1" smtClean="0"/>
                <a:t>FIBO’s</a:t>
              </a:r>
              <a:r>
                <a:rPr lang="en-US" dirty="0" smtClean="0"/>
                <a:t> in the Standards Process</a:t>
              </a:r>
              <a:endParaRPr lang="en-US" dirty="0"/>
            </a:p>
          </p:txBody>
        </p:sp>
        <p:sp>
          <p:nvSpPr>
            <p:cNvPr id="104" name="TextBox 103"/>
            <p:cNvSpPr txBox="1"/>
            <p:nvPr/>
          </p:nvSpPr>
          <p:spPr>
            <a:xfrm>
              <a:off x="112002" y="3118770"/>
              <a:ext cx="3077996" cy="646331"/>
            </a:xfrm>
            <a:prstGeom prst="rect">
              <a:avLst/>
            </a:prstGeom>
            <a:solidFill>
              <a:srgbClr val="FFFF00"/>
            </a:solidFill>
          </p:spPr>
          <p:txBody>
            <a:bodyPr wrap="square" rtlCol="0">
              <a:spAutoFit/>
            </a:bodyPr>
            <a:lstStyle/>
            <a:p>
              <a:r>
                <a:rPr lang="en-US" dirty="0" err="1" smtClean="0"/>
                <a:t>FIBO’s</a:t>
              </a:r>
              <a:r>
                <a:rPr lang="en-US" dirty="0" smtClean="0"/>
                <a:t> entering the Standards Process</a:t>
              </a:r>
              <a:endParaRPr lang="en-US" dirty="0"/>
            </a:p>
          </p:txBody>
        </p:sp>
        <p:sp>
          <p:nvSpPr>
            <p:cNvPr id="105" name="TextBox 104"/>
            <p:cNvSpPr txBox="1"/>
            <p:nvPr/>
          </p:nvSpPr>
          <p:spPr>
            <a:xfrm>
              <a:off x="197008" y="2613428"/>
              <a:ext cx="2011347" cy="369332"/>
            </a:xfrm>
            <a:prstGeom prst="rect">
              <a:avLst/>
            </a:prstGeom>
            <a:solidFill>
              <a:srgbClr val="FF0000"/>
            </a:solidFill>
          </p:spPr>
          <p:txBody>
            <a:bodyPr wrap="square" rtlCol="0">
              <a:spAutoFit/>
            </a:bodyPr>
            <a:lstStyle/>
            <a:p>
              <a:r>
                <a:rPr lang="en-US" dirty="0" err="1" smtClean="0"/>
                <a:t>FIBO’s</a:t>
              </a:r>
              <a:r>
                <a:rPr lang="en-US" dirty="0" smtClean="0"/>
                <a:t>  in waiting</a:t>
              </a:r>
              <a:endParaRPr lang="en-US" dirty="0"/>
            </a:p>
          </p:txBody>
        </p:sp>
        <p:sp>
          <p:nvSpPr>
            <p:cNvPr id="63" name="TextBox 62"/>
            <p:cNvSpPr txBox="1"/>
            <p:nvPr/>
          </p:nvSpPr>
          <p:spPr>
            <a:xfrm>
              <a:off x="247964" y="4407429"/>
              <a:ext cx="2707702" cy="369332"/>
            </a:xfrm>
            <a:prstGeom prst="rect">
              <a:avLst/>
            </a:prstGeom>
            <a:solidFill>
              <a:srgbClr val="2F8901"/>
            </a:solidFill>
          </p:spPr>
          <p:txBody>
            <a:bodyPr wrap="square" rtlCol="0">
              <a:spAutoFit/>
            </a:bodyPr>
            <a:lstStyle/>
            <a:p>
              <a:r>
                <a:rPr lang="en-US" dirty="0" smtClean="0"/>
                <a:t>Ratified FIBO </a:t>
              </a:r>
              <a:r>
                <a:rPr lang="en-US" dirty="0" smtClean="0"/>
                <a:t>Standards</a:t>
              </a:r>
              <a:endParaRPr lang="en-US" dirty="0"/>
            </a:p>
          </p:txBody>
        </p:sp>
      </p:grpSp>
      <p:sp>
        <p:nvSpPr>
          <p:cNvPr id="80" name="Title 1"/>
          <p:cNvSpPr txBox="1">
            <a:spLocks/>
          </p:cNvSpPr>
          <p:nvPr/>
        </p:nvSpPr>
        <p:spPr>
          <a:xfrm>
            <a:off x="1134496" y="-431482"/>
            <a:ext cx="8229600" cy="862963"/>
          </a:xfrm>
          <a:prstGeom prst="rect">
            <a:avLst/>
          </a:prstGeom>
        </p:spPr>
        <p:txBody>
          <a:bodyPr vert="horz" lIns="91440" tIns="45720" rIns="91440" bIns="45720" rtlCol="0" anchor="ctr">
            <a:normAutofit fontScale="6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en-US" sz="4267" b="0" i="0" u="none" strike="noStrike" kern="1200" cap="none" spc="0" normalizeH="0" baseline="0" noProof="0" dirty="0" smtClean="0">
                <a:ln>
                  <a:noFill/>
                </a:ln>
                <a:solidFill>
                  <a:schemeClr val="tx1"/>
                </a:solidFill>
                <a:effectLst/>
                <a:uLnTx/>
                <a:uFillTx/>
                <a:latin typeface="+mj-lt"/>
                <a:ea typeface="+mj-ea"/>
                <a:cs typeface="+mj-cs"/>
              </a:rPr>
              <a:t>Four FIBO Types Exist at the </a:t>
            </a:r>
            <a:r>
              <a:rPr lang="en-US" sz="4267" dirty="0" smtClean="0">
                <a:latin typeface="+mj-lt"/>
                <a:ea typeface="+mj-ea"/>
                <a:cs typeface="+mj-cs"/>
              </a:rPr>
              <a:t>Same Time</a:t>
            </a:r>
            <a:r>
              <a:rPr kumimoji="0" lang="en-US" sz="4267"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267"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 name="Rectangle 89"/>
          <p:cNvSpPr/>
          <p:nvPr/>
        </p:nvSpPr>
        <p:spPr>
          <a:xfrm>
            <a:off x="4353884" y="343583"/>
            <a:ext cx="3410049" cy="181999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0708" y="-672782"/>
            <a:ext cx="8229600" cy="862963"/>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smtClean="0"/>
              <a:t>Overlay of FIBO Types in the </a:t>
            </a:r>
            <a:r>
              <a:rPr lang="en-US" sz="2800" dirty="0" smtClean="0"/>
              <a:t>Development </a:t>
            </a:r>
            <a:r>
              <a:rPr lang="en-US" sz="2800" dirty="0" smtClean="0"/>
              <a:t>Process</a:t>
            </a:r>
            <a:endParaRPr lang="en-US" sz="2800" dirty="0"/>
          </a:p>
        </p:txBody>
      </p:sp>
      <p:sp>
        <p:nvSpPr>
          <p:cNvPr id="4" name="Footer Placeholder 3"/>
          <p:cNvSpPr>
            <a:spLocks noGrp="1"/>
          </p:cNvSpPr>
          <p:nvPr>
            <p:ph type="ftr" sz="quarter" idx="12"/>
          </p:nvPr>
        </p:nvSpPr>
        <p:spPr>
          <a:xfrm>
            <a:off x="3048000" y="6477000"/>
            <a:ext cx="2895600" cy="228600"/>
          </a:xfrm>
        </p:spPr>
        <p:txBody>
          <a:bodyPr/>
          <a:lstStyle/>
          <a:p>
            <a:pPr>
              <a:defRPr/>
            </a:pPr>
            <a:r>
              <a:rPr lang="en-US" sz="900" smtClean="0">
                <a:latin typeface="Times New Roman" pitchFamily="18" charset="0"/>
              </a:rPr>
              <a:t>© 2014 EDMC   FIBO </a:t>
            </a:r>
            <a:endParaRPr lang="en-US" sz="1600" dirty="0">
              <a:latin typeface="Times New Roman" pitchFamily="18" charset="0"/>
            </a:endParaRPr>
          </a:p>
        </p:txBody>
      </p:sp>
      <p:sp>
        <p:nvSpPr>
          <p:cNvPr id="14" name="Flowchart: Process 13"/>
          <p:cNvSpPr/>
          <p:nvPr/>
        </p:nvSpPr>
        <p:spPr>
          <a:xfrm>
            <a:off x="4021641" y="2995149"/>
            <a:ext cx="977232"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Enhancement</a:t>
            </a:r>
            <a:endParaRPr lang="en-US" sz="800" dirty="0">
              <a:solidFill>
                <a:srgbClr val="000000"/>
              </a:solidFill>
            </a:endParaRPr>
          </a:p>
        </p:txBody>
      </p:sp>
      <p:sp>
        <p:nvSpPr>
          <p:cNvPr id="16" name="Flowchart: Process 15"/>
          <p:cNvSpPr/>
          <p:nvPr/>
        </p:nvSpPr>
        <p:spPr>
          <a:xfrm>
            <a:off x="457200" y="5008040"/>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to OMG Architecture Board</a:t>
            </a:r>
          </a:p>
        </p:txBody>
      </p:sp>
      <p:sp>
        <p:nvSpPr>
          <p:cNvPr id="17" name="Flowchart: Process 16"/>
          <p:cNvSpPr/>
          <p:nvPr/>
        </p:nvSpPr>
        <p:spPr>
          <a:xfrm>
            <a:off x="533400" y="5846240"/>
            <a:ext cx="1371600" cy="6096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OMG Public comments</a:t>
            </a:r>
            <a:endParaRPr lang="en-US" sz="11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62536" y="5724032"/>
            <a:ext cx="2760581" cy="808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5" name="Flowchart: Process 4"/>
          <p:cNvSpPr/>
          <p:nvPr/>
        </p:nvSpPr>
        <p:spPr>
          <a:xfrm>
            <a:off x="6941197" y="1142224"/>
            <a:ext cx="1905000" cy="457200"/>
          </a:xfrm>
          <a:prstGeom prst="flowChartProcess">
            <a:avLst/>
          </a:prstGeom>
          <a:solidFill>
            <a:srgbClr val="00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EDM Council Determines Next </a:t>
            </a:r>
            <a:r>
              <a:rPr lang="en-US" sz="1100" dirty="0" smtClean="0">
                <a:solidFill>
                  <a:srgbClr val="FFFFFF"/>
                </a:solidFill>
              </a:rPr>
              <a:t>FIBO </a:t>
            </a:r>
            <a:r>
              <a:rPr lang="en-US" sz="1100" dirty="0" err="1" smtClean="0">
                <a:solidFill>
                  <a:srgbClr val="FFFFFF"/>
                </a:solidFill>
              </a:rPr>
              <a:t>SubDomain</a:t>
            </a:r>
            <a:r>
              <a:rPr lang="en-US" sz="1100" dirty="0" smtClean="0">
                <a:solidFill>
                  <a:srgbClr val="FFFFFF"/>
                </a:solidFill>
              </a:rPr>
              <a:t> Release from the UML Model</a:t>
            </a:r>
            <a:endParaRPr lang="en-US" sz="1100" dirty="0">
              <a:solidFill>
                <a:srgbClr val="FFFFFF"/>
              </a:solidFill>
            </a:endParaRPr>
          </a:p>
        </p:txBody>
      </p:sp>
      <p:sp>
        <p:nvSpPr>
          <p:cNvPr id="1042" name="TextBox 1041"/>
          <p:cNvSpPr txBox="1"/>
          <p:nvPr/>
        </p:nvSpPr>
        <p:spPr>
          <a:xfrm>
            <a:off x="6917472" y="504456"/>
            <a:ext cx="1066800" cy="215444"/>
          </a:xfrm>
          <a:prstGeom prst="rect">
            <a:avLst/>
          </a:prstGeom>
          <a:noFill/>
        </p:spPr>
        <p:txBody>
          <a:bodyPr wrap="square" rtlCol="0">
            <a:spAutoFit/>
          </a:bodyPr>
          <a:lstStyle/>
          <a:p>
            <a:pPr algn="ctr"/>
            <a:r>
              <a:rPr lang="en-US" sz="800" dirty="0" smtClean="0">
                <a:solidFill>
                  <a:srgbClr val="000000"/>
                </a:solidFill>
              </a:rPr>
              <a:t>Happy</a:t>
            </a:r>
            <a:endParaRPr lang="en-US" sz="800" dirty="0">
              <a:solidFill>
                <a:srgbClr val="000000"/>
              </a:solidFill>
            </a:endParaRPr>
          </a:p>
        </p:txBody>
      </p:sp>
      <p:cxnSp>
        <p:nvCxnSpPr>
          <p:cNvPr id="37" name="Straight Arrow Connector 36"/>
          <p:cNvCxnSpPr>
            <a:stCxn id="150" idx="1"/>
            <a:endCxn id="16" idx="3"/>
          </p:cNvCxnSpPr>
          <p:nvPr/>
        </p:nvCxnSpPr>
        <p:spPr>
          <a:xfrm flipH="1">
            <a:off x="2057400" y="5274740"/>
            <a:ext cx="4391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231900" y="554144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1" name="Elbow Connector 1060"/>
          <p:cNvCxnSpPr>
            <a:stCxn id="63" idx="3"/>
            <a:endCxn id="5" idx="0"/>
          </p:cNvCxnSpPr>
          <p:nvPr/>
        </p:nvCxnSpPr>
        <p:spPr>
          <a:xfrm>
            <a:off x="7226760" y="732579"/>
            <a:ext cx="666937" cy="40964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676400" y="770702"/>
            <a:ext cx="1828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747837" y="719900"/>
            <a:ext cx="1676400" cy="523220"/>
          </a:xfrm>
          <a:prstGeom prst="rect">
            <a:avLst/>
          </a:prstGeom>
          <a:noFill/>
        </p:spPr>
        <p:txBody>
          <a:bodyPr wrap="square" rtlCol="0">
            <a:spAutoFit/>
          </a:bodyPr>
          <a:lstStyle/>
          <a:p>
            <a:pPr algn="ctr"/>
            <a:r>
              <a:rPr lang="en-US" sz="1400" dirty="0" smtClean="0">
                <a:solidFill>
                  <a:schemeClr val="bg1"/>
                </a:solidFill>
              </a:rPr>
              <a:t>Industry Requirements</a:t>
            </a:r>
            <a:endParaRPr lang="en-US" sz="1400" dirty="0">
              <a:solidFill>
                <a:schemeClr val="bg1"/>
              </a:solidFill>
            </a:endParaRPr>
          </a:p>
        </p:txBody>
      </p:sp>
      <p:sp>
        <p:nvSpPr>
          <p:cNvPr id="63" name="Flowchart: Decision 12"/>
          <p:cNvSpPr/>
          <p:nvPr/>
        </p:nvSpPr>
        <p:spPr>
          <a:xfrm>
            <a:off x="5308603" y="389679"/>
            <a:ext cx="1918157" cy="685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Review Readiness with SME Team</a:t>
            </a:r>
            <a:endParaRPr lang="en-US" sz="1100" dirty="0">
              <a:solidFill>
                <a:srgbClr val="000000"/>
              </a:solidFill>
            </a:endParaRPr>
          </a:p>
        </p:txBody>
      </p:sp>
      <p:sp>
        <p:nvSpPr>
          <p:cNvPr id="84" name="TextBox 83"/>
          <p:cNvSpPr txBox="1"/>
          <p:nvPr/>
        </p:nvSpPr>
        <p:spPr>
          <a:xfrm>
            <a:off x="5994786" y="1263102"/>
            <a:ext cx="1066800" cy="215444"/>
          </a:xfrm>
          <a:prstGeom prst="rect">
            <a:avLst/>
          </a:prstGeom>
          <a:noFill/>
        </p:spPr>
        <p:txBody>
          <a:bodyPr wrap="square" rtlCol="0">
            <a:spAutoFit/>
          </a:bodyPr>
          <a:lstStyle/>
          <a:p>
            <a:pPr algn="ctr"/>
            <a:r>
              <a:rPr lang="en-US" sz="800" dirty="0" smtClean="0">
                <a:solidFill>
                  <a:srgbClr val="000000"/>
                </a:solidFill>
              </a:rPr>
              <a:t>Not Happy</a:t>
            </a:r>
            <a:endParaRPr lang="en-US" sz="800" dirty="0">
              <a:solidFill>
                <a:srgbClr val="000000"/>
              </a:solidFill>
            </a:endParaRPr>
          </a:p>
        </p:txBody>
      </p:sp>
      <p:sp>
        <p:nvSpPr>
          <p:cNvPr id="105" name="TextBox 104"/>
          <p:cNvSpPr txBox="1"/>
          <p:nvPr/>
        </p:nvSpPr>
        <p:spPr>
          <a:xfrm>
            <a:off x="5058729" y="48137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08" name="Flowchart: Decision 12"/>
          <p:cNvSpPr/>
          <p:nvPr/>
        </p:nvSpPr>
        <p:spPr>
          <a:xfrm>
            <a:off x="5728085" y="444423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 FIBO BCO</a:t>
            </a:r>
            <a:endParaRPr lang="en-US" sz="1000" dirty="0">
              <a:solidFill>
                <a:srgbClr val="000000"/>
              </a:solidFill>
            </a:endParaRPr>
          </a:p>
        </p:txBody>
      </p:sp>
      <p:cxnSp>
        <p:nvCxnSpPr>
          <p:cNvPr id="112" name="Elbow Connector 86"/>
          <p:cNvCxnSpPr>
            <a:stCxn id="108" idx="1"/>
            <a:endCxn id="102" idx="3"/>
          </p:cNvCxnSpPr>
          <p:nvPr/>
        </p:nvCxnSpPr>
        <p:spPr>
          <a:xfrm rot="10800000" flipV="1">
            <a:off x="5058729" y="4787130"/>
            <a:ext cx="669356" cy="1154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6" name="Elbow Connector 86"/>
          <p:cNvCxnSpPr>
            <a:stCxn id="108" idx="2"/>
            <a:endCxn id="150" idx="3"/>
          </p:cNvCxnSpPr>
          <p:nvPr/>
        </p:nvCxnSpPr>
        <p:spPr>
          <a:xfrm rot="5400000">
            <a:off x="5030564" y="3891418"/>
            <a:ext cx="144709" cy="262193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2971800" y="5029200"/>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1" name="Rectangle 120"/>
          <p:cNvSpPr/>
          <p:nvPr/>
        </p:nvSpPr>
        <p:spPr>
          <a:xfrm>
            <a:off x="7494205" y="3044138"/>
            <a:ext cx="971874" cy="457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Consistency  Testing/Repairs</a:t>
            </a:r>
            <a:endParaRPr lang="en-US" sz="800" dirty="0">
              <a:solidFill>
                <a:srgbClr val="000000"/>
              </a:solidFill>
            </a:endParaRPr>
          </a:p>
        </p:txBody>
      </p:sp>
      <p:sp>
        <p:nvSpPr>
          <p:cNvPr id="124" name="Flowchart: Decision 12"/>
          <p:cNvSpPr/>
          <p:nvPr/>
        </p:nvSpPr>
        <p:spPr>
          <a:xfrm>
            <a:off x="3708895" y="5808140"/>
            <a:ext cx="1289977"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Changes</a:t>
            </a:r>
            <a:endParaRPr lang="en-US" sz="1000" dirty="0">
              <a:solidFill>
                <a:srgbClr val="000000"/>
              </a:solidFill>
            </a:endParaRPr>
          </a:p>
        </p:txBody>
      </p:sp>
      <p:cxnSp>
        <p:nvCxnSpPr>
          <p:cNvPr id="125" name="Elbow Connector 86"/>
          <p:cNvCxnSpPr>
            <a:stCxn id="17" idx="3"/>
            <a:endCxn id="124" idx="1"/>
          </p:cNvCxnSpPr>
          <p:nvPr/>
        </p:nvCxnSpPr>
        <p:spPr>
          <a:xfrm>
            <a:off x="1905000" y="6151040"/>
            <a:ext cx="1803895"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8" name="Elbow Connector 86"/>
          <p:cNvCxnSpPr>
            <a:stCxn id="124" idx="3"/>
            <a:endCxn id="1026" idx="1"/>
          </p:cNvCxnSpPr>
          <p:nvPr/>
        </p:nvCxnSpPr>
        <p:spPr>
          <a:xfrm flipV="1">
            <a:off x="4998872" y="6128051"/>
            <a:ext cx="1163664" cy="2298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775203" y="599141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47" name="TextBox 146"/>
          <p:cNvSpPr txBox="1"/>
          <p:nvPr/>
        </p:nvSpPr>
        <p:spPr>
          <a:xfrm>
            <a:off x="4123936" y="54233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50" name="Rectangle 149"/>
          <p:cNvSpPr/>
          <p:nvPr/>
        </p:nvSpPr>
        <p:spPr>
          <a:xfrm>
            <a:off x="2496551" y="5046140"/>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OMG Submission</a:t>
            </a:r>
            <a:endParaRPr lang="en-US" sz="1200" dirty="0">
              <a:solidFill>
                <a:srgbClr val="000000"/>
              </a:solidFill>
            </a:endParaRPr>
          </a:p>
        </p:txBody>
      </p:sp>
      <p:cxnSp>
        <p:nvCxnSpPr>
          <p:cNvPr id="167" name="Elbow Connector 86"/>
          <p:cNvCxnSpPr>
            <a:stCxn id="124" idx="0"/>
          </p:cNvCxnSpPr>
          <p:nvPr/>
        </p:nvCxnSpPr>
        <p:spPr>
          <a:xfrm rot="5400000" flipH="1" flipV="1">
            <a:off x="4154937" y="5296505"/>
            <a:ext cx="710582" cy="3126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5602817" y="5271159"/>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grpSp>
        <p:nvGrpSpPr>
          <p:cNvPr id="3" name="Group 102"/>
          <p:cNvGrpSpPr/>
          <p:nvPr/>
        </p:nvGrpSpPr>
        <p:grpSpPr>
          <a:xfrm>
            <a:off x="1861498" y="3833150"/>
            <a:ext cx="716449" cy="507999"/>
            <a:chOff x="6142119" y="4522692"/>
            <a:chExt cx="1219203" cy="533400"/>
          </a:xfrm>
        </p:grpSpPr>
        <p:sp>
          <p:nvSpPr>
            <p:cNvPr id="89" name="Flowchart: Process 11"/>
            <p:cNvSpPr/>
            <p:nvPr/>
          </p:nvSpPr>
          <p:spPr>
            <a:xfrm>
              <a:off x="6142119" y="4522692"/>
              <a:ext cx="1219200" cy="53340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a:t>
              </a:r>
              <a:endParaRPr lang="en-US" sz="1100" dirty="0">
                <a:solidFill>
                  <a:srgbClr val="000000"/>
                </a:solidFill>
              </a:endParaRPr>
            </a:p>
          </p:txBody>
        </p:sp>
        <p:sp>
          <p:nvSpPr>
            <p:cNvPr id="93" name="TextBox 92"/>
            <p:cNvSpPr txBox="1"/>
            <p:nvPr/>
          </p:nvSpPr>
          <p:spPr>
            <a:xfrm>
              <a:off x="6142122" y="4555181"/>
              <a:ext cx="1219200" cy="226217"/>
            </a:xfrm>
            <a:prstGeom prst="rect">
              <a:avLst/>
            </a:prstGeom>
            <a:noFill/>
          </p:spPr>
          <p:txBody>
            <a:bodyPr wrap="square" rtlCol="0">
              <a:spAutoFit/>
            </a:bodyPr>
            <a:lstStyle/>
            <a:p>
              <a:r>
                <a:rPr lang="en-US" sz="800" dirty="0" smtClean="0"/>
                <a:t>Refactoring</a:t>
              </a:r>
            </a:p>
          </p:txBody>
        </p:sp>
      </p:grpSp>
      <p:cxnSp>
        <p:nvCxnSpPr>
          <p:cNvPr id="95" name="Elbow Connector 1060"/>
          <p:cNvCxnSpPr>
            <a:stCxn id="89" idx="3"/>
            <a:endCxn id="142" idx="1"/>
          </p:cNvCxnSpPr>
          <p:nvPr/>
        </p:nvCxnSpPr>
        <p:spPr>
          <a:xfrm>
            <a:off x="2577945" y="4087150"/>
            <a:ext cx="292251" cy="11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2" name="Elbow Connector 1060"/>
          <p:cNvCxnSpPr/>
          <p:nvPr/>
        </p:nvCxnSpPr>
        <p:spPr>
          <a:xfrm rot="10800000" flipV="1">
            <a:off x="2242499" y="4001873"/>
            <a:ext cx="6242337" cy="339275"/>
          </a:xfrm>
          <a:prstGeom prst="bentConnector4">
            <a:avLst>
              <a:gd name="adj1" fmla="val 46948"/>
              <a:gd name="adj2" fmla="val 167379"/>
            </a:avLst>
          </a:prstGeom>
          <a:ln>
            <a:tailEnd type="arrow"/>
          </a:ln>
        </p:spPr>
        <p:style>
          <a:lnRef idx="1">
            <a:schemeClr val="dk1"/>
          </a:lnRef>
          <a:fillRef idx="0">
            <a:schemeClr val="dk1"/>
          </a:fillRef>
          <a:effectRef idx="0">
            <a:schemeClr val="dk1"/>
          </a:effectRef>
          <a:fontRef idx="minor">
            <a:schemeClr val="tx1"/>
          </a:fontRef>
        </p:style>
      </p:cxnSp>
      <p:cxnSp>
        <p:nvCxnSpPr>
          <p:cNvPr id="72" name="Elbow Connector 1060"/>
          <p:cNvCxnSpPr>
            <a:stCxn id="131" idx="0"/>
            <a:endCxn id="63" idx="1"/>
          </p:cNvCxnSpPr>
          <p:nvPr/>
        </p:nvCxnSpPr>
        <p:spPr>
          <a:xfrm rot="5400000" flipH="1" flipV="1">
            <a:off x="4979962" y="760030"/>
            <a:ext cx="356092" cy="3011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7" idx="2"/>
          </p:cNvCxnSpPr>
          <p:nvPr/>
        </p:nvCxnSpPr>
        <p:spPr>
          <a:xfrm rot="16200000" flipH="1">
            <a:off x="3524502" y="304654"/>
            <a:ext cx="141530" cy="2018461"/>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6" name="Group 59"/>
          <p:cNvGrpSpPr/>
          <p:nvPr/>
        </p:nvGrpSpPr>
        <p:grpSpPr>
          <a:xfrm>
            <a:off x="4571128" y="1080132"/>
            <a:ext cx="1031689" cy="1015663"/>
            <a:chOff x="9968750" y="2017111"/>
            <a:chExt cx="1031689" cy="1015663"/>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 Cameo VOM</a:t>
              </a:r>
            </a:p>
            <a:p>
              <a:endParaRPr lang="en-US" sz="1200" dirty="0"/>
            </a:p>
          </p:txBody>
        </p:sp>
      </p:grpSp>
      <p:sp>
        <p:nvSpPr>
          <p:cNvPr id="142" name="Flowchart: Process 141"/>
          <p:cNvSpPr/>
          <p:nvPr/>
        </p:nvSpPr>
        <p:spPr>
          <a:xfrm>
            <a:off x="2870196" y="3848208"/>
            <a:ext cx="737273"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Issues Correction</a:t>
            </a:r>
            <a:endParaRPr lang="en-US" sz="800" dirty="0">
              <a:solidFill>
                <a:srgbClr val="000000"/>
              </a:solidFill>
            </a:endParaRPr>
          </a:p>
        </p:txBody>
      </p:sp>
      <p:cxnSp>
        <p:nvCxnSpPr>
          <p:cNvPr id="153" name="Elbow Connector 1060"/>
          <p:cNvCxnSpPr>
            <a:stCxn id="5" idx="2"/>
            <a:endCxn id="92" idx="3"/>
          </p:cNvCxnSpPr>
          <p:nvPr/>
        </p:nvCxnSpPr>
        <p:spPr>
          <a:xfrm rot="5400000">
            <a:off x="4369027" y="-775702"/>
            <a:ext cx="1149544" cy="589979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5" name="Elbow Connector 1060"/>
          <p:cNvCxnSpPr>
            <a:stCxn id="142" idx="3"/>
            <a:endCxn id="14" idx="1"/>
          </p:cNvCxnSpPr>
          <p:nvPr/>
        </p:nvCxnSpPr>
        <p:spPr>
          <a:xfrm flipV="1">
            <a:off x="3607469" y="3245604"/>
            <a:ext cx="414172" cy="85305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Elbow Connector 1060"/>
          <p:cNvCxnSpPr>
            <a:stCxn id="14" idx="3"/>
            <a:endCxn id="145" idx="1"/>
          </p:cNvCxnSpPr>
          <p:nvPr/>
        </p:nvCxnSpPr>
        <p:spPr>
          <a:xfrm>
            <a:off x="4998873" y="3245604"/>
            <a:ext cx="375001" cy="157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Elbow Connector 1060"/>
          <p:cNvCxnSpPr>
            <a:endCxn id="271" idx="0"/>
          </p:cNvCxnSpPr>
          <p:nvPr/>
        </p:nvCxnSpPr>
        <p:spPr>
          <a:xfrm rot="5400000">
            <a:off x="8246503" y="4243887"/>
            <a:ext cx="485210" cy="39927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6" name="Elbow Connector 1060"/>
          <p:cNvCxnSpPr/>
          <p:nvPr/>
        </p:nvCxnSpPr>
        <p:spPr>
          <a:xfrm rot="5400000" flipH="1" flipV="1">
            <a:off x="3546575" y="3230096"/>
            <a:ext cx="2781446" cy="506877"/>
          </a:xfrm>
          <a:prstGeom prst="bentConnector3">
            <a:avLst>
              <a:gd name="adj1" fmla="val 29605"/>
            </a:avLst>
          </a:prstGeom>
          <a:ln>
            <a:tailEnd type="arrow"/>
          </a:ln>
        </p:spPr>
        <p:style>
          <a:lnRef idx="1">
            <a:schemeClr val="dk1"/>
          </a:lnRef>
          <a:fillRef idx="0">
            <a:schemeClr val="dk1"/>
          </a:fillRef>
          <a:effectRef idx="0">
            <a:schemeClr val="dk1"/>
          </a:effectRef>
          <a:fontRef idx="minor">
            <a:schemeClr val="tx1"/>
          </a:fontRef>
        </p:style>
      </p:cxnSp>
      <p:sp>
        <p:nvSpPr>
          <p:cNvPr id="92" name="Flowchart: Alternate Process 91"/>
          <p:cNvSpPr/>
          <p:nvPr/>
        </p:nvSpPr>
        <p:spPr>
          <a:xfrm>
            <a:off x="469900" y="2482268"/>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Perform Architecture and Externality Review </a:t>
            </a:r>
            <a:endParaRPr lang="en-US" sz="1100" dirty="0">
              <a:solidFill>
                <a:srgbClr val="000000"/>
              </a:solidFill>
            </a:endParaRPr>
          </a:p>
        </p:txBody>
      </p:sp>
      <p:sp>
        <p:nvSpPr>
          <p:cNvPr id="96" name="Flowchart: Decision 12"/>
          <p:cNvSpPr/>
          <p:nvPr/>
        </p:nvSpPr>
        <p:spPr>
          <a:xfrm>
            <a:off x="457200" y="326890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Change or add</a:t>
            </a:r>
            <a:endParaRPr lang="en-US" sz="1100" dirty="0">
              <a:solidFill>
                <a:srgbClr val="000000"/>
              </a:solidFill>
            </a:endParaRPr>
          </a:p>
        </p:txBody>
      </p:sp>
      <p:cxnSp>
        <p:nvCxnSpPr>
          <p:cNvPr id="106" name="Elbow Connector 105"/>
          <p:cNvCxnSpPr>
            <a:stCxn id="96" idx="3"/>
            <a:endCxn id="132" idx="1"/>
          </p:cNvCxnSpPr>
          <p:nvPr/>
        </p:nvCxnSpPr>
        <p:spPr>
          <a:xfrm flipV="1">
            <a:off x="1828800" y="1587964"/>
            <a:ext cx="2742328" cy="202383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8" name="Elbow Connector 1060"/>
          <p:cNvCxnSpPr>
            <a:stCxn id="92" idx="2"/>
            <a:endCxn id="96" idx="1"/>
          </p:cNvCxnSpPr>
          <p:nvPr/>
        </p:nvCxnSpPr>
        <p:spPr>
          <a:xfrm rot="5400000">
            <a:off x="546484" y="2926384"/>
            <a:ext cx="596133" cy="774700"/>
          </a:xfrm>
          <a:prstGeom prst="bentConnector4">
            <a:avLst>
              <a:gd name="adj1" fmla="val 21240"/>
              <a:gd name="adj2" fmla="val 129508"/>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1219200" y="3308913"/>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9" name="TextBox 128"/>
          <p:cNvSpPr txBox="1"/>
          <p:nvPr/>
        </p:nvSpPr>
        <p:spPr>
          <a:xfrm>
            <a:off x="609600" y="4133674"/>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cxnSp>
        <p:nvCxnSpPr>
          <p:cNvPr id="133" name="Elbow Connector 1060"/>
          <p:cNvCxnSpPr>
            <a:stCxn id="96" idx="2"/>
            <a:endCxn id="89" idx="1"/>
          </p:cNvCxnSpPr>
          <p:nvPr/>
        </p:nvCxnSpPr>
        <p:spPr>
          <a:xfrm rot="16200000" flipH="1">
            <a:off x="1436025" y="3661676"/>
            <a:ext cx="132449" cy="71849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45" name="Flowchart: Process 144"/>
          <p:cNvSpPr/>
          <p:nvPr/>
        </p:nvSpPr>
        <p:spPr>
          <a:xfrm>
            <a:off x="5373874" y="3020550"/>
            <a:ext cx="893809" cy="45326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Validation with Instance Data</a:t>
            </a:r>
            <a:endParaRPr lang="en-US" sz="800" dirty="0">
              <a:solidFill>
                <a:srgbClr val="000000"/>
              </a:solidFill>
            </a:endParaRPr>
          </a:p>
        </p:txBody>
      </p:sp>
      <p:cxnSp>
        <p:nvCxnSpPr>
          <p:cNvPr id="148" name="Elbow Connector 1060"/>
          <p:cNvCxnSpPr>
            <a:stCxn id="121" idx="3"/>
            <a:endCxn id="100" idx="0"/>
          </p:cNvCxnSpPr>
          <p:nvPr/>
        </p:nvCxnSpPr>
        <p:spPr>
          <a:xfrm>
            <a:off x="8466079" y="3272738"/>
            <a:ext cx="220933" cy="5219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775203" y="3718485"/>
            <a:ext cx="1920889" cy="215444"/>
          </a:xfrm>
          <a:prstGeom prst="rect">
            <a:avLst/>
          </a:prstGeom>
          <a:noFill/>
        </p:spPr>
        <p:txBody>
          <a:bodyPr wrap="square" rtlCol="0">
            <a:spAutoFit/>
          </a:bodyPr>
          <a:lstStyle/>
          <a:p>
            <a:pPr algn="ctr"/>
            <a:r>
              <a:rPr lang="en-US" sz="800" dirty="0" smtClean="0">
                <a:solidFill>
                  <a:srgbClr val="000000"/>
                </a:solidFill>
              </a:rPr>
              <a:t>Spiral implementation of enhancements</a:t>
            </a:r>
            <a:endParaRPr lang="en-US" sz="800" dirty="0">
              <a:solidFill>
                <a:srgbClr val="000000"/>
              </a:solidFill>
            </a:endParaRPr>
          </a:p>
        </p:txBody>
      </p:sp>
      <p:cxnSp>
        <p:nvCxnSpPr>
          <p:cNvPr id="261" name="Elbow Connector 1060"/>
          <p:cNvCxnSpPr>
            <a:stCxn id="271" idx="1"/>
            <a:endCxn id="108" idx="3"/>
          </p:cNvCxnSpPr>
          <p:nvPr/>
        </p:nvCxnSpPr>
        <p:spPr>
          <a:xfrm rot="10800000">
            <a:off x="7099685" y="4787131"/>
            <a:ext cx="427788" cy="16569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1" name="Flowchart: Alternate Process 270"/>
          <p:cNvSpPr/>
          <p:nvPr/>
        </p:nvSpPr>
        <p:spPr>
          <a:xfrm>
            <a:off x="7527473" y="4686127"/>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Final SME Review</a:t>
            </a:r>
            <a:endParaRPr lang="en-US" sz="1100" dirty="0">
              <a:solidFill>
                <a:srgbClr val="000000"/>
              </a:solidFill>
            </a:endParaRPr>
          </a:p>
        </p:txBody>
      </p:sp>
      <p:cxnSp>
        <p:nvCxnSpPr>
          <p:cNvPr id="80" name="Elbow Connector 1060"/>
          <p:cNvCxnSpPr>
            <a:stCxn id="63" idx="2"/>
          </p:cNvCxnSpPr>
          <p:nvPr/>
        </p:nvCxnSpPr>
        <p:spPr>
          <a:xfrm rot="5400000">
            <a:off x="5589232" y="920977"/>
            <a:ext cx="523949" cy="832952"/>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8" name="Flowchart: Decision 12"/>
          <p:cNvSpPr/>
          <p:nvPr/>
        </p:nvSpPr>
        <p:spPr>
          <a:xfrm>
            <a:off x="6489372" y="306122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cxnSp>
        <p:nvCxnSpPr>
          <p:cNvPr id="85" name="Elbow Connector 1060"/>
          <p:cNvCxnSpPr/>
          <p:nvPr/>
        </p:nvCxnSpPr>
        <p:spPr>
          <a:xfrm>
            <a:off x="6281697" y="3272738"/>
            <a:ext cx="230509"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1" name="Elbow Connector 1060"/>
          <p:cNvCxnSpPr/>
          <p:nvPr/>
        </p:nvCxnSpPr>
        <p:spPr>
          <a:xfrm>
            <a:off x="7252162" y="3267313"/>
            <a:ext cx="250720"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Elbow Connector 1060"/>
          <p:cNvCxnSpPr>
            <a:stCxn id="78" idx="2"/>
            <a:endCxn id="14" idx="2"/>
          </p:cNvCxnSpPr>
          <p:nvPr/>
        </p:nvCxnSpPr>
        <p:spPr>
          <a:xfrm rot="5400000">
            <a:off x="5676201" y="2301493"/>
            <a:ext cx="28622" cy="2360510"/>
          </a:xfrm>
          <a:prstGeom prst="bentConnector3">
            <a:avLst>
              <a:gd name="adj1" fmla="val 898686"/>
            </a:avLst>
          </a:prstGeom>
          <a:ln>
            <a:tailEnd type="arrow"/>
          </a:ln>
        </p:spPr>
        <p:style>
          <a:lnRef idx="1">
            <a:schemeClr val="dk1"/>
          </a:lnRef>
          <a:fillRef idx="0">
            <a:schemeClr val="dk1"/>
          </a:fillRef>
          <a:effectRef idx="0">
            <a:schemeClr val="dk1"/>
          </a:effectRef>
          <a:fontRef idx="minor">
            <a:schemeClr val="tx1"/>
          </a:fontRef>
        </p:style>
      </p:cxnSp>
      <p:sp>
        <p:nvSpPr>
          <p:cNvPr id="100" name="Flowchart: Decision 12"/>
          <p:cNvSpPr/>
          <p:nvPr/>
        </p:nvSpPr>
        <p:spPr>
          <a:xfrm>
            <a:off x="8305617" y="379470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2" name="Flowchart: Decision 12"/>
          <p:cNvSpPr/>
          <p:nvPr/>
        </p:nvSpPr>
        <p:spPr>
          <a:xfrm>
            <a:off x="4295939" y="4699525"/>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9" name="Oval 108"/>
          <p:cNvSpPr/>
          <p:nvPr/>
        </p:nvSpPr>
        <p:spPr>
          <a:xfrm>
            <a:off x="4534200" y="4776341"/>
            <a:ext cx="264946" cy="2443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115" name="TextBox 114"/>
          <p:cNvSpPr txBox="1"/>
          <p:nvPr/>
        </p:nvSpPr>
        <p:spPr>
          <a:xfrm>
            <a:off x="6594992" y="3141203"/>
            <a:ext cx="794013" cy="215444"/>
          </a:xfrm>
          <a:prstGeom prst="rect">
            <a:avLst/>
          </a:prstGeom>
          <a:noFill/>
        </p:spPr>
        <p:txBody>
          <a:bodyPr wrap="square" rtlCol="0">
            <a:spAutoFit/>
          </a:bodyPr>
          <a:lstStyle/>
          <a:p>
            <a:r>
              <a:rPr lang="en-US" sz="800" dirty="0" smtClean="0"/>
              <a:t>Enhance?</a:t>
            </a:r>
            <a:endParaRPr lang="en-US" sz="800" dirty="0"/>
          </a:p>
        </p:txBody>
      </p:sp>
      <p:sp>
        <p:nvSpPr>
          <p:cNvPr id="119" name="TextBox 118"/>
          <p:cNvSpPr txBox="1"/>
          <p:nvPr/>
        </p:nvSpPr>
        <p:spPr>
          <a:xfrm>
            <a:off x="6822017" y="3015667"/>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3" name="TextBox 122"/>
          <p:cNvSpPr txBox="1"/>
          <p:nvPr/>
        </p:nvSpPr>
        <p:spPr>
          <a:xfrm>
            <a:off x="6407797" y="3473815"/>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7" name="TextBox 126"/>
          <p:cNvSpPr txBox="1"/>
          <p:nvPr/>
        </p:nvSpPr>
        <p:spPr>
          <a:xfrm>
            <a:off x="8500358" y="3883219"/>
            <a:ext cx="794013" cy="215444"/>
          </a:xfrm>
          <a:prstGeom prst="rect">
            <a:avLst/>
          </a:prstGeom>
          <a:noFill/>
        </p:spPr>
        <p:txBody>
          <a:bodyPr wrap="square" rtlCol="0">
            <a:spAutoFit/>
          </a:bodyPr>
          <a:lstStyle/>
          <a:p>
            <a:r>
              <a:rPr lang="en-US" sz="800" dirty="0" smtClean="0"/>
              <a:t>Pass?</a:t>
            </a:r>
            <a:endParaRPr lang="en-US" sz="800" dirty="0"/>
          </a:p>
        </p:txBody>
      </p:sp>
      <p:sp>
        <p:nvSpPr>
          <p:cNvPr id="134" name="TextBox 133"/>
          <p:cNvSpPr txBox="1"/>
          <p:nvPr/>
        </p:nvSpPr>
        <p:spPr>
          <a:xfrm>
            <a:off x="7965671" y="4200917"/>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35" name="TextBox 134"/>
          <p:cNvSpPr txBox="1"/>
          <p:nvPr/>
        </p:nvSpPr>
        <p:spPr>
          <a:xfrm>
            <a:off x="7620212" y="400187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04" name="TextBox 103"/>
          <p:cNvSpPr txBox="1"/>
          <p:nvPr/>
        </p:nvSpPr>
        <p:spPr>
          <a:xfrm>
            <a:off x="4827331" y="1861980"/>
            <a:ext cx="2450232" cy="230832"/>
          </a:xfrm>
          <a:prstGeom prst="rect">
            <a:avLst/>
          </a:prstGeom>
          <a:noFill/>
        </p:spPr>
        <p:txBody>
          <a:bodyPr wrap="square" rtlCol="0">
            <a:spAutoFit/>
          </a:bodyPr>
          <a:lstStyle/>
          <a:p>
            <a:pPr algn="ctr"/>
            <a:r>
              <a:rPr lang="en-US" sz="900" dirty="0" smtClean="0">
                <a:solidFill>
                  <a:srgbClr val="000000"/>
                </a:solidFill>
              </a:rPr>
              <a:t>FIBO Use and Maintenance</a:t>
            </a:r>
            <a:endParaRPr lang="en-US" sz="900" dirty="0" smtClean="0"/>
          </a:p>
        </p:txBody>
      </p:sp>
      <p:sp>
        <p:nvSpPr>
          <p:cNvPr id="79" name="Date Placeholder 78"/>
          <p:cNvSpPr>
            <a:spLocks noGrp="1"/>
          </p:cNvSpPr>
          <p:nvPr>
            <p:ph type="dt" sz="half" idx="10"/>
          </p:nvPr>
        </p:nvSpPr>
        <p:spPr/>
        <p:txBody>
          <a:bodyPr/>
          <a:lstStyle/>
          <a:p>
            <a:fld id="{DE444E86-F099-0540-9C3A-847D2B54C8C4}" type="datetime1">
              <a:rPr lang="en-US" smtClean="0"/>
              <a:t>3/25/14</a:t>
            </a:fld>
            <a:endParaRPr lang="en-US"/>
          </a:p>
        </p:txBody>
      </p:sp>
      <p:sp>
        <p:nvSpPr>
          <p:cNvPr id="81" name="Slide Number Placeholder 80"/>
          <p:cNvSpPr>
            <a:spLocks noGrp="1"/>
          </p:cNvSpPr>
          <p:nvPr>
            <p:ph type="sldNum" sz="quarter" idx="12"/>
          </p:nvPr>
        </p:nvSpPr>
        <p:spPr/>
        <p:txBody>
          <a:bodyPr/>
          <a:lstStyle/>
          <a:p>
            <a:fld id="{A9EF402B-C8A5-5445-AD78-AAE8EACFDC0E}" type="slidenum">
              <a:rPr lang="en-US" smtClean="0"/>
              <a:pPr/>
              <a:t>8</a:t>
            </a:fld>
            <a:endParaRPr lang="en-US"/>
          </a:p>
        </p:txBody>
      </p:sp>
      <p:grpSp>
        <p:nvGrpSpPr>
          <p:cNvPr id="82" name="Group 81"/>
          <p:cNvGrpSpPr/>
          <p:nvPr/>
        </p:nvGrpSpPr>
        <p:grpSpPr>
          <a:xfrm>
            <a:off x="5434730" y="952795"/>
            <a:ext cx="2356774" cy="1143000"/>
            <a:chOff x="8464745" y="1638490"/>
            <a:chExt cx="2356774" cy="1143000"/>
          </a:xfrm>
        </p:grpSpPr>
        <p:grpSp>
          <p:nvGrpSpPr>
            <p:cNvPr id="83" name="Group 9"/>
            <p:cNvGrpSpPr>
              <a:grpSpLocks/>
            </p:cNvGrpSpPr>
            <p:nvPr/>
          </p:nvGrpSpPr>
          <p:grpSpPr bwMode="auto">
            <a:xfrm>
              <a:off x="8464745" y="1638490"/>
              <a:ext cx="1031875" cy="1143002"/>
              <a:chOff x="0" y="0"/>
              <a:chExt cx="650" cy="720"/>
            </a:xfrm>
          </p:grpSpPr>
          <p:sp>
            <p:nvSpPr>
              <p:cNvPr id="87" name="Oval 2"/>
              <p:cNvSpPr>
                <a:spLocks/>
              </p:cNvSpPr>
              <p:nvPr/>
            </p:nvSpPr>
            <p:spPr bwMode="auto">
              <a:xfrm>
                <a:off x="0" y="201"/>
                <a:ext cx="230" cy="231"/>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88" name="Oval 3"/>
              <p:cNvSpPr>
                <a:spLocks/>
              </p:cNvSpPr>
              <p:nvPr/>
            </p:nvSpPr>
            <p:spPr bwMode="auto">
              <a:xfrm>
                <a:off x="477" y="242"/>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4" name="Oval 4"/>
              <p:cNvSpPr>
                <a:spLocks/>
              </p:cNvSpPr>
              <p:nvPr/>
            </p:nvSpPr>
            <p:spPr bwMode="auto">
              <a:xfrm>
                <a:off x="304" y="0"/>
                <a:ext cx="173" cy="172"/>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8" name="Oval 5"/>
              <p:cNvSpPr>
                <a:spLocks/>
              </p:cNvSpPr>
              <p:nvPr/>
            </p:nvSpPr>
            <p:spPr bwMode="auto">
              <a:xfrm>
                <a:off x="131" y="547"/>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9" name="Line 6"/>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1" name="Line 7"/>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3" name="Line 8"/>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86" name="TextBox 85"/>
            <p:cNvSpPr txBox="1"/>
            <p:nvPr/>
          </p:nvSpPr>
          <p:spPr>
            <a:xfrm>
              <a:off x="9000701" y="2203080"/>
              <a:ext cx="1820818" cy="369332"/>
            </a:xfrm>
            <a:prstGeom prst="rect">
              <a:avLst/>
            </a:prstGeom>
            <a:noFill/>
          </p:spPr>
          <p:txBody>
            <a:bodyPr wrap="square" rtlCol="0">
              <a:spAutoFit/>
            </a:bodyPr>
            <a:lstStyle/>
            <a:p>
              <a:r>
                <a:rPr lang="en-US" dirty="0" smtClean="0"/>
                <a:t>FIBO-</a:t>
              </a:r>
              <a:r>
                <a:rPr lang="en-US" dirty="0" err="1" smtClean="0"/>
                <a:t>n</a:t>
              </a:r>
              <a:r>
                <a:rPr lang="en-US" dirty="0" smtClean="0"/>
                <a:t>….n-1</a:t>
              </a:r>
              <a:endParaRPr lang="en-US" dirty="0"/>
            </a:p>
          </p:txBody>
        </p:sp>
      </p:grpSp>
      <p:grpSp>
        <p:nvGrpSpPr>
          <p:cNvPr id="188" name="Group 187"/>
          <p:cNvGrpSpPr/>
          <p:nvPr/>
        </p:nvGrpSpPr>
        <p:grpSpPr>
          <a:xfrm>
            <a:off x="5242428" y="1638596"/>
            <a:ext cx="2854378" cy="4696889"/>
            <a:chOff x="5308604" y="1882421"/>
            <a:chExt cx="2854378" cy="4696889"/>
          </a:xfrm>
        </p:grpSpPr>
        <p:cxnSp>
          <p:nvCxnSpPr>
            <p:cNvPr id="77" name="Straight Arrow Connector 76"/>
            <p:cNvCxnSpPr/>
            <p:nvPr/>
          </p:nvCxnSpPr>
          <p:spPr>
            <a:xfrm rot="16200000" flipV="1">
              <a:off x="4513411" y="2677614"/>
              <a:ext cx="3756379" cy="2165994"/>
            </a:xfrm>
            <a:prstGeom prst="straightConnector1">
              <a:avLst/>
            </a:prstGeom>
            <a:ln w="63500">
              <a:solidFill>
                <a:srgbClr val="3DBD2D"/>
              </a:solidFill>
              <a:tailEnd type="arrow"/>
            </a:ln>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6822017" y="5436310"/>
              <a:ext cx="1340965" cy="1143000"/>
              <a:chOff x="6756951" y="1463866"/>
              <a:chExt cx="1340965" cy="1143000"/>
            </a:xfrm>
          </p:grpSpPr>
          <p:grpSp>
            <p:nvGrpSpPr>
              <p:cNvPr id="110" name="Group 18"/>
              <p:cNvGrpSpPr>
                <a:grpSpLocks/>
              </p:cNvGrpSpPr>
              <p:nvPr/>
            </p:nvGrpSpPr>
            <p:grpSpPr bwMode="auto">
              <a:xfrm rot="10800000">
                <a:off x="6753771" y="1460687"/>
                <a:ext cx="1036643" cy="1143000"/>
                <a:chOff x="0" y="2"/>
                <a:chExt cx="652" cy="719"/>
              </a:xfrm>
            </p:grpSpPr>
            <p:sp>
              <p:nvSpPr>
                <p:cNvPr id="113" name="Oval 11"/>
                <p:cNvSpPr>
                  <a:spLocks/>
                </p:cNvSpPr>
                <p:nvPr/>
              </p:nvSpPr>
              <p:spPr bwMode="auto">
                <a:xfrm>
                  <a:off x="0" y="204"/>
                  <a:ext cx="230" cy="232"/>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4" name="Oval 12"/>
                <p:cNvSpPr>
                  <a:spLocks/>
                </p:cNvSpPr>
                <p:nvPr/>
              </p:nvSpPr>
              <p:spPr bwMode="auto">
                <a:xfrm>
                  <a:off x="479" y="245"/>
                  <a:ext cx="173" cy="175"/>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7" name="Oval 13"/>
                <p:cNvSpPr>
                  <a:spLocks/>
                </p:cNvSpPr>
                <p:nvPr/>
              </p:nvSpPr>
              <p:spPr bwMode="auto">
                <a:xfrm>
                  <a:off x="305" y="2"/>
                  <a:ext cx="175"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0" name="Oval 14"/>
                <p:cNvSpPr>
                  <a:spLocks/>
                </p:cNvSpPr>
                <p:nvPr/>
              </p:nvSpPr>
              <p:spPr bwMode="auto">
                <a:xfrm>
                  <a:off x="133" y="549"/>
                  <a:ext cx="173"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7" name="Line 15"/>
                <p:cNvSpPr>
                  <a:spLocks noChangeShapeType="1"/>
                </p:cNvSpPr>
                <p:nvPr/>
              </p:nvSpPr>
              <p:spPr bwMode="auto">
                <a:xfrm>
                  <a:off x="426" y="157"/>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8" name="Line 16"/>
                <p:cNvSpPr>
                  <a:spLocks noChangeShapeType="1"/>
                </p:cNvSpPr>
                <p:nvPr/>
              </p:nvSpPr>
              <p:spPr bwMode="auto">
                <a:xfrm>
                  <a:off x="231" y="320"/>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9" name="Line 17"/>
                <p:cNvSpPr>
                  <a:spLocks noChangeShapeType="1"/>
                </p:cNvSpPr>
                <p:nvPr/>
              </p:nvSpPr>
              <p:spPr bwMode="auto">
                <a:xfrm flipH="1">
                  <a:off x="280" y="392"/>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11" name="TextBox 110"/>
              <p:cNvSpPr txBox="1"/>
              <p:nvPr/>
            </p:nvSpPr>
            <p:spPr>
              <a:xfrm>
                <a:off x="6930461" y="1987951"/>
                <a:ext cx="1167455" cy="369332"/>
              </a:xfrm>
              <a:prstGeom prst="rect">
                <a:avLst/>
              </a:prstGeom>
              <a:noFill/>
            </p:spPr>
            <p:txBody>
              <a:bodyPr wrap="square" rtlCol="0">
                <a:spAutoFit/>
              </a:bodyPr>
              <a:lstStyle/>
              <a:p>
                <a:r>
                  <a:rPr lang="en-US" dirty="0" smtClean="0"/>
                  <a:t>FIBO-FND</a:t>
                </a:r>
                <a:endParaRPr lang="en-US" dirty="0"/>
              </a:p>
            </p:txBody>
          </p:sp>
        </p:grpSp>
      </p:grpSp>
      <p:grpSp>
        <p:nvGrpSpPr>
          <p:cNvPr id="187" name="Group 186"/>
          <p:cNvGrpSpPr/>
          <p:nvPr/>
        </p:nvGrpSpPr>
        <p:grpSpPr>
          <a:xfrm>
            <a:off x="1980613" y="5683511"/>
            <a:ext cx="1777642" cy="1143000"/>
            <a:chOff x="1980613" y="5683511"/>
            <a:chExt cx="1777642" cy="1143000"/>
          </a:xfrm>
        </p:grpSpPr>
        <p:grpSp>
          <p:nvGrpSpPr>
            <p:cNvPr id="165" name="Group 92"/>
            <p:cNvGrpSpPr>
              <a:grpSpLocks/>
            </p:cNvGrpSpPr>
            <p:nvPr/>
          </p:nvGrpSpPr>
          <p:grpSpPr bwMode="auto">
            <a:xfrm>
              <a:off x="1980613" y="5683511"/>
              <a:ext cx="1031875" cy="1143000"/>
              <a:chOff x="0" y="0"/>
              <a:chExt cx="650" cy="720"/>
            </a:xfrm>
          </p:grpSpPr>
          <p:sp>
            <p:nvSpPr>
              <p:cNvPr id="166" name="Oval 85"/>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68" name="Oval 86"/>
              <p:cNvSpPr>
                <a:spLocks/>
              </p:cNvSpPr>
              <p:nvPr/>
            </p:nvSpPr>
            <p:spPr bwMode="auto">
              <a:xfrm>
                <a:off x="477" y="242"/>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0" name="Oval 87"/>
              <p:cNvSpPr>
                <a:spLocks/>
              </p:cNvSpPr>
              <p:nvPr/>
            </p:nvSpPr>
            <p:spPr bwMode="auto">
              <a:xfrm>
                <a:off x="304" y="0"/>
                <a:ext cx="173" cy="172"/>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1" name="Oval 88"/>
              <p:cNvSpPr>
                <a:spLocks/>
              </p:cNvSpPr>
              <p:nvPr/>
            </p:nvSpPr>
            <p:spPr bwMode="auto">
              <a:xfrm>
                <a:off x="131" y="547"/>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2" name="Line 89"/>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3" name="Line 90"/>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5" name="Line 91"/>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6" name="TextBox 175"/>
            <p:cNvSpPr txBox="1"/>
            <p:nvPr/>
          </p:nvSpPr>
          <p:spPr>
            <a:xfrm>
              <a:off x="2590800" y="6377694"/>
              <a:ext cx="1167455" cy="369332"/>
            </a:xfrm>
            <a:prstGeom prst="rect">
              <a:avLst/>
            </a:prstGeom>
            <a:noFill/>
          </p:spPr>
          <p:txBody>
            <a:bodyPr wrap="square" rtlCol="0">
              <a:spAutoFit/>
            </a:bodyPr>
            <a:lstStyle/>
            <a:p>
              <a:r>
                <a:rPr lang="en-US" dirty="0" smtClean="0"/>
                <a:t>FIBO-BE</a:t>
              </a:r>
              <a:endParaRPr lang="en-US" dirty="0"/>
            </a:p>
          </p:txBody>
        </p:sp>
      </p:grpSp>
      <p:grpSp>
        <p:nvGrpSpPr>
          <p:cNvPr id="177" name="Group 176"/>
          <p:cNvGrpSpPr/>
          <p:nvPr/>
        </p:nvGrpSpPr>
        <p:grpSpPr>
          <a:xfrm>
            <a:off x="4021641" y="3644130"/>
            <a:ext cx="1725460" cy="1143000"/>
            <a:chOff x="8744940" y="2735217"/>
            <a:chExt cx="1725460" cy="1143000"/>
          </a:xfrm>
        </p:grpSpPr>
        <p:grpSp>
          <p:nvGrpSpPr>
            <p:cNvPr id="178" name="Group 101"/>
            <p:cNvGrpSpPr>
              <a:grpSpLocks/>
            </p:cNvGrpSpPr>
            <p:nvPr/>
          </p:nvGrpSpPr>
          <p:grpSpPr bwMode="auto">
            <a:xfrm>
              <a:off x="8744940" y="2735219"/>
              <a:ext cx="1033463" cy="1143001"/>
              <a:chOff x="0" y="0"/>
              <a:chExt cx="650" cy="720"/>
            </a:xfrm>
          </p:grpSpPr>
          <p:sp>
            <p:nvSpPr>
              <p:cNvPr id="180" name="Oval 94"/>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1" name="Oval 95"/>
              <p:cNvSpPr>
                <a:spLocks/>
              </p:cNvSpPr>
              <p:nvPr/>
            </p:nvSpPr>
            <p:spPr bwMode="auto">
              <a:xfrm>
                <a:off x="477" y="242"/>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2" name="Oval 96"/>
              <p:cNvSpPr>
                <a:spLocks/>
              </p:cNvSpPr>
              <p:nvPr/>
            </p:nvSpPr>
            <p:spPr bwMode="auto">
              <a:xfrm>
                <a:off x="304" y="0"/>
                <a:ext cx="175" cy="172"/>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3" name="Oval 97"/>
              <p:cNvSpPr>
                <a:spLocks/>
              </p:cNvSpPr>
              <p:nvPr/>
            </p:nvSpPr>
            <p:spPr bwMode="auto">
              <a:xfrm>
                <a:off x="131" y="547"/>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4" name="Line 98"/>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5" name="Line 99"/>
              <p:cNvSpPr>
                <a:spLocks noChangeShapeType="1"/>
              </p:cNvSpPr>
              <p:nvPr/>
            </p:nvSpPr>
            <p:spPr bwMode="auto">
              <a:xfrm>
                <a:off x="230" y="316"/>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6" name="Line 100"/>
              <p:cNvSpPr>
                <a:spLocks noChangeShapeType="1"/>
              </p:cNvSpPr>
              <p:nvPr/>
            </p:nvSpPr>
            <p:spPr bwMode="auto">
              <a:xfrm flipH="1">
                <a:off x="279" y="390"/>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9" name="TextBox 178"/>
            <p:cNvSpPr txBox="1"/>
            <p:nvPr/>
          </p:nvSpPr>
          <p:spPr>
            <a:xfrm>
              <a:off x="9302945" y="3350331"/>
              <a:ext cx="1167455" cy="369332"/>
            </a:xfrm>
            <a:prstGeom prst="rect">
              <a:avLst/>
            </a:prstGeom>
            <a:noFill/>
          </p:spPr>
          <p:txBody>
            <a:bodyPr wrap="square" rtlCol="0">
              <a:spAutoFit/>
            </a:bodyPr>
            <a:lstStyle/>
            <a:p>
              <a:r>
                <a:rPr lang="en-US" dirty="0" smtClean="0"/>
                <a:t>FIBO-IND</a:t>
              </a:r>
              <a:endParaRPr lang="en-US" dirty="0"/>
            </a:p>
          </p:txBody>
        </p:sp>
      </p:grpSp>
      <p:sp>
        <p:nvSpPr>
          <p:cNvPr id="190" name="Rectangle 189"/>
          <p:cNvSpPr/>
          <p:nvPr/>
        </p:nvSpPr>
        <p:spPr>
          <a:xfrm rot="20062657">
            <a:off x="2116173" y="2251291"/>
            <a:ext cx="5244845" cy="923330"/>
          </a:xfrm>
          <a:prstGeom prst="rect">
            <a:avLst/>
          </a:prstGeom>
          <a:solidFill>
            <a:srgbClr val="FF0000"/>
          </a:solid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How to </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Manage?</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104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87"/>
                                        </p:tgtEl>
                                        <p:attrNameLst>
                                          <p:attrName>style.visibility</p:attrName>
                                        </p:attrNameLst>
                                      </p:cBhvr>
                                      <p:to>
                                        <p:strVal val="visible"/>
                                      </p:to>
                                    </p:set>
                                    <p:anim calcmode="lin" valueType="num">
                                      <p:cBhvr additive="base">
                                        <p:cTn id="13" dur="500" fill="hold"/>
                                        <p:tgtEl>
                                          <p:spTgt spid="187"/>
                                        </p:tgtEl>
                                        <p:attrNameLst>
                                          <p:attrName>ppt_x</p:attrName>
                                        </p:attrNameLst>
                                      </p:cBhvr>
                                      <p:tavLst>
                                        <p:tav tm="0">
                                          <p:val>
                                            <p:strVal val="#ppt_x"/>
                                          </p:val>
                                        </p:tav>
                                        <p:tav tm="100000">
                                          <p:val>
                                            <p:strVal val="#ppt_x"/>
                                          </p:val>
                                        </p:tav>
                                      </p:tavLst>
                                    </p:anim>
                                    <p:anim calcmode="lin" valueType="num">
                                      <p:cBhvr additive="base">
                                        <p:cTn id="14"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additive="base">
                                        <p:cTn id="19" dur="500" fill="hold"/>
                                        <p:tgtEl>
                                          <p:spTgt spid="177"/>
                                        </p:tgtEl>
                                        <p:attrNameLst>
                                          <p:attrName>ppt_x</p:attrName>
                                        </p:attrNameLst>
                                      </p:cBhvr>
                                      <p:tavLst>
                                        <p:tav tm="0">
                                          <p:val>
                                            <p:strVal val="#ppt_x"/>
                                          </p:val>
                                        </p:tav>
                                        <p:tav tm="100000">
                                          <p:val>
                                            <p:strVal val="#ppt_x"/>
                                          </p:val>
                                        </p:tav>
                                      </p:tavLst>
                                    </p:anim>
                                    <p:anim calcmode="lin" valueType="num">
                                      <p:cBhvr additive="base">
                                        <p:cTn id="20"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88"/>
                                        </p:tgtEl>
                                        <p:attrNameLst>
                                          <p:attrName>style.visibility</p:attrName>
                                        </p:attrNameLst>
                                      </p:cBhvr>
                                      <p:to>
                                        <p:strVal val="visible"/>
                                      </p:to>
                                    </p:set>
                                    <p:anim calcmode="lin" valueType="num">
                                      <p:cBhvr additive="base">
                                        <p:cTn id="25" dur="500" fill="hold"/>
                                        <p:tgtEl>
                                          <p:spTgt spid="188"/>
                                        </p:tgtEl>
                                        <p:attrNameLst>
                                          <p:attrName>ppt_x</p:attrName>
                                        </p:attrNameLst>
                                      </p:cBhvr>
                                      <p:tavLst>
                                        <p:tav tm="0">
                                          <p:val>
                                            <p:strVal val="#ppt_x"/>
                                          </p:val>
                                        </p:tav>
                                        <p:tav tm="100000">
                                          <p:val>
                                            <p:strVal val="#ppt_x"/>
                                          </p:val>
                                        </p:tav>
                                      </p:tavLst>
                                    </p:anim>
                                    <p:anim calcmode="lin" valueType="num">
                                      <p:cBhvr additive="base">
                                        <p:cTn id="26"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0961" y="-35859"/>
            <a:ext cx="8229600" cy="1143000"/>
          </a:xfrm>
        </p:spPr>
        <p:txBody>
          <a:bodyPr>
            <a:normAutofit/>
          </a:bodyPr>
          <a:lstStyle/>
          <a:p>
            <a:r>
              <a:rPr lang="en-US" sz="3200" dirty="0" smtClean="0"/>
              <a:t>FIBO Development Scenario - 1</a:t>
            </a:r>
            <a:endParaRPr lang="en-US" sz="3200" dirty="0"/>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0158145"/>
              </p:ext>
            </p:extLst>
          </p:nvPr>
        </p:nvGraphicFramePr>
        <p:xfrm>
          <a:off x="152401" y="1092200"/>
          <a:ext cx="8686800" cy="5148580"/>
        </p:xfrm>
        <a:graphic>
          <a:graphicData uri="http://schemas.openxmlformats.org/drawingml/2006/table">
            <a:tbl>
              <a:tblPr firstRow="1" bandRow="1">
                <a:tableStyleId>{ED083AE6-46FA-4A59-8FB0-9F97EB10719F}</a:tableStyleId>
              </a:tblPr>
              <a:tblGrid>
                <a:gridCol w="538120"/>
                <a:gridCol w="1286838"/>
                <a:gridCol w="1167973"/>
                <a:gridCol w="1131474"/>
                <a:gridCol w="2518442"/>
                <a:gridCol w="506466"/>
                <a:gridCol w="483386"/>
                <a:gridCol w="543113"/>
                <a:gridCol w="510988"/>
              </a:tblGrid>
              <a:tr h="228600">
                <a:tc gridSpan="9">
                  <a:txBody>
                    <a:bodyPr/>
                    <a:lstStyle/>
                    <a:p>
                      <a:pPr algn="ctr"/>
                      <a:r>
                        <a:rPr lang="en-US" sz="1200" dirty="0" smtClean="0">
                          <a:solidFill>
                            <a:schemeClr val="bg1"/>
                          </a:solidFill>
                        </a:rPr>
                        <a:t>Reference Data (product)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3">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Foundations</a:t>
                      </a:r>
                      <a:endParaRPr lang="en-US" sz="11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Business Entities</a:t>
                      </a:r>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Indices</a:t>
                      </a:r>
                      <a:r>
                        <a:rPr lang="en-US" sz="1100" baseline="0" dirty="0" smtClean="0"/>
                        <a:t> and Indicators </a:t>
                      </a:r>
                      <a:endParaRPr lang="en-US" sz="1100" dirty="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(all Instruments)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Debt</a:t>
                      </a:r>
                      <a:r>
                        <a:rPr lang="en-US" sz="1100" baseline="0" dirty="0" smtClean="0"/>
                        <a:t>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rowSpan="2">
                  <a:txBody>
                    <a:bodyPr/>
                    <a:lstStyle/>
                    <a:p>
                      <a:pPr algn="ctr"/>
                      <a:endParaRPr lang="en-US" sz="400" dirty="0" smtClean="0"/>
                    </a:p>
                    <a:p>
                      <a:pPr algn="ctr"/>
                      <a:r>
                        <a:rPr lang="en-US" sz="1100" dirty="0" smtClean="0"/>
                        <a:t>Listed Instruments</a:t>
                      </a: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Bonds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vMerge="1">
                  <a:txBody>
                    <a:bodyPr/>
                    <a:lstStyle/>
                    <a:p>
                      <a:pPr algn="ct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Equities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Loans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Derivatives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Derivatives</a:t>
                      </a:r>
                      <a:endParaRPr lang="en-US" sz="11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OTC</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Rate Based</a:t>
                      </a:r>
                    </a:p>
                    <a:p>
                      <a:pPr algn="ctr"/>
                      <a:endParaRPr lang="en-US" sz="1100" dirty="0"/>
                    </a:p>
                  </a:txBody>
                  <a:tcPr/>
                </a:tc>
                <a:tc>
                  <a:txBody>
                    <a:bodyPr/>
                    <a:lstStyle/>
                    <a:p>
                      <a:pPr algn="ctr"/>
                      <a:endParaRPr lang="en-US" sz="400" i="1" dirty="0" smtClean="0"/>
                    </a:p>
                    <a:p>
                      <a:pPr algn="ctr"/>
                      <a:r>
                        <a:rPr lang="en-US" sz="1100" i="1" dirty="0" smtClean="0"/>
                        <a:t>Dependent on Indices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endParaRPr lang="en-US" sz="1100" dirty="0"/>
                    </a:p>
                  </a:txBody>
                  <a:tcPr/>
                </a:tc>
                <a:tc vMerge="1">
                  <a:txBody>
                    <a:bodyPr/>
                    <a:lstStyle/>
                    <a:p>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Credit Default</a:t>
                      </a:r>
                    </a:p>
                    <a:p>
                      <a:pPr algn="ctr"/>
                      <a:endParaRPr lang="en-US" sz="1100" dirty="0"/>
                    </a:p>
                  </a:txBody>
                  <a:tcPr/>
                </a:tc>
                <a:tc>
                  <a:txBody>
                    <a:bodyPr/>
                    <a:lstStyle/>
                    <a:p>
                      <a:pPr algn="ctr"/>
                      <a:r>
                        <a:rPr lang="en-US" sz="1050" i="1" dirty="0" smtClean="0"/>
                        <a:t>Dependent on Common</a:t>
                      </a:r>
                      <a:r>
                        <a:rPr lang="en-US" sz="1050" i="1" baseline="0" dirty="0" smtClean="0"/>
                        <a:t> Concepts for Loans, Common Debt Terms and Indices/Indicators</a:t>
                      </a:r>
                      <a:endParaRPr lang="en-US" sz="105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4800">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FX</a:t>
                      </a:r>
                      <a:endParaRPr lang="en-US" sz="1200" dirty="0"/>
                    </a:p>
                  </a:txBody>
                  <a:tcPr/>
                </a:tc>
                <a:tc>
                  <a:txBody>
                    <a:bodyPr/>
                    <a:lstStyle/>
                    <a:p>
                      <a:pPr algn="ctr"/>
                      <a:endParaRPr lang="en-US" sz="1200" dirty="0"/>
                    </a:p>
                  </a:txBody>
                  <a:tcPr/>
                </a:tc>
                <a:tc>
                  <a:txBody>
                    <a:bodyPr/>
                    <a:lstStyle/>
                    <a:p>
                      <a:pPr algn="ctr"/>
                      <a:endParaRPr lang="en-US" sz="1200" dirty="0"/>
                    </a:p>
                  </a:txBody>
                  <a:tcPr vert="vert"/>
                </a:tc>
                <a:tc>
                  <a:txBody>
                    <a:bodyPr/>
                    <a:lstStyle/>
                    <a:p>
                      <a:pPr algn="ctr"/>
                      <a:endParaRPr lang="en-US" sz="1200" dirty="0"/>
                    </a:p>
                  </a:txBody>
                  <a:tcPr vert="vert"/>
                </a:tc>
                <a:tc>
                  <a:txBody>
                    <a:bodyPr/>
                    <a:lstStyle/>
                    <a:p>
                      <a:pPr algn="ctr"/>
                      <a:r>
                        <a:rPr lang="en-US" sz="1200" dirty="0" smtClean="0"/>
                        <a:t>X</a:t>
                      </a:r>
                      <a:endParaRPr lang="en-US" sz="1200" dirty="0"/>
                    </a:p>
                  </a:txBody>
                  <a:tcPr vert="vert"/>
                </a:tc>
                <a:tc>
                  <a:txBody>
                    <a:bodyPr/>
                    <a:lstStyle/>
                    <a:p>
                      <a:pPr algn="ctr"/>
                      <a:endParaRPr lang="en-US" sz="1200" dirty="0"/>
                    </a:p>
                  </a:txBody>
                  <a:tcPr vert="vert"/>
                </a:tc>
              </a:tr>
            </a:tbl>
          </a:graphicData>
        </a:graphic>
      </p:graphicFrame>
      <p:sp>
        <p:nvSpPr>
          <p:cNvPr id="7" name="Rectangle 6"/>
          <p:cNvSpPr/>
          <p:nvPr/>
        </p:nvSpPr>
        <p:spPr>
          <a:xfrm>
            <a:off x="373912" y="1752600"/>
            <a:ext cx="311888"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1</a:t>
            </a:r>
          </a:p>
        </p:txBody>
      </p:sp>
      <p:sp>
        <p:nvSpPr>
          <p:cNvPr id="8" name="Rectangle 7"/>
          <p:cNvSpPr/>
          <p:nvPr/>
        </p:nvSpPr>
        <p:spPr>
          <a:xfrm>
            <a:off x="373912" y="2438400"/>
            <a:ext cx="311888" cy="1828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2</a:t>
            </a:r>
          </a:p>
        </p:txBody>
      </p:sp>
      <p:sp>
        <p:nvSpPr>
          <p:cNvPr id="9" name="Rectangle 8"/>
          <p:cNvSpPr/>
          <p:nvPr/>
        </p:nvSpPr>
        <p:spPr>
          <a:xfrm>
            <a:off x="373912" y="4267200"/>
            <a:ext cx="311888" cy="762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3 </a:t>
            </a:r>
          </a:p>
        </p:txBody>
      </p:sp>
      <p:sp>
        <p:nvSpPr>
          <p:cNvPr id="10" name="Rectangle 9"/>
          <p:cNvSpPr/>
          <p:nvPr/>
        </p:nvSpPr>
        <p:spPr>
          <a:xfrm>
            <a:off x="152400" y="1752600"/>
            <a:ext cx="194044" cy="3276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800" b="1" dirty="0">
                <a:solidFill>
                  <a:srgbClr val="FFFFFF"/>
                </a:solidFill>
              </a:rPr>
              <a:t>(FIBO 1.0) Major Milestones</a:t>
            </a:r>
          </a:p>
        </p:txBody>
      </p:sp>
      <p:sp>
        <p:nvSpPr>
          <p:cNvPr id="11" name="Rectangle 10"/>
          <p:cNvSpPr/>
          <p:nvPr/>
        </p:nvSpPr>
        <p:spPr>
          <a:xfrm>
            <a:off x="152400" y="5029200"/>
            <a:ext cx="533400" cy="1371600"/>
          </a:xfrm>
          <a:prstGeom prst="rect">
            <a:avLst/>
          </a:prstGeom>
          <a:solidFill>
            <a:srgbClr val="B10F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4</a:t>
            </a:r>
          </a:p>
        </p:txBody>
      </p:sp>
      <p:sp>
        <p:nvSpPr>
          <p:cNvPr id="3" name="TextBox 2"/>
          <p:cNvSpPr txBox="1"/>
          <p:nvPr/>
        </p:nvSpPr>
        <p:spPr>
          <a:xfrm>
            <a:off x="1066800" y="632759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12" name="Footer Placeholder 4"/>
          <p:cNvSpPr>
            <a:spLocks noGrp="1"/>
          </p:cNvSpPr>
          <p:nvPr>
            <p:ph type="ftr" sz="quarter" idx="12"/>
          </p:nvPr>
        </p:nvSpPr>
        <p:spPr>
          <a:xfrm>
            <a:off x="2032000" y="6358096"/>
            <a:ext cx="6959600" cy="679198"/>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3" name="Date Placeholder 12"/>
          <p:cNvSpPr>
            <a:spLocks noGrp="1"/>
          </p:cNvSpPr>
          <p:nvPr>
            <p:ph type="dt" sz="half" idx="10"/>
          </p:nvPr>
        </p:nvSpPr>
        <p:spPr/>
        <p:txBody>
          <a:bodyPr/>
          <a:lstStyle/>
          <a:p>
            <a:fld id="{70943A69-BF32-984C-A4D3-68564BFA4D05}" type="datetime1">
              <a:rPr lang="en-US" smtClean="0"/>
              <a:t>3/25/14</a:t>
            </a:fld>
            <a:endParaRPr lang="en-US"/>
          </a:p>
        </p:txBody>
      </p:sp>
      <p:sp>
        <p:nvSpPr>
          <p:cNvPr id="14" name="Slide Number Placeholder 13"/>
          <p:cNvSpPr>
            <a:spLocks noGrp="1"/>
          </p:cNvSpPr>
          <p:nvPr>
            <p:ph type="sldNum" sz="quarter" idx="12"/>
          </p:nvPr>
        </p:nvSpPr>
        <p:spPr/>
        <p:txBody>
          <a:bodyPr/>
          <a:lstStyle/>
          <a:p>
            <a:fld id="{A9EF402B-C8A5-5445-AD78-AAE8EACFDC0E}"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9574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37384</TotalTime>
  <Words>3499</Words>
  <Application>Microsoft Macintosh PowerPoint</Application>
  <PresentationFormat>On-screen Show (4:3)</PresentationFormat>
  <Paragraphs>747</Paragraphs>
  <Slides>23</Slides>
  <Notes>5</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FIBO Crosses the Chasm (Extension of Competency) </vt:lpstr>
      <vt:lpstr>FIBO Q1 2014 Development Process</vt:lpstr>
      <vt:lpstr>Q1 2014 Process Notes</vt:lpstr>
      <vt:lpstr>FIBO Q1 2014 Development Process</vt:lpstr>
      <vt:lpstr>FIBO Q2 2014 Development Process</vt:lpstr>
      <vt:lpstr>Slide 6</vt:lpstr>
      <vt:lpstr>Slide 7</vt:lpstr>
      <vt:lpstr>  Overlay of FIBO Types in the Development Process</vt:lpstr>
      <vt:lpstr>FIBO Development Scenario - 1</vt:lpstr>
      <vt:lpstr>FIBO Development Scenario - 2</vt:lpstr>
      <vt:lpstr>FIBO Development Scenario - 3</vt:lpstr>
      <vt:lpstr>FIBO Development Scenario - 4</vt:lpstr>
      <vt:lpstr>Slide 13</vt:lpstr>
      <vt:lpstr>Slide 14</vt:lpstr>
      <vt:lpstr>Slide 15</vt:lpstr>
      <vt:lpstr>Extending the Competency</vt:lpstr>
      <vt:lpstr>FIBO Change Team (FCT)</vt:lpstr>
      <vt:lpstr>Slide 18</vt:lpstr>
      <vt:lpstr>Slide 19</vt:lpstr>
      <vt:lpstr>The Ask!</vt:lpstr>
      <vt:lpstr>Thank you!</vt:lpstr>
      <vt:lpstr>FIBO TO-BE Development Process</vt:lpstr>
      <vt:lpstr>FIBO TO-BE Development Process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dc:creator>
  <cp:lastModifiedBy>Dennis</cp:lastModifiedBy>
  <cp:revision>234</cp:revision>
  <dcterms:created xsi:type="dcterms:W3CDTF">2014-03-23T18:57:52Z</dcterms:created>
  <dcterms:modified xsi:type="dcterms:W3CDTF">2014-03-26T02:05:59Z</dcterms:modified>
</cp:coreProperties>
</file>