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458" r:id="rId3"/>
    <p:sldId id="463" r:id="rId4"/>
    <p:sldId id="465" r:id="rId5"/>
    <p:sldId id="464" r:id="rId6"/>
    <p:sldId id="461" r:id="rId7"/>
    <p:sldId id="459" r:id="rId8"/>
    <p:sldId id="462" r:id="rId9"/>
    <p:sldId id="466" r:id="rId10"/>
    <p:sldId id="467" r:id="rId11"/>
    <p:sldId id="468" r:id="rId12"/>
    <p:sldId id="388" r:id="rId13"/>
    <p:sldId id="452" r:id="rId14"/>
    <p:sldId id="453" r:id="rId15"/>
    <p:sldId id="454" r:id="rId16"/>
    <p:sldId id="455" r:id="rId17"/>
    <p:sldId id="428" r:id="rId18"/>
    <p:sldId id="469" r:id="rId19"/>
    <p:sldId id="45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528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2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March 6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2013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Reference Data Specifications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FIBO-Securities</a:t>
            </a:r>
          </a:p>
          <a:p>
            <a:pPr lvl="1"/>
            <a:r>
              <a:rPr lang="en-US" dirty="0" smtClean="0"/>
              <a:t>Substantive Beta model</a:t>
            </a:r>
          </a:p>
          <a:p>
            <a:pPr lvl="1"/>
            <a:r>
              <a:rPr lang="en-US" dirty="0" smtClean="0"/>
              <a:t>Minor business change notes to implement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FIBO-Derivatives</a:t>
            </a:r>
          </a:p>
          <a:p>
            <a:pPr lvl="1"/>
            <a:r>
              <a:rPr lang="en-US" dirty="0" smtClean="0"/>
              <a:t>Substantive draft</a:t>
            </a:r>
          </a:p>
          <a:p>
            <a:pPr lvl="1"/>
            <a:r>
              <a:rPr lang="en-US" dirty="0" smtClean="0"/>
              <a:t>Realignment needed for transactions foundational semantics (legs, sides etc.)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FIBO-Loans</a:t>
            </a:r>
          </a:p>
          <a:p>
            <a:pPr lvl="1"/>
            <a:r>
              <a:rPr lang="en-US" dirty="0" smtClean="0"/>
              <a:t>Extensive but incomplete draft</a:t>
            </a:r>
          </a:p>
          <a:p>
            <a:pPr lvl="1"/>
            <a:r>
              <a:rPr lang="en-US" dirty="0" smtClean="0"/>
              <a:t>To be aligned with MISMO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Reference Data</a:t>
            </a:r>
            <a:r>
              <a:rPr lang="en-US" baseline="0" dirty="0" smtClean="0"/>
              <a:t> Specifications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sections: </a:t>
            </a:r>
          </a:p>
          <a:p>
            <a:pPr lvl="1"/>
            <a:r>
              <a:rPr lang="en-US" dirty="0" smtClean="0"/>
              <a:t>Carr</a:t>
            </a:r>
            <a:r>
              <a:rPr lang="en-US" baseline="0" dirty="0" smtClean="0"/>
              <a:t>y</a:t>
            </a:r>
            <a:r>
              <a:rPr lang="en-US" dirty="0" smtClean="0"/>
              <a:t> out metamodel changes as done for FIBO-BE</a:t>
            </a:r>
          </a:p>
          <a:p>
            <a:pPr lvl="1"/>
            <a:r>
              <a:rPr lang="en-US" dirty="0" smtClean="0"/>
              <a:t>Addition</a:t>
            </a:r>
            <a:r>
              <a:rPr lang="en-US" baseline="0" dirty="0" smtClean="0"/>
              <a:t> of annotation metadata</a:t>
            </a:r>
          </a:p>
          <a:p>
            <a:pPr lvl="0"/>
            <a:r>
              <a:rPr lang="en-US" dirty="0" smtClean="0"/>
              <a:t>Securities</a:t>
            </a:r>
          </a:p>
          <a:p>
            <a:pPr lvl="1"/>
            <a:r>
              <a:rPr lang="en-US" dirty="0" smtClean="0"/>
              <a:t>Minor changes per SME Change Notes on file</a:t>
            </a:r>
          </a:p>
          <a:p>
            <a:pPr lvl="0"/>
            <a:r>
              <a:rPr lang="en-US" dirty="0" smtClean="0"/>
              <a:t>Derivatives</a:t>
            </a:r>
          </a:p>
          <a:p>
            <a:pPr lvl="1"/>
            <a:r>
              <a:rPr lang="en-US" dirty="0" smtClean="0"/>
              <a:t>Realign</a:t>
            </a:r>
            <a:r>
              <a:rPr lang="en-US" baseline="0" dirty="0" smtClean="0"/>
              <a:t> foundational semantics (REA / Shared Semantics)</a:t>
            </a:r>
          </a:p>
          <a:p>
            <a:pPr lvl="1"/>
            <a:r>
              <a:rPr lang="en-US" baseline="0" dirty="0" smtClean="0"/>
              <a:t>Incorporate lessons / extensions from POC</a:t>
            </a:r>
          </a:p>
          <a:p>
            <a:pPr lvl="2"/>
            <a:r>
              <a:rPr lang="en-US" dirty="0" smtClean="0"/>
              <a:t>IR Swaps, CDS</a:t>
            </a:r>
          </a:p>
          <a:p>
            <a:pPr lvl="1"/>
            <a:r>
              <a:rPr lang="en-US" dirty="0" err="1" smtClean="0"/>
              <a:t>FpML</a:t>
            </a:r>
            <a:r>
              <a:rPr lang="en-US" dirty="0" smtClean="0"/>
              <a:t> mapping  cross check</a:t>
            </a:r>
          </a:p>
          <a:p>
            <a:pPr lvl="0"/>
            <a:r>
              <a:rPr lang="en-US" dirty="0" smtClean="0"/>
              <a:t>Loans</a:t>
            </a:r>
          </a:p>
          <a:p>
            <a:pPr lvl="1"/>
            <a:r>
              <a:rPr lang="en-US" dirty="0" smtClean="0"/>
              <a:t>Realign with MISMO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the Moving</a:t>
            </a:r>
            <a:r>
              <a:rPr lang="en-US" baseline="0" dirty="0" smtClean="0"/>
              <a:t> </a:t>
            </a:r>
            <a:r>
              <a:rPr lang="en-US" dirty="0" smtClean="0"/>
              <a:t>Parts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273870"/>
              </p:ext>
            </p:extLst>
          </p:nvPr>
        </p:nvGraphicFramePr>
        <p:xfrm>
          <a:off x="838200" y="1447800"/>
          <a:ext cx="7315200" cy="4038601"/>
        </p:xfrm>
        <a:graphic>
          <a:graphicData uri="http://schemas.openxmlformats.org/drawingml/2006/table">
            <a:tbl>
              <a:tblPr/>
              <a:tblGrid>
                <a:gridCol w="3579779"/>
                <a:gridCol w="3735421"/>
              </a:tblGrid>
              <a:tr h="11834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Verdana"/>
                          <a:ea typeface="MS Mincho"/>
                          <a:cs typeface="Times New Roman"/>
                        </a:rPr>
                        <a:t>FIBO Business Conceptual Ontology (BCO)</a:t>
                      </a:r>
                      <a:endParaRPr lang="en-US" sz="1000" dirty="0"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Verdana"/>
                          <a:ea typeface="MS Mincho"/>
                          <a:cs typeface="Times New Roman"/>
                        </a:rPr>
                        <a:t>Adaptive Web Presentation Facility</a:t>
                      </a:r>
                      <a:endParaRPr lang="en-US" sz="1000" dirty="0"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</a:tr>
              <a:tr h="140537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Verdana"/>
                          <a:ea typeface="MS Mincho"/>
                          <a:cs typeface="Times New Roman"/>
                        </a:rPr>
                        <a:t>FIBO OMG Specifications</a:t>
                      </a:r>
                      <a:endParaRPr lang="en-US" sz="1000" dirty="0"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975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Verdana"/>
                          <a:ea typeface="MS Mincho"/>
                          <a:cs typeface="Times New Roman"/>
                        </a:rPr>
                        <a:t>FIBO Operational Ontologies</a:t>
                      </a:r>
                      <a:endParaRPr lang="en-US" sz="1000" dirty="0">
                        <a:effectLst/>
                        <a:latin typeface="Verdan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885950" y="2547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Conceptual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Foundations: </a:t>
            </a:r>
            <a:r>
              <a:rPr lang="en-US" dirty="0" smtClean="0"/>
              <a:t>Identified </a:t>
            </a:r>
            <a:r>
              <a:rPr lang="en-US" baseline="0" dirty="0" smtClean="0"/>
              <a:t>elements needed </a:t>
            </a:r>
            <a:r>
              <a:rPr lang="en-US" baseline="0" dirty="0" smtClean="0"/>
              <a:t>for Business Entities</a:t>
            </a:r>
          </a:p>
          <a:p>
            <a:r>
              <a:rPr lang="en-US" baseline="0" dirty="0" smtClean="0"/>
              <a:t>Clarity on rights, obligations and similar constructs</a:t>
            </a:r>
          </a:p>
          <a:p>
            <a:pPr lvl="1"/>
            <a:r>
              <a:rPr lang="en-US" dirty="0" smtClean="0"/>
              <a:t>Ongoing activity</a:t>
            </a:r>
          </a:p>
          <a:p>
            <a:pPr lvl="1"/>
            <a:r>
              <a:rPr lang="en-US" dirty="0" smtClean="0"/>
              <a:t>Cross referencing</a:t>
            </a:r>
            <a:r>
              <a:rPr lang="en-US" baseline="0" dirty="0" smtClean="0"/>
              <a:t> between REA, XBRL, existing upper ontologies etc. </a:t>
            </a:r>
          </a:p>
          <a:p>
            <a:pPr lvl="0"/>
            <a:r>
              <a:rPr lang="en-US" dirty="0" smtClean="0"/>
              <a:t>Not </a:t>
            </a:r>
            <a:r>
              <a:rPr lang="en-US" dirty="0" smtClean="0"/>
              <a:t>in this draft of </a:t>
            </a:r>
            <a:r>
              <a:rPr lang="en-US" baseline="0" dirty="0" smtClean="0"/>
              <a:t>the </a:t>
            </a:r>
            <a:r>
              <a:rPr lang="en-US" baseline="0" dirty="0" smtClean="0"/>
              <a:t>OMG specification</a:t>
            </a:r>
          </a:p>
          <a:p>
            <a:pPr lvl="1"/>
            <a:r>
              <a:rPr lang="en-US" dirty="0" smtClean="0"/>
              <a:t>Will </a:t>
            </a:r>
            <a:r>
              <a:rPr lang="en-US" dirty="0" smtClean="0"/>
              <a:t>need to be managed by</a:t>
            </a:r>
            <a:r>
              <a:rPr lang="en-US" baseline="0" dirty="0" smtClean="0"/>
              <a:t> the Council</a:t>
            </a:r>
          </a:p>
          <a:p>
            <a:pPr lvl="2"/>
            <a:r>
              <a:rPr lang="en-US" baseline="0" dirty="0" smtClean="0"/>
              <a:t>Lattice</a:t>
            </a:r>
            <a:r>
              <a:rPr lang="en-US" baseline="0" dirty="0" smtClean="0"/>
              <a:t>, </a:t>
            </a:r>
            <a:r>
              <a:rPr lang="en-US" baseline="0" dirty="0" smtClean="0"/>
              <a:t>social constructs, parties, commitments, transactions</a:t>
            </a:r>
            <a:endParaRPr lang="en-US" baseline="0" dirty="0" smtClean="0"/>
          </a:p>
          <a:p>
            <a:pPr lvl="1"/>
            <a:r>
              <a:rPr lang="en-US" baseline="0" dirty="0" smtClean="0"/>
              <a:t>The complete BCO will go into </a:t>
            </a:r>
            <a:r>
              <a:rPr lang="en-US" baseline="0" dirty="0" smtClean="0"/>
              <a:t>Adaptive and ultimately into </a:t>
            </a:r>
            <a:r>
              <a:rPr lang="en-US" baseline="0" dirty="0" err="1" smtClean="0"/>
              <a:t>MagicDraw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Modularity: </a:t>
            </a:r>
            <a:r>
              <a:rPr lang="en-US" sz="2400" dirty="0" smtClean="0"/>
              <a:t>updated </a:t>
            </a:r>
            <a:r>
              <a:rPr lang="en-US" sz="2400" dirty="0" smtClean="0"/>
              <a:t>the architecture to have a more modular</a:t>
            </a:r>
            <a:r>
              <a:rPr lang="en-US" sz="2400" baseline="0" dirty="0" smtClean="0"/>
              <a:t> structure</a:t>
            </a:r>
          </a:p>
          <a:p>
            <a:pPr lvl="1"/>
            <a:r>
              <a:rPr lang="en-US" sz="2000" dirty="0" smtClean="0"/>
              <a:t>Defined “Packages” of</a:t>
            </a:r>
            <a:r>
              <a:rPr lang="en-US" sz="2000" baseline="0" dirty="0" smtClean="0"/>
              <a:t> ontologies per subject</a:t>
            </a:r>
          </a:p>
          <a:p>
            <a:pPr lvl="1"/>
            <a:r>
              <a:rPr lang="en-US" sz="2000" baseline="0" dirty="0" smtClean="0"/>
              <a:t>Segregated to allow extraction of operational ontologies</a:t>
            </a:r>
          </a:p>
          <a:p>
            <a:pPr lvl="2"/>
            <a:r>
              <a:rPr lang="en-US" sz="1800" dirty="0" smtClean="0"/>
              <a:t>E.g. “Party” concepts</a:t>
            </a:r>
          </a:p>
          <a:p>
            <a:r>
              <a:rPr lang="en-US" sz="2400" baseline="0" dirty="0" smtClean="0"/>
              <a:t>OMG </a:t>
            </a:r>
            <a:r>
              <a:rPr lang="en-US" sz="2400" baseline="0" dirty="0" smtClean="0"/>
              <a:t>submissions</a:t>
            </a:r>
          </a:p>
          <a:p>
            <a:pPr lvl="1"/>
            <a:r>
              <a:rPr lang="en-US" sz="2000" baseline="0" dirty="0" smtClean="0"/>
              <a:t>Still a Business Conceptual Model</a:t>
            </a:r>
          </a:p>
          <a:p>
            <a:pPr lvl="1"/>
            <a:r>
              <a:rPr lang="en-US" sz="2000" baseline="0" dirty="0" smtClean="0"/>
              <a:t>Simplified and reduced from overall </a:t>
            </a:r>
            <a:r>
              <a:rPr lang="en-US" sz="2000" baseline="0" dirty="0" smtClean="0"/>
              <a:t>BCO</a:t>
            </a:r>
          </a:p>
          <a:p>
            <a:pPr lvl="1"/>
            <a:r>
              <a:rPr lang="en-US" sz="2000" baseline="0" dirty="0" smtClean="0"/>
              <a:t>Exclude material where we anticipate future standards</a:t>
            </a:r>
            <a:endParaRPr lang="en-US" sz="2000" baseline="0" dirty="0" smtClean="0"/>
          </a:p>
          <a:p>
            <a:r>
              <a:rPr lang="en-US" sz="2400" baseline="0" dirty="0" smtClean="0"/>
              <a:t>Final Submission will include </a:t>
            </a:r>
            <a:r>
              <a:rPr lang="en-US" sz="2400" baseline="0" dirty="0" smtClean="0"/>
              <a:t>machine readable files</a:t>
            </a:r>
          </a:p>
          <a:p>
            <a:pPr lvl="1"/>
            <a:r>
              <a:rPr lang="en-US" sz="2000" dirty="0" smtClean="0"/>
              <a:t>These</a:t>
            </a:r>
            <a:r>
              <a:rPr lang="en-US" sz="2000" baseline="0" dirty="0" smtClean="0"/>
              <a:t> are necessarily </a:t>
            </a:r>
            <a:r>
              <a:rPr lang="en-US" sz="2000" baseline="0" dirty="0" smtClean="0"/>
              <a:t>tool-independent (XMI for ODM and for UML)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Use </a:t>
            </a:r>
            <a:r>
              <a:rPr lang="en-US" sz="2000" baseline="0" dirty="0" err="1" smtClean="0"/>
              <a:t>MagicDraw</a:t>
            </a:r>
            <a:r>
              <a:rPr lang="en-US" sz="2000" baseline="0" dirty="0" smtClean="0"/>
              <a:t> and VOM to </a:t>
            </a:r>
            <a:r>
              <a:rPr lang="en-US" sz="2000" baseline="0" dirty="0" smtClean="0"/>
              <a:t>generate RDF/OWL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What’s in </a:t>
            </a:r>
            <a:r>
              <a:rPr lang="en-US" sz="2000" baseline="0" dirty="0" err="1" smtClean="0"/>
              <a:t>MagicDraw</a:t>
            </a:r>
            <a:r>
              <a:rPr lang="en-US" sz="2000" baseline="0" dirty="0" smtClean="0"/>
              <a:t> / VOM will correspond to what’s in the OMG submission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Presentation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smtClean="0"/>
              <a:t>formal specification includes definition of what is the minimum</a:t>
            </a:r>
            <a:r>
              <a:rPr lang="en-US" baseline="0" dirty="0" smtClean="0"/>
              <a:t> set of requirements for business readability (based on what EA currently does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NEW: Will use tooling shift to revisit visual notation</a:t>
            </a:r>
            <a:endParaRPr lang="en-US" baseline="0" dirty="0" smtClean="0"/>
          </a:p>
          <a:p>
            <a:r>
              <a:rPr lang="en-US" baseline="0" dirty="0" smtClean="0"/>
              <a:t>Adaptive has capability to do better business facing diagrams</a:t>
            </a:r>
          </a:p>
          <a:p>
            <a:pPr lvl="1"/>
            <a:r>
              <a:rPr lang="en-US" dirty="0" smtClean="0"/>
              <a:t>This requires imaginative input</a:t>
            </a:r>
            <a:r>
              <a:rPr lang="en-US" baseline="0" dirty="0" smtClean="0"/>
              <a:t> from FDTF business stakeholders</a:t>
            </a:r>
          </a:p>
          <a:p>
            <a:pPr lvl="1"/>
            <a:r>
              <a:rPr lang="en-US" baseline="0" dirty="0" smtClean="0"/>
              <a:t>Working group to be convened on this</a:t>
            </a:r>
          </a:p>
          <a:p>
            <a:pPr lvl="0"/>
            <a:r>
              <a:rPr lang="en-US" dirty="0" smtClean="0"/>
              <a:t>Other tools may also be explored</a:t>
            </a:r>
          </a:p>
          <a:p>
            <a:pPr lvl="1"/>
            <a:r>
              <a:rPr lang="en-US" dirty="0" err="1" smtClean="0"/>
              <a:t>MagicDraw</a:t>
            </a:r>
            <a:r>
              <a:rPr lang="en-US" dirty="0" smtClean="0"/>
              <a:t>, Protégé</a:t>
            </a:r>
            <a:r>
              <a:rPr lang="en-US" dirty="0" smtClean="0"/>
              <a:t>, </a:t>
            </a:r>
            <a:r>
              <a:rPr lang="en-US" dirty="0" err="1" smtClean="0"/>
              <a:t>TopBraid</a:t>
            </a:r>
            <a:r>
              <a:rPr lang="en-US" dirty="0" smtClean="0"/>
              <a:t> etc. </a:t>
            </a:r>
          </a:p>
          <a:p>
            <a:pPr lvl="0"/>
            <a:r>
              <a:rPr lang="en-US" dirty="0" smtClean="0"/>
              <a:t>Visualization tools are a major growth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4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Proof of Concept: defines what makes for a usable operational ontology</a:t>
            </a:r>
          </a:p>
          <a:p>
            <a:pPr lvl="1"/>
            <a:r>
              <a:rPr lang="en-US" sz="2000" dirty="0" smtClean="0"/>
              <a:t>Demonstrated some powerful things with</a:t>
            </a:r>
            <a:r>
              <a:rPr lang="en-US" sz="2000" baseline="0" dirty="0" smtClean="0"/>
              <a:t> this already</a:t>
            </a:r>
          </a:p>
          <a:p>
            <a:pPr lvl="1"/>
            <a:r>
              <a:rPr lang="en-US" sz="2000" baseline="0" dirty="0" err="1" smtClean="0"/>
              <a:t>Revelytix</a:t>
            </a:r>
            <a:r>
              <a:rPr lang="en-US" sz="2000" baseline="0" dirty="0" smtClean="0"/>
              <a:t> have shown even more powerful things by integrating with rules e.g. “R”</a:t>
            </a:r>
          </a:p>
          <a:p>
            <a:pPr lvl="0"/>
            <a:r>
              <a:rPr lang="en-US" sz="2400" dirty="0" smtClean="0"/>
              <a:t>Methodology to be developed for deriving operational ontologies from</a:t>
            </a:r>
            <a:r>
              <a:rPr lang="en-US" sz="2400" baseline="0" dirty="0" smtClean="0"/>
              <a:t> the business content in the BCO</a:t>
            </a:r>
          </a:p>
          <a:p>
            <a:pPr lvl="1"/>
            <a:r>
              <a:rPr lang="en-US" sz="2000" dirty="0" smtClean="0"/>
              <a:t>By extraction of sub-sets of the OMG FIBO BCO content</a:t>
            </a:r>
          </a:p>
          <a:p>
            <a:pPr lvl="2"/>
            <a:r>
              <a:rPr lang="en-US" sz="1800" dirty="0" smtClean="0"/>
              <a:t>Modular structure should</a:t>
            </a:r>
            <a:r>
              <a:rPr lang="en-US" sz="1800" baseline="0" dirty="0" smtClean="0"/>
              <a:t> simplify this for most use case</a:t>
            </a:r>
          </a:p>
          <a:p>
            <a:pPr lvl="2"/>
            <a:r>
              <a:rPr lang="en-US" sz="1800" baseline="0" dirty="0" smtClean="0"/>
              <a:t>Some use cases may require additional transformations</a:t>
            </a:r>
          </a:p>
          <a:p>
            <a:pPr lvl="1"/>
            <a:r>
              <a:rPr lang="en-US" sz="2000" dirty="0" smtClean="0"/>
              <a:t>Methodology to cover </a:t>
            </a:r>
            <a:r>
              <a:rPr lang="en-US" sz="2000" dirty="0" smtClean="0"/>
              <a:t>both</a:t>
            </a:r>
          </a:p>
          <a:p>
            <a:pPr lvl="0"/>
            <a:r>
              <a:rPr lang="en-US" sz="2400" dirty="0" smtClean="0"/>
              <a:t>Volunteers will extend FIBO BCO in different instrument types and then generate operational OWL, example</a:t>
            </a:r>
            <a:r>
              <a:rPr lang="en-US" sz="2400" baseline="0" dirty="0" smtClean="0"/>
              <a:t> data</a:t>
            </a:r>
            <a:endParaRPr lang="en-US" sz="2400" dirty="0" smtClean="0"/>
          </a:p>
          <a:p>
            <a:pPr lvl="0"/>
            <a:r>
              <a:rPr lang="en-US" sz="2400" baseline="0" dirty="0" smtClean="0"/>
              <a:t>Expect to arrive at formally </a:t>
            </a:r>
            <a:r>
              <a:rPr lang="en-US" sz="2400" baseline="0" dirty="0" smtClean="0"/>
              <a:t>“productized” FIBO deliverables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394" name="Straight Connector 11"/>
          <p:cNvCxnSpPr>
            <a:cxnSpLocks noChangeShapeType="1"/>
          </p:cNvCxnSpPr>
          <p:nvPr/>
        </p:nvCxnSpPr>
        <p:spPr bwMode="auto">
          <a:xfrm>
            <a:off x="7281863" y="1295400"/>
            <a:ext cx="0" cy="46640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Provisional 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99100" y="5502275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Risk/Reporting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Other Domain ontologies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48288" y="53498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Risk/Reporting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Other Domain ontologies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95888" y="51974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Risk/Reporting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Other Domain ontologies</a:t>
            </a:r>
          </a:p>
        </p:txBody>
      </p:sp>
      <p:cxnSp>
        <p:nvCxnSpPr>
          <p:cNvPr id="59401" name="Straight Connector 8"/>
          <p:cNvCxnSpPr>
            <a:cxnSpLocks noChangeShapeType="1"/>
          </p:cNvCxnSpPr>
          <p:nvPr/>
        </p:nvCxnSpPr>
        <p:spPr bwMode="auto">
          <a:xfrm>
            <a:off x="2590800" y="1295400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02" name="TextBox 4"/>
          <p:cNvSpPr txBox="1">
            <a:spLocks noChangeArrowheads="1"/>
          </p:cNvSpPr>
          <p:nvPr/>
        </p:nvSpPr>
        <p:spPr bwMode="auto">
          <a:xfrm>
            <a:off x="1241425" y="898525"/>
            <a:ext cx="814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/>
              <a:t>2012</a:t>
            </a:r>
          </a:p>
        </p:txBody>
      </p:sp>
      <p:sp>
        <p:nvSpPr>
          <p:cNvPr id="59403" name="TextBox 5"/>
          <p:cNvSpPr txBox="1">
            <a:spLocks noChangeArrowheads="1"/>
          </p:cNvSpPr>
          <p:nvPr/>
        </p:nvSpPr>
        <p:spPr bwMode="auto">
          <a:xfrm>
            <a:off x="4503738" y="898525"/>
            <a:ext cx="81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/>
              <a:t>2013</a:t>
            </a:r>
          </a:p>
        </p:txBody>
      </p:sp>
      <p:sp>
        <p:nvSpPr>
          <p:cNvPr id="59404" name="TextBox 6"/>
          <p:cNvSpPr txBox="1">
            <a:spLocks noChangeArrowheads="1"/>
          </p:cNvSpPr>
          <p:nvPr/>
        </p:nvSpPr>
        <p:spPr bwMode="auto">
          <a:xfrm>
            <a:off x="7510463" y="898525"/>
            <a:ext cx="114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/>
              <a:t>Beyond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447800" y="1798638"/>
            <a:ext cx="3429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FIBO-Foundations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Global Terms and modeling framework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447800" y="2438400"/>
            <a:ext cx="3429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Business Entity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Domain ontology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79838" y="3078163"/>
            <a:ext cx="22098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Securities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Domain ontology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779838" y="3719513"/>
            <a:ext cx="22098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Derivatives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Domain ontology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732213" y="4359275"/>
            <a:ext cx="22098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Loans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Domain ontology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043488" y="50450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Portfolio, Payments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Other Domain ontologies</a:t>
            </a:r>
          </a:p>
        </p:txBody>
      </p:sp>
      <p:sp>
        <p:nvSpPr>
          <p:cNvPr id="20" name="Chevron 19"/>
          <p:cNvSpPr/>
          <p:nvPr/>
        </p:nvSpPr>
        <p:spPr bwMode="auto">
          <a:xfrm>
            <a:off x="5013325" y="1798638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solidFill>
                  <a:srgbClr val="002060"/>
                </a:solidFill>
              </a:rPr>
              <a:t>Industry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9412" name="Straight Connector 20"/>
          <p:cNvCxnSpPr>
            <a:cxnSpLocks noChangeShapeType="1"/>
          </p:cNvCxnSpPr>
          <p:nvPr/>
        </p:nvCxnSpPr>
        <p:spPr bwMode="auto">
          <a:xfrm flipH="1">
            <a:off x="4905375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3" name="Straight Connector 21"/>
          <p:cNvCxnSpPr>
            <a:cxnSpLocks noChangeShapeType="1"/>
          </p:cNvCxnSpPr>
          <p:nvPr/>
        </p:nvCxnSpPr>
        <p:spPr bwMode="auto">
          <a:xfrm flipH="1">
            <a:off x="6048375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Straight Connector 22"/>
          <p:cNvCxnSpPr>
            <a:cxnSpLocks noChangeShapeType="1"/>
          </p:cNvCxnSpPr>
          <p:nvPr/>
        </p:nvCxnSpPr>
        <p:spPr bwMode="auto">
          <a:xfrm flipH="1">
            <a:off x="3806825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5" name="Chevron 23"/>
          <p:cNvSpPr>
            <a:spLocks noChangeArrowheads="1"/>
          </p:cNvSpPr>
          <p:nvPr/>
        </p:nvSpPr>
        <p:spPr bwMode="auto">
          <a:xfrm>
            <a:off x="5013325" y="24384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002060"/>
                </a:solidFill>
              </a:rPr>
              <a:t>Industry review</a:t>
            </a:r>
            <a:endParaRPr lang="en-US" sz="2200">
              <a:solidFill>
                <a:srgbClr val="002060"/>
              </a:solidFill>
            </a:endParaRPr>
          </a:p>
        </p:txBody>
      </p:sp>
      <p:sp>
        <p:nvSpPr>
          <p:cNvPr id="59416" name="Chevron 24"/>
          <p:cNvSpPr>
            <a:spLocks noChangeArrowheads="1"/>
          </p:cNvSpPr>
          <p:nvPr/>
        </p:nvSpPr>
        <p:spPr bwMode="auto">
          <a:xfrm>
            <a:off x="6156325" y="307816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002060"/>
                </a:solidFill>
              </a:rPr>
              <a:t>Industry review</a:t>
            </a:r>
            <a:endParaRPr lang="en-US" sz="2200">
              <a:solidFill>
                <a:srgbClr val="002060"/>
              </a:solidFill>
            </a:endParaRPr>
          </a:p>
        </p:txBody>
      </p:sp>
      <p:sp>
        <p:nvSpPr>
          <p:cNvPr id="59417" name="Chevron 25"/>
          <p:cNvSpPr>
            <a:spLocks noChangeArrowheads="1"/>
          </p:cNvSpPr>
          <p:nvPr/>
        </p:nvSpPr>
        <p:spPr bwMode="auto">
          <a:xfrm>
            <a:off x="6159500" y="371951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002060"/>
                </a:solidFill>
              </a:rPr>
              <a:t>Industry review</a:t>
            </a:r>
            <a:endParaRPr lang="en-US" sz="2200">
              <a:solidFill>
                <a:srgbClr val="002060"/>
              </a:solidFill>
            </a:endParaRPr>
          </a:p>
        </p:txBody>
      </p:sp>
      <p:sp>
        <p:nvSpPr>
          <p:cNvPr id="59418" name="Chevron 26"/>
          <p:cNvSpPr>
            <a:spLocks noChangeArrowheads="1"/>
          </p:cNvSpPr>
          <p:nvPr/>
        </p:nvSpPr>
        <p:spPr bwMode="auto">
          <a:xfrm>
            <a:off x="6062663" y="43592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002060"/>
                </a:solidFill>
              </a:rPr>
              <a:t>Industry review</a:t>
            </a:r>
            <a:endParaRPr lang="en-US" sz="2200">
              <a:solidFill>
                <a:srgbClr val="002060"/>
              </a:solidFill>
            </a:endParaRPr>
          </a:p>
        </p:txBody>
      </p:sp>
      <p:sp>
        <p:nvSpPr>
          <p:cNvPr id="59419" name="Chevron 27"/>
          <p:cNvSpPr>
            <a:spLocks noChangeArrowheads="1"/>
          </p:cNvSpPr>
          <p:nvPr/>
        </p:nvSpPr>
        <p:spPr bwMode="auto">
          <a:xfrm>
            <a:off x="6156325" y="1798638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59420" name="Chevron 28"/>
          <p:cNvSpPr>
            <a:spLocks noChangeArrowheads="1"/>
          </p:cNvSpPr>
          <p:nvPr/>
        </p:nvSpPr>
        <p:spPr bwMode="auto">
          <a:xfrm>
            <a:off x="6164263" y="24384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59421" name="Chevron 29"/>
          <p:cNvSpPr>
            <a:spLocks noChangeArrowheads="1"/>
          </p:cNvSpPr>
          <p:nvPr/>
        </p:nvSpPr>
        <p:spPr bwMode="auto">
          <a:xfrm>
            <a:off x="7307263" y="307816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59422" name="Chevron 30"/>
          <p:cNvSpPr>
            <a:spLocks noChangeArrowheads="1"/>
          </p:cNvSpPr>
          <p:nvPr/>
        </p:nvSpPr>
        <p:spPr bwMode="auto">
          <a:xfrm>
            <a:off x="7299325" y="371951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59423" name="Chevron 31"/>
          <p:cNvSpPr>
            <a:spLocks noChangeArrowheads="1"/>
          </p:cNvSpPr>
          <p:nvPr/>
        </p:nvSpPr>
        <p:spPr bwMode="auto">
          <a:xfrm>
            <a:off x="7213601" y="43592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33" name="Rounded Rectangle 32"/>
          <p:cNvSpPr/>
          <p:nvPr/>
        </p:nvSpPr>
        <p:spPr>
          <a:xfrm>
            <a:off x="7345363" y="1798638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345363" y="2438400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8488363" y="3078163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8488363" y="3719513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424863" y="4359275"/>
            <a:ext cx="655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59429" name="TextBox 11"/>
          <p:cNvSpPr txBox="1">
            <a:spLocks noChangeArrowheads="1"/>
          </p:cNvSpPr>
          <p:nvPr/>
        </p:nvSpPr>
        <p:spPr bwMode="auto">
          <a:xfrm>
            <a:off x="3030538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9430" name="TextBox 42"/>
          <p:cNvSpPr txBox="1">
            <a:spLocks noChangeArrowheads="1"/>
          </p:cNvSpPr>
          <p:nvPr/>
        </p:nvSpPr>
        <p:spPr bwMode="auto">
          <a:xfrm>
            <a:off x="4127500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59431" name="TextBox 43"/>
          <p:cNvSpPr txBox="1">
            <a:spLocks noChangeArrowheads="1"/>
          </p:cNvSpPr>
          <p:nvPr/>
        </p:nvSpPr>
        <p:spPr bwMode="auto">
          <a:xfrm>
            <a:off x="5273675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59432" name="TextBox 44"/>
          <p:cNvSpPr txBox="1">
            <a:spLocks noChangeArrowheads="1"/>
          </p:cNvSpPr>
          <p:nvPr/>
        </p:nvSpPr>
        <p:spPr bwMode="auto">
          <a:xfrm>
            <a:off x="6462713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Q4</a:t>
            </a:r>
            <a:endParaRPr lang="en-US" sz="2200" b="1"/>
          </a:p>
        </p:txBody>
      </p:sp>
    </p:spTree>
    <p:extLst>
      <p:ext uri="{BB962C8B-B14F-4D97-AF65-F5344CB8AC3E}">
        <p14:creationId xmlns:p14="http://schemas.microsoft.com/office/powerpoint/2010/main" val="4280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Reston: will go over substantive draft specification</a:t>
            </a:r>
          </a:p>
          <a:p>
            <a:r>
              <a:rPr lang="en-US" sz="2400" dirty="0" smtClean="0"/>
              <a:t>Diagrams and spreadsheets to be made available</a:t>
            </a:r>
            <a:r>
              <a:rPr lang="en-US" sz="2400" baseline="0" dirty="0" smtClean="0"/>
              <a:t> in the next couple of days (as specification)</a:t>
            </a:r>
          </a:p>
          <a:p>
            <a:pPr lvl="1"/>
            <a:r>
              <a:rPr lang="en-US" sz="2000" dirty="0" smtClean="0"/>
              <a:t>Opportunity</a:t>
            </a:r>
            <a:r>
              <a:rPr lang="en-US" sz="2000" baseline="0" dirty="0" smtClean="0"/>
              <a:t> to review this material off line</a:t>
            </a:r>
          </a:p>
          <a:p>
            <a:pPr lvl="1"/>
            <a:r>
              <a:rPr lang="en-US" sz="2000" baseline="0" dirty="0" smtClean="0"/>
              <a:t>Finalize by May 20</a:t>
            </a:r>
          </a:p>
          <a:p>
            <a:pPr lvl="1"/>
            <a:r>
              <a:rPr lang="en-US" sz="2000" dirty="0" smtClean="0"/>
              <a:t>Technical work in the OWL universe in the same</a:t>
            </a:r>
            <a:r>
              <a:rPr lang="en-US" sz="2000" baseline="0" dirty="0" smtClean="0"/>
              <a:t> time frame</a:t>
            </a:r>
          </a:p>
          <a:p>
            <a:pPr lvl="0"/>
            <a:r>
              <a:rPr lang="en-US" sz="2400" dirty="0" smtClean="0"/>
              <a:t>Foundations </a:t>
            </a:r>
            <a:r>
              <a:rPr lang="en-US" sz="2400" dirty="0" err="1" smtClean="0"/>
              <a:t>workstream</a:t>
            </a:r>
            <a:r>
              <a:rPr lang="en-US" sz="2400" dirty="0" smtClean="0"/>
              <a:t> to re-start imminently – please sign up if interested</a:t>
            </a:r>
          </a:p>
          <a:p>
            <a:pPr lvl="0"/>
            <a:r>
              <a:rPr lang="en-US" sz="2400" baseline="0" dirty="0" smtClean="0"/>
              <a:t>Will work on the changes needed to the model framework for Securities, Derivatives, Loans after that</a:t>
            </a:r>
          </a:p>
          <a:p>
            <a:pPr lvl="1"/>
            <a:r>
              <a:rPr lang="en-US" sz="2000" dirty="0" smtClean="0"/>
              <a:t>Along with their supporting terms in Foundations</a:t>
            </a:r>
          </a:p>
          <a:p>
            <a:pPr lvl="1"/>
            <a:r>
              <a:rPr lang="en-US" sz="2000" dirty="0" smtClean="0"/>
              <a:t>Will then be moved over to new tooling</a:t>
            </a:r>
          </a:p>
          <a:p>
            <a:pPr lvl="1"/>
            <a:r>
              <a:rPr lang="en-US" sz="2000" dirty="0" smtClean="0"/>
              <a:t>People can then look at these in OWL or in UML-tool-derived</a:t>
            </a:r>
            <a:r>
              <a:rPr lang="en-US" sz="2000" baseline="0" dirty="0" smtClean="0"/>
              <a:t> business 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Specification status</a:t>
            </a:r>
          </a:p>
          <a:p>
            <a:pPr lvl="0"/>
            <a:r>
              <a:rPr lang="en-US" baseline="0" dirty="0" smtClean="0"/>
              <a:t>Reston agenda</a:t>
            </a:r>
          </a:p>
          <a:p>
            <a:pPr lvl="0"/>
            <a:r>
              <a:rPr lang="en-US" baseline="0" dirty="0" smtClean="0"/>
              <a:t>Originator Tooling</a:t>
            </a:r>
          </a:p>
          <a:p>
            <a:pPr lvl="0"/>
            <a:r>
              <a:rPr lang="en-US" baseline="0" dirty="0" smtClean="0"/>
              <a:t>Ongoing works March – May</a:t>
            </a:r>
          </a:p>
          <a:p>
            <a:pPr lvl="0"/>
            <a:r>
              <a:rPr lang="en-US" baseline="0" dirty="0" smtClean="0"/>
              <a:t>Moving Parts Summary</a:t>
            </a:r>
          </a:p>
          <a:p>
            <a:pPr lvl="0"/>
            <a:r>
              <a:rPr lang="en-US" baseline="0" dirty="0" smtClean="0"/>
              <a:t>Roadmap</a:t>
            </a:r>
          </a:p>
          <a:p>
            <a:pPr lvl="0"/>
            <a:r>
              <a:rPr lang="en-US" baseline="0" dirty="0" smtClean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Specifications</a:t>
            </a:r>
          </a:p>
          <a:p>
            <a:pPr lvl="1"/>
            <a:r>
              <a:rPr lang="en-US" dirty="0" smtClean="0"/>
              <a:t>Imminent</a:t>
            </a:r>
          </a:p>
          <a:p>
            <a:pPr lvl="1"/>
            <a:r>
              <a:rPr lang="en-US" baseline="0" dirty="0" smtClean="0"/>
              <a:t>To be presented and reviewed at Reston</a:t>
            </a:r>
          </a:p>
          <a:p>
            <a:pPr lvl="1"/>
            <a:r>
              <a:rPr lang="en-US" dirty="0" smtClean="0"/>
              <a:t>Will be basis for further work until May</a:t>
            </a:r>
          </a:p>
          <a:p>
            <a:pPr lvl="0"/>
            <a:r>
              <a:rPr lang="en-US" dirty="0" smtClean="0"/>
              <a:t>Draft</a:t>
            </a:r>
            <a:r>
              <a:rPr lang="en-US" baseline="0" dirty="0" smtClean="0"/>
              <a:t> specifications to be formally presented in June OMG meeting</a:t>
            </a:r>
          </a:p>
          <a:p>
            <a:pPr lvl="0"/>
            <a:r>
              <a:rPr lang="en-US" dirty="0" smtClean="0"/>
              <a:t>Modeling: moving primary</a:t>
            </a:r>
            <a:r>
              <a:rPr lang="en-US" baseline="0" dirty="0" smtClean="0"/>
              <a:t> point of control to </a:t>
            </a:r>
            <a:r>
              <a:rPr lang="en-US" baseline="0" dirty="0" err="1" smtClean="0"/>
              <a:t>MagicDraw</a:t>
            </a:r>
            <a:r>
              <a:rPr lang="en-US" baseline="0" dirty="0" smtClean="0"/>
              <a:t> / VOM</a:t>
            </a:r>
          </a:p>
          <a:p>
            <a:pPr lvl="0"/>
            <a:r>
              <a:rPr lang="en-US" baseline="0" dirty="0" smtClean="0"/>
              <a:t>Foundations: ongoing management of conceptual model content that is not in the OMG specification</a:t>
            </a:r>
          </a:p>
          <a:p>
            <a:pPr lvl="0"/>
            <a:r>
              <a:rPr lang="en-US" baseline="0" dirty="0" smtClean="0"/>
              <a:t>No more SME Review calls until after Reston</a:t>
            </a:r>
          </a:p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1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Draft Specification</a:t>
            </a:r>
            <a:r>
              <a:rPr lang="en-US" baseline="0" dirty="0" smtClean="0"/>
              <a:t>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Almost done</a:t>
            </a: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content locked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</a:t>
            </a:r>
            <a:endParaRPr lang="en-US" sz="2400" dirty="0" smtClean="0">
              <a:effectLst/>
            </a:endParaRPr>
          </a:p>
          <a:p>
            <a:pPr lvl="1"/>
            <a:r>
              <a:rPr lang="en-US" baseline="0" dirty="0" smtClean="0"/>
              <a:t>Issues remain with annotation metadata – to be addressed in new tooling</a:t>
            </a:r>
          </a:p>
          <a:p>
            <a:pPr lvl="0"/>
            <a:r>
              <a:rPr lang="en-US" dirty="0" smtClean="0"/>
              <a:t>Sections to complete:</a:t>
            </a:r>
          </a:p>
          <a:p>
            <a:pPr lvl="1"/>
            <a:r>
              <a:rPr lang="en-US" dirty="0" smtClean="0"/>
              <a:t>Model content report to be done</a:t>
            </a:r>
            <a:r>
              <a:rPr lang="en-US" baseline="0" dirty="0" smtClean="0"/>
              <a:t> by Adaptive (imminent)</a:t>
            </a:r>
            <a:endParaRPr lang="en-US" dirty="0" smtClean="0"/>
          </a:p>
          <a:p>
            <a:pPr lvl="1"/>
            <a:r>
              <a:rPr lang="en-US" dirty="0" smtClean="0"/>
              <a:t>Diagrams to be done (annex)</a:t>
            </a:r>
          </a:p>
          <a:p>
            <a:pPr lvl="1"/>
            <a:r>
              <a:rPr lang="en-US" dirty="0" smtClean="0"/>
              <a:t>Spreadsheet (NEW)</a:t>
            </a:r>
          </a:p>
          <a:p>
            <a:pPr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March draft is basis for:</a:t>
            </a:r>
            <a:endParaRPr lang="en-US" sz="2800" dirty="0" smtClean="0">
              <a:effectLst/>
            </a:endParaRP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Ongoing technical review of RDF/OWL rendition</a:t>
            </a:r>
            <a:endParaRPr lang="en-US" dirty="0" smtClean="0">
              <a:effectLst/>
            </a:endParaRP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SME Review offline (diagrams and spreadsheets)</a:t>
            </a:r>
            <a:endParaRPr lang="en-US" dirty="0" smtClean="0">
              <a:effectLst/>
            </a:endParaRPr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Origination Tooling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Moving primary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point of control to </a:t>
            </a:r>
            <a:r>
              <a:rPr lang="en-US" sz="28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MagicDraw</a:t>
            </a:r>
            <a:endParaRPr lang="en-US" sz="2800" dirty="0" smtClean="0">
              <a:effectLst/>
            </a:endParaRP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Formal submission OWL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files to be generated from that</a:t>
            </a:r>
            <a:endParaRPr lang="en-US" dirty="0" smtClean="0">
              <a:effectLst/>
            </a:endParaRP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does not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impact use of the standard which must be on all UML and OWL tooling</a:t>
            </a: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Finalize and agree modular architecture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Exploring new visual notations (colors, shapes etc.)</a:t>
            </a:r>
            <a:endParaRPr lang="en-US" sz="2800" dirty="0" smtClean="0">
              <a:effectLst/>
            </a:endParaRPr>
          </a:p>
          <a:p>
            <a:pPr lvl="0" rtl="0" fontAlgn="base"/>
            <a:r>
              <a:rPr lang="en-US" baseline="0" dirty="0" smtClean="0">
                <a:effectLst/>
              </a:rPr>
              <a:t>Annotation metadata</a:t>
            </a:r>
          </a:p>
          <a:p>
            <a:pPr lvl="1" rtl="0" fontAlgn="base"/>
            <a:r>
              <a:rPr lang="en-US" baseline="0" dirty="0" smtClean="0">
                <a:effectLst/>
              </a:rPr>
              <a:t>De-bug or reapply</a:t>
            </a:r>
          </a:p>
          <a:p>
            <a:pPr lvl="1" rtl="0" fontAlgn="base"/>
            <a:r>
              <a:rPr lang="en-US" dirty="0" smtClean="0">
                <a:effectLst/>
              </a:rPr>
              <a:t>We identified how to do this in OWL</a:t>
            </a:r>
            <a:r>
              <a:rPr lang="en-US" baseline="0" dirty="0" smtClean="0">
                <a:effectLst/>
              </a:rPr>
              <a:t> but were not able to easily craft this in EA for Adaptive to import and process</a:t>
            </a:r>
          </a:p>
          <a:p>
            <a:pPr lvl="1" rtl="0" fontAlgn="base"/>
            <a:r>
              <a:rPr lang="en-US" baseline="0" dirty="0" smtClean="0">
                <a:effectLst/>
              </a:rPr>
              <a:t>New metadata needed for classification facets etc. </a:t>
            </a:r>
          </a:p>
          <a:p>
            <a:pPr lvl="1" rtl="0" fontAlgn="base"/>
            <a:r>
              <a:rPr lang="en-US" baseline="0" dirty="0" smtClean="0">
                <a:effectLst/>
              </a:rPr>
              <a:t>Citation metadata for non OWL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 FDTF</a:t>
            </a:r>
          </a:p>
          <a:p>
            <a:pPr lvl="1"/>
            <a:r>
              <a:rPr lang="en-US" dirty="0" smtClean="0"/>
              <a:t>SMART Regulation</a:t>
            </a:r>
          </a:p>
          <a:p>
            <a:pPr lvl="1"/>
            <a:r>
              <a:rPr lang="en-US" dirty="0" smtClean="0"/>
              <a:t>Semantic interoperability</a:t>
            </a:r>
          </a:p>
          <a:p>
            <a:pPr lvl="1"/>
            <a:r>
              <a:rPr lang="en-US" dirty="0" smtClean="0"/>
              <a:t>FIBO</a:t>
            </a:r>
            <a:r>
              <a:rPr lang="en-US" baseline="0" dirty="0" smtClean="0"/>
              <a:t> Summary</a:t>
            </a:r>
          </a:p>
          <a:p>
            <a:pPr lvl="0"/>
            <a:endParaRPr lang="en-US" sz="1800" dirty="0" smtClean="0"/>
          </a:p>
          <a:p>
            <a:pPr lvl="0"/>
            <a:r>
              <a:rPr lang="en-US" dirty="0" smtClean="0"/>
              <a:t>Wednesday: FIBO Potential Submitters Meeting (all day)</a:t>
            </a:r>
          </a:p>
          <a:p>
            <a:pPr lvl="1"/>
            <a:r>
              <a:rPr lang="en-US" dirty="0" smtClean="0"/>
              <a:t>Intended outcome:</a:t>
            </a:r>
            <a:r>
              <a:rPr lang="en-US" baseline="0" dirty="0" smtClean="0"/>
              <a:t> validate the current drafts of FIBO Foundations and FIBO-BE for onward review and completion by May 20 for June formal submission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Draft Specifications for Reston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Business terms and definitions: </a:t>
            </a:r>
            <a:r>
              <a:rPr lang="en-US" dirty="0" smtClean="0"/>
              <a:t>locked </a:t>
            </a:r>
            <a:r>
              <a:rPr lang="en-US" dirty="0" smtClean="0"/>
              <a:t>in </a:t>
            </a:r>
            <a:r>
              <a:rPr lang="en-US" dirty="0" smtClean="0"/>
              <a:t>as of today </a:t>
            </a:r>
            <a:endParaRPr lang="en-US" dirty="0" smtClean="0"/>
          </a:p>
          <a:p>
            <a:pPr lvl="0"/>
            <a:r>
              <a:rPr lang="en-US" dirty="0" smtClean="0"/>
              <a:t>Written </a:t>
            </a:r>
            <a:r>
              <a:rPr lang="en-US" dirty="0" smtClean="0"/>
              <a:t>documents – already in place</a:t>
            </a:r>
          </a:p>
          <a:p>
            <a:pPr lvl="1"/>
            <a:r>
              <a:rPr lang="en-US" dirty="0" smtClean="0"/>
              <a:t>MB to respond</a:t>
            </a:r>
            <a:r>
              <a:rPr lang="en-US" baseline="0" dirty="0" smtClean="0"/>
              <a:t> to previous commenters showing how their comments have been addressed</a:t>
            </a:r>
            <a:endParaRPr lang="en-US" dirty="0" smtClean="0"/>
          </a:p>
          <a:p>
            <a:pPr lvl="0"/>
            <a:r>
              <a:rPr lang="en-US" dirty="0" smtClean="0"/>
              <a:t>Content </a:t>
            </a:r>
            <a:r>
              <a:rPr lang="en-US" dirty="0" smtClean="0"/>
              <a:t>section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be generated</a:t>
            </a:r>
            <a:r>
              <a:rPr lang="en-US" baseline="0" dirty="0" smtClean="0"/>
              <a:t> from </a:t>
            </a:r>
            <a:r>
              <a:rPr lang="en-US" baseline="0" dirty="0" smtClean="0"/>
              <a:t>Adaptive in same format as last May</a:t>
            </a:r>
          </a:p>
          <a:p>
            <a:pPr lvl="1"/>
            <a:r>
              <a:rPr lang="en-US" baseline="0" dirty="0" smtClean="0"/>
              <a:t>Some technical issues were holding this up, we think these are now addressed</a:t>
            </a:r>
            <a:endParaRPr lang="en-US" baseline="0" dirty="0" smtClean="0"/>
          </a:p>
          <a:p>
            <a:pPr lvl="0"/>
            <a:r>
              <a:rPr lang="en-US" dirty="0" smtClean="0"/>
              <a:t>Informative Annexes</a:t>
            </a:r>
          </a:p>
          <a:p>
            <a:pPr lvl="1"/>
            <a:r>
              <a:rPr lang="en-US" dirty="0" smtClean="0"/>
              <a:t>Diagrams MB </a:t>
            </a:r>
            <a:r>
              <a:rPr lang="en-US" dirty="0" smtClean="0"/>
              <a:t>to produce </a:t>
            </a:r>
            <a:r>
              <a:rPr lang="en-US" dirty="0" smtClean="0"/>
              <a:t>now that business </a:t>
            </a:r>
            <a:r>
              <a:rPr lang="en-US" dirty="0" smtClean="0"/>
              <a:t>content </a:t>
            </a:r>
            <a:r>
              <a:rPr lang="en-US" dirty="0" smtClean="0"/>
              <a:t>finalized</a:t>
            </a:r>
          </a:p>
          <a:p>
            <a:pPr lvl="1"/>
            <a:r>
              <a:rPr lang="en-US" dirty="0" smtClean="0"/>
              <a:t>Spreadsheets (NEW)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Reston?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terms and definitions: locked in as of today </a:t>
            </a:r>
            <a:endParaRPr lang="en-US" sz="2800" dirty="0" smtClean="0">
              <a:effectLst/>
            </a:endParaRP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 questions relate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more detailed terms which can be the subject of future updates</a:t>
            </a:r>
            <a:endParaRPr lang="en-US" dirty="0" smtClean="0">
              <a:effectLst/>
            </a:endParaRPr>
          </a:p>
          <a:p>
            <a:pPr lvl="1" rtl="0" fontAlgn="base"/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thing is to ensure that we have the right abstractions such that any future changes are additive</a:t>
            </a:r>
          </a:p>
          <a:p>
            <a:pPr lvl="0" rtl="0" fontAlgn="base"/>
            <a:r>
              <a:rPr lang="en-US" dirty="0" smtClean="0">
                <a:effectLst/>
              </a:rPr>
              <a:t>OWL Files and Architecture</a:t>
            </a:r>
          </a:p>
          <a:p>
            <a:pPr lvl="1" rtl="0" fontAlgn="base"/>
            <a:r>
              <a:rPr lang="en-US" dirty="0" smtClean="0">
                <a:effectLst/>
              </a:rPr>
              <a:t>Reuse</a:t>
            </a:r>
            <a:r>
              <a:rPr lang="en-US" baseline="0" dirty="0" smtClean="0">
                <a:effectLst/>
              </a:rPr>
              <a:t> and cross reference to applicable standards</a:t>
            </a:r>
          </a:p>
          <a:p>
            <a:pPr lvl="2" rtl="0" fontAlgn="base"/>
            <a:r>
              <a:rPr lang="en-US" dirty="0" smtClean="0">
                <a:effectLst/>
              </a:rPr>
              <a:t>Per Annex D Shared Semantics treatments</a:t>
            </a:r>
          </a:p>
          <a:p>
            <a:pPr lvl="2" rtl="0" fontAlgn="base"/>
            <a:r>
              <a:rPr lang="en-US" dirty="0" smtClean="0">
                <a:effectLst/>
              </a:rPr>
              <a:t>Need citations annotation</a:t>
            </a:r>
            <a:r>
              <a:rPr lang="en-US" baseline="0" dirty="0" smtClean="0">
                <a:effectLst/>
              </a:rPr>
              <a:t> to cross reference non OWL terms</a:t>
            </a:r>
          </a:p>
          <a:p>
            <a:pPr lvl="2" rtl="0" fontAlgn="base"/>
            <a:r>
              <a:rPr lang="en-US" baseline="0" dirty="0" smtClean="0">
                <a:effectLst/>
              </a:rPr>
              <a:t>Add formal reference to BMM, W3C Organization etc.</a:t>
            </a:r>
          </a:p>
          <a:p>
            <a:pPr lvl="1" rtl="0" fontAlgn="base"/>
            <a:r>
              <a:rPr lang="en-US" dirty="0" smtClean="0">
                <a:effectLst/>
              </a:rPr>
              <a:t>Annotation metadata</a:t>
            </a:r>
          </a:p>
          <a:p>
            <a:pPr lvl="2" rtl="0" fontAlgn="base"/>
            <a:r>
              <a:rPr lang="en-US" dirty="0" smtClean="0">
                <a:effectLst/>
              </a:rPr>
              <a:t>Annotations in the model are rendered as OWL Annotation properties</a:t>
            </a:r>
          </a:p>
          <a:p>
            <a:pPr lvl="2" rtl="0" fontAlgn="base"/>
            <a:r>
              <a:rPr lang="en-US" dirty="0" smtClean="0">
                <a:effectLst/>
              </a:rPr>
              <a:t>Issues with modeling these in Enterprise Architect ODM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Reference</a:t>
            </a:r>
            <a:r>
              <a:rPr lang="en-US" baseline="0" dirty="0" smtClean="0"/>
              <a:t> Data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FIBO-Securities</a:t>
            </a:r>
          </a:p>
          <a:p>
            <a:pPr lvl="1"/>
            <a:r>
              <a:rPr lang="en-US" dirty="0" smtClean="0"/>
              <a:t>Tradable / negotiable</a:t>
            </a:r>
            <a:r>
              <a:rPr lang="en-US" baseline="0" dirty="0" smtClean="0"/>
              <a:t> </a:t>
            </a:r>
            <a:r>
              <a:rPr lang="en-US" dirty="0" smtClean="0"/>
              <a:t>securities</a:t>
            </a:r>
          </a:p>
          <a:p>
            <a:pPr lvl="2"/>
            <a:r>
              <a:rPr lang="en-US" dirty="0" smtClean="0"/>
              <a:t>Equity instruments,</a:t>
            </a:r>
            <a:r>
              <a:rPr lang="en-US" baseline="0" dirty="0" smtClean="0"/>
              <a:t> Debt etc.</a:t>
            </a:r>
          </a:p>
          <a:p>
            <a:pPr lvl="2"/>
            <a:r>
              <a:rPr lang="en-US" dirty="0" smtClean="0"/>
              <a:t>Includes considerable detail on ABS/MBS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FIBO-Derivatives</a:t>
            </a:r>
          </a:p>
          <a:p>
            <a:pPr lvl="1"/>
            <a:r>
              <a:rPr lang="en-US" dirty="0" smtClean="0"/>
              <a:t>Over the Counte</a:t>
            </a:r>
            <a:r>
              <a:rPr lang="en-US" baseline="0" dirty="0" smtClean="0"/>
              <a:t>r and Exchange Traded derivatives</a:t>
            </a:r>
          </a:p>
          <a:p>
            <a:pPr lvl="1"/>
            <a:r>
              <a:rPr lang="en-US" baseline="0" dirty="0" smtClean="0"/>
              <a:t>Options, forward/futures, swaps, </a:t>
            </a:r>
            <a:r>
              <a:rPr lang="en-US" baseline="0" dirty="0" err="1" smtClean="0"/>
              <a:t>swaptions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Fx</a:t>
            </a:r>
            <a:r>
              <a:rPr lang="en-US" baseline="0" dirty="0" smtClean="0"/>
              <a:t> spot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FIBO-Loans</a:t>
            </a:r>
          </a:p>
          <a:p>
            <a:pPr lvl="1"/>
            <a:r>
              <a:rPr lang="en-US" dirty="0" smtClean="0"/>
              <a:t>All classes of Loan</a:t>
            </a:r>
          </a:p>
          <a:p>
            <a:pPr lvl="1"/>
            <a:r>
              <a:rPr lang="en-US" dirty="0" smtClean="0"/>
              <a:t>Commercial and personal</a:t>
            </a:r>
          </a:p>
          <a:p>
            <a:pPr lvl="1"/>
            <a:r>
              <a:rPr lang="en-US" dirty="0" smtClean="0"/>
              <a:t>Credit facilities / construction loans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5501</TotalTime>
  <Words>1234</Words>
  <Application>Microsoft Office PowerPoint</Application>
  <PresentationFormat>On-screen Show (4:3)</PresentationFormat>
  <Paragraphs>230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OMG Finance Domain Task Force (FDTF)</vt:lpstr>
      <vt:lpstr>Agenda</vt:lpstr>
      <vt:lpstr>Headline Points</vt:lpstr>
      <vt:lpstr>Draft Specification Status</vt:lpstr>
      <vt:lpstr>Origination Tooling</vt:lpstr>
      <vt:lpstr>Reston Agenda</vt:lpstr>
      <vt:lpstr>Draft Specifications for Reston</vt:lpstr>
      <vt:lpstr>What Happens after Reston?</vt:lpstr>
      <vt:lpstr>FIBO Reference Data Specifications</vt:lpstr>
      <vt:lpstr>FIBO Reference Data Specifications Status</vt:lpstr>
      <vt:lpstr>FIBO Reference Data Specifications Completion</vt:lpstr>
      <vt:lpstr>Update on the Moving Parts</vt:lpstr>
      <vt:lpstr>Business Conceptual Ontology</vt:lpstr>
      <vt:lpstr>OMG Submission</vt:lpstr>
      <vt:lpstr>Business Presentation Layer</vt:lpstr>
      <vt:lpstr>Operational Ontologies</vt:lpstr>
      <vt:lpstr>Provisional Roadmap</vt:lpstr>
      <vt:lpstr>Summary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247</cp:revision>
  <dcterms:created xsi:type="dcterms:W3CDTF">2011-04-19T19:19:23Z</dcterms:created>
  <dcterms:modified xsi:type="dcterms:W3CDTF">2013-03-06T18:26:03Z</dcterms:modified>
</cp:coreProperties>
</file>