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sldIdLst>
    <p:sldId id="256" r:id="rId2"/>
    <p:sldId id="519" r:id="rId3"/>
    <p:sldId id="729" r:id="rId4"/>
    <p:sldId id="846" r:id="rId5"/>
    <p:sldId id="798" r:id="rId6"/>
    <p:sldId id="804" r:id="rId7"/>
    <p:sldId id="800" r:id="rId8"/>
    <p:sldId id="845" r:id="rId9"/>
    <p:sldId id="837" r:id="rId10"/>
    <p:sldId id="847" r:id="rId11"/>
    <p:sldId id="838" r:id="rId12"/>
    <p:sldId id="711" r:id="rId13"/>
    <p:sldId id="822" r:id="rId14"/>
    <p:sldId id="831" r:id="rId15"/>
    <p:sldId id="830" r:id="rId16"/>
    <p:sldId id="826" r:id="rId17"/>
    <p:sldId id="828" r:id="rId18"/>
    <p:sldId id="835" r:id="rId19"/>
    <p:sldId id="824" r:id="rId20"/>
    <p:sldId id="848" r:id="rId21"/>
    <p:sldId id="833" r:id="rId22"/>
    <p:sldId id="834" r:id="rId23"/>
    <p:sldId id="832" r:id="rId24"/>
    <p:sldId id="836" r:id="rId25"/>
    <p:sldId id="809" r:id="rId26"/>
    <p:sldId id="483" r:id="rId27"/>
    <p:sldId id="665" r:id="rId28"/>
    <p:sldId id="666" r:id="rId29"/>
    <p:sldId id="734" r:id="rId30"/>
    <p:sldId id="735" r:id="rId31"/>
    <p:sldId id="793" r:id="rId32"/>
    <p:sldId id="749" r:id="rId33"/>
    <p:sldId id="736" r:id="rId34"/>
    <p:sldId id="741" r:id="rId35"/>
    <p:sldId id="700" r:id="rId36"/>
    <p:sldId id="704" r:id="rId37"/>
    <p:sldId id="701" r:id="rId38"/>
    <p:sldId id="702" r:id="rId39"/>
    <p:sldId id="668" r:id="rId40"/>
    <p:sldId id="787" r:id="rId4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0B2"/>
    <a:srgbClr val="FF66CC"/>
    <a:srgbClr val="FFFF66"/>
    <a:srgbClr val="FF6699"/>
    <a:srgbClr val="E3296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00F205-C730-420E-ABA2-3721CC7CE912}" v="2536" dt="2018-07-11T19:19:48.76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65" autoAdjust="0"/>
    <p:restoredTop sz="86401" autoAdjust="0"/>
  </p:normalViewPr>
  <p:slideViewPr>
    <p:cSldViewPr>
      <p:cViewPr varScale="1">
        <p:scale>
          <a:sx n="57" d="100"/>
          <a:sy n="57" d="100"/>
        </p:scale>
        <p:origin x="826" y="2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4335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40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48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Bennett" userId="808163721be62333" providerId="LiveId" clId="{9D10A601-682B-430D-A2AA-CCEE57E1A95F}"/>
    <pc:docChg chg="addSld delSld modSld">
      <pc:chgData name="Michael Bennett" userId="808163721be62333" providerId="LiveId" clId="{9D10A601-682B-430D-A2AA-CCEE57E1A95F}" dt="2018-07-11T19:19:47.346" v="2477" actId="20577"/>
      <pc:docMkLst>
        <pc:docMk/>
      </pc:docMkLst>
      <pc:sldChg chg="modSp">
        <pc:chgData name="Michael Bennett" userId="808163721be62333" providerId="LiveId" clId="{9D10A601-682B-430D-A2AA-CCEE57E1A95F}" dt="2018-07-11T17:26:18.325" v="6" actId="20577"/>
        <pc:sldMkLst>
          <pc:docMk/>
          <pc:sldMk cId="0" sldId="256"/>
        </pc:sldMkLst>
        <pc:spChg chg="mod">
          <ac:chgData name="Michael Bennett" userId="808163721be62333" providerId="LiveId" clId="{9D10A601-682B-430D-A2AA-CCEE57E1A95F}" dt="2018-07-11T17:26:18.325" v="6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">
        <pc:chgData name="Michael Bennett" userId="808163721be62333" providerId="LiveId" clId="{9D10A601-682B-430D-A2AA-CCEE57E1A95F}" dt="2018-07-11T17:27:17.139" v="22" actId="20577"/>
        <pc:sldMkLst>
          <pc:docMk/>
          <pc:sldMk cId="2191179977" sldId="483"/>
        </pc:sldMkLst>
        <pc:spChg chg="mod">
          <ac:chgData name="Michael Bennett" userId="808163721be62333" providerId="LiveId" clId="{9D10A601-682B-430D-A2AA-CCEE57E1A95F}" dt="2018-07-11T17:27:17.139" v="22" actId="20577"/>
          <ac:spMkLst>
            <pc:docMk/>
            <pc:sldMk cId="2191179977" sldId="483"/>
            <ac:spMk id="3" creationId="{00000000-0000-0000-0000-000000000000}"/>
          </ac:spMkLst>
        </pc:spChg>
      </pc:sldChg>
      <pc:sldChg chg="modSp">
        <pc:chgData name="Michael Bennett" userId="808163721be62333" providerId="LiveId" clId="{9D10A601-682B-430D-A2AA-CCEE57E1A95F}" dt="2018-07-11T17:55:13.729" v="2317" actId="20577"/>
        <pc:sldMkLst>
          <pc:docMk/>
          <pc:sldMk cId="2334629059" sldId="519"/>
        </pc:sldMkLst>
        <pc:spChg chg="mod">
          <ac:chgData name="Michael Bennett" userId="808163721be62333" providerId="LiveId" clId="{9D10A601-682B-430D-A2AA-CCEE57E1A95F}" dt="2018-07-11T17:55:13.729" v="2317" actId="20577"/>
          <ac:spMkLst>
            <pc:docMk/>
            <pc:sldMk cId="2334629059" sldId="519"/>
            <ac:spMk id="3" creationId="{00000000-0000-0000-0000-000000000000}"/>
          </ac:spMkLst>
        </pc:spChg>
      </pc:sldChg>
      <pc:sldChg chg="modSp">
        <pc:chgData name="Michael Bennett" userId="808163721be62333" providerId="LiveId" clId="{9D10A601-682B-430D-A2AA-CCEE57E1A95F}" dt="2018-07-11T17:56:55.793" v="2394" actId="20577"/>
        <pc:sldMkLst>
          <pc:docMk/>
          <pc:sldMk cId="3035194195" sldId="729"/>
        </pc:sldMkLst>
        <pc:spChg chg="mod">
          <ac:chgData name="Michael Bennett" userId="808163721be62333" providerId="LiveId" clId="{9D10A601-682B-430D-A2AA-CCEE57E1A95F}" dt="2018-07-11T17:56:55.793" v="2394" actId="20577"/>
          <ac:spMkLst>
            <pc:docMk/>
            <pc:sldMk cId="3035194195" sldId="729"/>
            <ac:spMk id="3" creationId="{00000000-0000-0000-0000-000000000000}"/>
          </ac:spMkLst>
        </pc:spChg>
      </pc:sldChg>
      <pc:sldChg chg="modSp">
        <pc:chgData name="Michael Bennett" userId="808163721be62333" providerId="LiveId" clId="{9D10A601-682B-430D-A2AA-CCEE57E1A95F}" dt="2018-07-11T17:36:42.117" v="731" actId="20577"/>
        <pc:sldMkLst>
          <pc:docMk/>
          <pc:sldMk cId="2100641947" sldId="798"/>
        </pc:sldMkLst>
        <pc:spChg chg="mod">
          <ac:chgData name="Michael Bennett" userId="808163721be62333" providerId="LiveId" clId="{9D10A601-682B-430D-A2AA-CCEE57E1A95F}" dt="2018-07-11T17:36:42.117" v="731" actId="20577"/>
          <ac:spMkLst>
            <pc:docMk/>
            <pc:sldMk cId="2100641947" sldId="798"/>
            <ac:spMk id="3" creationId="{50BF16A6-282D-4968-B96D-F6B54B56F2CB}"/>
          </ac:spMkLst>
        </pc:spChg>
      </pc:sldChg>
      <pc:sldChg chg="modSp">
        <pc:chgData name="Michael Bennett" userId="808163721be62333" providerId="LiveId" clId="{9D10A601-682B-430D-A2AA-CCEE57E1A95F}" dt="2018-07-11T17:38:11.869" v="887" actId="404"/>
        <pc:sldMkLst>
          <pc:docMk/>
          <pc:sldMk cId="3776142035" sldId="800"/>
        </pc:sldMkLst>
        <pc:spChg chg="mod">
          <ac:chgData name="Michael Bennett" userId="808163721be62333" providerId="LiveId" clId="{9D10A601-682B-430D-A2AA-CCEE57E1A95F}" dt="2018-07-11T17:38:11.869" v="887" actId="404"/>
          <ac:spMkLst>
            <pc:docMk/>
            <pc:sldMk cId="3776142035" sldId="800"/>
            <ac:spMk id="3" creationId="{17416BDF-8869-4B24-A082-26F9FE3F56CD}"/>
          </ac:spMkLst>
        </pc:spChg>
      </pc:sldChg>
      <pc:sldChg chg="modSp">
        <pc:chgData name="Michael Bennett" userId="808163721be62333" providerId="LiveId" clId="{9D10A601-682B-430D-A2AA-CCEE57E1A95F}" dt="2018-07-11T17:37:07.773" v="779" actId="20577"/>
        <pc:sldMkLst>
          <pc:docMk/>
          <pc:sldMk cId="1750916682" sldId="804"/>
        </pc:sldMkLst>
        <pc:spChg chg="mod">
          <ac:chgData name="Michael Bennett" userId="808163721be62333" providerId="LiveId" clId="{9D10A601-682B-430D-A2AA-CCEE57E1A95F}" dt="2018-07-11T17:37:07.773" v="779" actId="20577"/>
          <ac:spMkLst>
            <pc:docMk/>
            <pc:sldMk cId="1750916682" sldId="804"/>
            <ac:spMk id="3" creationId="{4358D26F-F308-4023-80BB-7D3223D05D71}"/>
          </ac:spMkLst>
        </pc:spChg>
      </pc:sldChg>
      <pc:sldChg chg="modSp del">
        <pc:chgData name="Michael Bennett" userId="808163721be62333" providerId="LiveId" clId="{9D10A601-682B-430D-A2AA-CCEE57E1A95F}" dt="2018-07-11T17:39:24.941" v="951" actId="2696"/>
        <pc:sldMkLst>
          <pc:docMk/>
          <pc:sldMk cId="3030529945" sldId="816"/>
        </pc:sldMkLst>
        <pc:spChg chg="mod">
          <ac:chgData name="Michael Bennett" userId="808163721be62333" providerId="LiveId" clId="{9D10A601-682B-430D-A2AA-CCEE57E1A95F}" dt="2018-07-11T17:39:03.979" v="941"/>
          <ac:spMkLst>
            <pc:docMk/>
            <pc:sldMk cId="3030529945" sldId="816"/>
            <ac:spMk id="3" creationId="{2112E0DA-FCB0-4F78-9760-092B0CC5B0A6}"/>
          </ac:spMkLst>
        </pc:spChg>
      </pc:sldChg>
      <pc:sldChg chg="modSp">
        <pc:chgData name="Michael Bennett" userId="808163721be62333" providerId="LiveId" clId="{9D10A601-682B-430D-A2AA-CCEE57E1A95F}" dt="2018-07-11T17:47:43.967" v="1670" actId="6549"/>
        <pc:sldMkLst>
          <pc:docMk/>
          <pc:sldMk cId="804677021" sldId="822"/>
        </pc:sldMkLst>
        <pc:spChg chg="mod">
          <ac:chgData name="Michael Bennett" userId="808163721be62333" providerId="LiveId" clId="{9D10A601-682B-430D-A2AA-CCEE57E1A95F}" dt="2018-07-11T17:47:43.967" v="1670" actId="6549"/>
          <ac:spMkLst>
            <pc:docMk/>
            <pc:sldMk cId="804677021" sldId="822"/>
            <ac:spMk id="2" creationId="{15389A8D-5D27-4961-BBB4-DD5FAE2FDC05}"/>
          </ac:spMkLst>
        </pc:spChg>
      </pc:sldChg>
      <pc:sldChg chg="modSp">
        <pc:chgData name="Michael Bennett" userId="808163721be62333" providerId="LiveId" clId="{9D10A601-682B-430D-A2AA-CCEE57E1A95F}" dt="2018-07-11T17:53:46.310" v="2283" actId="20577"/>
        <pc:sldMkLst>
          <pc:docMk/>
          <pc:sldMk cId="4112804300" sldId="824"/>
        </pc:sldMkLst>
        <pc:spChg chg="mod">
          <ac:chgData name="Michael Bennett" userId="808163721be62333" providerId="LiveId" clId="{9D10A601-682B-430D-A2AA-CCEE57E1A95F}" dt="2018-07-11T17:53:46.310" v="2283" actId="20577"/>
          <ac:spMkLst>
            <pc:docMk/>
            <pc:sldMk cId="4112804300" sldId="824"/>
            <ac:spMk id="3" creationId="{07B6A6E7-0CFE-4B4E-A6CA-327310662FA0}"/>
          </ac:spMkLst>
        </pc:spChg>
      </pc:sldChg>
      <pc:sldChg chg="del">
        <pc:chgData name="Michael Bennett" userId="808163721be62333" providerId="LiveId" clId="{9D10A601-682B-430D-A2AA-CCEE57E1A95F}" dt="2018-07-11T17:54:33.044" v="2295" actId="2696"/>
        <pc:sldMkLst>
          <pc:docMk/>
          <pc:sldMk cId="2708081273" sldId="825"/>
        </pc:sldMkLst>
      </pc:sldChg>
      <pc:sldChg chg="modSp">
        <pc:chgData name="Michael Bennett" userId="808163721be62333" providerId="LiveId" clId="{9D10A601-682B-430D-A2AA-CCEE57E1A95F}" dt="2018-07-11T17:51:43.467" v="2137" actId="20577"/>
        <pc:sldMkLst>
          <pc:docMk/>
          <pc:sldMk cId="2110287403" sldId="826"/>
        </pc:sldMkLst>
        <pc:spChg chg="mod">
          <ac:chgData name="Michael Bennett" userId="808163721be62333" providerId="LiveId" clId="{9D10A601-682B-430D-A2AA-CCEE57E1A95F}" dt="2018-07-11T17:51:43.467" v="2137" actId="20577"/>
          <ac:spMkLst>
            <pc:docMk/>
            <pc:sldMk cId="2110287403" sldId="826"/>
            <ac:spMk id="2" creationId="{00000000-0000-0000-0000-000000000000}"/>
          </ac:spMkLst>
        </pc:spChg>
        <pc:spChg chg="mod">
          <ac:chgData name="Michael Bennett" userId="808163721be62333" providerId="LiveId" clId="{9D10A601-682B-430D-A2AA-CCEE57E1A95F}" dt="2018-07-11T17:51:30.195" v="2136" actId="20577"/>
          <ac:spMkLst>
            <pc:docMk/>
            <pc:sldMk cId="2110287403" sldId="826"/>
            <ac:spMk id="3" creationId="{00000000-0000-0000-0000-000000000000}"/>
          </ac:spMkLst>
        </pc:spChg>
      </pc:sldChg>
      <pc:sldChg chg="modSp">
        <pc:chgData name="Michael Bennett" userId="808163721be62333" providerId="LiveId" clId="{9D10A601-682B-430D-A2AA-CCEE57E1A95F}" dt="2018-07-11T17:52:10.656" v="2167" actId="20577"/>
        <pc:sldMkLst>
          <pc:docMk/>
          <pc:sldMk cId="3745068925" sldId="828"/>
        </pc:sldMkLst>
        <pc:spChg chg="mod">
          <ac:chgData name="Michael Bennett" userId="808163721be62333" providerId="LiveId" clId="{9D10A601-682B-430D-A2AA-CCEE57E1A95F}" dt="2018-07-11T17:52:10.656" v="2167" actId="20577"/>
          <ac:spMkLst>
            <pc:docMk/>
            <pc:sldMk cId="3745068925" sldId="828"/>
            <ac:spMk id="3" creationId="{52113A36-7FF2-4520-902F-B50C1BA78745}"/>
          </ac:spMkLst>
        </pc:spChg>
      </pc:sldChg>
      <pc:sldChg chg="del">
        <pc:chgData name="Michael Bennett" userId="808163721be62333" providerId="LiveId" clId="{9D10A601-682B-430D-A2AA-CCEE57E1A95F}" dt="2018-07-11T17:52:17.438" v="2168" actId="2696"/>
        <pc:sldMkLst>
          <pc:docMk/>
          <pc:sldMk cId="453511929" sldId="829"/>
        </pc:sldMkLst>
      </pc:sldChg>
      <pc:sldChg chg="modSp">
        <pc:chgData name="Michael Bennett" userId="808163721be62333" providerId="LiveId" clId="{9D10A601-682B-430D-A2AA-CCEE57E1A95F}" dt="2018-07-11T17:49:57.895" v="1930" actId="20577"/>
        <pc:sldMkLst>
          <pc:docMk/>
          <pc:sldMk cId="3357345854" sldId="830"/>
        </pc:sldMkLst>
        <pc:spChg chg="mod">
          <ac:chgData name="Michael Bennett" userId="808163721be62333" providerId="LiveId" clId="{9D10A601-682B-430D-A2AA-CCEE57E1A95F}" dt="2018-07-11T17:49:57.895" v="1930" actId="20577"/>
          <ac:spMkLst>
            <pc:docMk/>
            <pc:sldMk cId="3357345854" sldId="830"/>
            <ac:spMk id="3" creationId="{ECE99598-2B2E-4766-81AE-BBE439DA74D1}"/>
          </ac:spMkLst>
        </pc:spChg>
      </pc:sldChg>
      <pc:sldChg chg="modSp">
        <pc:chgData name="Michael Bennett" userId="808163721be62333" providerId="LiveId" clId="{9D10A601-682B-430D-A2AA-CCEE57E1A95F}" dt="2018-07-11T17:53:20.752" v="2270" actId="20577"/>
        <pc:sldMkLst>
          <pc:docMk/>
          <pc:sldMk cId="1371074789" sldId="835"/>
        </pc:sldMkLst>
        <pc:spChg chg="mod">
          <ac:chgData name="Michael Bennett" userId="808163721be62333" providerId="LiveId" clId="{9D10A601-682B-430D-A2AA-CCEE57E1A95F}" dt="2018-07-11T17:53:20.752" v="2270" actId="20577"/>
          <ac:spMkLst>
            <pc:docMk/>
            <pc:sldMk cId="1371074789" sldId="835"/>
            <ac:spMk id="3" creationId="{E09C8B2F-6057-4CDB-ABCA-F6562CD963E3}"/>
          </ac:spMkLst>
        </pc:spChg>
      </pc:sldChg>
      <pc:sldChg chg="modSp">
        <pc:chgData name="Michael Bennett" userId="808163721be62333" providerId="LiveId" clId="{9D10A601-682B-430D-A2AA-CCEE57E1A95F}" dt="2018-07-11T17:42:44.274" v="1473"/>
        <pc:sldMkLst>
          <pc:docMk/>
          <pc:sldMk cId="1316094766" sldId="837"/>
        </pc:sldMkLst>
        <pc:spChg chg="mod">
          <ac:chgData name="Michael Bennett" userId="808163721be62333" providerId="LiveId" clId="{9D10A601-682B-430D-A2AA-CCEE57E1A95F}" dt="2018-07-11T17:39:30.623" v="960" actId="20577"/>
          <ac:spMkLst>
            <pc:docMk/>
            <pc:sldMk cId="1316094766" sldId="837"/>
            <ac:spMk id="2" creationId="{E1AFE825-54E8-4314-8EE8-6C34CD9CC63A}"/>
          </ac:spMkLst>
        </pc:spChg>
        <pc:spChg chg="mod">
          <ac:chgData name="Michael Bennett" userId="808163721be62333" providerId="LiveId" clId="{9D10A601-682B-430D-A2AA-CCEE57E1A95F}" dt="2018-07-11T17:42:44.274" v="1473"/>
          <ac:spMkLst>
            <pc:docMk/>
            <pc:sldMk cId="1316094766" sldId="837"/>
            <ac:spMk id="3" creationId="{06E7E7E3-1AD7-47D0-B477-BF6C761705AB}"/>
          </ac:spMkLst>
        </pc:spChg>
      </pc:sldChg>
      <pc:sldChg chg="modSp">
        <pc:chgData name="Michael Bennett" userId="808163721be62333" providerId="LiveId" clId="{9D10A601-682B-430D-A2AA-CCEE57E1A95F}" dt="2018-07-11T19:19:12.534" v="2446" actId="403"/>
        <pc:sldMkLst>
          <pc:docMk/>
          <pc:sldMk cId="4211051418" sldId="838"/>
        </pc:sldMkLst>
        <pc:spChg chg="mod">
          <ac:chgData name="Michael Bennett" userId="808163721be62333" providerId="LiveId" clId="{9D10A601-682B-430D-A2AA-CCEE57E1A95F}" dt="2018-07-11T19:19:12.534" v="2446" actId="403"/>
          <ac:spMkLst>
            <pc:docMk/>
            <pc:sldMk cId="4211051418" sldId="838"/>
            <ac:spMk id="3" creationId="{3FD67CA3-4FED-4FE6-AFDA-C5688A183E5C}"/>
          </ac:spMkLst>
        </pc:spChg>
      </pc:sldChg>
      <pc:sldChg chg="del">
        <pc:chgData name="Michael Bennett" userId="808163721be62333" providerId="LiveId" clId="{9D10A601-682B-430D-A2AA-CCEE57E1A95F}" dt="2018-07-11T17:47:43.384" v="1669" actId="2696"/>
        <pc:sldMkLst>
          <pc:docMk/>
          <pc:sldMk cId="2782429973" sldId="839"/>
        </pc:sldMkLst>
      </pc:sldChg>
      <pc:sldChg chg="del">
        <pc:chgData name="Michael Bennett" userId="808163721be62333" providerId="LiveId" clId="{9D10A601-682B-430D-A2AA-CCEE57E1A95F}" dt="2018-07-11T17:50:26.681" v="1933" actId="2696"/>
        <pc:sldMkLst>
          <pc:docMk/>
          <pc:sldMk cId="3667888347" sldId="842"/>
        </pc:sldMkLst>
      </pc:sldChg>
      <pc:sldChg chg="del">
        <pc:chgData name="Michael Bennett" userId="808163721be62333" providerId="LiveId" clId="{9D10A601-682B-430D-A2AA-CCEE57E1A95F}" dt="2018-07-11T17:50:04.416" v="1931" actId="2696"/>
        <pc:sldMkLst>
          <pc:docMk/>
          <pc:sldMk cId="1750263086" sldId="843"/>
        </pc:sldMkLst>
      </pc:sldChg>
      <pc:sldChg chg="del">
        <pc:chgData name="Michael Bennett" userId="808163721be62333" providerId="LiveId" clId="{9D10A601-682B-430D-A2AA-CCEE57E1A95F}" dt="2018-07-11T17:50:11.913" v="1932" actId="2696"/>
        <pc:sldMkLst>
          <pc:docMk/>
          <pc:sldMk cId="2435403429" sldId="844"/>
        </pc:sldMkLst>
      </pc:sldChg>
      <pc:sldChg chg="modSp">
        <pc:chgData name="Michael Bennett" userId="808163721be62333" providerId="LiveId" clId="{9D10A601-682B-430D-A2AA-CCEE57E1A95F}" dt="2018-07-11T17:39:17.121" v="950" actId="20577"/>
        <pc:sldMkLst>
          <pc:docMk/>
          <pc:sldMk cId="3032193647" sldId="845"/>
        </pc:sldMkLst>
        <pc:spChg chg="mod">
          <ac:chgData name="Michael Bennett" userId="808163721be62333" providerId="LiveId" clId="{9D10A601-682B-430D-A2AA-CCEE57E1A95F}" dt="2018-07-11T17:39:17.121" v="950" actId="20577"/>
          <ac:spMkLst>
            <pc:docMk/>
            <pc:sldMk cId="3032193647" sldId="845"/>
            <ac:spMk id="3" creationId="{9F2C5C4B-3C8C-4739-9DC9-4030805563D5}"/>
          </ac:spMkLst>
        </pc:spChg>
      </pc:sldChg>
      <pc:sldChg chg="modSp add">
        <pc:chgData name="Michael Bennett" userId="808163721be62333" providerId="LiveId" clId="{9D10A601-682B-430D-A2AA-CCEE57E1A95F}" dt="2018-07-11T17:35:41.780" v="718" actId="20577"/>
        <pc:sldMkLst>
          <pc:docMk/>
          <pc:sldMk cId="203917509" sldId="846"/>
        </pc:sldMkLst>
        <pc:spChg chg="mod">
          <ac:chgData name="Michael Bennett" userId="808163721be62333" providerId="LiveId" clId="{9D10A601-682B-430D-A2AA-CCEE57E1A95F}" dt="2018-07-11T17:35:21.861" v="715" actId="403"/>
          <ac:spMkLst>
            <pc:docMk/>
            <pc:sldMk cId="203917509" sldId="846"/>
            <ac:spMk id="2" creationId="{8FAAF8B1-5027-4FB9-B624-48626AE31116}"/>
          </ac:spMkLst>
        </pc:spChg>
        <pc:spChg chg="mod">
          <ac:chgData name="Michael Bennett" userId="808163721be62333" providerId="LiveId" clId="{9D10A601-682B-430D-A2AA-CCEE57E1A95F}" dt="2018-07-11T17:35:41.780" v="718" actId="20577"/>
          <ac:spMkLst>
            <pc:docMk/>
            <pc:sldMk cId="203917509" sldId="846"/>
            <ac:spMk id="3" creationId="{194554CE-3704-495F-92F5-15DE60229CD7}"/>
          </ac:spMkLst>
        </pc:spChg>
      </pc:sldChg>
      <pc:sldChg chg="modSp add">
        <pc:chgData name="Michael Bennett" userId="808163721be62333" providerId="LiveId" clId="{9D10A601-682B-430D-A2AA-CCEE57E1A95F}" dt="2018-07-11T19:19:47.346" v="2477" actId="20577"/>
        <pc:sldMkLst>
          <pc:docMk/>
          <pc:sldMk cId="2207867841" sldId="847"/>
        </pc:sldMkLst>
        <pc:spChg chg="mod">
          <ac:chgData name="Michael Bennett" userId="808163721be62333" providerId="LiveId" clId="{9D10A601-682B-430D-A2AA-CCEE57E1A95F}" dt="2018-07-11T17:41:30.011" v="1372" actId="20577"/>
          <ac:spMkLst>
            <pc:docMk/>
            <pc:sldMk cId="2207867841" sldId="847"/>
            <ac:spMk id="2" creationId="{A422E9CA-FAF0-4EC3-B85F-767C7E9CA8B8}"/>
          </ac:spMkLst>
        </pc:spChg>
        <pc:spChg chg="mod">
          <ac:chgData name="Michael Bennett" userId="808163721be62333" providerId="LiveId" clId="{9D10A601-682B-430D-A2AA-CCEE57E1A95F}" dt="2018-07-11T19:19:47.346" v="2477" actId="20577"/>
          <ac:spMkLst>
            <pc:docMk/>
            <pc:sldMk cId="2207867841" sldId="847"/>
            <ac:spMk id="3" creationId="{50FE3C63-DA0A-4E5F-9549-2540DE7035AA}"/>
          </ac:spMkLst>
        </pc:spChg>
      </pc:sldChg>
      <pc:sldChg chg="modSp add del">
        <pc:chgData name="Michael Bennett" userId="808163721be62333" providerId="LiveId" clId="{9D10A601-682B-430D-A2AA-CCEE57E1A95F}" dt="2018-07-11T17:41:27.780" v="1364" actId="2696"/>
        <pc:sldMkLst>
          <pc:docMk/>
          <pc:sldMk cId="1772073154" sldId="848"/>
        </pc:sldMkLst>
        <pc:spChg chg="mod">
          <ac:chgData name="Michael Bennett" userId="808163721be62333" providerId="LiveId" clId="{9D10A601-682B-430D-A2AA-CCEE57E1A95F}" dt="2018-07-11T17:39:42.694" v="963"/>
          <ac:spMkLst>
            <pc:docMk/>
            <pc:sldMk cId="1772073154" sldId="848"/>
            <ac:spMk id="2" creationId="{BB005C82-5E38-4917-82F0-12E5288C4872}"/>
          </ac:spMkLst>
        </pc:spChg>
        <pc:spChg chg="mod">
          <ac:chgData name="Michael Bennett" userId="808163721be62333" providerId="LiveId" clId="{9D10A601-682B-430D-A2AA-CCEE57E1A95F}" dt="2018-07-11T17:39:42.694" v="963"/>
          <ac:spMkLst>
            <pc:docMk/>
            <pc:sldMk cId="1772073154" sldId="848"/>
            <ac:spMk id="3" creationId="{7F225F92-848D-4775-A7D6-775619FF032A}"/>
          </ac:spMkLst>
        </pc:spChg>
      </pc:sldChg>
      <pc:sldChg chg="modSp add">
        <pc:chgData name="Michael Bennett" userId="808163721be62333" providerId="LiveId" clId="{9D10A601-682B-430D-A2AA-CCEE57E1A95F}" dt="2018-07-11T17:54:29.896" v="2294" actId="20577"/>
        <pc:sldMkLst>
          <pc:docMk/>
          <pc:sldMk cId="3853253054" sldId="848"/>
        </pc:sldMkLst>
        <pc:spChg chg="mod">
          <ac:chgData name="Michael Bennett" userId="808163721be62333" providerId="LiveId" clId="{9D10A601-682B-430D-A2AA-CCEE57E1A95F}" dt="2018-07-11T17:54:29.896" v="2294" actId="20577"/>
          <ac:spMkLst>
            <pc:docMk/>
            <pc:sldMk cId="3853253054" sldId="848"/>
            <ac:spMk id="2" creationId="{443B81CA-B8B9-462C-BC29-3E265F14FCD1}"/>
          </ac:spMkLst>
        </pc:spChg>
        <pc:spChg chg="mod">
          <ac:chgData name="Michael Bennett" userId="808163721be62333" providerId="LiveId" clId="{9D10A601-682B-430D-A2AA-CCEE57E1A95F}" dt="2018-07-11T17:54:19.427" v="2284"/>
          <ac:spMkLst>
            <pc:docMk/>
            <pc:sldMk cId="3853253054" sldId="848"/>
            <ac:spMk id="3" creationId="{135EEF67-205E-40A7-9CE6-37E78D125E9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FC723B-399F-4A90-8296-830E5DB4E765}" type="datetimeFigureOut">
              <a:rPr lang="en-US" smtClean="0"/>
              <a:pPr/>
              <a:t>7/11/2018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D2869B-921B-4CCE-897D-ADE41B506C3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816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Also viewable in Adaptive – see link on next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ED2869B-921B-4CCE-897D-ADE41B506C30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99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E1B46-8ADD-4A2E-AB61-0E5BCC4C79AB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8E282-EBFC-4412-8B3F-30C7B15CB7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6267C-5F63-43FB-953A-A976EF4E6229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F74EC-37D6-44FE-8E84-6CFA0135BCA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A45367-FC62-4735-BCA9-3DD46055D026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6D6DB0-F130-4CD7-BC01-EC85765301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2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715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356350"/>
            <a:ext cx="381000" cy="365125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57200" y="838200"/>
            <a:ext cx="822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F68903-0092-42E3-817E-1D62A797690F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5D8AD-8C41-461C-977C-39E1B6B656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24C57-850C-417E-9FAA-BE8D6A8DBE2C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97409-C3A8-4142-9020-BEC4CC1580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C28E2E-814B-4C22-851F-F0549AD7FC66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F763-BEBA-4E81-AB50-EEE533FC35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3F742-F6A3-4DC9-AE0A-7277E31EA597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4868DC-D813-47B4-BCA0-5910B6BA04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C2E-9C88-463F-A988-4D5ECDDA207E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D8CD7-FEF3-4495-AF79-015AD3D984E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875F7E-86C8-48D4-AA60-B2BA6081090A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C35A33-83E3-44CF-92E6-9E49D666A92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898F2-689D-4729-A6BF-EDB64FFEC70D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7EECB8-9F4C-4F27-840F-D7F2A3FA88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A79AE5-5F06-42A5-9C04-AB48C36DAE94}" type="datetime1">
              <a:rPr lang="en-US" smtClean="0"/>
              <a:pPr>
                <a:defRPr/>
              </a:pPr>
              <a:t>7/11/2018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08EE3A-0931-4FF7-8196-554F4BA17F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github.com/edmcouncil/fibo/wiki/FIBO-Business-Entities" TargetMode="External"/><Relationship Id="rId13" Type="http://schemas.openxmlformats.org/officeDocument/2006/relationships/hyperlink" Target="https://github.com/edmcouncil/fibo/wiki/FIBO-Securities-and-Equities" TargetMode="External"/><Relationship Id="rId3" Type="http://schemas.openxmlformats.org/officeDocument/2006/relationships/hyperlink" Target="https://github.com/edmcouncil/fibo/wiki" TargetMode="External"/><Relationship Id="rId7" Type="http://schemas.openxmlformats.org/officeDocument/2006/relationships/hyperlink" Target="http://www.omg.org/spec/EDMC-FIBO/BE/Current" TargetMode="External"/><Relationship Id="rId12" Type="http://schemas.openxmlformats.org/officeDocument/2006/relationships/hyperlink" Target="https://github.com/edmcouncil/fibo/wiki/FIBO-Loans" TargetMode="External"/><Relationship Id="rId2" Type="http://schemas.openxmlformats.org/officeDocument/2006/relationships/hyperlink" Target="http://www.edmcouncil.org/semanticsrepository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edmcouncil/fibo/wiki/FIBO-Foundations" TargetMode="External"/><Relationship Id="rId11" Type="http://schemas.openxmlformats.org/officeDocument/2006/relationships/hyperlink" Target="https://github.com/edmcouncil/fibo/wiki/FIBO-Indices-and-Indicators" TargetMode="External"/><Relationship Id="rId5" Type="http://schemas.openxmlformats.org/officeDocument/2006/relationships/hyperlink" Target="http://www.omg.org/spec/EDMC-FIBO/FND/Current" TargetMode="External"/><Relationship Id="rId10" Type="http://schemas.openxmlformats.org/officeDocument/2006/relationships/hyperlink" Target="http://www.omg.org/spec/EDMC-FIBO/IND/Current" TargetMode="External"/><Relationship Id="rId4" Type="http://schemas.openxmlformats.org/officeDocument/2006/relationships/hyperlink" Target="http://us.adaptive.com/FIBO/a3/" TargetMode="External"/><Relationship Id="rId9" Type="http://schemas.openxmlformats.org/officeDocument/2006/relationships/hyperlink" Target="https://github.com/dsnewman/fibo/tree/pink/be" TargetMode="External"/><Relationship Id="rId14" Type="http://schemas.openxmlformats.org/officeDocument/2006/relationships/hyperlink" Target="http://www.edmcouncil.org/financialbusines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pec.edmcouncil.org/" TargetMode="External"/><Relationship Id="rId2" Type="http://schemas.openxmlformats.org/officeDocument/2006/relationships/hyperlink" Target="https://edmcouncil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dmcouncil.org/general/custom.asp?page=fiboproductsaccessre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wiki.edmcouncil.org/pages/viewpage.action?pageId=786661" TargetMode="External"/><Relationship Id="rId3" Type="http://schemas.openxmlformats.org/officeDocument/2006/relationships/hyperlink" Target="https://wiki.edmcouncil.org/display/FND/FCT-FND" TargetMode="External"/><Relationship Id="rId7" Type="http://schemas.openxmlformats.org/officeDocument/2006/relationships/hyperlink" Target="https://wiki.edmcouncil.org/display/LOAN/FCT-LOAN" TargetMode="External"/><Relationship Id="rId2" Type="http://schemas.openxmlformats.org/officeDocument/2006/relationships/hyperlink" Target="https://wiki.edmcouncil.org/display/FIBO/FIB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iki.edmcouncil.org/pages/viewpage.action?pageId=786677" TargetMode="External"/><Relationship Id="rId5" Type="http://schemas.openxmlformats.org/officeDocument/2006/relationships/hyperlink" Target="https://wiki.edmcouncil.org/display/IND/FCT-IND" TargetMode="External"/><Relationship Id="rId10" Type="http://schemas.openxmlformats.org/officeDocument/2006/relationships/hyperlink" Target="https://wiki.edmcouncil.org/display/FVT/FIBO+-+Vendor+Team" TargetMode="External"/><Relationship Id="rId4" Type="http://schemas.openxmlformats.org/officeDocument/2006/relationships/hyperlink" Target="https://wiki.edmcouncil.org/display/BE/FIBO+-+FCT+-+Business+Entities" TargetMode="External"/><Relationship Id="rId9" Type="http://schemas.openxmlformats.org/officeDocument/2006/relationships/hyperlink" Target="https://wiki.edmcouncil.org/display/DER/FCT-DER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OMG Finance</a:t>
            </a:r>
            <a:r>
              <a:rPr lang="en-US" baseline="0" dirty="0"/>
              <a:t> </a:t>
            </a:r>
            <a:r>
              <a:rPr lang="en-US" dirty="0"/>
              <a:t>Domain Task Force (FDTF)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898989"/>
                </a:solidFill>
              </a:rPr>
              <a:t>Monthly Status/review call</a:t>
            </a:r>
          </a:p>
          <a:p>
            <a:r>
              <a:rPr lang="en-US" dirty="0">
                <a:solidFill>
                  <a:srgbClr val="898989"/>
                </a:solidFill>
              </a:rPr>
              <a:t>Wednesday July 11 2018</a:t>
            </a:r>
          </a:p>
        </p:txBody>
      </p:sp>
      <p:pic>
        <p:nvPicPr>
          <p:cNvPr id="13315" name="Picture 3" descr="[OMG's 20th Anniversary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2" y="76200"/>
            <a:ext cx="2185988" cy="82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4" descr="EDMC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34925"/>
            <a:ext cx="1600200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5" descr="http://fdtf.omg.org/images/buttons-icons-lines/finance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62200" y="304800"/>
            <a:ext cx="5029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2E9CA-FAF0-4EC3-B85F-767C7E9CA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/>
              <a:t>Agenda: Things to cover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E3C63-DA0A-4E5F-9549-2540DE7035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update / deliverables plan</a:t>
            </a:r>
            <a:endParaRPr lang="en-US" sz="2200" dirty="0">
              <a:effectLst/>
            </a:endParaRPr>
          </a:p>
          <a:p>
            <a:pPr lvl="0"/>
            <a:r>
              <a:rPr lang="en-US" sz="2200" dirty="0"/>
              <a:t>FIBO 2.0 RFC submission</a:t>
            </a:r>
          </a:p>
          <a:p>
            <a:pPr lvl="0"/>
            <a:r>
              <a:rPr lang="en-US" sz="2200" dirty="0"/>
              <a:t>DLT Matters</a:t>
            </a:r>
          </a:p>
          <a:p>
            <a:pPr lvl="1"/>
            <a:r>
              <a:rPr lang="en-US" sz="1800" dirty="0"/>
              <a:t>Distributed</a:t>
            </a:r>
            <a:r>
              <a:rPr lang="en-US" sz="1800" baseline="0" dirty="0"/>
              <a:t> Ledger </a:t>
            </a:r>
            <a:r>
              <a:rPr lang="en-US" sz="1800" baseline="0" dirty="0" err="1"/>
              <a:t>PoC</a:t>
            </a:r>
            <a:r>
              <a:rPr lang="en-US" sz="1800" baseline="0" dirty="0"/>
              <a:t> Report-back</a:t>
            </a:r>
          </a:p>
          <a:p>
            <a:pPr lvl="1"/>
            <a:r>
              <a:rPr lang="en-US" sz="1800" baseline="0" dirty="0"/>
              <a:t>DIDO RA collaboration with MARS – at MARS meetings only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 on standards work in DLT</a:t>
            </a:r>
            <a:endParaRPr lang="en-US" sz="1800" dirty="0">
              <a:effectLst/>
            </a:endParaRPr>
          </a:p>
          <a:p>
            <a:pPr lvl="0"/>
            <a:r>
              <a:rPr lang="en-US" sz="2200" dirty="0"/>
              <a:t>IOTA Tangle skeleton RFC discussion </a:t>
            </a:r>
            <a:endParaRPr lang="en-US" sz="1800" dirty="0"/>
          </a:p>
          <a:p>
            <a:pPr lvl="0"/>
            <a:r>
              <a:rPr lang="en-US" sz="2600" baseline="0" dirty="0"/>
              <a:t>Regulatory matters and initiatives</a:t>
            </a:r>
          </a:p>
          <a:p>
            <a:pPr lvl="1"/>
            <a:r>
              <a:rPr lang="en-US" sz="2200" baseline="0" dirty="0"/>
              <a:t>Like previous FCA Regulatory Call for comments </a:t>
            </a:r>
          </a:p>
          <a:p>
            <a:pPr lvl="0"/>
            <a:r>
              <a:rPr lang="en-US" sz="2600" baseline="0" dirty="0"/>
              <a:t>What else ?</a:t>
            </a:r>
          </a:p>
          <a:p>
            <a:pPr lvl="0"/>
            <a:r>
              <a:rPr lang="en-US" sz="2000" baseline="0" dirty="0"/>
              <a:t>Anything in other groups we need to go along to?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20CD7-9786-47F5-BCEB-117FD8A7B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867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B5539-A502-4649-AFEB-F3BA5D161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Draft 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D67CA3-4FED-4FE6-AFDA-C5688A183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Tuesday </a:t>
            </a:r>
          </a:p>
          <a:p>
            <a:pPr lvl="1"/>
            <a:r>
              <a:rPr lang="en-US" sz="2000" dirty="0"/>
              <a:t>Morning (9 – 12)</a:t>
            </a:r>
          </a:p>
          <a:p>
            <a:pPr lvl="2"/>
            <a:r>
              <a:rPr lang="en-US" sz="1800" dirty="0"/>
              <a:t>FIBO Updates (DW, by phone);</a:t>
            </a:r>
            <a:r>
              <a:rPr lang="en-US" sz="1800" baseline="0" dirty="0"/>
              <a:t> </a:t>
            </a:r>
          </a:p>
          <a:p>
            <a:pPr lvl="2"/>
            <a:r>
              <a:rPr lang="en-US" sz="1800" baseline="0" dirty="0"/>
              <a:t>FIBO2 RFC </a:t>
            </a:r>
            <a:endParaRPr lang="en-US" sz="1800" dirty="0"/>
          </a:p>
          <a:p>
            <a:pPr lvl="1"/>
            <a:r>
              <a:rPr lang="en-US" sz="2000" dirty="0"/>
              <a:t>Afternoon (1 – 5) (Board also meets – impact?)</a:t>
            </a:r>
            <a:endParaRPr lang="en-US" sz="2000" baseline="0" dirty="0"/>
          </a:p>
          <a:p>
            <a:pPr lvl="2"/>
            <a:r>
              <a:rPr lang="en-US" sz="1600" dirty="0"/>
              <a:t>Distributed Ledger Tech? </a:t>
            </a:r>
          </a:p>
          <a:p>
            <a:pPr lvl="3"/>
            <a:r>
              <a:rPr lang="en-US" sz="1600" dirty="0"/>
              <a:t>DLT </a:t>
            </a:r>
            <a:r>
              <a:rPr lang="en-US" sz="1600" dirty="0" err="1"/>
              <a:t>PoC</a:t>
            </a:r>
            <a:r>
              <a:rPr lang="en-US" sz="1600" dirty="0"/>
              <a:t> ?</a:t>
            </a:r>
            <a:endParaRPr lang="en-US" sz="1400" dirty="0"/>
          </a:p>
          <a:p>
            <a:pPr lvl="3"/>
            <a:r>
              <a:rPr lang="en-US" sz="1400" dirty="0"/>
              <a:t>Draft discussion</a:t>
            </a:r>
            <a:endParaRPr lang="en-US" sz="1400" baseline="0" dirty="0"/>
          </a:p>
          <a:p>
            <a:pPr lvl="3"/>
            <a:r>
              <a:rPr lang="en-US" sz="1400" baseline="0" dirty="0"/>
              <a:t>DLT standards etc. if anything new</a:t>
            </a:r>
            <a:endParaRPr lang="en-US" sz="1600" dirty="0"/>
          </a:p>
          <a:p>
            <a:r>
              <a:rPr lang="en-US" sz="2400" dirty="0"/>
              <a:t>Wednesday </a:t>
            </a:r>
          </a:p>
          <a:p>
            <a:pPr lvl="1"/>
            <a:r>
              <a:rPr lang="en-US" sz="2000" dirty="0"/>
              <a:t>Morning (9 – 12) </a:t>
            </a:r>
          </a:p>
          <a:p>
            <a:pPr lvl="2"/>
            <a:r>
              <a:rPr lang="en-US" sz="1600" dirty="0"/>
              <a:t>– other stuff OR ADTF  – </a:t>
            </a:r>
          </a:p>
          <a:p>
            <a:pPr lvl="1"/>
            <a:r>
              <a:rPr lang="en-US" sz="2000" dirty="0"/>
              <a:t>Extended</a:t>
            </a:r>
            <a:r>
              <a:rPr lang="en-US" sz="2000" baseline="0" dirty="0"/>
              <a:t> lunch 12 – 1:30</a:t>
            </a:r>
            <a:endParaRPr lang="en-US" sz="2000" dirty="0"/>
          </a:p>
          <a:p>
            <a:pPr lvl="1"/>
            <a:r>
              <a:rPr lang="en-US" sz="2000" dirty="0"/>
              <a:t>Afternoon (1:30 – 5)</a:t>
            </a:r>
          </a:p>
          <a:p>
            <a:pPr lvl="2"/>
            <a:r>
              <a:rPr lang="en-US" sz="1800" dirty="0"/>
              <a:t>Workshop e.g. FIBO use – populating with data etc.</a:t>
            </a:r>
          </a:p>
          <a:p>
            <a:pPr lvl="2"/>
            <a:r>
              <a:rPr lang="en-US" sz="1800" dirty="0"/>
              <a:t>Finalize today or August / sept Monthly Calls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2C8F5-D637-4FF9-AD88-5E3F82C58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051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FTF and RTF Charters (Friday Plenary) June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/>
              <a:t>Foundations</a:t>
            </a:r>
            <a:endParaRPr lang="en-US" sz="1800" dirty="0"/>
          </a:p>
          <a:p>
            <a:pPr lvl="1"/>
            <a:r>
              <a:rPr lang="en-US" sz="1400" dirty="0"/>
              <a:t>1.2 RTF reported in </a:t>
            </a:r>
            <a:r>
              <a:rPr lang="en-US" sz="1400" baseline="0" dirty="0"/>
              <a:t>March 2017</a:t>
            </a:r>
          </a:p>
          <a:p>
            <a:pPr lvl="1"/>
            <a:r>
              <a:rPr lang="en-US" sz="1400" baseline="0" dirty="0"/>
              <a:t>1.3 RTF chartered Sept 2017</a:t>
            </a:r>
          </a:p>
          <a:p>
            <a:pPr lvl="1"/>
            <a:r>
              <a:rPr lang="en-US" sz="1400" dirty="0"/>
              <a:t>June: Extended to December 2018</a:t>
            </a:r>
            <a:endParaRPr lang="en-US" sz="1400" baseline="0" dirty="0"/>
          </a:p>
          <a:p>
            <a:r>
              <a:rPr lang="en-US" sz="1400" dirty="0"/>
              <a:t>Business Entities</a:t>
            </a:r>
          </a:p>
          <a:p>
            <a:pPr lvl="1"/>
            <a:r>
              <a:rPr lang="en-US" sz="1400" dirty="0"/>
              <a:t>1.2 RTF</a:t>
            </a:r>
            <a:r>
              <a:rPr lang="en-US" sz="1400" baseline="0" dirty="0"/>
              <a:t> chartered Sept 2016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Separate urgent issue – to be actioned by the RTF</a:t>
            </a:r>
          </a:p>
          <a:p>
            <a:pPr lvl="1"/>
            <a:r>
              <a:rPr lang="en-US" sz="1400" dirty="0"/>
              <a:t>June: Extended to December 2018</a:t>
            </a:r>
            <a:endParaRPr lang="en-US" sz="1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400" dirty="0"/>
              <a:t>Indices and Indicators</a:t>
            </a:r>
          </a:p>
          <a:p>
            <a:pPr lvl="1"/>
            <a:r>
              <a:rPr lang="en-US" sz="1400" dirty="0"/>
              <a:t>1.1 RTF chartered in Sept 2016</a:t>
            </a:r>
          </a:p>
          <a:p>
            <a:pPr lvl="1">
              <a:defRPr/>
            </a:pPr>
            <a:r>
              <a:rPr lang="en-US" sz="1400" dirty="0"/>
              <a:t>June: Extended to December 2018</a:t>
            </a:r>
            <a:endParaRPr lang="en-US" sz="1400" dirty="0">
              <a:effectLst/>
            </a:endParaRPr>
          </a:p>
          <a:p>
            <a:r>
              <a:rPr lang="en-US" sz="1400" dirty="0"/>
              <a:t>Financial Business and Commerce (FBC) </a:t>
            </a:r>
          </a:p>
          <a:p>
            <a:pPr lvl="1"/>
            <a:r>
              <a:rPr lang="en-US" sz="1400" dirty="0"/>
              <a:t>New RTF 1.1 chartered in September 2016</a:t>
            </a:r>
          </a:p>
          <a:p>
            <a:pPr lvl="1">
              <a:defRPr/>
            </a:pPr>
            <a:r>
              <a:rPr lang="en-US" sz="1400" dirty="0"/>
              <a:t>June: Extended to December 2018</a:t>
            </a:r>
            <a:endParaRPr lang="en-US" sz="1400" dirty="0">
              <a:effectLst/>
            </a:endParaRPr>
          </a:p>
          <a:p>
            <a:pPr lvl="0"/>
            <a:r>
              <a:rPr lang="en-US" sz="1600" dirty="0"/>
              <a:t>These remain in existence until FIBO2 is approved</a:t>
            </a:r>
          </a:p>
          <a:p>
            <a:pPr lvl="1"/>
            <a:r>
              <a:rPr lang="en-US" sz="1400" dirty="0"/>
              <a:t>Needed for approving urgent issues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815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89A8D-5D27-4961-BBB4-DD5FAE2FD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IBO Detailed Information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6FE60-290D-4665-A43D-F0AECFD25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Terminology (Modules, domains etc.)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EDMC and OMG Metadata</a:t>
            </a:r>
            <a:endParaRPr lang="en-US" dirty="0">
              <a:effectLst/>
            </a:endParaRP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CCM Round Tripping</a:t>
            </a:r>
            <a:endParaRPr lang="en-US" sz="2800" dirty="0">
              <a:effectLst/>
            </a:endParaRPr>
          </a:p>
          <a:p>
            <a:r>
              <a:rPr lang="en-US" dirty="0"/>
              <a:t>FIBO spec Products</a:t>
            </a:r>
          </a:p>
          <a:p>
            <a:r>
              <a:rPr lang="en-US" dirty="0"/>
              <a:t>FIBO spec Content</a:t>
            </a:r>
          </a:p>
          <a:p>
            <a:r>
              <a:rPr lang="en-US" baseline="0" dirty="0"/>
              <a:t>FIBO 2.0 OMG Submission Deliverables</a:t>
            </a:r>
          </a:p>
          <a:p>
            <a:pPr lvl="1"/>
            <a:r>
              <a:rPr lang="en-US" baseline="0" dirty="0"/>
              <a:t>And decisions needed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Web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presentation of FIBO content</a:t>
            </a:r>
            <a:endParaRPr lang="en-US" dirty="0">
              <a:effectLst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AE292-F2F4-4C99-A150-C685C0B9B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677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55D0E-8669-4C73-A98B-2F3EF1333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Terminology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E6E5EF-B542-4952-937E-F348F4D9E6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Business Domain: Separate views of business content without reference</a:t>
            </a:r>
            <a:r>
              <a:rPr lang="en-US" sz="2400" baseline="0" dirty="0"/>
              <a:t> to model structure / namespaces</a:t>
            </a:r>
          </a:p>
          <a:p>
            <a:r>
              <a:rPr lang="en-US" sz="2400" baseline="0" dirty="0"/>
              <a:t>Model Structure</a:t>
            </a:r>
            <a:endParaRPr lang="en-US" sz="2400" dirty="0"/>
          </a:p>
          <a:p>
            <a:pPr lvl="1"/>
            <a:r>
              <a:rPr lang="en-US" sz="2000" dirty="0"/>
              <a:t>Domain: The top level</a:t>
            </a:r>
            <a:r>
              <a:rPr lang="en-US" sz="2000" baseline="0" dirty="0"/>
              <a:t> e.g. BE, FND, FBC</a:t>
            </a:r>
          </a:p>
          <a:p>
            <a:pPr lvl="1"/>
            <a:r>
              <a:rPr lang="en-US" sz="2000" baseline="0" dirty="0"/>
              <a:t>Module: package and IRI fragments below Domain</a:t>
            </a:r>
          </a:p>
          <a:p>
            <a:pPr lvl="2"/>
            <a:r>
              <a:rPr lang="en-US" sz="1800" baseline="0" dirty="0"/>
              <a:t> recursive</a:t>
            </a:r>
          </a:p>
          <a:p>
            <a:pPr lvl="1"/>
            <a:r>
              <a:rPr lang="en-US" sz="2000" baseline="0" dirty="0"/>
              <a:t>Ontology: file / leaf level component</a:t>
            </a:r>
          </a:p>
          <a:p>
            <a:pPr lvl="0"/>
            <a:r>
              <a:rPr lang="en-US" sz="2400" dirty="0"/>
              <a:t>There are abstracts for each of these</a:t>
            </a:r>
          </a:p>
          <a:p>
            <a:pPr lvl="1"/>
            <a:r>
              <a:rPr lang="en-US" sz="2000" dirty="0"/>
              <a:t>Written</a:t>
            </a:r>
            <a:r>
              <a:rPr lang="en-US" sz="2000" baseline="0" dirty="0"/>
              <a:t> </a:t>
            </a:r>
            <a:r>
              <a:rPr lang="en-US" sz="2000" dirty="0"/>
              <a:t>now for Provisional / Extensions</a:t>
            </a:r>
          </a:p>
          <a:p>
            <a:pPr lvl="1"/>
            <a:r>
              <a:rPr lang="en-US" sz="2000" dirty="0"/>
              <a:t>Included in About files for each level / component</a:t>
            </a:r>
          </a:p>
          <a:p>
            <a:pPr lvl="1"/>
            <a:r>
              <a:rPr lang="en-US" sz="2000" dirty="0"/>
              <a:t>All abstracts moved from </a:t>
            </a:r>
            <a:r>
              <a:rPr lang="en-US" sz="2000" dirty="0" err="1"/>
              <a:t>sm:fileAbstract</a:t>
            </a:r>
            <a:r>
              <a:rPr lang="en-US" sz="2000" dirty="0"/>
              <a:t> to </a:t>
            </a:r>
            <a:r>
              <a:rPr lang="en-US" sz="2000" dirty="0" err="1"/>
              <a:t>dct:abstract</a:t>
            </a:r>
            <a:endParaRPr lang="en-US" sz="2000" dirty="0"/>
          </a:p>
          <a:p>
            <a:pPr lvl="1"/>
            <a:r>
              <a:rPr lang="en-US" sz="2000" dirty="0"/>
              <a:t>OMG</a:t>
            </a:r>
            <a:r>
              <a:rPr lang="en-US" sz="2000" baseline="0" dirty="0"/>
              <a:t> specs to be generated from these, reversing this change (no change to OMG submissions disposition)</a:t>
            </a:r>
          </a:p>
          <a:p>
            <a:pPr lvl="1"/>
            <a:r>
              <a:rPr lang="en-US" sz="2000" baseline="0" dirty="0"/>
              <a:t>Who will do this?</a:t>
            </a:r>
          </a:p>
          <a:p>
            <a:pPr lvl="0"/>
            <a:r>
              <a:rPr lang="en-US" sz="2400" dirty="0" err="1"/>
              <a:t>FIBOPedia</a:t>
            </a:r>
            <a:r>
              <a:rPr lang="en-US" sz="2400" baseline="0" dirty="0"/>
              <a:t> also to be generated from these</a:t>
            </a: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47962-1D99-4E30-B422-60D7B04DA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4392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C86E6-9707-4101-ABB0-15D2D2EB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Metadata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99598-2B2E-4766-81AE-BBE439DA74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spec.edmcouncil.org  has EDM Council specific metadata</a:t>
            </a:r>
          </a:p>
          <a:p>
            <a:pPr lvl="1"/>
            <a:r>
              <a:rPr lang="en-US" sz="2000" dirty="0"/>
              <a:t>e.g. </a:t>
            </a:r>
            <a:r>
              <a:rPr lang="en-US" sz="2000" dirty="0" err="1"/>
              <a:t>versionIRI</a:t>
            </a:r>
            <a:r>
              <a:rPr lang="en-US" sz="2000" dirty="0"/>
              <a:t> (autogenerated)</a:t>
            </a:r>
          </a:p>
          <a:p>
            <a:pPr lvl="1"/>
            <a:r>
              <a:rPr lang="en-US" sz="2000" dirty="0"/>
              <a:t>uses OMG AB </a:t>
            </a:r>
            <a:r>
              <a:rPr lang="en-US" sz="2000" dirty="0" err="1"/>
              <a:t>SpecificationMetadata</a:t>
            </a:r>
            <a:r>
              <a:rPr lang="en-US" sz="2000" dirty="0"/>
              <a:t> where appropriate</a:t>
            </a:r>
          </a:p>
          <a:p>
            <a:pPr lvl="1"/>
            <a:r>
              <a:rPr lang="en-US" sz="2000" dirty="0"/>
              <a:t>Replaces </a:t>
            </a:r>
            <a:r>
              <a:rPr lang="en-US" sz="2000" dirty="0" err="1"/>
              <a:t>sm:responsibleTaskForce</a:t>
            </a:r>
            <a:r>
              <a:rPr lang="en-US" sz="2000" baseline="0" dirty="0"/>
              <a:t> with </a:t>
            </a:r>
            <a:r>
              <a:rPr lang="en-US" sz="2000" baseline="0" dirty="0" err="1"/>
              <a:t>dct:creator</a:t>
            </a:r>
            <a:r>
              <a:rPr lang="en-US" sz="2000" baseline="0" dirty="0"/>
              <a:t> (link to FCT pages)</a:t>
            </a:r>
            <a:endParaRPr lang="en-US" sz="2000" dirty="0"/>
          </a:p>
          <a:p>
            <a:pPr lvl="1"/>
            <a:r>
              <a:rPr lang="en-US" sz="2000" dirty="0"/>
              <a:t>New “Artifacts” ontology to drive new metadata eventually</a:t>
            </a:r>
          </a:p>
          <a:p>
            <a:pPr lvl="0"/>
            <a:r>
              <a:rPr lang="en-US" sz="2400" dirty="0"/>
              <a:t>OMG FIBO v2 needs minimal additional metadata</a:t>
            </a:r>
          </a:p>
          <a:p>
            <a:pPr lvl="1"/>
            <a:r>
              <a:rPr lang="en-US" sz="2000" dirty="0"/>
              <a:t>Formal publication dates / submission dates</a:t>
            </a:r>
          </a:p>
          <a:p>
            <a:pPr lvl="1"/>
            <a:r>
              <a:rPr lang="en-US" sz="2000" dirty="0" err="1"/>
              <a:t>sm:responsibleTaskForce</a:t>
            </a:r>
            <a:r>
              <a:rPr lang="en-US" sz="2000" dirty="0"/>
              <a:t> (FDTF)</a:t>
            </a:r>
          </a:p>
          <a:p>
            <a:pPr lvl="1"/>
            <a:r>
              <a:rPr lang="en-US" sz="2000" dirty="0"/>
              <a:t>OMG copyright statement</a:t>
            </a:r>
          </a:p>
          <a:p>
            <a:pPr lvl="0"/>
            <a:r>
              <a:rPr lang="en-US" sz="2400" dirty="0"/>
              <a:t>Changes</a:t>
            </a:r>
            <a:r>
              <a:rPr lang="en-US" sz="2400" baseline="0" dirty="0"/>
              <a:t> from FIBO v1</a:t>
            </a:r>
          </a:p>
          <a:p>
            <a:pPr lvl="2"/>
            <a:r>
              <a:rPr lang="en-US" sz="1600" dirty="0"/>
              <a:t>Specification </a:t>
            </a:r>
            <a:r>
              <a:rPr lang="en-US" sz="1600" dirty="0">
                <a:sym typeface="Wingdings" panose="05000000000000000000" pitchFamily="2" charset="2"/>
              </a:rPr>
              <a:t> Domain</a:t>
            </a:r>
          </a:p>
          <a:p>
            <a:pPr lvl="2"/>
            <a:r>
              <a:rPr lang="en-US" sz="1600" dirty="0">
                <a:sym typeface="Wingdings" panose="05000000000000000000" pitchFamily="2" charset="2"/>
              </a:rPr>
              <a:t>Family  Specification </a:t>
            </a:r>
            <a:endParaRPr lang="en-US" sz="1600" dirty="0"/>
          </a:p>
          <a:p>
            <a:pPr lvl="0"/>
            <a:r>
              <a:rPr lang="en-US" sz="2400" dirty="0"/>
              <a:t>Needed to change:</a:t>
            </a: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“Responsible Task Force” =&gt; FCT</a:t>
            </a:r>
            <a:endParaRPr lang="en-US" sz="2400" dirty="0">
              <a:effectLst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E74C1C-F0C6-400E-856E-9F0B1E65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345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Master Open Actions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Main issues:</a:t>
            </a:r>
          </a:p>
          <a:p>
            <a:pPr lvl="1"/>
            <a:r>
              <a:rPr lang="en-US" sz="2000" dirty="0"/>
              <a:t>Duplication (Proxies) all fixed</a:t>
            </a:r>
          </a:p>
          <a:p>
            <a:pPr lvl="1"/>
            <a:r>
              <a:rPr lang="en-US" sz="2000" dirty="0"/>
              <a:t>Semantic Duplication – FND FCT investigations ongoing</a:t>
            </a:r>
          </a:p>
          <a:p>
            <a:pPr lvl="1"/>
            <a:r>
              <a:rPr lang="en-US" sz="2000" dirty="0"/>
              <a:t>References to things not there (status unknown; scripted?)</a:t>
            </a:r>
          </a:p>
          <a:p>
            <a:pPr lvl="1" rtl="0" fontAlgn="base"/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Duplicate property names (short names)</a:t>
            </a:r>
            <a:endParaRPr lang="en-US" sz="2400" dirty="0">
              <a:effectLst/>
            </a:endParaRPr>
          </a:p>
          <a:p>
            <a:pPr lvl="0"/>
            <a:r>
              <a:rPr lang="en-US" sz="2400" dirty="0"/>
              <a:t>Values</a:t>
            </a:r>
            <a:r>
              <a:rPr lang="en-US" sz="2400" baseline="0" dirty="0"/>
              <a:t> ontology </a:t>
            </a:r>
          </a:p>
          <a:p>
            <a:pPr lvl="1"/>
            <a:r>
              <a:rPr lang="en-US" sz="2000" baseline="0" dirty="0"/>
              <a:t>Phase 1 (Provisional) DONE</a:t>
            </a:r>
          </a:p>
          <a:p>
            <a:pPr lvl="1"/>
            <a:r>
              <a:rPr lang="en-US" sz="2000" baseline="0" dirty="0"/>
              <a:t>Phase 2 (Release) to do</a:t>
            </a:r>
          </a:p>
          <a:p>
            <a:pPr lvl="1"/>
            <a:r>
              <a:rPr lang="en-US" sz="2000" baseline="0" dirty="0"/>
              <a:t>Phase 3 (applying Values semantics) to do</a:t>
            </a:r>
          </a:p>
          <a:p>
            <a:pPr lvl="0"/>
            <a:r>
              <a:rPr lang="en-US" sz="2400" baseline="0" dirty="0"/>
              <a:t>Proposal</a:t>
            </a:r>
          </a:p>
          <a:p>
            <a:pPr lvl="1"/>
            <a:r>
              <a:rPr lang="en-US" sz="2000" baseline="0" dirty="0"/>
              <a:t>Release updates to the legacy material in horizontal layers:</a:t>
            </a:r>
          </a:p>
          <a:p>
            <a:pPr lvl="2"/>
            <a:r>
              <a:rPr lang="en-US" sz="1600" baseline="0" dirty="0"/>
              <a:t>Layer 1: </a:t>
            </a:r>
            <a:r>
              <a:rPr lang="en-US" sz="1600" baseline="0" dirty="0" err="1"/>
              <a:t>defiitions</a:t>
            </a:r>
            <a:r>
              <a:rPr lang="en-US" sz="1600" baseline="0" dirty="0"/>
              <a:t> cleaned up</a:t>
            </a:r>
          </a:p>
          <a:p>
            <a:pPr lvl="2"/>
            <a:r>
              <a:rPr lang="en-US" sz="1600" baseline="0" dirty="0"/>
              <a:t>Layer 2: Simple conceptual semantics</a:t>
            </a:r>
          </a:p>
          <a:p>
            <a:pPr lvl="2"/>
            <a:r>
              <a:rPr lang="en-US" sz="1600" baseline="0" dirty="0"/>
              <a:t>Layer 3: FIBO OMG Release style and fitness for Protégé etc.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287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55077-69D0-4904-85DD-432BBCB14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CCM Round Trip Ingest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113A36-7FF2-4520-902F-B50C1BA787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Written up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Updated following corrections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Set-up Requirements documented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Working directory set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Only FIBO needed now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Need to be on line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Home folder set up for multi-user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Namespaces: can’t simply change a URI in OWL without replicating in CCM ahead of next ingest</a:t>
            </a:r>
          </a:p>
          <a:p>
            <a:pPr marL="1143000" marR="0" lvl="2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are being tracked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E5279B-72E4-4004-8224-90445E09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68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AE9BF-8EC7-4458-B85A-59111C38B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baseline="0" dirty="0"/>
              <a:t>Round tripping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C8B2F-6057-4CDB-ABCA-F6562CD963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baseline="0" dirty="0"/>
              <a:t>Functional as currently specified</a:t>
            </a:r>
          </a:p>
          <a:p>
            <a:pPr lvl="1"/>
            <a:r>
              <a:rPr lang="en-US" sz="2000" baseline="0" dirty="0"/>
              <a:t>EXCEPT: incorrect use of </a:t>
            </a:r>
            <a:r>
              <a:rPr lang="en-US" sz="2000" baseline="0" dirty="0" err="1"/>
              <a:t>versionIRI</a:t>
            </a:r>
            <a:endParaRPr lang="en-US" sz="2000" baseline="0" dirty="0"/>
          </a:p>
          <a:p>
            <a:pPr lvl="0"/>
            <a:r>
              <a:rPr lang="en-US" sz="2400" baseline="0" dirty="0"/>
              <a:t>Some functions not yet implemented</a:t>
            </a:r>
          </a:p>
          <a:p>
            <a:pPr lvl="1"/>
            <a:r>
              <a:rPr lang="en-US" sz="2000" baseline="0" dirty="0"/>
              <a:t>Individuals?</a:t>
            </a:r>
          </a:p>
          <a:p>
            <a:pPr lvl="0"/>
            <a:r>
              <a:rPr lang="en-US" sz="2400" baseline="0" dirty="0"/>
              <a:t>New features implemented in CCM</a:t>
            </a:r>
          </a:p>
          <a:p>
            <a:pPr lvl="1"/>
            <a:r>
              <a:rPr lang="en-US" sz="2000" baseline="0" dirty="0"/>
              <a:t>Ontology Metadata</a:t>
            </a:r>
          </a:p>
          <a:p>
            <a:pPr lvl="1"/>
            <a:r>
              <a:rPr lang="en-US" sz="2000" baseline="0" dirty="0"/>
              <a:t>Min 0 restrictions</a:t>
            </a:r>
          </a:p>
          <a:p>
            <a:pPr lvl="1"/>
            <a:r>
              <a:rPr lang="en-US" sz="2000" baseline="0" dirty="0"/>
              <a:t>Remote restrictions (domain is in a different ontology / package) (to test)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DA9AED-B7C0-4D4E-BB73-3E76433F6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1074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36BC9-725A-444C-B9DC-7E7F94957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spec.edmcouncil.org/</a:t>
            </a:r>
            <a:r>
              <a:rPr lang="en-US" dirty="0" err="1"/>
              <a:t>fibo</a:t>
            </a:r>
            <a:r>
              <a:rPr lang="en-US" dirty="0"/>
              <a:t> Products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6A6E7-0CFE-4B4E-A6CA-327310662F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1600" dirty="0" err="1"/>
              <a:t>FIBOPedia</a:t>
            </a:r>
            <a:endParaRPr lang="en-US" sz="1600" dirty="0"/>
          </a:p>
          <a:p>
            <a:pPr lvl="0"/>
            <a:r>
              <a:rPr lang="en-US" sz="1600" dirty="0"/>
              <a:t>Glossary</a:t>
            </a:r>
          </a:p>
          <a:p>
            <a:pPr lvl="1"/>
            <a:r>
              <a:rPr lang="en-US" sz="1400" dirty="0"/>
              <a:t>As HTML</a:t>
            </a:r>
          </a:p>
          <a:p>
            <a:pPr lvl="1"/>
            <a:r>
              <a:rPr lang="en-US" sz="1400" dirty="0"/>
              <a:t>As spreadsheet</a:t>
            </a:r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dictionary spreadsheet</a:t>
            </a:r>
          </a:p>
          <a:p>
            <a:pPr lvl="0"/>
            <a:r>
              <a:rPr lang="en-US" sz="16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FIBOPedia</a:t>
            </a:r>
            <a:r>
              <a:rPr lang="en-US" sz="16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(module and ontology abstracts) - future</a:t>
            </a:r>
            <a:endParaRPr lang="en-US" sz="1600" dirty="0">
              <a:effectLst/>
            </a:endParaRPr>
          </a:p>
          <a:p>
            <a:pPr lvl="0"/>
            <a:r>
              <a:rPr lang="en-US" sz="1600" dirty="0"/>
              <a:t>Vocabulary (SKOS)</a:t>
            </a:r>
          </a:p>
          <a:p>
            <a:pPr lvl="1"/>
            <a:r>
              <a:rPr lang="en-US" sz="1400" dirty="0"/>
              <a:t>Use alt-label for synonyms for tool support added this quarter</a:t>
            </a:r>
          </a:p>
          <a:p>
            <a:pPr lvl="1"/>
            <a:r>
              <a:rPr lang="en-US" sz="1400" dirty="0"/>
              <a:t>SKOS Relations usage (2 styles); actually doing just one at present? Yet we do see Concept treatments for Properties in the current SKOS as well, somehow</a:t>
            </a:r>
          </a:p>
          <a:p>
            <a:pPr lvl="0"/>
            <a:r>
              <a:rPr lang="en-US" sz="1600" dirty="0"/>
              <a:t>SMIF - UML Business Model diagrams</a:t>
            </a:r>
          </a:p>
          <a:p>
            <a:pPr lvl="1"/>
            <a:r>
              <a:rPr lang="en-US" sz="1400" dirty="0"/>
              <a:t>Extending to Provisional as well as Release</a:t>
            </a:r>
            <a:endParaRPr lang="en-US" sz="1100" dirty="0"/>
          </a:p>
          <a:p>
            <a:pPr lvl="0"/>
            <a:r>
              <a:rPr lang="en-US" sz="1600" dirty="0"/>
              <a:t>Widoco OWL documentation (including visualizations)</a:t>
            </a:r>
          </a:p>
          <a:p>
            <a:pPr lvl="1"/>
            <a:r>
              <a:rPr lang="en-US" sz="1400" dirty="0"/>
              <a:t>Existing issues fixed</a:t>
            </a:r>
          </a:p>
          <a:p>
            <a:pPr lvl="1"/>
            <a:r>
              <a:rPr lang="en-US" sz="1400" dirty="0"/>
              <a:t>New document content (abstracts etc.)</a:t>
            </a:r>
          </a:p>
          <a:p>
            <a:pPr lvl="0"/>
            <a:r>
              <a:rPr lang="en-US" sz="1600" dirty="0"/>
              <a:t>OWL</a:t>
            </a:r>
            <a:r>
              <a:rPr lang="en-US" sz="1600" baseline="0" dirty="0"/>
              <a:t> Ontology files</a:t>
            </a:r>
          </a:p>
          <a:p>
            <a:pPr lvl="1"/>
            <a:r>
              <a:rPr lang="en-US" sz="1400" dirty="0"/>
              <a:t>RDF/XML, TTL, JSON-LD + </a:t>
            </a:r>
            <a:r>
              <a:rPr lang="en-US" sz="1400" dirty="0" err="1"/>
              <a:t>Nquads</a:t>
            </a:r>
            <a:endParaRPr lang="en-US" sz="1400" dirty="0"/>
          </a:p>
          <a:p>
            <a:pPr lvl="0"/>
            <a:r>
              <a:rPr lang="en-US" sz="1600" kern="1200" dirty="0">
                <a:solidFill>
                  <a:schemeClr val="tx1"/>
                </a:solidFill>
                <a:effectLst/>
              </a:rPr>
              <a:t>Linked Data Fragments </a:t>
            </a:r>
          </a:p>
          <a:p>
            <a:pPr lvl="0"/>
            <a:r>
              <a:rPr lang="en-US" sz="1600" dirty="0"/>
              <a:t>Schema.org (alignment)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EAB3F-0C82-482B-893A-4BC907C18A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804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/>
          <a:lstStyle/>
          <a:p>
            <a:r>
              <a:rPr lang="en-US" sz="2800" dirty="0"/>
              <a:t>News</a:t>
            </a:r>
          </a:p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dirty="0"/>
              <a:t>FIBO plans for OMG Submission</a:t>
            </a:r>
            <a:endParaRPr lang="en-US" sz="2800" dirty="0">
              <a:effectLst/>
            </a:endParaRPr>
          </a:p>
          <a:p>
            <a:r>
              <a:rPr lang="en-US" sz="2800" dirty="0"/>
              <a:t>Other FDTF Activities: Distributed Ledger (Blockchain) WG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Agenda for </a:t>
            </a:r>
            <a:r>
              <a:rPr lang="en-US" sz="28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Sepetember</a:t>
            </a: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OMG FDTF Quarterly Meeting (Ottawa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sz="2800" dirty="0">
              <a:effectLst/>
            </a:endParaRPr>
          </a:p>
          <a:p>
            <a:r>
              <a:rPr lang="en-US" sz="2800" dirty="0"/>
              <a:t>FIBO detail – CCM, Metadata, Products etc.</a:t>
            </a:r>
          </a:p>
          <a:p>
            <a:r>
              <a:rPr lang="en-US" sz="2800" dirty="0"/>
              <a:t>FIBO Status Takeaway Slides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Detailed Status etc. </a:t>
            </a:r>
            <a:endParaRPr lang="en-US" sz="2400" dirty="0">
              <a:effectLst/>
            </a:endParaRPr>
          </a:p>
          <a:p>
            <a:pPr lvl="1"/>
            <a:r>
              <a:rPr lang="en-US" sz="2400" dirty="0"/>
              <a:t>Status of Current Specifications</a:t>
            </a:r>
          </a:p>
          <a:p>
            <a:pPr lvl="1"/>
            <a:r>
              <a:rPr lang="en-US" sz="2400" dirty="0"/>
              <a:t>Status of upcoming FIBO specifications and FCT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6290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B81CA-B8B9-462C-BC29-3E265F14F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400" dirty="0"/>
              <a:t>FIBO spec Statuses: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EEF67-205E-40A7-9CE6-37E78D125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Release</a:t>
            </a:r>
          </a:p>
          <a:p>
            <a:pPr lvl="1"/>
            <a:r>
              <a:rPr lang="en-US" sz="2200" dirty="0"/>
              <a:t>All fully vetted OWL ontologies</a:t>
            </a:r>
          </a:p>
          <a:p>
            <a:pPr lvl="1"/>
            <a:r>
              <a:rPr lang="en-US" sz="2200" dirty="0"/>
              <a:t>FND (part); FBC; BE; IND; DER (part); SEC (part)</a:t>
            </a:r>
          </a:p>
          <a:p>
            <a:pPr lvl="0"/>
            <a:r>
              <a:rPr lang="en-US" sz="2400" dirty="0"/>
              <a:t>Provisional (in development ontologies)</a:t>
            </a:r>
          </a:p>
          <a:p>
            <a:pPr lvl="1"/>
            <a:r>
              <a:rPr lang="en-US" sz="2200" dirty="0"/>
              <a:t>Loans – the HDMA / US mortgage Loans vertical substantively complete but not yet Release</a:t>
            </a:r>
          </a:p>
          <a:p>
            <a:pPr lvl="1"/>
            <a:r>
              <a:rPr lang="en-US" sz="2200" dirty="0"/>
              <a:t>Reference terms: SEC, DER,</a:t>
            </a:r>
            <a:r>
              <a:rPr lang="en-US" sz="2200" baseline="0" dirty="0"/>
              <a:t> CIV</a:t>
            </a:r>
          </a:p>
          <a:p>
            <a:pPr lvl="2"/>
            <a:r>
              <a:rPr lang="en-US" sz="1800" baseline="0" dirty="0"/>
              <a:t>Bonds substantively complete but not Release</a:t>
            </a:r>
          </a:p>
          <a:p>
            <a:pPr lvl="1"/>
            <a:r>
              <a:rPr lang="en-US" sz="2200" baseline="0" dirty="0"/>
              <a:t>Temporal terms (pricing etc.)</a:t>
            </a:r>
          </a:p>
          <a:p>
            <a:pPr lvl="1"/>
            <a:r>
              <a:rPr lang="en-US" sz="2200" dirty="0"/>
              <a:t>Process terms (CAE, Issuance etc.)</a:t>
            </a:r>
          </a:p>
          <a:p>
            <a:pPr lvl="1"/>
            <a:r>
              <a:rPr lang="en-US" sz="2200" dirty="0"/>
              <a:t>These are in Alpha and Beta SME review status</a:t>
            </a:r>
          </a:p>
          <a:p>
            <a:pPr lvl="0"/>
            <a:r>
              <a:rPr lang="en-US" sz="2400" dirty="0"/>
              <a:t>Informative</a:t>
            </a:r>
          </a:p>
          <a:p>
            <a:pPr lvl="1"/>
            <a:r>
              <a:rPr lang="en-US" sz="2200" dirty="0"/>
              <a:t>Extensions to items already published</a:t>
            </a:r>
          </a:p>
          <a:p>
            <a:pPr lvl="1"/>
            <a:r>
              <a:rPr lang="en-US" sz="2200" dirty="0"/>
              <a:t>Additional material that is not really extensions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51F460-C4E6-425D-A16F-EA42FF3F8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3253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8E6D3-519F-44C7-97C8-B6CFE7B70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2.0 (OMG)  Deliverables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5D0E4-A101-4187-A15D-673C4FA36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Per EDM Council site</a:t>
            </a:r>
            <a:r>
              <a:rPr lang="en-US" sz="2000" baseline="0" dirty="0"/>
              <a:t> – which of these to include?</a:t>
            </a:r>
            <a:endParaRPr lang="en-US" sz="2000" dirty="0"/>
          </a:p>
          <a:p>
            <a:pPr lvl="1"/>
            <a:r>
              <a:rPr lang="en-US" sz="1800" dirty="0"/>
              <a:t>Glossary (HTML and Excel)</a:t>
            </a:r>
          </a:p>
          <a:p>
            <a:pPr lvl="1"/>
            <a:r>
              <a:rPr lang="en-US" sz="1800" dirty="0"/>
              <a:t>Data Dictionary (CSV / Excel)</a:t>
            </a:r>
          </a:p>
          <a:p>
            <a:pPr lvl="1"/>
            <a:r>
              <a:rPr lang="en-US" sz="1800" dirty="0" err="1"/>
              <a:t>FIBOPedia</a:t>
            </a:r>
            <a:endParaRPr lang="en-US" sz="1800" dirty="0"/>
          </a:p>
          <a:p>
            <a:pPr lvl="1"/>
            <a:r>
              <a:rPr lang="en-US" sz="1800" dirty="0"/>
              <a:t>Vocabulary (SKOS)</a:t>
            </a:r>
          </a:p>
          <a:p>
            <a:pPr lvl="1"/>
            <a:r>
              <a:rPr lang="en-US" sz="1800" dirty="0"/>
              <a:t>UML Business Model (SMIF) </a:t>
            </a:r>
          </a:p>
          <a:p>
            <a:pPr lvl="1"/>
            <a:r>
              <a:rPr lang="en-US" sz="2000" dirty="0" err="1"/>
              <a:t>Widoco</a:t>
            </a:r>
            <a:endParaRPr lang="en-US" sz="2000" dirty="0"/>
          </a:p>
          <a:p>
            <a:pPr lvl="1"/>
            <a:r>
              <a:rPr lang="en-US" sz="1800" dirty="0"/>
              <a:t>OWL Ontology Files (definitive) 4 formats available</a:t>
            </a:r>
          </a:p>
          <a:p>
            <a:pPr lvl="0"/>
            <a:r>
              <a:rPr lang="en-US" sz="2000" dirty="0"/>
              <a:t>For OMG users</a:t>
            </a:r>
          </a:p>
          <a:p>
            <a:pPr lvl="1"/>
            <a:r>
              <a:rPr lang="en-US" sz="1800" dirty="0"/>
              <a:t>OWL – as above; RDF/XML</a:t>
            </a:r>
            <a:r>
              <a:rPr lang="en-US" sz="1800" baseline="0" dirty="0"/>
              <a:t> flavor only (Normative)</a:t>
            </a:r>
            <a:endParaRPr lang="en-US" sz="1800" dirty="0"/>
          </a:p>
          <a:p>
            <a:pPr lvl="1"/>
            <a:r>
              <a:rPr lang="en-US" sz="1800" dirty="0"/>
              <a:t>UML XMI - Keep</a:t>
            </a:r>
          </a:p>
          <a:p>
            <a:pPr lvl="2"/>
            <a:r>
              <a:rPr lang="en-US" sz="1400" dirty="0"/>
              <a:t>SMIF XMI / CCM </a:t>
            </a:r>
            <a:r>
              <a:rPr lang="en-US" sz="1400" b="1" dirty="0"/>
              <a:t>NEW – </a:t>
            </a:r>
            <a:r>
              <a:rPr lang="en-US" sz="1400" dirty="0"/>
              <a:t>do we also deliver this? (not normative). No diagram semantics</a:t>
            </a:r>
            <a:endParaRPr lang="en-US" sz="1400" b="1" dirty="0"/>
          </a:p>
          <a:p>
            <a:pPr lvl="2"/>
            <a:r>
              <a:rPr lang="en-US" sz="1400" dirty="0"/>
              <a:t>UML XMI for</a:t>
            </a:r>
            <a:r>
              <a:rPr lang="en-US" sz="1400" baseline="0" dirty="0"/>
              <a:t> the ODM models</a:t>
            </a:r>
            <a:endParaRPr lang="en-US" sz="1400" dirty="0"/>
          </a:p>
          <a:p>
            <a:pPr lvl="1"/>
            <a:r>
              <a:rPr lang="en-US" sz="1800" dirty="0"/>
              <a:t>ODM XMI – Review whether to deliver this</a:t>
            </a:r>
          </a:p>
          <a:p>
            <a:pPr lvl="1"/>
            <a:r>
              <a:rPr lang="en-US" sz="1800" dirty="0"/>
              <a:t>Ancillary file(s): SMIF Repository (CCM)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3177A5-B62C-44AF-A4B4-5E31D903B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0257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A6E06-FD89-4BFF-94BF-D1B1412C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000" dirty="0"/>
              <a:t>Decision for Submitters: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6C7DE3-6BCE-4EE2-82DD-4C5641665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Which</a:t>
            </a:r>
            <a:r>
              <a:rPr lang="en-US" sz="2800" baseline="0" dirty="0"/>
              <a:t> </a:t>
            </a:r>
            <a:r>
              <a:rPr lang="en-US" sz="2800" dirty="0"/>
              <a:t>of</a:t>
            </a:r>
            <a:r>
              <a:rPr lang="en-US" sz="2800" baseline="0" dirty="0"/>
              <a:t> these needs to be Normative for OMG end users?  Not adding EDMC deliverables</a:t>
            </a:r>
          </a:p>
          <a:p>
            <a:pPr lvl="0"/>
            <a:r>
              <a:rPr lang="en-US" sz="2800" baseline="0" dirty="0"/>
              <a:t>What do users need to assert conformance with?</a:t>
            </a:r>
          </a:p>
          <a:p>
            <a:pPr lvl="0"/>
            <a:r>
              <a:rPr lang="en-US" sz="2800" dirty="0"/>
              <a:t>Decision: not to deliver UMLXMI or ODMXMI? </a:t>
            </a:r>
          </a:p>
          <a:p>
            <a:pPr lvl="1"/>
            <a:r>
              <a:rPr lang="en-US" sz="2400" dirty="0"/>
              <a:t>Ongoing discussion</a:t>
            </a:r>
            <a:endParaRPr lang="en-US" sz="3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83825F-78DF-4B08-B3CF-9E2D4A967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9820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/>
              <a:t>Web Presentation Requirements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800" dirty="0"/>
              <a:t>How to render ontologies using HTML / Web browser </a:t>
            </a:r>
          </a:p>
          <a:p>
            <a:pPr lvl="0"/>
            <a:r>
              <a:rPr lang="en-US" dirty="0"/>
              <a:t>What you see in a browser when you enter the URI of a class or property</a:t>
            </a:r>
          </a:p>
          <a:p>
            <a:pPr lvl="0"/>
            <a:r>
              <a:rPr lang="en-GB" sz="2800" dirty="0"/>
              <a:t>OMG Working Group: </a:t>
            </a:r>
          </a:p>
          <a:p>
            <a:pPr lvl="1"/>
            <a:r>
              <a:rPr lang="en-GB" dirty="0"/>
              <a:t>FIBO and other OMG requirements</a:t>
            </a:r>
          </a:p>
          <a:p>
            <a:pPr lvl="1"/>
            <a:r>
              <a:rPr lang="en-GB" baseline="0" dirty="0"/>
              <a:t>Single IRI per concept with alternative views</a:t>
            </a:r>
          </a:p>
          <a:p>
            <a:pPr lvl="1"/>
            <a:r>
              <a:rPr lang="en-GB" dirty="0"/>
              <a:t>Completed its work for now</a:t>
            </a:r>
            <a:endParaRPr lang="en-GB" baseline="0" dirty="0"/>
          </a:p>
          <a:p>
            <a:pPr lvl="0"/>
            <a:r>
              <a:rPr lang="en-GB" baseline="0" dirty="0"/>
              <a:t>The material at spec doesn’t follow this at the current release</a:t>
            </a:r>
          </a:p>
          <a:p>
            <a:pPr lvl="1"/>
            <a:r>
              <a:rPr lang="en-GB" baseline="0" dirty="0"/>
              <a:t>Stay tuned for possible improvements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773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83E1E3-AE08-44AE-B18B-093BA6A87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Take-away Slides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72BC4-1389-4DC9-AD41-B971BDA84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9E2C4-A812-4B86-971A-1A8BF025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286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597F65-7BE5-42DB-AA4A-DF7DA036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Current Status and RTFs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C1ABC-B95A-4010-BA55-CA4AA5AFCC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6A3F3-EB89-4305-AB49-A29FB922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965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2800" baseline="0" dirty="0"/>
              <a:t>FIBO Current Specifications Status Overview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baseline="0" dirty="0"/>
              <a:t>FIBO Foundations </a:t>
            </a:r>
          </a:p>
          <a:p>
            <a:pPr lvl="1"/>
            <a:r>
              <a:rPr lang="en-US" sz="1800" baseline="0" dirty="0"/>
              <a:t>Final</a:t>
            </a:r>
            <a:r>
              <a:rPr lang="en-US" sz="1800" dirty="0"/>
              <a:t> version approved by OMG March 2015</a:t>
            </a:r>
            <a:endParaRPr lang="en-US" sz="1800" baseline="0" dirty="0"/>
          </a:p>
          <a:p>
            <a:pPr lvl="1"/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</a:t>
            </a:r>
            <a:r>
              <a:rPr lang="en-US" sz="1800" baseline="0" dirty="0"/>
              <a:t>1.2 approved March 2017</a:t>
            </a:r>
          </a:p>
          <a:p>
            <a:pPr lvl="1"/>
            <a:r>
              <a:rPr lang="en-US" sz="1800" baseline="0" dirty="0"/>
              <a:t>RTF 1.3 Dec 2018 </a:t>
            </a:r>
            <a:r>
              <a:rPr lang="en-US" sz="1800" dirty="0"/>
              <a:t>close: defer changes to FIBO2 (FTF)</a:t>
            </a:r>
            <a:endParaRPr lang="en-US" sz="1800" baseline="0" dirty="0"/>
          </a:p>
          <a:p>
            <a:pPr lvl="0"/>
            <a:r>
              <a:rPr lang="en-US" sz="2000" baseline="0" dirty="0"/>
              <a:t>FIBO Business Entities</a:t>
            </a:r>
          </a:p>
          <a:p>
            <a:pPr lvl="1" rtl="0" fontAlgn="base"/>
            <a:r>
              <a:rPr lang="en-US" sz="1800" dirty="0"/>
              <a:t>RTF 1.2 Dec 2018 close: defer changes to FIBO2 (FTF)</a:t>
            </a:r>
          </a:p>
          <a:p>
            <a:pPr lvl="1" rtl="0" fontAlgn="base"/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1.1 is current FIBO 1 baseline</a:t>
            </a:r>
          </a:p>
          <a:p>
            <a:pPr marL="742950" marR="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Revised 1.2.1 Urgent Issue Resolution -  baseline</a:t>
            </a:r>
            <a:endParaRPr lang="en-US" sz="14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2000" dirty="0"/>
              <a:t>FIBO Indices and Indicators</a:t>
            </a:r>
          </a:p>
          <a:p>
            <a:pPr lvl="1"/>
            <a:r>
              <a:rPr lang="en-US" sz="1800" dirty="0"/>
              <a:t>RTF 1.1 Dec 2018 </a:t>
            </a:r>
            <a:r>
              <a:rPr lang="en-US" sz="2000" dirty="0"/>
              <a:t>close: defer changes to FIBO2 (FTF)</a:t>
            </a:r>
            <a:endParaRPr lang="en-US" sz="1800" dirty="0"/>
          </a:p>
          <a:p>
            <a:pPr lvl="1"/>
            <a:r>
              <a:rPr lang="en-US" sz="1800" dirty="0"/>
              <a:t>Version 1.0 is FIBO 1 baseline</a:t>
            </a:r>
          </a:p>
          <a:p>
            <a:pPr lvl="0"/>
            <a:r>
              <a:rPr lang="en-US" sz="2000" dirty="0"/>
              <a:t>FIBO FBC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RTF 1.1  Dec 2018 </a:t>
            </a:r>
            <a:r>
              <a:rPr lang="en-US" sz="2000" dirty="0"/>
              <a:t>close: defer changes to FIBO2 (FTF)</a:t>
            </a:r>
            <a:endParaRPr lang="en-US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Version 1.0 will be FIBO 1 baseline</a:t>
            </a:r>
            <a:endParaRPr lang="en-US" sz="1800" dirty="0">
              <a:effectLst/>
            </a:endParaRPr>
          </a:p>
          <a:p>
            <a:pPr lvl="0"/>
            <a:r>
              <a:rPr lang="en-US" sz="2000" dirty="0"/>
              <a:t>These</a:t>
            </a:r>
            <a:r>
              <a:rPr lang="en-US" sz="2000" baseline="0" dirty="0"/>
              <a:t> will be the final definitive versions of FIBO 1</a:t>
            </a:r>
          </a:p>
          <a:p>
            <a:pPr marL="0" lvl="0" indent="0"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799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Scope and Content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solidFill>
            <a:srgbClr val="FF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</p:spTree>
    <p:extLst>
      <p:ext uri="{BB962C8B-B14F-4D97-AF65-F5344CB8AC3E}">
        <p14:creationId xmlns:p14="http://schemas.microsoft.com/office/powerpoint/2010/main" val="27414570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781299" y="1524000"/>
            <a:ext cx="5448299" cy="533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4400" y="1524000"/>
            <a:ext cx="5562600" cy="5334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FIBO: Status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066800"/>
            <a:ext cx="7315200" cy="381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Upper Ontology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1524000"/>
            <a:ext cx="7315199" cy="533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Foundations: High level abstractions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" y="2743200"/>
            <a:ext cx="7315200" cy="1752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Contract Ontologies</a:t>
            </a: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14400" y="4572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Pricing and Analytics (time-sensitive concepts)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Pricing, Yields, Analytics per instrument class</a:t>
            </a:r>
          </a:p>
        </p:txBody>
      </p:sp>
      <p:sp>
        <p:nvSpPr>
          <p:cNvPr id="8" name="Rectangle 7"/>
          <p:cNvSpPr/>
          <p:nvPr/>
        </p:nvSpPr>
        <p:spPr>
          <a:xfrm>
            <a:off x="914400" y="6096000"/>
            <a:ext cx="73152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Future FIBO: Portfolios, Positions etc.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Concepts relating to individual institutions, reporting requirements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5334000"/>
            <a:ext cx="7315200" cy="6858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Process</a:t>
            </a:r>
          </a:p>
          <a:p>
            <a:pPr algn="ctr"/>
            <a:r>
              <a:rPr lang="en-US" sz="1600" dirty="0">
                <a:solidFill>
                  <a:schemeClr val="tx1"/>
                </a:solidFill>
              </a:rPr>
              <a:t>Corporate Actions, Securities Issuance and Securitization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43000" y="3543300"/>
            <a:ext cx="32766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Derivatives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648200" y="3543300"/>
            <a:ext cx="33528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Loans, Mortgage Loans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143000" y="4000500"/>
            <a:ext cx="32766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Funds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8200" y="4000500"/>
            <a:ext cx="3352800" cy="342900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Rights and Warrants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143000" y="3124200"/>
            <a:ext cx="3276600" cy="342900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600" dirty="0">
                <a:solidFill>
                  <a:schemeClr val="tx1"/>
                </a:solidFill>
              </a:rPr>
              <a:t>Securities (Common, Equities)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648200" y="3124200"/>
            <a:ext cx="3352800" cy="342900"/>
          </a:xfrm>
          <a:prstGeom prst="rect">
            <a:avLst/>
          </a:prstGeom>
          <a:solidFill>
            <a:srgbClr val="FF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Securities (Debt)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657600" y="0"/>
            <a:ext cx="5486400" cy="99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r>
              <a:rPr lang="en-US" b="1" u="sng" dirty="0">
                <a:solidFill>
                  <a:schemeClr val="tx1"/>
                </a:solidFill>
              </a:rPr>
              <a:t>Key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05600" y="68179"/>
            <a:ext cx="2133600" cy="316832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OMG in process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438652" y="521368"/>
            <a:ext cx="2126580" cy="316832"/>
          </a:xfrm>
          <a:prstGeom prst="rect">
            <a:avLst/>
          </a:prstGeom>
          <a:solidFill>
            <a:srgbClr val="FF66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In preparation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6705600" y="521368"/>
            <a:ext cx="2133600" cy="3168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Spec Release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438652" y="76200"/>
            <a:ext cx="2133600" cy="316832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Draft in CCM/FIBO-V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91199" y="2133600"/>
            <a:ext cx="2440405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Indices and Indicators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06379" y="2133600"/>
            <a:ext cx="2370221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Business Entities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52800" y="2133600"/>
            <a:ext cx="2362200" cy="533400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FIBO Financial Business and Commerce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74520AD-69CB-42AC-949B-2DCAD453CBC3}"/>
              </a:ext>
            </a:extLst>
          </p:cNvPr>
          <p:cNvSpPr/>
          <p:nvPr/>
        </p:nvSpPr>
        <p:spPr>
          <a:xfrm>
            <a:off x="1143000" y="3135406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6C52FC1-2E45-4D0B-9802-C3EB9B35CDC5}"/>
              </a:ext>
            </a:extLst>
          </p:cNvPr>
          <p:cNvSpPr/>
          <p:nvPr/>
        </p:nvSpPr>
        <p:spPr>
          <a:xfrm>
            <a:off x="1143000" y="3548903"/>
            <a:ext cx="685800" cy="33169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038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48692"/>
            <a:ext cx="8229600" cy="1143000"/>
          </a:xfrm>
        </p:spPr>
        <p:txBody>
          <a:bodyPr/>
          <a:lstStyle/>
          <a:p>
            <a:r>
              <a:rPr lang="en-US" dirty="0"/>
              <a:t>FIBO Where is What!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57200" y="1433698"/>
            <a:ext cx="1035382" cy="1157102"/>
            <a:chOff x="0" y="0"/>
            <a:chExt cx="650" cy="720"/>
          </a:xfrm>
        </p:grpSpPr>
        <p:sp>
          <p:nvSpPr>
            <p:cNvPr id="5" name="Oval 2"/>
            <p:cNvSpPr>
              <a:spLocks/>
            </p:cNvSpPr>
            <p:nvPr/>
          </p:nvSpPr>
          <p:spPr bwMode="auto">
            <a:xfrm>
              <a:off x="0" y="201"/>
              <a:ext cx="230" cy="231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" name="Oval 3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" name="Oval 4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" name="Oval 5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00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9" name="Line 6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0" name="Line 7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11" name="Line 8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422399" y="1295400"/>
            <a:ext cx="7318016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29 FIBO Business Conceptual Ontologies have been built since 2008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 </a:t>
            </a:r>
            <a:r>
              <a:rPr lang="en-US" sz="1200" dirty="0">
                <a:hlinkClick r:id="rId2"/>
              </a:rPr>
              <a:t>http://www.edmcouncil.org/semanticsrepository/index.html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Contains much detailed downloadable information including models, spreadsheets and XLS files for 29 FIBOs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Working Wiki page”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3"/>
              </a:rPr>
              <a:t>https://github.com/edmcouncil/fibo/wiki</a:t>
            </a:r>
            <a:endParaRPr lang="en-US" sz="1200" dirty="0"/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For those who want to get serious soon – Links to UML and RDF/OWL downloadable files for all 29 FIBOs and much much more of Pink and Yellow and Green FIBOs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 err="1"/>
              <a:t>Browseable</a:t>
            </a:r>
            <a:r>
              <a:rPr lang="en-US" sz="1200" dirty="0"/>
              <a:t> and searchable repository with workspaces for all ontologies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4"/>
              </a:rPr>
              <a:t>http://us.adaptive.com/FIBO/a3/</a:t>
            </a:r>
            <a:r>
              <a:rPr lang="en-US" sz="1200" dirty="0"/>
              <a:t> </a:t>
            </a:r>
          </a:p>
          <a:p>
            <a:pPr marL="742950" lvl="1" indent="-285750">
              <a:buFont typeface="Arial"/>
              <a:buChar char="•"/>
            </a:pPr>
            <a:endParaRPr lang="en-US" sz="8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5"/>
              </a:rPr>
              <a:t>http://www.omg.org/spec/EDMC-FIBO/FND/Current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FIBO-FND in final OMG documentation form including UML and RDF/OWL models for FIBO Foundations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at: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6"/>
              </a:rPr>
              <a:t>https://github.com/edmcouncil/fibo/wiki/FIBO-Foundations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7"/>
              </a:rPr>
              <a:t>http://www.omg.org/spec/EDMC-FIBO/BE/Current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FIBO-BE (Business Entities) In OMG documentation form. 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8"/>
              </a:rPr>
              <a:t>https://github.com/edmcouncil/fibo/wiki/FIBO-Business-Entities</a:t>
            </a:r>
            <a:r>
              <a:rPr lang="en-US" sz="1200" dirty="0"/>
              <a:t> 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/>
              <a:t>A working version in testing (“David’s Branch”) is at </a:t>
            </a:r>
          </a:p>
          <a:p>
            <a:pPr marL="1657350" lvl="3" indent="-285750">
              <a:buFont typeface="Arial"/>
              <a:buChar char="•"/>
            </a:pPr>
            <a:r>
              <a:rPr lang="en-US" sz="1200" dirty="0">
                <a:hlinkClick r:id="rId9"/>
              </a:rPr>
              <a:t>https://github.com/dsnewman/fibo/tree/pink/be</a:t>
            </a:r>
            <a:endParaRPr lang="en-US" sz="1200" dirty="0"/>
          </a:p>
          <a:p>
            <a:pPr marL="285750" indent="-285750">
              <a:buFont typeface="Arial"/>
              <a:buChar char="•"/>
            </a:pPr>
            <a:r>
              <a:rPr lang="en-US" sz="1200" dirty="0">
                <a:hlinkClick r:id="rId10"/>
              </a:rPr>
              <a:t>http://www.omg.org/spec/EDMC-FIBO/IND/Current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Contains FIBO-IND (Indices and Indicators) In OMG documentation form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 err="1"/>
              <a:t>Github</a:t>
            </a:r>
            <a:r>
              <a:rPr lang="en-US" sz="1200" dirty="0"/>
              <a:t> wiki is at</a:t>
            </a:r>
          </a:p>
          <a:p>
            <a:pPr marL="1200150" lvl="2" indent="-285750">
              <a:buFont typeface="Arial"/>
              <a:buChar char="•"/>
            </a:pPr>
            <a:r>
              <a:rPr lang="en-US" sz="1200" dirty="0">
                <a:hlinkClick r:id="rId11"/>
              </a:rPr>
              <a:t>https://github.com/edmcouncil/fibo/wiki/FIBO-Indices-and-Indicators</a:t>
            </a:r>
            <a:r>
              <a:rPr lang="en-US" sz="1200" dirty="0"/>
              <a:t> .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Loans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2"/>
              </a:rPr>
              <a:t>https://github.com/edmcouncil/fibo/wiki/FIBO-Loans</a:t>
            </a:r>
            <a:r>
              <a:rPr lang="en-US" sz="12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1200" dirty="0"/>
              <a:t>Pointer to Securities and Equities FIBO </a:t>
            </a:r>
            <a:r>
              <a:rPr lang="en-US" sz="1200" dirty="0" err="1"/>
              <a:t>Github</a:t>
            </a:r>
            <a:r>
              <a:rPr lang="en-US" sz="1200" dirty="0"/>
              <a:t> wiki page</a:t>
            </a:r>
          </a:p>
          <a:p>
            <a:pPr marL="742950" lvl="1" indent="-285750">
              <a:buFont typeface="Arial"/>
              <a:buChar char="•"/>
            </a:pPr>
            <a:r>
              <a:rPr lang="en-US" sz="1200" dirty="0">
                <a:hlinkClick r:id="rId13"/>
              </a:rPr>
              <a:t>https://github.com/edmcouncil/fibo/wiki/FIBO-Securities-and-Equities</a:t>
            </a:r>
            <a:r>
              <a:rPr lang="en-US" sz="1200" dirty="0"/>
              <a:t> </a:t>
            </a:r>
          </a:p>
          <a:p>
            <a:endParaRPr lang="en-US" sz="1400" dirty="0"/>
          </a:p>
          <a:p>
            <a:pPr lvl="3"/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1430871" y="937736"/>
            <a:ext cx="6934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200" dirty="0"/>
              <a:t>General Information - </a:t>
            </a:r>
            <a:r>
              <a:rPr lang="en-US" sz="1200" dirty="0">
                <a:hlinkClick r:id="rId14"/>
              </a:rPr>
              <a:t>http://www.edmcouncil.org/financialbusiness</a:t>
            </a:r>
            <a:endParaRPr lang="en-US" sz="1200" dirty="0"/>
          </a:p>
          <a:p>
            <a:pPr marL="742950" lvl="1" indent="-285750">
              <a:buFont typeface="Arial"/>
              <a:buChar char="•"/>
            </a:pPr>
            <a:r>
              <a:rPr lang="en-US" sz="1200" dirty="0"/>
              <a:t>Historical perspective and status </a:t>
            </a:r>
          </a:p>
          <a:p>
            <a:pPr lvl="1"/>
            <a:endParaRPr lang="en-US" dirty="0"/>
          </a:p>
        </p:txBody>
      </p:sp>
      <p:grpSp>
        <p:nvGrpSpPr>
          <p:cNvPr id="23" name="Group 18"/>
          <p:cNvGrpSpPr>
            <a:grpSpLocks/>
          </p:cNvGrpSpPr>
          <p:nvPr/>
        </p:nvGrpSpPr>
        <p:grpSpPr bwMode="auto">
          <a:xfrm>
            <a:off x="685801" y="3124200"/>
            <a:ext cx="585684" cy="533395"/>
            <a:chOff x="0" y="0"/>
            <a:chExt cx="650" cy="719"/>
          </a:xfrm>
        </p:grpSpPr>
        <p:sp>
          <p:nvSpPr>
            <p:cNvPr id="24" name="Oval 11"/>
            <p:cNvSpPr>
              <a:spLocks/>
            </p:cNvSpPr>
            <p:nvPr/>
          </p:nvSpPr>
          <p:spPr bwMode="auto">
            <a:xfrm>
              <a:off x="0" y="204"/>
              <a:ext cx="230" cy="232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5" name="Oval 12"/>
            <p:cNvSpPr>
              <a:spLocks/>
            </p:cNvSpPr>
            <p:nvPr/>
          </p:nvSpPr>
          <p:spPr bwMode="auto">
            <a:xfrm>
              <a:off x="479" y="245"/>
              <a:ext cx="173" cy="175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6" name="Oval 13"/>
            <p:cNvSpPr>
              <a:spLocks/>
            </p:cNvSpPr>
            <p:nvPr/>
          </p:nvSpPr>
          <p:spPr bwMode="auto">
            <a:xfrm>
              <a:off x="305" y="2"/>
              <a:ext cx="175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7" name="Oval 14"/>
            <p:cNvSpPr>
              <a:spLocks/>
            </p:cNvSpPr>
            <p:nvPr/>
          </p:nvSpPr>
          <p:spPr bwMode="auto">
            <a:xfrm>
              <a:off x="133" y="549"/>
              <a:ext cx="173" cy="172"/>
            </a:xfrm>
            <a:prstGeom prst="ellipse">
              <a:avLst/>
            </a:prstGeom>
            <a:solidFill>
              <a:srgbClr val="2F8901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8" name="Line 15"/>
            <p:cNvSpPr>
              <a:spLocks noChangeShapeType="1"/>
            </p:cNvSpPr>
            <p:nvPr/>
          </p:nvSpPr>
          <p:spPr bwMode="auto">
            <a:xfrm>
              <a:off x="426" y="157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29" name="Line 16"/>
            <p:cNvSpPr>
              <a:spLocks noChangeShapeType="1"/>
            </p:cNvSpPr>
            <p:nvPr/>
          </p:nvSpPr>
          <p:spPr bwMode="auto">
            <a:xfrm>
              <a:off x="231" y="320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0" name="Line 17"/>
            <p:cNvSpPr>
              <a:spLocks noChangeShapeType="1"/>
            </p:cNvSpPr>
            <p:nvPr/>
          </p:nvSpPr>
          <p:spPr bwMode="auto">
            <a:xfrm flipH="1">
              <a:off x="280" y="392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32" name="Group 101"/>
          <p:cNvGrpSpPr>
            <a:grpSpLocks/>
          </p:cNvGrpSpPr>
          <p:nvPr/>
        </p:nvGrpSpPr>
        <p:grpSpPr bwMode="auto">
          <a:xfrm>
            <a:off x="762000" y="4016026"/>
            <a:ext cx="609600" cy="632174"/>
            <a:chOff x="0" y="0"/>
            <a:chExt cx="650" cy="720"/>
          </a:xfrm>
        </p:grpSpPr>
        <p:sp>
          <p:nvSpPr>
            <p:cNvPr id="34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5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6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7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8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39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40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0" name="Group 92"/>
          <p:cNvGrpSpPr>
            <a:grpSpLocks/>
          </p:cNvGrpSpPr>
          <p:nvPr/>
        </p:nvGrpSpPr>
        <p:grpSpPr bwMode="auto">
          <a:xfrm>
            <a:off x="1219201" y="4724400"/>
            <a:ext cx="533399" cy="533400"/>
            <a:chOff x="0" y="0"/>
            <a:chExt cx="650" cy="720"/>
          </a:xfrm>
        </p:grpSpPr>
        <p:sp>
          <p:nvSpPr>
            <p:cNvPr id="52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3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4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5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6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7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58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59" name="Group 101"/>
          <p:cNvGrpSpPr>
            <a:grpSpLocks/>
          </p:cNvGrpSpPr>
          <p:nvPr/>
        </p:nvGrpSpPr>
        <p:grpSpPr bwMode="auto">
          <a:xfrm>
            <a:off x="533400" y="5082826"/>
            <a:ext cx="609600" cy="632174"/>
            <a:chOff x="0" y="0"/>
            <a:chExt cx="650" cy="720"/>
          </a:xfrm>
        </p:grpSpPr>
        <p:sp>
          <p:nvSpPr>
            <p:cNvPr id="60" name="Oval 94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1" name="Oval 95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2" name="Oval 96"/>
            <p:cNvSpPr>
              <a:spLocks/>
            </p:cNvSpPr>
            <p:nvPr/>
          </p:nvSpPr>
          <p:spPr bwMode="auto">
            <a:xfrm>
              <a:off x="304" y="0"/>
              <a:ext cx="175" cy="172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3" name="Oval 97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rgbClr val="FFFF00"/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4" name="Line 98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5" name="Line 99"/>
            <p:cNvSpPr>
              <a:spLocks noChangeShapeType="1"/>
            </p:cNvSpPr>
            <p:nvPr/>
          </p:nvSpPr>
          <p:spPr bwMode="auto">
            <a:xfrm>
              <a:off x="230" y="316"/>
              <a:ext cx="249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6" name="Line 100"/>
            <p:cNvSpPr>
              <a:spLocks noChangeShapeType="1"/>
            </p:cNvSpPr>
            <p:nvPr/>
          </p:nvSpPr>
          <p:spPr bwMode="auto">
            <a:xfrm flipH="1">
              <a:off x="279" y="390"/>
              <a:ext cx="225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67" name="Group 92"/>
          <p:cNvGrpSpPr>
            <a:grpSpLocks/>
          </p:cNvGrpSpPr>
          <p:nvPr/>
        </p:nvGrpSpPr>
        <p:grpSpPr bwMode="auto">
          <a:xfrm>
            <a:off x="838200" y="5791200"/>
            <a:ext cx="533399" cy="533400"/>
            <a:chOff x="0" y="0"/>
            <a:chExt cx="650" cy="720"/>
          </a:xfrm>
        </p:grpSpPr>
        <p:sp>
          <p:nvSpPr>
            <p:cNvPr id="68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69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0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1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2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3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4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  <p:grpSp>
        <p:nvGrpSpPr>
          <p:cNvPr id="75" name="Group 92"/>
          <p:cNvGrpSpPr>
            <a:grpSpLocks/>
          </p:cNvGrpSpPr>
          <p:nvPr/>
        </p:nvGrpSpPr>
        <p:grpSpPr bwMode="auto">
          <a:xfrm>
            <a:off x="914400" y="6248400"/>
            <a:ext cx="533399" cy="533400"/>
            <a:chOff x="0" y="0"/>
            <a:chExt cx="650" cy="720"/>
          </a:xfrm>
        </p:grpSpPr>
        <p:sp>
          <p:nvSpPr>
            <p:cNvPr id="76" name="Oval 85"/>
            <p:cNvSpPr>
              <a:spLocks/>
            </p:cNvSpPr>
            <p:nvPr/>
          </p:nvSpPr>
          <p:spPr bwMode="auto">
            <a:xfrm>
              <a:off x="0" y="201"/>
              <a:ext cx="230" cy="230"/>
            </a:xfrm>
            <a:prstGeom prst="ellipse">
              <a:avLst/>
            </a:prstGeom>
            <a:noFill/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7" name="Oval 86"/>
            <p:cNvSpPr>
              <a:spLocks/>
            </p:cNvSpPr>
            <p:nvPr/>
          </p:nvSpPr>
          <p:spPr bwMode="auto">
            <a:xfrm>
              <a:off x="477" y="242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8" name="Oval 87"/>
            <p:cNvSpPr>
              <a:spLocks/>
            </p:cNvSpPr>
            <p:nvPr/>
          </p:nvSpPr>
          <p:spPr bwMode="auto">
            <a:xfrm>
              <a:off x="304" y="0"/>
              <a:ext cx="173" cy="172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79" name="Oval 88"/>
            <p:cNvSpPr>
              <a:spLocks/>
            </p:cNvSpPr>
            <p:nvPr/>
          </p:nvSpPr>
          <p:spPr bwMode="auto">
            <a:xfrm>
              <a:off x="131" y="547"/>
              <a:ext cx="173" cy="17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 cap="flat">
              <a:solidFill>
                <a:srgbClr val="4A7DBB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23000" dir="5400000" algn="ctr" rotWithShape="0">
                <a:schemeClr val="bg2">
                  <a:alpha val="34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0" name="Line 89"/>
            <p:cNvSpPr>
              <a:spLocks noChangeShapeType="1"/>
            </p:cNvSpPr>
            <p:nvPr/>
          </p:nvSpPr>
          <p:spPr bwMode="auto">
            <a:xfrm>
              <a:off x="426" y="153"/>
              <a:ext cx="102" cy="97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1" name="Line 90"/>
            <p:cNvSpPr>
              <a:spLocks noChangeShapeType="1"/>
            </p:cNvSpPr>
            <p:nvPr/>
          </p:nvSpPr>
          <p:spPr bwMode="auto">
            <a:xfrm>
              <a:off x="230" y="316"/>
              <a:ext cx="247" cy="13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  <p:sp>
          <p:nvSpPr>
            <p:cNvPr id="82" name="Line 91"/>
            <p:cNvSpPr>
              <a:spLocks noChangeShapeType="1"/>
            </p:cNvSpPr>
            <p:nvPr/>
          </p:nvSpPr>
          <p:spPr bwMode="auto">
            <a:xfrm flipH="1">
              <a:off x="279" y="390"/>
              <a:ext cx="223" cy="182"/>
            </a:xfrm>
            <a:prstGeom prst="line">
              <a:avLst/>
            </a:prstGeom>
            <a:noFill/>
            <a:ln w="25400" cap="flat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" dist="19999" dir="5400000" algn="ctr" rotWithShape="0">
                <a:schemeClr val="bg2">
                  <a:alpha val="37999"/>
                </a:schemeClr>
              </a:outerShdw>
            </a:effectLst>
          </p:spPr>
          <p:txBody>
            <a:bodyPr lIns="0" tIns="0" rIns="0" bIns="0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 dirty="0">
                <a:latin typeface="Gill Sans" pitchFamily="-108" charset="0"/>
                <a:ea typeface="ヒラギノ角ゴ ProN W3" pitchFamily="-108" charset="-128"/>
                <a:cs typeface="ヒラギノ角ゴ ProN W3" pitchFamily="-108" charset="-128"/>
                <a:sym typeface="Gill Sans" pitchFamily="-10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918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000" dirty="0"/>
              <a:t>EDM Council new website</a:t>
            </a:r>
          </a:p>
          <a:p>
            <a:pPr lvl="1"/>
            <a:r>
              <a:rPr lang="en-US" sz="1600" dirty="0">
                <a:hlinkClick r:id="rId2"/>
              </a:rPr>
              <a:t>https://edmcouncil.org/</a:t>
            </a:r>
            <a:r>
              <a:rPr lang="en-US" sz="1600" dirty="0"/>
              <a:t>? </a:t>
            </a:r>
          </a:p>
          <a:p>
            <a:pPr lvl="0"/>
            <a:r>
              <a:rPr lang="en-US" sz="2000" dirty="0"/>
              <a:t>Q2 Release completed</a:t>
            </a:r>
          </a:p>
          <a:p>
            <a:pPr lvl="1"/>
            <a:r>
              <a:rPr lang="en-US" sz="1600" dirty="0">
                <a:hlinkClick r:id="rId3"/>
              </a:rPr>
              <a:t>https://spec.edmcouncil.org</a:t>
            </a:r>
            <a:r>
              <a:rPr lang="en-US" sz="1600" dirty="0"/>
              <a:t> </a:t>
            </a:r>
          </a:p>
          <a:p>
            <a:pPr lvl="1"/>
            <a:r>
              <a:rPr lang="en-US" sz="1600" dirty="0"/>
              <a:t>New product: </a:t>
            </a:r>
            <a:r>
              <a:rPr lang="en-US" sz="1600" dirty="0" err="1"/>
              <a:t>FIBOPedia</a:t>
            </a:r>
            <a:endParaRPr lang="en-US" sz="1600" dirty="0"/>
          </a:p>
          <a:p>
            <a:pPr lvl="1"/>
            <a:r>
              <a:rPr lang="en-US" sz="1600" dirty="0"/>
              <a:t>New EDM Council web page for access</a:t>
            </a:r>
          </a:p>
          <a:p>
            <a:pPr lvl="2"/>
            <a:r>
              <a:rPr lang="en-US" sz="1050" dirty="0">
                <a:hlinkClick r:id="rId4"/>
              </a:rPr>
              <a:t>https://edmcouncil.org/general/custom.asp?page=fiboproductsaccessre</a:t>
            </a:r>
            <a:r>
              <a:rPr lang="en-US" sz="1050" dirty="0"/>
              <a:t> </a:t>
            </a:r>
          </a:p>
          <a:p>
            <a:pPr lvl="0"/>
            <a:r>
              <a:rPr lang="en-US" sz="2000" dirty="0"/>
              <a:t>CCM 19</a:t>
            </a:r>
            <a:r>
              <a:rPr lang="en-US" sz="2000" baseline="0" dirty="0"/>
              <a:t> (with MagicDraw 19)</a:t>
            </a:r>
            <a:endParaRPr lang="en-US" sz="2000" dirty="0"/>
          </a:p>
          <a:p>
            <a:pPr lvl="1"/>
            <a:r>
              <a:rPr lang="en-US" sz="1600" dirty="0"/>
              <a:t>Will be bundled as CCM 19.0 with MagicDraw 19</a:t>
            </a:r>
          </a:p>
          <a:p>
            <a:pPr lvl="1"/>
            <a:r>
              <a:rPr lang="en-US" sz="1600" dirty="0"/>
              <a:t>TWC FIBO-Master project is locked out for now</a:t>
            </a:r>
          </a:p>
          <a:p>
            <a:pPr lvl="1"/>
            <a:r>
              <a:rPr lang="en-US" sz="1600" dirty="0"/>
              <a:t>Coordinated update to be carried out imminently</a:t>
            </a:r>
          </a:p>
          <a:p>
            <a:pPr lvl="0"/>
            <a:r>
              <a:rPr lang="en-US" sz="2000" dirty="0"/>
              <a:t>OMG now Cat A liaison with ISO TC68/SC8 and TC68/SC9</a:t>
            </a:r>
            <a:r>
              <a:rPr lang="en-US" sz="2000" baseline="0" dirty="0"/>
              <a:t> and TC68</a:t>
            </a:r>
          </a:p>
          <a:p>
            <a:pPr lvl="0"/>
            <a:r>
              <a:rPr lang="en-US" sz="2000" dirty="0"/>
              <a:t>FCA Response</a:t>
            </a:r>
          </a:p>
          <a:p>
            <a:pPr lvl="1"/>
            <a:r>
              <a:rPr lang="en-US" sz="1600" dirty="0"/>
              <a:t>As discussed at Boston FDTF</a:t>
            </a:r>
          </a:p>
          <a:p>
            <a:pPr lvl="1"/>
            <a:r>
              <a:rPr lang="en-US" sz="1600" dirty="0"/>
              <a:t>EDM Council submission went in the previous day</a:t>
            </a:r>
          </a:p>
          <a:p>
            <a:pPr lvl="1"/>
            <a:r>
              <a:rPr lang="en-US" sz="1600" dirty="0"/>
              <a:t>Independent response from State Street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1941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</a:t>
            </a:r>
            <a:r>
              <a:rPr lang="en-US" dirty="0" err="1"/>
              <a:t>Atlassian</a:t>
            </a:r>
            <a:r>
              <a:rPr lang="en-US" dirty="0"/>
              <a:t> Wiki Spaces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FIBO Overall</a:t>
            </a:r>
          </a:p>
          <a:p>
            <a:pPr lvl="1"/>
            <a:r>
              <a:rPr lang="en-US" sz="1800" dirty="0">
                <a:hlinkClick r:id="rId2"/>
              </a:rPr>
              <a:t>https://wiki.edmcouncil.org/display/FIBO/FIBO</a:t>
            </a:r>
            <a:r>
              <a:rPr lang="en-US" sz="1800" dirty="0"/>
              <a:t> </a:t>
            </a:r>
          </a:p>
          <a:p>
            <a:r>
              <a:rPr lang="en-US" sz="2000" dirty="0"/>
              <a:t>FIBO Content Teams</a:t>
            </a:r>
          </a:p>
          <a:p>
            <a:pPr lvl="1"/>
            <a:r>
              <a:rPr lang="en-US" sz="1600" dirty="0"/>
              <a:t>Foundations</a:t>
            </a:r>
          </a:p>
          <a:p>
            <a:pPr lvl="2"/>
            <a:r>
              <a:rPr lang="en-US" sz="1400" dirty="0">
                <a:hlinkClick r:id="rId3"/>
              </a:rPr>
              <a:t>https://wiki.edmcouncil.org/display/FND/FCT-FND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Business Entities </a:t>
            </a:r>
          </a:p>
          <a:p>
            <a:pPr lvl="2"/>
            <a:r>
              <a:rPr lang="en-US" sz="1400" dirty="0">
                <a:hlinkClick r:id="rId4"/>
              </a:rPr>
              <a:t>https://wiki.edmcouncil.org/display/BE/FIBO+-+FCT+-+Business+Entities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Indices and Indicators</a:t>
            </a:r>
          </a:p>
          <a:p>
            <a:pPr lvl="2"/>
            <a:r>
              <a:rPr lang="en-US" sz="1400" dirty="0">
                <a:hlinkClick r:id="rId5"/>
              </a:rPr>
              <a:t>https://wiki.edmcouncil.org/display/IND/FCT-IND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Financial Business and Commerce</a:t>
            </a:r>
          </a:p>
          <a:p>
            <a:pPr lvl="2"/>
            <a:r>
              <a:rPr lang="en-US" sz="1400" dirty="0">
                <a:hlinkClick r:id="rId6"/>
              </a:rPr>
              <a:t>https://wiki.edmcouncil.org/pages/viewpage.action?pageId=786677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Loans</a:t>
            </a:r>
          </a:p>
          <a:p>
            <a:pPr lvl="2"/>
            <a:r>
              <a:rPr lang="en-US" sz="1400" dirty="0">
                <a:hlinkClick r:id="rId7"/>
              </a:rPr>
              <a:t>https://wiki.edmcouncil.org/display/LOAN/FCT-LOAN</a:t>
            </a:r>
            <a:r>
              <a:rPr lang="en-US" sz="1400" dirty="0"/>
              <a:t> </a:t>
            </a:r>
          </a:p>
          <a:p>
            <a:pPr lvl="1"/>
            <a:r>
              <a:rPr lang="en-US" sz="1600" dirty="0"/>
              <a:t>Securities and Equities</a:t>
            </a:r>
          </a:p>
          <a:p>
            <a:pPr lvl="2"/>
            <a:r>
              <a:rPr lang="en-US" sz="1400" dirty="0">
                <a:hlinkClick r:id="rId8"/>
              </a:rPr>
              <a:t>https://wiki.edmcouncil.org/pages/viewpage.action?pageId=786661</a:t>
            </a:r>
            <a:r>
              <a:rPr lang="en-US" sz="1400" dirty="0"/>
              <a:t> </a:t>
            </a:r>
          </a:p>
          <a:p>
            <a:pPr lvl="1"/>
            <a:r>
              <a:rPr lang="en-US" sz="1800" dirty="0"/>
              <a:t>Derivatives</a:t>
            </a:r>
          </a:p>
          <a:p>
            <a:pPr lvl="2"/>
            <a:r>
              <a:rPr lang="en-US" sz="1400" dirty="0">
                <a:hlinkClick r:id="rId9"/>
              </a:rPr>
              <a:t>https://wiki.edmcouncil.org/display/DER/FCT-DER</a:t>
            </a:r>
            <a:r>
              <a:rPr lang="en-US" sz="1400" dirty="0"/>
              <a:t> </a:t>
            </a:r>
          </a:p>
          <a:p>
            <a:pPr lvl="0"/>
            <a:r>
              <a:rPr lang="en-US" sz="2000" dirty="0"/>
              <a:t>Vendor</a:t>
            </a:r>
            <a:r>
              <a:rPr lang="en-US" sz="2000" baseline="0" dirty="0"/>
              <a:t> Team</a:t>
            </a:r>
          </a:p>
          <a:p>
            <a:pPr lvl="1"/>
            <a:r>
              <a:rPr lang="en-US" sz="1600" dirty="0">
                <a:hlinkClick r:id="rId10"/>
              </a:rPr>
              <a:t>https://wiki.edmcouncil.org/display/FVT/FIBO+-+Vendor+Team</a:t>
            </a:r>
            <a:r>
              <a:rPr lang="en-US" sz="1600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6103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Vocabulary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means FIBO expressed in SKOS</a:t>
            </a:r>
          </a:p>
          <a:p>
            <a:r>
              <a:rPr lang="en-US" dirty="0"/>
              <a:t>Usabl</a:t>
            </a:r>
            <a:r>
              <a:rPr lang="en-US" baseline="0" dirty="0"/>
              <a:t>e in SKOS tools</a:t>
            </a:r>
          </a:p>
          <a:p>
            <a:pPr lvl="1"/>
            <a:r>
              <a:rPr lang="en-US" baseline="0" dirty="0"/>
              <a:t>Optimized for relationships view in diagrams</a:t>
            </a:r>
          </a:p>
          <a:p>
            <a:pPr lvl="1"/>
            <a:r>
              <a:rPr lang="en-US" baseline="0" dirty="0"/>
              <a:t>NEW: Uses alt-label for synonym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8699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schema.org Status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Work on second phase (FB extensions) </a:t>
            </a:r>
          </a:p>
          <a:p>
            <a:pPr lvl="1"/>
            <a:r>
              <a:rPr lang="en-US" dirty="0"/>
              <a:t>Status? Not</a:t>
            </a:r>
            <a:r>
              <a:rPr lang="en-US" baseline="0" dirty="0"/>
              <a:t> known at </a:t>
            </a:r>
            <a:r>
              <a:rPr lang="en-US" baseline="0" dirty="0" err="1"/>
              <a:t>thi</a:t>
            </a:r>
            <a:r>
              <a:rPr lang="en-US" baseline="0" dirty="0"/>
              <a:t> time</a:t>
            </a:r>
          </a:p>
          <a:p>
            <a:pPr lvl="1"/>
            <a:r>
              <a:rPr lang="en-US" baseline="0" dirty="0"/>
              <a:t>See schema.org for status and details</a:t>
            </a:r>
            <a:endParaRPr lang="en-US" dirty="0"/>
          </a:p>
          <a:p>
            <a:pPr lvl="0"/>
            <a:r>
              <a:rPr lang="en-US" dirty="0"/>
              <a:t>See FIBO Wiki structure </a:t>
            </a:r>
          </a:p>
          <a:p>
            <a:pPr lvl="1"/>
            <a:r>
              <a:rPr lang="en-US" dirty="0"/>
              <a:t>Wiki group management as per FCTs (see other notes)</a:t>
            </a: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202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Appendices: Background Slides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 Jargon Blaster</a:t>
            </a:r>
            <a:endParaRPr lang="en-US" sz="2800" dirty="0">
              <a:effectLst/>
            </a:endParaRPr>
          </a:p>
          <a:p>
            <a:r>
              <a:rPr lang="en-US" dirty="0"/>
              <a:t>II FIBO Infrastructure</a:t>
            </a:r>
          </a:p>
          <a:p>
            <a:r>
              <a:rPr lang="en-US" dirty="0"/>
              <a:t>III Red FIBO</a:t>
            </a:r>
          </a:p>
          <a:p>
            <a:r>
              <a:rPr lang="en-US" dirty="0"/>
              <a:t>IV FIBO Content and Status (“scenario” slides)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7210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Appendix I: Jargon Blaster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ISO 10962 </a:t>
            </a:r>
          </a:p>
          <a:p>
            <a:pPr lvl="1"/>
            <a:r>
              <a:rPr lang="en-US" dirty="0"/>
              <a:t>Classification of Financial Instruments (CFI)</a:t>
            </a:r>
          </a:p>
          <a:p>
            <a:pPr lvl="1"/>
            <a:r>
              <a:rPr lang="en-US" dirty="0"/>
              <a:t>New version released in Jan 2015</a:t>
            </a:r>
          </a:p>
          <a:p>
            <a:pPr lvl="0"/>
            <a:r>
              <a:rPr lang="en-US" dirty="0"/>
              <a:t>ISO 20022</a:t>
            </a:r>
          </a:p>
          <a:p>
            <a:pPr lvl="1"/>
            <a:r>
              <a:rPr lang="en-US" dirty="0"/>
              <a:t>Messaging standard, UML to XML transformation</a:t>
            </a:r>
          </a:p>
          <a:p>
            <a:pPr lvl="1"/>
            <a:r>
              <a:rPr lang="en-US" dirty="0"/>
              <a:t>incorporated the draft ISO 19312 (WG11)</a:t>
            </a:r>
          </a:p>
          <a:p>
            <a:pPr lvl="1"/>
            <a:r>
              <a:rPr lang="en-US" dirty="0"/>
              <a:t>WG11 model was starting point for most FIBO</a:t>
            </a:r>
          </a:p>
          <a:p>
            <a:pPr lvl="0"/>
            <a:r>
              <a:rPr lang="en-US" dirty="0"/>
              <a:t>ISO 11179 = Metadata Repositories</a:t>
            </a:r>
          </a:p>
          <a:p>
            <a:pPr lvl="0"/>
            <a:r>
              <a:rPr lang="en-US" dirty="0"/>
              <a:t>XBRL = </a:t>
            </a:r>
            <a:r>
              <a:rPr lang="en-US" dirty="0" err="1"/>
              <a:t>eXtensible</a:t>
            </a:r>
            <a:r>
              <a:rPr lang="en-US" dirty="0"/>
              <a:t> Business </a:t>
            </a:r>
            <a:r>
              <a:rPr lang="en-US" dirty="0" err="1"/>
              <a:t>Reposrting</a:t>
            </a:r>
            <a:r>
              <a:rPr lang="en-US" dirty="0"/>
              <a:t> Language</a:t>
            </a:r>
          </a:p>
          <a:p>
            <a:pPr lvl="1"/>
            <a:r>
              <a:rPr lang="en-US" dirty="0"/>
              <a:t>Concepts are in individual “Taxonomies” (model schemas) only (IASB, IFRS, US-GAAP,</a:t>
            </a:r>
            <a:r>
              <a:rPr lang="en-US" baseline="0" dirty="0"/>
              <a:t> e</a:t>
            </a:r>
            <a:r>
              <a:rPr lang="en-US" dirty="0"/>
              <a:t>tc.)</a:t>
            </a:r>
          </a:p>
          <a:p>
            <a:r>
              <a:rPr lang="en-US" dirty="0"/>
              <a:t>MDDL – Market Data Definition Language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984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Appendix II: FIBO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“Holy Trinity”</a:t>
            </a:r>
          </a:p>
          <a:p>
            <a:pPr lvl="1"/>
            <a:r>
              <a:rPr lang="en-US" dirty="0"/>
              <a:t>GitHub</a:t>
            </a:r>
          </a:p>
          <a:p>
            <a:pPr lvl="1"/>
            <a:r>
              <a:rPr lang="en-US" dirty="0"/>
              <a:t>JIRA</a:t>
            </a:r>
          </a:p>
          <a:p>
            <a:pPr lvl="1"/>
            <a:r>
              <a:rPr lang="en-US" dirty="0"/>
              <a:t>Jenkins</a:t>
            </a:r>
          </a:p>
          <a:p>
            <a:pPr lvl="0"/>
            <a:r>
              <a:rPr lang="en-US" dirty="0"/>
              <a:t>Wiki</a:t>
            </a:r>
          </a:p>
          <a:p>
            <a:pPr lvl="1"/>
            <a:r>
              <a:rPr lang="en-US" dirty="0"/>
              <a:t>Each FCT and other teams have Wiki area (“Space”)</a:t>
            </a:r>
          </a:p>
          <a:p>
            <a:pPr lvl="1"/>
            <a:r>
              <a:rPr lang="en-US" dirty="0"/>
              <a:t>Minutes, actions etc. posted there</a:t>
            </a:r>
          </a:p>
          <a:p>
            <a:pPr lvl="1"/>
            <a:r>
              <a:rPr lang="en-US" dirty="0"/>
              <a:t>How-to Guide will be posted to Wiki also</a:t>
            </a:r>
          </a:p>
          <a:p>
            <a:pPr lvl="1"/>
            <a:endParaRPr lang="en-US" dirty="0"/>
          </a:p>
          <a:p>
            <a:pPr lvl="0"/>
            <a:r>
              <a:rPr lang="en-US" dirty="0"/>
              <a:t>Wiki to JIRA Bridge: meeting actions identified in Wikis are also now reflected as JIRA issues</a:t>
            </a:r>
          </a:p>
          <a:p>
            <a:pPr lvl="1"/>
            <a:r>
              <a:rPr lang="en-US" dirty="0"/>
              <a:t>Need for some instruction in this for FCT Leads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7532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How-To</a:t>
            </a:r>
            <a:r>
              <a:rPr lang="en-US" baseline="0" dirty="0"/>
              <a:t> Guide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Shows overall process to follow in using GitHub and </a:t>
            </a:r>
            <a:r>
              <a:rPr lang="en-US" dirty="0" err="1"/>
              <a:t>Atlassian</a:t>
            </a:r>
            <a:r>
              <a:rPr lang="en-US" dirty="0"/>
              <a:t> </a:t>
            </a:r>
            <a:r>
              <a:rPr lang="en-US" dirty="0" err="1"/>
              <a:t>Sourcetree</a:t>
            </a:r>
            <a:r>
              <a:rPr lang="en-US" dirty="0"/>
              <a:t>, for FCT Leads</a:t>
            </a:r>
          </a:p>
          <a:p>
            <a:r>
              <a:rPr lang="en-US" dirty="0"/>
              <a:t>Detailed screenshots</a:t>
            </a:r>
            <a:r>
              <a:rPr lang="en-US" baseline="0" dirty="0"/>
              <a:t> for each part of the process</a:t>
            </a:r>
          </a:p>
          <a:p>
            <a:r>
              <a:rPr lang="en-US" baseline="0" dirty="0"/>
              <a:t>New section on definitions added</a:t>
            </a:r>
          </a:p>
          <a:p>
            <a:r>
              <a:rPr lang="en-US" baseline="0" dirty="0"/>
              <a:t>Additional definitions added</a:t>
            </a:r>
          </a:p>
          <a:p>
            <a:pPr lvl="1"/>
            <a:r>
              <a:rPr lang="en-US" baseline="0" dirty="0"/>
              <a:t>This is the version that is posted on the Wiki</a:t>
            </a:r>
          </a:p>
          <a:p>
            <a:r>
              <a:rPr lang="en-US" dirty="0"/>
              <a:t>New section on aligning local and remote branches with EDM Council Master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7228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Groups</a:t>
            </a:r>
          </a:p>
          <a:p>
            <a:pPr lvl="1"/>
            <a:r>
              <a:rPr lang="en-US" dirty="0"/>
              <a:t>Each Team is configured as a “Group” in JIRA</a:t>
            </a:r>
          </a:p>
          <a:p>
            <a:pPr lvl="1"/>
            <a:r>
              <a:rPr lang="en-US" dirty="0"/>
              <a:t>This group is then als</a:t>
            </a:r>
            <a:r>
              <a:rPr lang="en-US" baseline="0" dirty="0"/>
              <a:t>o used for participation in Wiki “spaces”</a:t>
            </a:r>
          </a:p>
          <a:p>
            <a:pPr lvl="0"/>
            <a:r>
              <a:rPr lang="en-US" dirty="0"/>
              <a:t>If you registered for</a:t>
            </a:r>
            <a:r>
              <a:rPr lang="en-US" baseline="0" dirty="0"/>
              <a:t> GitHub access, you GitHub ID also becomes your JIRA ID</a:t>
            </a:r>
          </a:p>
          <a:p>
            <a:pPr lvl="1"/>
            <a:r>
              <a:rPr lang="en-US" dirty="0"/>
              <a:t>Group leads will</a:t>
            </a:r>
            <a:r>
              <a:rPr lang="en-US" baseline="0" dirty="0"/>
              <a:t> then add you to their team group</a:t>
            </a:r>
          </a:p>
          <a:p>
            <a:pPr lvl="0"/>
            <a:r>
              <a:rPr lang="en-US" dirty="0"/>
              <a:t>Otherwise, you will have received an invitation</a:t>
            </a:r>
            <a:r>
              <a:rPr lang="en-US" baseline="0" dirty="0"/>
              <a:t> from JIRA directly</a:t>
            </a:r>
          </a:p>
          <a:p>
            <a:pPr lvl="1"/>
            <a:r>
              <a:rPr lang="en-US" dirty="0"/>
              <a:t>You may</a:t>
            </a:r>
            <a:r>
              <a:rPr lang="en-US" baseline="0" dirty="0"/>
              <a:t> want to retrospectively ask to be added to GitHub</a:t>
            </a:r>
          </a:p>
          <a:p>
            <a:pPr lvl="0"/>
            <a:r>
              <a:rPr lang="en-US" baseline="0" dirty="0"/>
              <a:t>Some people are having difficulty accessing the Wiki </a:t>
            </a:r>
            <a:r>
              <a:rPr lang="en-US" sz="2400" baseline="0" dirty="0"/>
              <a:t>– there is a synch to be run periodically</a:t>
            </a: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1641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FCT Process (to be followed by FCT Leads)</a:t>
            </a:r>
          </a:p>
          <a:p>
            <a:pPr lvl="1"/>
            <a:r>
              <a:rPr lang="en-US" sz="2000" dirty="0"/>
              <a:t>Standard template / slides used by all FCT leads</a:t>
            </a:r>
          </a:p>
          <a:p>
            <a:pPr lvl="1"/>
            <a:r>
              <a:rPr lang="en-US" sz="2000" dirty="0"/>
              <a:t>Minutes posted to Wiki</a:t>
            </a:r>
          </a:p>
          <a:p>
            <a:pPr lvl="2"/>
            <a:r>
              <a:rPr lang="en-US" sz="1800" dirty="0"/>
              <a:t>Dennis is doing this fro MB notes; </a:t>
            </a:r>
          </a:p>
          <a:p>
            <a:pPr lvl="2"/>
            <a:r>
              <a:rPr lang="en-US" sz="1800" dirty="0"/>
              <a:t>FCT leads should take on responsibility for note-taking and publishing</a:t>
            </a:r>
          </a:p>
          <a:p>
            <a:pPr lvl="0"/>
            <a:r>
              <a:rPr lang="en-US" sz="2400" dirty="0"/>
              <a:t>FIBO Proof</a:t>
            </a:r>
            <a:r>
              <a:rPr lang="en-US" sz="2400" baseline="0" dirty="0"/>
              <a:t> of Concept Teams</a:t>
            </a:r>
          </a:p>
          <a:p>
            <a:pPr lvl="1"/>
            <a:r>
              <a:rPr lang="en-US" sz="2000" dirty="0"/>
              <a:t>May</a:t>
            </a:r>
            <a:r>
              <a:rPr lang="en-US" sz="2000" baseline="0" dirty="0"/>
              <a:t> use any FIBO color as appropriate</a:t>
            </a:r>
          </a:p>
          <a:p>
            <a:pPr lvl="1"/>
            <a:r>
              <a:rPr lang="en-US" sz="2000" baseline="0" dirty="0"/>
              <a:t>Run on same process as FCTs (wiki etc.).</a:t>
            </a:r>
          </a:p>
          <a:p>
            <a:pPr lvl="0"/>
            <a:r>
              <a:rPr lang="en-US" sz="2400" dirty="0"/>
              <a:t>FIBO</a:t>
            </a:r>
            <a:r>
              <a:rPr lang="en-US" sz="2400" baseline="0" dirty="0"/>
              <a:t> Vendor Team</a:t>
            </a:r>
          </a:p>
          <a:p>
            <a:pPr lvl="1"/>
            <a:r>
              <a:rPr lang="en-US" sz="2000" dirty="0"/>
              <a:t>Initially focused on tool support for specification activities</a:t>
            </a:r>
          </a:p>
          <a:p>
            <a:pPr lvl="1"/>
            <a:r>
              <a:rPr lang="en-US" sz="2000" dirty="0"/>
              <a:t>Will also extend to potential</a:t>
            </a:r>
            <a:r>
              <a:rPr lang="en-US" sz="2000" baseline="0" dirty="0"/>
              <a:t> test assistance, </a:t>
            </a:r>
            <a:r>
              <a:rPr lang="en-US" sz="2000" baseline="0" dirty="0" err="1"/>
              <a:t>PoCs</a:t>
            </a:r>
            <a:r>
              <a:rPr lang="en-US" sz="2000" baseline="0" dirty="0"/>
              <a:t> etc. </a:t>
            </a:r>
          </a:p>
          <a:p>
            <a:pPr lvl="0"/>
            <a:r>
              <a:rPr lang="en-US" sz="2400" dirty="0"/>
              <a:t>Build</a:t>
            </a:r>
            <a:r>
              <a:rPr lang="en-US" sz="2400" baseline="0" dirty="0"/>
              <a:t> / Test / Deploy / Maintain document</a:t>
            </a:r>
          </a:p>
          <a:p>
            <a:pPr lvl="1"/>
            <a:r>
              <a:rPr lang="en-US" sz="2000" dirty="0"/>
              <a:t>This is the definitive reference for all process (see Fig 4 of that)</a:t>
            </a:r>
          </a:p>
          <a:p>
            <a:pPr lvl="0"/>
            <a:r>
              <a:rPr lang="en-US" sz="2400" dirty="0"/>
              <a:t>GitHub / Process User Guide updated</a:t>
            </a:r>
          </a:p>
          <a:p>
            <a:pPr lvl="1"/>
            <a:r>
              <a:rPr lang="en-US" sz="2000" dirty="0"/>
              <a:t>Will</a:t>
            </a:r>
            <a:r>
              <a:rPr lang="en-US" sz="2000" baseline="0" dirty="0"/>
              <a:t> </a:t>
            </a:r>
            <a:r>
              <a:rPr lang="en-US" sz="2000" dirty="0"/>
              <a:t>extend to overall process over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1940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Content</a:t>
            </a:r>
            <a:r>
              <a:rPr lang="en-US" baseline="0" dirty="0"/>
              <a:t> Teams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Each FIBO Content Team has</a:t>
            </a:r>
          </a:p>
          <a:p>
            <a:pPr lvl="1"/>
            <a:r>
              <a:rPr lang="en-US" dirty="0"/>
              <a:t>A GitHub fork on the FCT</a:t>
            </a:r>
            <a:r>
              <a:rPr lang="en-US" baseline="0" dirty="0"/>
              <a:t> Leader GitHub account</a:t>
            </a:r>
            <a:endParaRPr lang="en-US" dirty="0"/>
          </a:p>
          <a:p>
            <a:pPr lvl="1"/>
            <a:r>
              <a:rPr lang="en-US" dirty="0"/>
              <a:t>A working wiki on the main (EDM Council) GitHub account</a:t>
            </a:r>
          </a:p>
          <a:p>
            <a:pPr lvl="1"/>
            <a:r>
              <a:rPr lang="en-US" dirty="0"/>
              <a:t>Regular</a:t>
            </a:r>
            <a:r>
              <a:rPr lang="en-US" baseline="0" dirty="0"/>
              <a:t> meetings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667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AF8B1-5027-4FB9-B624-48626AE311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/>
              <a:t>OMG FIBO Plans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4554CE-3704-495F-92F5-15DE60229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z="2400" dirty="0"/>
              <a:t>OMG FIBO v2 substantive draft</a:t>
            </a:r>
            <a:r>
              <a:rPr lang="en-US" sz="2400" baseline="0" dirty="0"/>
              <a:t> reviewed at </a:t>
            </a:r>
            <a:r>
              <a:rPr lang="en-US" sz="2400" dirty="0"/>
              <a:t>June FDTF</a:t>
            </a:r>
          </a:p>
          <a:p>
            <a:pPr lvl="1"/>
            <a:r>
              <a:rPr lang="en-US" sz="1800" dirty="0"/>
              <a:t>Feedback</a:t>
            </a:r>
            <a:r>
              <a:rPr lang="en-US" sz="1800" baseline="0" dirty="0"/>
              <a:t> on format for content annexes</a:t>
            </a:r>
          </a:p>
          <a:p>
            <a:pPr lvl="1"/>
            <a:r>
              <a:rPr lang="en-US" sz="1800" baseline="0" dirty="0"/>
              <a:t>Metadata updates in progress</a:t>
            </a:r>
            <a:endParaRPr lang="en-US" sz="1800" dirty="0"/>
          </a:p>
          <a:p>
            <a:pPr lvl="0"/>
            <a:r>
              <a:rPr lang="en-US" sz="2400" dirty="0"/>
              <a:t>FIBO v2 RFC</a:t>
            </a:r>
            <a:r>
              <a:rPr lang="en-US" sz="2400" baseline="0" dirty="0"/>
              <a:t> September (June 30 Q2 Release OWL baseline)</a:t>
            </a:r>
            <a:endParaRPr lang="en-US" sz="2400" dirty="0"/>
          </a:p>
          <a:p>
            <a:pPr lvl="0"/>
            <a:r>
              <a:rPr lang="en-US" sz="2400" dirty="0"/>
              <a:t>OMG FIBO v1 (urgent CR on BE) pending</a:t>
            </a:r>
          </a:p>
          <a:p>
            <a:pPr lvl="0"/>
            <a:r>
              <a:rPr lang="en-US" sz="2400" dirty="0"/>
              <a:t>Metadata updates in Q2 release</a:t>
            </a:r>
          </a:p>
          <a:p>
            <a:pPr lvl="1"/>
            <a:r>
              <a:rPr lang="en-US" sz="1800" dirty="0"/>
              <a:t>Complete except for </a:t>
            </a:r>
            <a:r>
              <a:rPr lang="en-US" sz="1800" baseline="0" dirty="0"/>
              <a:t>individual ontology files</a:t>
            </a:r>
          </a:p>
          <a:p>
            <a:pPr lvl="1"/>
            <a:r>
              <a:rPr lang="en-US" sz="1800" baseline="0" dirty="0"/>
              <a:t>Some loose ends e.g. namespace abbreviation inconsistencies</a:t>
            </a:r>
            <a:endParaRPr lang="en-US" sz="1800" dirty="0"/>
          </a:p>
          <a:p>
            <a:pPr lvl="0"/>
            <a:r>
              <a:rPr lang="en-US" sz="2400" dirty="0"/>
              <a:t>CCM FIBO-Master</a:t>
            </a:r>
          </a:p>
          <a:p>
            <a:pPr lvl="1"/>
            <a:r>
              <a:rPr lang="en-US" sz="1800" baseline="0" dirty="0"/>
              <a:t>Diagrams for remaining FIBO2 / Release content making good progress</a:t>
            </a:r>
          </a:p>
          <a:p>
            <a:pPr lvl="1"/>
            <a:r>
              <a:rPr lang="en-US" sz="1800" baseline="0" dirty="0"/>
              <a:t>Currently locked out (Read only) due to server project upgrade</a:t>
            </a:r>
          </a:p>
          <a:p>
            <a:pPr lvl="1"/>
            <a:r>
              <a:rPr lang="en-US" sz="1800" baseline="0" dirty="0"/>
              <a:t>Will ingest Q2 release when all updated</a:t>
            </a:r>
          </a:p>
          <a:p>
            <a:pPr lvl="1"/>
            <a:r>
              <a:rPr lang="en-US" sz="1800" baseline="0" dirty="0"/>
              <a:t>Also depends on fix for import problem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91787-F0FD-4576-B196-893E17FC5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1750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715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39B72-B759-4049-9606-FE305B7B3D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FIBO Plans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BF16A6-282D-4968-B96D-F6B54B56F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FIBO 1</a:t>
            </a:r>
          </a:p>
          <a:p>
            <a:pPr lvl="1"/>
            <a:r>
              <a:rPr lang="en-US" sz="2000" dirty="0"/>
              <a:t>FND: 1.2 as delivered in March 2017</a:t>
            </a:r>
          </a:p>
          <a:p>
            <a:pPr lvl="1"/>
            <a:r>
              <a:rPr lang="en-US" sz="2000" dirty="0"/>
              <a:t>FBC: 1.1</a:t>
            </a:r>
          </a:p>
          <a:p>
            <a:pPr lvl="1"/>
            <a:r>
              <a:rPr lang="en-US" sz="2000" dirty="0"/>
              <a:t>IND:</a:t>
            </a:r>
            <a:r>
              <a:rPr lang="en-US" sz="2000" baseline="0" dirty="0"/>
              <a:t> 1.0</a:t>
            </a:r>
          </a:p>
          <a:p>
            <a:pPr lvl="1"/>
            <a:r>
              <a:rPr lang="en-US" sz="2000" baseline="0" dirty="0"/>
              <a:t>BE: 1.2</a:t>
            </a:r>
            <a:endParaRPr lang="en-US" sz="2000" dirty="0"/>
          </a:p>
          <a:p>
            <a:pPr marL="1143000" marR="0" lvl="2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/>
            </a:pP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1.2.1 delivering imminently* as urgent fix</a:t>
            </a:r>
          </a:p>
          <a:p>
            <a:pPr lvl="1"/>
            <a:r>
              <a:rPr lang="en-US" sz="2000" dirty="0"/>
              <a:t>RTFs remain open until March 2019 and until FIBO2 approved</a:t>
            </a:r>
          </a:p>
          <a:p>
            <a:pPr lvl="2"/>
            <a:r>
              <a:rPr lang="en-US" sz="1800" baseline="0" dirty="0"/>
              <a:t>Check extension rules</a:t>
            </a:r>
          </a:p>
          <a:p>
            <a:pPr lvl="2"/>
            <a:r>
              <a:rPr lang="en-US" sz="1800" dirty="0"/>
              <a:t>Need s new RTF chair for each</a:t>
            </a:r>
            <a:endParaRPr lang="en-US" sz="1800" baseline="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endParaRPr lang="en-US" sz="1400" dirty="0"/>
          </a:p>
          <a:p>
            <a:pPr marL="0" lvl="0" indent="0">
              <a:buNone/>
            </a:pPr>
            <a:r>
              <a:rPr lang="en-US" sz="1400" dirty="0"/>
              <a:t>* for certain values of imminently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89981D-70E5-4A98-B12C-0AAFAADF2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641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13C37-C22C-4EB6-A18D-1E9F91A8C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FIBO 2.0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8D26F-F308-4023-80BB-7D3223D05D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Everything that is in GitHub “Production” (spec)</a:t>
            </a:r>
          </a:p>
          <a:p>
            <a:pPr lvl="1" rtl="0" fontAlgn="base"/>
            <a:r>
              <a:rPr lang="en-US" sz="2000" dirty="0">
                <a:effectLst/>
              </a:rPr>
              <a:t>One code base, currently originates FIBO 1</a:t>
            </a:r>
          </a:p>
          <a:p>
            <a:pPr lvl="1" rtl="0" fontAlgn="base"/>
            <a:r>
              <a:rPr lang="en-US" sz="2000" dirty="0">
                <a:effectLst/>
              </a:rPr>
              <a:t>New</a:t>
            </a:r>
            <a:r>
              <a:rPr lang="en-US" sz="2000" baseline="0" dirty="0">
                <a:effectLst/>
              </a:rPr>
              <a:t> diagrams for Release items not in OMG FIBO v1 specs</a:t>
            </a:r>
          </a:p>
          <a:p>
            <a:pPr lvl="1" rtl="0" fontAlgn="base"/>
            <a:r>
              <a:rPr lang="en-US" sz="2000" baseline="0" dirty="0">
                <a:effectLst/>
              </a:rPr>
              <a:t>Metadata (formerly About) files derived from EDM Council metadata</a:t>
            </a:r>
          </a:p>
          <a:p>
            <a:pPr lvl="1" rtl="0" fontAlgn="base"/>
            <a:r>
              <a:rPr lang="en-US" sz="2000" baseline="0" dirty="0">
                <a:effectLst/>
              </a:rPr>
              <a:t>Minimal OMG metadata to be added for submission</a:t>
            </a:r>
            <a:endParaRPr lang="en-US" sz="2000" dirty="0">
              <a:effectLst/>
            </a:endParaRPr>
          </a:p>
          <a:p>
            <a:pPr lvl="1" rtl="0" fontAlgn="base"/>
            <a:r>
              <a:rPr lang="en-US" sz="2000" dirty="0">
                <a:effectLst/>
              </a:rPr>
              <a:t>September RFC submission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not include rationalization of modular structure</a:t>
            </a:r>
          </a:p>
          <a:p>
            <a:pPr lvl="1"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</a:t>
            </a:r>
            <a:r>
              <a:rPr lang="en-US" sz="20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backwards compatible with FIBO1</a:t>
            </a:r>
          </a:p>
          <a:p>
            <a:pPr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Once adopted, will be updated quarterly via RTF</a:t>
            </a:r>
            <a:endParaRPr lang="en-US" sz="2400" dirty="0">
              <a:effectLst/>
            </a:endParaRPr>
          </a:p>
          <a:p>
            <a:pPr rtl="0" fontAlgn="base"/>
            <a:r>
              <a:rPr lang="en-US" sz="2400" dirty="0"/>
              <a:t>RFC to be submitted at September FDTF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 fontAlgn="base"/>
            <a:r>
              <a:rPr lang="en-US" sz="2400" dirty="0">
                <a:effectLst/>
              </a:rPr>
              <a:t>Will co-ordinate with Mariano Benitez (OMG) to bring any open RTF issues across to FIBO2 FTF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FB3AF5-59D1-40DC-9598-42FF225F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91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5C0D-F31A-4614-9EF7-B97054FF8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FDTF DLT WG (Blockchain)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416BDF-8869-4B24-A082-26F9FE3F5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calls – in recess until Labor Day week</a:t>
            </a:r>
            <a:endParaRPr lang="en-US" sz="2000" dirty="0">
              <a:effectLst/>
            </a:endParaRP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Proof of Concept: use of FIBO as concept model for Smart Contracts</a:t>
            </a:r>
          </a:p>
          <a:p>
            <a:pPr lvl="1" rtl="0" fontAlgn="base"/>
            <a:r>
              <a:rPr lang="en-US" sz="1800" dirty="0">
                <a:effectLst/>
              </a:rPr>
              <a:t>Process models for IR Swaps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Looked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 languages used in DLT networks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Posting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 RDF graphs</a:t>
            </a:r>
            <a:r>
              <a:rPr lang="en-US" sz="1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key</a:t>
            </a:r>
          </a:p>
          <a:p>
            <a:pPr lvl="0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Next steps: </a:t>
            </a:r>
          </a:p>
          <a:p>
            <a:pPr lvl="1"/>
            <a:r>
              <a:rPr lang="en-US" sz="1800" dirty="0"/>
              <a:t>Pseudocode</a:t>
            </a:r>
          </a:p>
          <a:p>
            <a:pPr lvl="1"/>
            <a:r>
              <a:rPr lang="en-US" sz="1800" dirty="0"/>
              <a:t>Example</a:t>
            </a:r>
            <a:r>
              <a:rPr lang="en-US" sz="1800" baseline="0" dirty="0"/>
              <a:t> </a:t>
            </a:r>
            <a:r>
              <a:rPr lang="en-US" sz="1800" dirty="0"/>
              <a:t>implementations with different architectures e.g. IOTA</a:t>
            </a:r>
          </a:p>
          <a:p>
            <a:pPr lvl="1"/>
            <a:r>
              <a:rPr lang="en-US" sz="1800" dirty="0"/>
              <a:t>Assume logical model remains unchanged for different architectures</a:t>
            </a:r>
          </a:p>
          <a:p>
            <a:pPr lvl="1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See how easy or otherwise it is to pull  the relevant stuff from FIBO</a:t>
            </a:r>
          </a:p>
          <a:p>
            <a:pPr rtl="0" fontAlgn="base"/>
            <a:r>
              <a:rPr lang="en-US" sz="20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Co-ordination</a:t>
            </a: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DIDO Reference Architecture (MARS PTF)</a:t>
            </a:r>
          </a:p>
          <a:p>
            <a:pPr lvl="1" rtl="0" fontAlgn="base"/>
            <a:r>
              <a:rPr lang="en-US" sz="1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ISO Standards TC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FC0C3A-6062-4699-9E4A-AE2FC153D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14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74DCF2-0012-451F-AB1C-177FA1E07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IOTA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2C5C4B-3C8C-4739-9DC9-4030805563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Distributed</a:t>
            </a:r>
            <a:r>
              <a:rPr lang="en-US" sz="28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‘ledger’ (immutable data object) protocol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Uses Tangle not chain of blocks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Scalable</a:t>
            </a:r>
          </a:p>
          <a:p>
            <a:pPr rtl="0" fontAlgn="base"/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IOTA has 2 standards initiatives (plus platform):</a:t>
            </a:r>
            <a:endParaRPr lang="en-US" sz="2800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Platform: to be released via Eclipse (June 2018?)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Protocols via ETSE (Europe)</a:t>
            </a:r>
            <a:endParaRPr lang="en-US" dirty="0">
              <a:effectLst/>
            </a:endParaRPr>
          </a:p>
          <a:p>
            <a:pPr lvl="1" rtl="0" fontAlgn="base"/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Tangle Architecture: via OMG</a:t>
            </a:r>
            <a:endParaRPr lang="en-US" dirty="0">
              <a:effectLst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8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OMG Submission Plans</a:t>
            </a:r>
          </a:p>
          <a:p>
            <a:pPr marL="74295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2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RFC in preparation</a:t>
            </a:r>
            <a:r>
              <a:rPr lang="en-US" sz="24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review in September</a:t>
            </a:r>
            <a:endParaRPr lang="en-US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462084-95DD-42C8-AC8D-E0AD646CE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1936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FE825-54E8-4314-8EE8-6C34CD9CC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September Quarterly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7E7E3-1AD7-47D0-B477-BF6C76170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Decision</a:t>
            </a:r>
          </a:p>
          <a:p>
            <a:pPr lvl="1"/>
            <a:r>
              <a:rPr lang="en-US" sz="1800" dirty="0"/>
              <a:t>Meet for 2 days as normal (Tuesday + Wednesday)</a:t>
            </a:r>
          </a:p>
          <a:p>
            <a:pPr lvl="1"/>
            <a:r>
              <a:rPr lang="en-US" sz="1800" dirty="0"/>
              <a:t>Meet only for the Tuesday</a:t>
            </a:r>
          </a:p>
          <a:p>
            <a:pPr lvl="1"/>
            <a:r>
              <a:rPr lang="en-US" sz="1800" dirty="0"/>
              <a:t>Meet on Tuesday + do the Wednesday afternoon workshop</a:t>
            </a:r>
          </a:p>
          <a:p>
            <a:pPr lvl="1"/>
            <a:endParaRPr lang="en-US" sz="1800" dirty="0"/>
          </a:p>
          <a:p>
            <a:pPr lvl="0"/>
            <a:r>
              <a:rPr lang="en-US" sz="2400" dirty="0"/>
              <a:t>Background:</a:t>
            </a:r>
          </a:p>
          <a:p>
            <a:pPr lvl="1"/>
            <a:r>
              <a:rPr lang="en-US" sz="1800" dirty="0"/>
              <a:t>In most recent quarters we have had to divide our attention with things on the Wednesday e.g. SMIF / platform and other ontology initiatives</a:t>
            </a:r>
          </a:p>
          <a:p>
            <a:pPr lvl="1"/>
            <a:r>
              <a:rPr lang="en-US" sz="1800" dirty="0"/>
              <a:t>Make sit hard to finalize agenda</a:t>
            </a:r>
          </a:p>
          <a:p>
            <a:pPr lvl="1"/>
            <a:r>
              <a:rPr lang="en-US" sz="1800" dirty="0"/>
              <a:t>Many key personnel</a:t>
            </a:r>
            <a:r>
              <a:rPr lang="en-US" sz="1800" baseline="0" dirty="0"/>
              <a:t> not available on the Wednesday</a:t>
            </a:r>
          </a:p>
          <a:p>
            <a:pPr lvl="1"/>
            <a:endParaRPr lang="en-US" sz="1800" baseline="0" dirty="0"/>
          </a:p>
          <a:p>
            <a:pPr lvl="0"/>
            <a:r>
              <a:rPr lang="en-US" sz="2400" dirty="0"/>
              <a:t>Workshop - </a:t>
            </a:r>
            <a:r>
              <a:rPr lang="en-US" sz="1800" dirty="0"/>
              <a:t>Wednesday afternoon? </a:t>
            </a:r>
          </a:p>
          <a:p>
            <a:pPr lvl="1"/>
            <a:r>
              <a:rPr lang="en-US" sz="1800" dirty="0"/>
              <a:t>Last</a:t>
            </a:r>
            <a:r>
              <a:rPr lang="en-US" sz="1800" baseline="0" dirty="0"/>
              <a:t> time we did not</a:t>
            </a:r>
          </a:p>
          <a:p>
            <a:pPr lvl="1"/>
            <a:r>
              <a:rPr lang="en-US" sz="1800" baseline="0" dirty="0"/>
              <a:t>Decision last time: determine workshop agenda in these Monthly Update Calls not on the Tuesday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4D03A5-67C8-43B3-A1AF-2F3193FA1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AD2C7C-EDBC-4790-BBF4-28CCD2EC968D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0947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18016</TotalTime>
  <Words>3236</Words>
  <Application>Microsoft Office PowerPoint</Application>
  <PresentationFormat>On-screen Show (4:3)</PresentationFormat>
  <Paragraphs>530</Paragraphs>
  <Slides>40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Gill Sans</vt:lpstr>
      <vt:lpstr>Wingdings</vt:lpstr>
      <vt:lpstr>ヒラギノ角ゴ ProN W3</vt:lpstr>
      <vt:lpstr>Office Theme</vt:lpstr>
      <vt:lpstr>OMG Finance Domain Task Force (FDTF)</vt:lpstr>
      <vt:lpstr>Agenda</vt:lpstr>
      <vt:lpstr>News</vt:lpstr>
      <vt:lpstr>OMG FIBO Plans</vt:lpstr>
      <vt:lpstr>FIBO Plans</vt:lpstr>
      <vt:lpstr>FIBO 2.0</vt:lpstr>
      <vt:lpstr>FDTF DLT WG (Blockchain)</vt:lpstr>
      <vt:lpstr>IOTA</vt:lpstr>
      <vt:lpstr>Plans for September Quarterly Meeting</vt:lpstr>
      <vt:lpstr>Agenda: Things to cover</vt:lpstr>
      <vt:lpstr>Draft Agenda</vt:lpstr>
      <vt:lpstr>FTF and RTF Charters (Friday Plenary) June results</vt:lpstr>
      <vt:lpstr>IBO Detailed Information</vt:lpstr>
      <vt:lpstr>Terminology</vt:lpstr>
      <vt:lpstr>FIBO Metadata</vt:lpstr>
      <vt:lpstr>FIBO Master Open Actions</vt:lpstr>
      <vt:lpstr>CCM Round Trip Ingest Process</vt:lpstr>
      <vt:lpstr>Round tripping</vt:lpstr>
      <vt:lpstr>spec.edmcouncil.org/fibo Products</vt:lpstr>
      <vt:lpstr>FIBO spec Statuses:</vt:lpstr>
      <vt:lpstr>FIBO 2.0 (OMG)  Deliverables</vt:lpstr>
      <vt:lpstr>Decision for Submitters: </vt:lpstr>
      <vt:lpstr>Web Presentation Requirements</vt:lpstr>
      <vt:lpstr>Take-away Slides</vt:lpstr>
      <vt:lpstr>FIBO Current Status and RTFs</vt:lpstr>
      <vt:lpstr>FIBO Current Specifications Status Overview</vt:lpstr>
      <vt:lpstr>FIBO: Scope and Content</vt:lpstr>
      <vt:lpstr>FIBO: Status</vt:lpstr>
      <vt:lpstr>FIBO Where is What!</vt:lpstr>
      <vt:lpstr>FIBO Atlassian Wiki Spaces</vt:lpstr>
      <vt:lpstr>FIBO Vocabulary</vt:lpstr>
      <vt:lpstr>schema.org Status</vt:lpstr>
      <vt:lpstr>Appendices: Background Slides</vt:lpstr>
      <vt:lpstr>Appendix I: Jargon Blaster</vt:lpstr>
      <vt:lpstr>Appendix II: FIBO Infrastructure</vt:lpstr>
      <vt:lpstr>How-To Guide</vt:lpstr>
      <vt:lpstr>Engagement Model</vt:lpstr>
      <vt:lpstr>Process Progress</vt:lpstr>
      <vt:lpstr>FIBO Content Teams</vt:lpstr>
      <vt:lpstr>Questions?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EDM Council / Object Management Group Semantic Standards</dc:title>
  <dc:creator>Owner</dc:creator>
  <cp:lastModifiedBy>Michael Bennett</cp:lastModifiedBy>
  <cp:revision>724</cp:revision>
  <dcterms:created xsi:type="dcterms:W3CDTF">2011-04-19T19:19:23Z</dcterms:created>
  <dcterms:modified xsi:type="dcterms:W3CDTF">2018-07-11T19:19:53Z</dcterms:modified>
</cp:coreProperties>
</file>