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375" r:id="rId3"/>
    <p:sldId id="419" r:id="rId4"/>
    <p:sldId id="420" r:id="rId5"/>
    <p:sldId id="354" r:id="rId6"/>
    <p:sldId id="429" r:id="rId7"/>
    <p:sldId id="428" r:id="rId8"/>
    <p:sldId id="427" r:id="rId9"/>
    <p:sldId id="388" r:id="rId10"/>
    <p:sldId id="389" r:id="rId11"/>
    <p:sldId id="390" r:id="rId12"/>
    <p:sldId id="421" r:id="rId13"/>
    <p:sldId id="422" r:id="rId14"/>
    <p:sldId id="426" r:id="rId15"/>
    <p:sldId id="397" r:id="rId16"/>
    <p:sldId id="416" r:id="rId17"/>
    <p:sldId id="399" r:id="rId18"/>
    <p:sldId id="348" r:id="rId19"/>
    <p:sldId id="401" r:id="rId20"/>
    <p:sldId id="406" r:id="rId21"/>
    <p:sldId id="434" r:id="rId22"/>
    <p:sldId id="435" r:id="rId23"/>
    <p:sldId id="423" r:id="rId24"/>
    <p:sldId id="433" r:id="rId25"/>
    <p:sldId id="424" r:id="rId26"/>
    <p:sldId id="425" r:id="rId27"/>
    <p:sldId id="432" r:id="rId28"/>
    <p:sldId id="430" r:id="rId29"/>
    <p:sldId id="431" r:id="rId30"/>
    <p:sldId id="436" r:id="rId31"/>
    <p:sldId id="418"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2963"/>
    <a:srgbClr val="0060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9" autoAdjust="0"/>
    <p:restoredTop sz="86323" autoAdjust="0"/>
  </p:normalViewPr>
  <p:slideViewPr>
    <p:cSldViewPr>
      <p:cViewPr>
        <p:scale>
          <a:sx n="70" d="100"/>
          <a:sy n="70" d="100"/>
        </p:scale>
        <p:origin x="-528" y="342"/>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C723B-399F-4A90-8296-830E5DB4E765}" type="datetimeFigureOut">
              <a:rPr lang="en-US" smtClean="0"/>
              <a:pPr/>
              <a:t>11/7/2012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D2869B-921B-4CCE-897D-ADE41B506C30}" type="slidenum">
              <a:rPr lang="en-US" smtClean="0"/>
              <a:pPr/>
              <a:t>‹#›</a:t>
            </a:fld>
            <a:endParaRPr lang="en-US" dirty="0"/>
          </a:p>
        </p:txBody>
      </p:sp>
    </p:spTree>
    <p:extLst>
      <p:ext uri="{BB962C8B-B14F-4D97-AF65-F5344CB8AC3E}">
        <p14:creationId xmlns:p14="http://schemas.microsoft.com/office/powerpoint/2010/main" val="150981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89E1B46-8ADD-4A2E-AB61-0E5BCC4C79AB}" type="datetime1">
              <a:rPr lang="en-US" smtClean="0"/>
              <a:pPr>
                <a:defRPr/>
              </a:pPr>
              <a:t>11/7/2012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18E282-EBFC-4412-8B3F-30C7B15CB7F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D6267C-5F63-43FB-953A-A976EF4E6229}" type="datetime1">
              <a:rPr lang="en-US" smtClean="0"/>
              <a:pPr>
                <a:defRPr/>
              </a:pPr>
              <a:t>11/7/2012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86F74EC-37D6-44FE-8E84-6CFA0135BC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A45367-FC62-4735-BCA9-3DD46055D026}" type="datetime1">
              <a:rPr lang="en-US" smtClean="0"/>
              <a:pPr>
                <a:defRPr/>
              </a:pPr>
              <a:t>11/7/2012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6D6DB0-F130-4CD7-BC01-EC85765301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63562"/>
          </a:xfrm>
        </p:spPr>
        <p:txBody>
          <a:bodyPr/>
          <a:lstStyle>
            <a:lvl1pPr algn="l">
              <a:defRPr sz="2800"/>
            </a:lvl1pPr>
          </a:lstStyle>
          <a:p>
            <a:r>
              <a:rPr lang="en-US" smtClean="0"/>
              <a:t>Click to edit Master title style</a:t>
            </a:r>
            <a:endParaRPr lang="en-US"/>
          </a:p>
        </p:txBody>
      </p:sp>
      <p:sp>
        <p:nvSpPr>
          <p:cNvPr id="3" name="Content Placeholder 2"/>
          <p:cNvSpPr>
            <a:spLocks noGrp="1"/>
          </p:cNvSpPr>
          <p:nvPr>
            <p:ph idx="1"/>
          </p:nvPr>
        </p:nvSpPr>
        <p:spPr>
          <a:xfrm>
            <a:off x="457200" y="990600"/>
            <a:ext cx="8229600" cy="5715000"/>
          </a:xfrm>
        </p:spPr>
        <p:txBody>
          <a:bodyPr/>
          <a:lstStyle>
            <a:lvl1pPr>
              <a:defRPr sz="2800"/>
            </a:lvl1pPr>
            <a:lvl2pPr>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8686800" y="6356350"/>
            <a:ext cx="381000" cy="365125"/>
          </a:xfrm>
        </p:spPr>
        <p:txBody>
          <a:bodyPr/>
          <a:lstStyle>
            <a:lvl1pPr>
              <a:defRPr sz="900"/>
            </a:lvl1pPr>
          </a:lstStyle>
          <a:p>
            <a:pPr>
              <a:defRPr/>
            </a:pPr>
            <a:fld id="{BEAD2C7C-EDBC-4790-BBF4-28CCD2EC968D}" type="slidenum">
              <a:rPr lang="en-US" smtClean="0"/>
              <a:pPr>
                <a:defRPr/>
              </a:pPr>
              <a:t>‹#›</a:t>
            </a:fld>
            <a:endParaRPr lang="en-US" dirty="0"/>
          </a:p>
        </p:txBody>
      </p:sp>
      <p:cxnSp>
        <p:nvCxnSpPr>
          <p:cNvPr id="8" name="Straight Connector 7"/>
          <p:cNvCxnSpPr/>
          <p:nvPr userDrawn="1"/>
        </p:nvCxnSpPr>
        <p:spPr>
          <a:xfrm>
            <a:off x="457200" y="838200"/>
            <a:ext cx="822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AF68903-0092-42E3-817E-1D62A797690F}" type="datetime1">
              <a:rPr lang="en-US" smtClean="0"/>
              <a:pPr>
                <a:defRPr/>
              </a:pPr>
              <a:t>11/7/2012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45D8AD-8C41-461C-977C-39E1B6B656D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4B24C57-850C-417E-9FAA-BE8D6A8DBE2C}" type="datetime1">
              <a:rPr lang="en-US" smtClean="0"/>
              <a:pPr>
                <a:defRPr/>
              </a:pPr>
              <a:t>11/7/2012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5C97409-C3A8-4142-9020-BEC4CC15808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8C28E2E-814B-4C22-851F-F0549AD7FC66}" type="datetime1">
              <a:rPr lang="en-US" smtClean="0"/>
              <a:pPr>
                <a:defRPr/>
              </a:pPr>
              <a:t>11/7/2012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956F763-BEBA-4E81-AB50-EEE533FC35F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D73F742-F6A3-4DC9-AE0A-7277E31EA597}" type="datetime1">
              <a:rPr lang="en-US" smtClean="0"/>
              <a:pPr>
                <a:defRPr/>
              </a:pPr>
              <a:t>11/7/2012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94868DC-D813-47B4-BCA0-5910B6BA042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3BC2E-9C88-463F-A988-4D5ECDDA207E}" type="datetime1">
              <a:rPr lang="en-US" smtClean="0"/>
              <a:pPr>
                <a:defRPr/>
              </a:pPr>
              <a:t>11/7/2012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08D8CD7-FEF3-4495-AF79-015AD3D984E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8875F7E-86C8-48D4-AA60-B2BA6081090A}" type="datetime1">
              <a:rPr lang="en-US" smtClean="0"/>
              <a:pPr>
                <a:defRPr/>
              </a:pPr>
              <a:t>11/7/2012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4C35A33-83E3-44CF-92E6-9E49D666A92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8898F2-689D-4729-A6BF-EDB64FFEC70D}" type="datetime1">
              <a:rPr lang="en-US" smtClean="0"/>
              <a:pPr>
                <a:defRPr/>
              </a:pPr>
              <a:t>11/7/2012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7EECB8-9F4C-4F27-840F-D7F2A3FA88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7A79AE5-5F06-42A5-9C04-AB48C36DAE94}" type="datetime1">
              <a:rPr lang="en-US" smtClean="0"/>
              <a:pPr>
                <a:defRPr/>
              </a:pPr>
              <a:t>11/7/2012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008EE3A-0931-4FF7-8196-554F4BA17F7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omgwiki.org/OMG-FDTF/doku.php?id=star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dirty="0" smtClean="0"/>
              <a:t>OMG Finance</a:t>
            </a:r>
            <a:r>
              <a:rPr lang="en-US" baseline="0" dirty="0" smtClean="0"/>
              <a:t> </a:t>
            </a:r>
            <a:r>
              <a:rPr lang="en-US" dirty="0" smtClean="0"/>
              <a:t>Domain Task Force (FDTF)</a:t>
            </a:r>
            <a:endParaRPr lang="en-US" dirty="0"/>
          </a:p>
        </p:txBody>
      </p:sp>
      <p:sp>
        <p:nvSpPr>
          <p:cNvPr id="3" name="Subtitle 2"/>
          <p:cNvSpPr>
            <a:spLocks noGrp="1"/>
          </p:cNvSpPr>
          <p:nvPr>
            <p:ph type="subTitle" idx="1"/>
          </p:nvPr>
        </p:nvSpPr>
        <p:spPr/>
        <p:txBody>
          <a:bodyPr>
            <a:normAutofit/>
          </a:bodyPr>
          <a:lstStyle/>
          <a:p>
            <a:r>
              <a:rPr lang="en-US" dirty="0" smtClean="0">
                <a:solidFill>
                  <a:srgbClr val="898989"/>
                </a:solidFill>
              </a:rPr>
              <a:t>Monthly Status/review call</a:t>
            </a:r>
          </a:p>
          <a:p>
            <a:r>
              <a:rPr lang="en-US" dirty="0" smtClean="0">
                <a:solidFill>
                  <a:srgbClr val="898989"/>
                </a:solidFill>
              </a:rPr>
              <a:t>Wednesday November </a:t>
            </a:r>
            <a:r>
              <a:rPr lang="en-US" dirty="0" smtClean="0">
                <a:solidFill>
                  <a:srgbClr val="898989"/>
                </a:solidFill>
              </a:rPr>
              <a:t>7</a:t>
            </a:r>
            <a:r>
              <a:rPr lang="en-US" baseline="30000" dirty="0" smtClean="0">
                <a:solidFill>
                  <a:srgbClr val="898989"/>
                </a:solidFill>
              </a:rPr>
              <a:t>th</a:t>
            </a:r>
            <a:r>
              <a:rPr lang="en-US" dirty="0" smtClean="0">
                <a:solidFill>
                  <a:srgbClr val="898989"/>
                </a:solidFill>
              </a:rPr>
              <a:t> </a:t>
            </a:r>
            <a:r>
              <a:rPr lang="en-US" dirty="0" smtClean="0">
                <a:solidFill>
                  <a:srgbClr val="898989"/>
                </a:solidFill>
              </a:rPr>
              <a:t>2012</a:t>
            </a:r>
          </a:p>
        </p:txBody>
      </p:sp>
      <p:pic>
        <p:nvPicPr>
          <p:cNvPr id="13315" name="Picture 3" descr="[OMG's 20th Anniversary]"/>
          <p:cNvPicPr>
            <a:picLocks noChangeAspect="1" noChangeArrowheads="1"/>
          </p:cNvPicPr>
          <p:nvPr/>
        </p:nvPicPr>
        <p:blipFill>
          <a:blip r:embed="rId2" cstate="print"/>
          <a:srcRect/>
          <a:stretch>
            <a:fillRect/>
          </a:stretch>
        </p:blipFill>
        <p:spPr bwMode="auto">
          <a:xfrm>
            <a:off x="100012" y="76200"/>
            <a:ext cx="2185988" cy="828675"/>
          </a:xfrm>
          <a:prstGeom prst="rect">
            <a:avLst/>
          </a:prstGeom>
          <a:noFill/>
          <a:ln w="9525">
            <a:noFill/>
            <a:miter lim="800000"/>
            <a:headEnd/>
            <a:tailEnd/>
          </a:ln>
        </p:spPr>
      </p:pic>
      <p:pic>
        <p:nvPicPr>
          <p:cNvPr id="13316" name="Picture 4" descr="EDMC"/>
          <p:cNvPicPr>
            <a:picLocks noChangeAspect="1" noChangeArrowheads="1"/>
          </p:cNvPicPr>
          <p:nvPr/>
        </p:nvPicPr>
        <p:blipFill>
          <a:blip r:embed="rId3" cstate="print"/>
          <a:srcRect/>
          <a:stretch>
            <a:fillRect/>
          </a:stretch>
        </p:blipFill>
        <p:spPr bwMode="auto">
          <a:xfrm>
            <a:off x="7391400" y="34925"/>
            <a:ext cx="1600200" cy="879475"/>
          </a:xfrm>
          <a:prstGeom prst="rect">
            <a:avLst/>
          </a:prstGeom>
          <a:noFill/>
          <a:ln w="9525">
            <a:noFill/>
            <a:miter lim="800000"/>
            <a:headEnd/>
            <a:tailEnd/>
          </a:ln>
        </p:spPr>
      </p:pic>
      <p:pic>
        <p:nvPicPr>
          <p:cNvPr id="13317" name="Picture 5" descr="http://fdtf.omg.org/images/buttons-icons-lines/finance.gif"/>
          <p:cNvPicPr>
            <a:picLocks noChangeAspect="1" noChangeArrowheads="1"/>
          </p:cNvPicPr>
          <p:nvPr/>
        </p:nvPicPr>
        <p:blipFill>
          <a:blip r:embed="rId4" cstate="print"/>
          <a:srcRect/>
          <a:stretch>
            <a:fillRect/>
          </a:stretch>
        </p:blipFill>
        <p:spPr bwMode="auto">
          <a:xfrm>
            <a:off x="2362200" y="304800"/>
            <a:ext cx="5029200"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Business Conceptual Ontology</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10</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971069201"/>
              </p:ext>
            </p:extLst>
          </p:nvPr>
        </p:nvGraphicFramePr>
        <p:xfrm>
          <a:off x="838200" y="1447801"/>
          <a:ext cx="7315200" cy="4038601"/>
        </p:xfrm>
        <a:graphic>
          <a:graphicData uri="http://schemas.openxmlformats.org/drawingml/2006/table">
            <a:tbl>
              <a:tblPr/>
              <a:tblGrid>
                <a:gridCol w="3579780"/>
                <a:gridCol w="3735420"/>
              </a:tblGrid>
              <a:tr h="1183473">
                <a:tc>
                  <a:txBody>
                    <a:bodyPr/>
                    <a:lstStyle/>
                    <a:p>
                      <a:pPr marL="0" marR="0" algn="ctr">
                        <a:spcBef>
                          <a:spcPts val="0"/>
                        </a:spcBef>
                        <a:spcAft>
                          <a:spcPts val="0"/>
                        </a:spcAft>
                      </a:pPr>
                      <a:r>
                        <a:rPr lang="en-US" sz="1400" b="1" dirty="0">
                          <a:effectLst/>
                          <a:latin typeface="Verdana"/>
                          <a:ea typeface="MS Mincho"/>
                          <a:cs typeface="Times New Roman"/>
                        </a:rPr>
                        <a:t>FIBO Business Conceptual Ontology (BCO)</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CC00"/>
                    </a:solidFill>
                  </a:tcPr>
                </a:tc>
                <a:tc>
                  <a:txBody>
                    <a:bodyPr/>
                    <a:lstStyle/>
                    <a:p>
                      <a:pPr marL="0" marR="0" algn="ctr">
                        <a:spcBef>
                          <a:spcPts val="0"/>
                        </a:spcBef>
                        <a:spcAft>
                          <a:spcPts val="0"/>
                        </a:spcAft>
                      </a:pPr>
                      <a:r>
                        <a:rPr lang="en-US" sz="1400" b="1">
                          <a:solidFill>
                            <a:srgbClr val="C0C0C0"/>
                          </a:solidFill>
                          <a:effectLst/>
                          <a:latin typeface="Verdana"/>
                          <a:ea typeface="MS Mincho"/>
                          <a:cs typeface="Times New Roman"/>
                        </a:rPr>
                        <a:t>Adaptive Web Presentation Facility</a:t>
                      </a:r>
                      <a:endParaRPr lang="en-US" sz="1000">
                        <a:effectLst/>
                        <a:latin typeface="Verdana"/>
                        <a:ea typeface="MS Mincho"/>
                        <a:cs typeface="Times New Roman"/>
                      </a:endParaRPr>
                    </a:p>
                  </a:txBody>
                  <a:tcPr marL="68580" marR="68580" marT="0" marB="0" anchor="ctr">
                    <a:lnL>
                      <a:noFill/>
                    </a:lnL>
                    <a:lnR>
                      <a:noFill/>
                    </a:lnR>
                    <a:lnT>
                      <a:noFill/>
                    </a:lnT>
                    <a:lnB>
                      <a:noFill/>
                    </a:lnB>
                    <a:solidFill>
                      <a:srgbClr val="CCFFCC"/>
                    </a:solidFill>
                  </a:tcPr>
                </a:tc>
              </a:tr>
              <a:tr h="1405374">
                <a:tc gridSpan="2">
                  <a:txBody>
                    <a:bodyPr/>
                    <a:lstStyle/>
                    <a:p>
                      <a:pPr marL="0" marR="0" algn="ctr">
                        <a:spcBef>
                          <a:spcPts val="0"/>
                        </a:spcBef>
                        <a:spcAft>
                          <a:spcPts val="0"/>
                        </a:spcAft>
                      </a:pPr>
                      <a:r>
                        <a:rPr lang="en-US" sz="1800" b="1" dirty="0">
                          <a:solidFill>
                            <a:srgbClr val="C0C0C0"/>
                          </a:solidFill>
                          <a:effectLst/>
                          <a:latin typeface="Verdana"/>
                          <a:ea typeface="MS Mincho"/>
                          <a:cs typeface="Times New Roman"/>
                        </a:rPr>
                        <a:t>FIBO OMG Specifications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99CCFF"/>
                    </a:solidFill>
                  </a:tcPr>
                </a:tc>
                <a:tc hMerge="1">
                  <a:txBody>
                    <a:bodyPr/>
                    <a:lstStyle/>
                    <a:p>
                      <a:endParaRPr lang="en-US"/>
                    </a:p>
                  </a:txBody>
                  <a:tcPr/>
                </a:tc>
              </a:tr>
              <a:tr h="1449754">
                <a:tc gridSpan="2">
                  <a:txBody>
                    <a:bodyPr/>
                    <a:lstStyle/>
                    <a:p>
                      <a:pPr marL="0" marR="0" algn="ctr">
                        <a:spcBef>
                          <a:spcPts val="0"/>
                        </a:spcBef>
                        <a:spcAft>
                          <a:spcPts val="0"/>
                        </a:spcAft>
                      </a:pPr>
                      <a:r>
                        <a:rPr lang="en-US" sz="1800" b="1" dirty="0">
                          <a:solidFill>
                            <a:srgbClr val="C0C0C0"/>
                          </a:solidFill>
                          <a:effectLst/>
                          <a:latin typeface="Verdana"/>
                          <a:ea typeface="MS Mincho"/>
                          <a:cs typeface="Times New Roman"/>
                        </a:rPr>
                        <a:t>FIBO Operational Ontologies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99CC"/>
                    </a:solidFill>
                  </a:tcPr>
                </a:tc>
                <a:tc hMerge="1">
                  <a:txBody>
                    <a:bodyPr/>
                    <a:lstStyle/>
                    <a:p>
                      <a:endParaRPr lang="en-US"/>
                    </a:p>
                  </a:txBody>
                  <a:tcPr/>
                </a:tc>
              </a:tr>
            </a:tbl>
          </a:graphicData>
        </a:graphic>
      </p:graphicFrame>
      <p:sp>
        <p:nvSpPr>
          <p:cNvPr id="8" name="Rectangle 2"/>
          <p:cNvSpPr>
            <a:spLocks noChangeArrowheads="1"/>
          </p:cNvSpPr>
          <p:nvPr/>
        </p:nvSpPr>
        <p:spPr bwMode="auto">
          <a:xfrm>
            <a:off x="1885950" y="25638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096529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Business Conceptual Ontology</a:t>
            </a:r>
            <a:endParaRPr lang="en-US" dirty="0"/>
          </a:p>
        </p:txBody>
      </p:sp>
      <p:sp>
        <p:nvSpPr>
          <p:cNvPr id="3" name="Content Placeholder 2"/>
          <p:cNvSpPr>
            <a:spLocks noGrp="1"/>
          </p:cNvSpPr>
          <p:nvPr>
            <p:ph idx="1"/>
          </p:nvPr>
        </p:nvSpPr>
        <p:spPr/>
        <p:txBody>
          <a:bodyPr/>
          <a:lstStyle/>
          <a:p>
            <a:pPr lvl="0"/>
            <a:r>
              <a:rPr lang="en-US" dirty="0" smtClean="0"/>
              <a:t>Two components</a:t>
            </a:r>
          </a:p>
          <a:p>
            <a:pPr lvl="1"/>
            <a:r>
              <a:rPr lang="en-US" dirty="0" smtClean="0"/>
              <a:t>FIBO Foundations:</a:t>
            </a:r>
            <a:r>
              <a:rPr lang="en-US" baseline="0" dirty="0" smtClean="0"/>
              <a:t> Basic Business Ontology</a:t>
            </a:r>
          </a:p>
          <a:p>
            <a:pPr lvl="1"/>
            <a:r>
              <a:rPr lang="en-US" sz="2400" kern="1200" baseline="0" dirty="0" smtClean="0">
                <a:solidFill>
                  <a:schemeClr val="tx1"/>
                </a:solidFill>
                <a:effectLst/>
                <a:latin typeface="+mn-lt"/>
                <a:ea typeface="+mn-ea"/>
                <a:cs typeface="+mn-cs"/>
              </a:rPr>
              <a:t>FIBO industry specifications</a:t>
            </a:r>
          </a:p>
          <a:p>
            <a:pPr lvl="0"/>
            <a:endParaRPr lang="en-US" baseline="0" dirty="0" smtClean="0"/>
          </a:p>
          <a:p>
            <a:pPr lvl="1"/>
            <a:r>
              <a:rPr lang="en-US" baseline="0" dirty="0" smtClean="0"/>
              <a:t>FIBO Business Entities</a:t>
            </a:r>
          </a:p>
          <a:p>
            <a:pPr lvl="1"/>
            <a:r>
              <a:rPr lang="en-US" baseline="0" dirty="0" smtClean="0"/>
              <a:t>Future FIBO industry specifications</a:t>
            </a:r>
          </a:p>
          <a:p>
            <a:pPr lvl="2"/>
            <a:r>
              <a:rPr lang="en-US" dirty="0" smtClean="0"/>
              <a:t>Securities</a:t>
            </a:r>
          </a:p>
          <a:p>
            <a:pPr lvl="2"/>
            <a:r>
              <a:rPr lang="en-US" dirty="0" smtClean="0"/>
              <a:t>Derivatives</a:t>
            </a:r>
          </a:p>
          <a:p>
            <a:pPr lvl="2"/>
            <a:r>
              <a:rPr lang="en-US" dirty="0" smtClean="0"/>
              <a:t>Loans</a:t>
            </a:r>
            <a:endParaRPr lang="en-US" baseline="0"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11</a:t>
            </a:fld>
            <a:endParaRPr lang="en-US" dirty="0"/>
          </a:p>
        </p:txBody>
      </p:sp>
    </p:spTree>
    <p:extLst>
      <p:ext uri="{BB962C8B-B14F-4D97-AF65-F5344CB8AC3E}">
        <p14:creationId xmlns:p14="http://schemas.microsoft.com/office/powerpoint/2010/main" val="10062864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Foundations</a:t>
            </a:r>
            <a:endParaRPr lang="en-US" dirty="0"/>
          </a:p>
        </p:txBody>
      </p:sp>
      <p:sp>
        <p:nvSpPr>
          <p:cNvPr id="3" name="Content Placeholder 2"/>
          <p:cNvSpPr>
            <a:spLocks noGrp="1"/>
          </p:cNvSpPr>
          <p:nvPr>
            <p:ph idx="1"/>
          </p:nvPr>
        </p:nvSpPr>
        <p:spPr/>
        <p:txBody>
          <a:bodyPr/>
          <a:lstStyle/>
          <a:p>
            <a:r>
              <a:rPr lang="en-US" sz="2400" dirty="0" smtClean="0"/>
              <a:t>To</a:t>
            </a:r>
            <a:r>
              <a:rPr lang="en-US" sz="2400" baseline="0" dirty="0" smtClean="0"/>
              <a:t> date we have subjected about half of this material to the formal OMG process and model changes</a:t>
            </a:r>
          </a:p>
          <a:p>
            <a:r>
              <a:rPr lang="en-US" sz="2400" baseline="0" dirty="0" smtClean="0"/>
              <a:t>Now plan to provide a complete Foundations first release (March)</a:t>
            </a:r>
          </a:p>
          <a:p>
            <a:r>
              <a:rPr lang="en-US" sz="2400" baseline="0" dirty="0" smtClean="0"/>
              <a:t>Progress in the following areas:</a:t>
            </a:r>
          </a:p>
          <a:p>
            <a:pPr lvl="1"/>
            <a:r>
              <a:rPr lang="en-US" sz="2000" dirty="0" smtClean="0"/>
              <a:t>Transactions</a:t>
            </a:r>
          </a:p>
          <a:p>
            <a:pPr lvl="1"/>
            <a:r>
              <a:rPr lang="en-US" sz="2000" dirty="0" smtClean="0"/>
              <a:t>Legal / contractual and rights/obligations</a:t>
            </a:r>
          </a:p>
          <a:p>
            <a:pPr lvl="1"/>
            <a:r>
              <a:rPr lang="en-US" sz="2000" dirty="0" smtClean="0"/>
              <a:t>Address – conceptual changes identified in POC</a:t>
            </a:r>
            <a:r>
              <a:rPr lang="en-US" sz="2000" baseline="0" dirty="0" smtClean="0"/>
              <a:t> sessions</a:t>
            </a:r>
          </a:p>
          <a:p>
            <a:pPr lvl="1"/>
            <a:r>
              <a:rPr lang="en-US" sz="2000" baseline="0" dirty="0" smtClean="0"/>
              <a:t>Geographical and geopolitical</a:t>
            </a:r>
          </a:p>
          <a:p>
            <a:pPr lvl="0"/>
            <a:r>
              <a:rPr lang="en-US" sz="2400" dirty="0" smtClean="0"/>
              <a:t>Need to update the list of “included” external</a:t>
            </a:r>
            <a:r>
              <a:rPr lang="en-US" sz="2400" baseline="0" dirty="0" smtClean="0"/>
              <a:t> standards</a:t>
            </a:r>
          </a:p>
          <a:p>
            <a:pPr lvl="1"/>
            <a:r>
              <a:rPr lang="en-US" sz="2000" dirty="0" smtClean="0"/>
              <a:t>E.g. ISO 3166 OWL; W3C Organization ontology</a:t>
            </a:r>
          </a:p>
          <a:p>
            <a:pPr lvl="1"/>
            <a:r>
              <a:rPr lang="en-US" sz="2000" dirty="0" smtClean="0"/>
              <a:t>Inclusion of OMG Date Time Vocabula</a:t>
            </a:r>
            <a:r>
              <a:rPr lang="en-US" dirty="0" smtClean="0"/>
              <a:t>ry</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12</a:t>
            </a:fld>
            <a:endParaRPr lang="en-US" dirty="0"/>
          </a:p>
        </p:txBody>
      </p:sp>
    </p:spTree>
    <p:extLst>
      <p:ext uri="{BB962C8B-B14F-4D97-AF65-F5344CB8AC3E}">
        <p14:creationId xmlns:p14="http://schemas.microsoft.com/office/powerpoint/2010/main" val="4196507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Business Entities</a:t>
            </a:r>
            <a:endParaRPr lang="en-US" dirty="0"/>
          </a:p>
        </p:txBody>
      </p:sp>
      <p:sp>
        <p:nvSpPr>
          <p:cNvPr id="3" name="Content Placeholder 2"/>
          <p:cNvSpPr>
            <a:spLocks noGrp="1"/>
          </p:cNvSpPr>
          <p:nvPr>
            <p:ph idx="1"/>
          </p:nvPr>
        </p:nvSpPr>
        <p:spPr/>
        <p:txBody>
          <a:bodyPr/>
          <a:lstStyle/>
          <a:p>
            <a:r>
              <a:rPr lang="en-US" dirty="0" smtClean="0"/>
              <a:t>SME Reviews</a:t>
            </a:r>
          </a:p>
          <a:p>
            <a:r>
              <a:rPr lang="en-US" dirty="0" smtClean="0"/>
              <a:t>Disposition of Legal Entity, Legal Person etc. </a:t>
            </a:r>
          </a:p>
          <a:p>
            <a:r>
              <a:rPr lang="en-US" dirty="0" smtClean="0"/>
              <a:t>Extended scope</a:t>
            </a:r>
          </a:p>
          <a:p>
            <a:pPr lvl="1"/>
            <a:r>
              <a:rPr lang="en-US" dirty="0" smtClean="0"/>
              <a:t>Fund related entities</a:t>
            </a:r>
          </a:p>
          <a:p>
            <a:pPr lvl="1"/>
            <a:r>
              <a:rPr lang="en-US" dirty="0" smtClean="0"/>
              <a:t>Special</a:t>
            </a:r>
            <a:r>
              <a:rPr lang="en-US" baseline="0" dirty="0" smtClean="0"/>
              <a:t> Purpose Vehicles (including those for asset backed securities etc.)</a:t>
            </a:r>
          </a:p>
          <a:p>
            <a:pPr lvl="0"/>
            <a:r>
              <a:rPr lang="en-US" baseline="0" dirty="0" smtClean="0"/>
              <a:t>Still to do:</a:t>
            </a:r>
          </a:p>
          <a:p>
            <a:pPr lvl="1"/>
            <a:r>
              <a:rPr lang="en-US" baseline="0" dirty="0" smtClean="0"/>
              <a:t>Properties of entities (names, addresses, identifiers etc.)</a:t>
            </a:r>
          </a:p>
          <a:p>
            <a:pPr lvl="1"/>
            <a:r>
              <a:rPr lang="en-US" baseline="0" dirty="0" smtClean="0"/>
              <a:t>Relationship  hierarchies</a:t>
            </a:r>
          </a:p>
          <a:p>
            <a:pPr lvl="1"/>
            <a:r>
              <a:rPr lang="en-US" baseline="0" dirty="0" smtClean="0"/>
              <a:t>Sovereigns, government etc.</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13</a:t>
            </a:fld>
            <a:endParaRPr lang="en-US" dirty="0"/>
          </a:p>
        </p:txBody>
      </p:sp>
    </p:spTree>
    <p:extLst>
      <p:ext uri="{BB962C8B-B14F-4D97-AF65-F5344CB8AC3E}">
        <p14:creationId xmlns:p14="http://schemas.microsoft.com/office/powerpoint/2010/main" val="247430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Business Entities</a:t>
            </a:r>
            <a:r>
              <a:rPr lang="en-US" baseline="0" dirty="0" smtClean="0"/>
              <a:t> Draft</a:t>
            </a:r>
            <a:endParaRPr lang="en-US" dirty="0"/>
          </a:p>
        </p:txBody>
      </p:sp>
      <p:sp>
        <p:nvSpPr>
          <p:cNvPr id="3" name="Content Placeholder 2"/>
          <p:cNvSpPr>
            <a:spLocks noGrp="1"/>
          </p:cNvSpPr>
          <p:nvPr>
            <p:ph idx="1"/>
          </p:nvPr>
        </p:nvSpPr>
        <p:spPr/>
        <p:txBody>
          <a:bodyPr/>
          <a:lstStyle/>
          <a:p>
            <a:r>
              <a:rPr lang="en-US" dirty="0" smtClean="0"/>
              <a:t>To be produced in early December</a:t>
            </a:r>
          </a:p>
          <a:p>
            <a:r>
              <a:rPr lang="en-US" dirty="0" smtClean="0"/>
              <a:t>Take to OMG FDTF meetings at Burlingame</a:t>
            </a:r>
          </a:p>
          <a:p>
            <a:r>
              <a:rPr lang="en-US" dirty="0" smtClean="0"/>
              <a:t>Show</a:t>
            </a:r>
            <a:r>
              <a:rPr lang="en-US" baseline="0" dirty="0" smtClean="0"/>
              <a:t> that we have </a:t>
            </a:r>
            <a:r>
              <a:rPr lang="en-US" baseline="0" dirty="0" err="1" smtClean="0"/>
              <a:t>actioned</a:t>
            </a:r>
            <a:r>
              <a:rPr lang="en-US" baseline="0" dirty="0" smtClean="0"/>
              <a:t> the detailed OMG review comments to date</a:t>
            </a:r>
          </a:p>
          <a:p>
            <a:r>
              <a:rPr lang="en-US" baseline="0" dirty="0" smtClean="0"/>
              <a:t>Provide an up to date point of reference for users</a:t>
            </a:r>
          </a:p>
          <a:p>
            <a:r>
              <a:rPr lang="en-US" baseline="0" dirty="0" smtClean="0"/>
              <a:t>Table/spreadsheet of terms and definitions</a:t>
            </a:r>
          </a:p>
          <a:p>
            <a:r>
              <a:rPr lang="en-US" baseline="0" dirty="0" smtClean="0"/>
              <a:t>Machine readable files</a:t>
            </a:r>
          </a:p>
          <a:p>
            <a:r>
              <a:rPr lang="en-US" baseline="0" dirty="0" smtClean="0"/>
              <a:t>Scope:</a:t>
            </a:r>
          </a:p>
          <a:p>
            <a:pPr lvl="1"/>
            <a:r>
              <a:rPr lang="en-US" dirty="0" smtClean="0"/>
              <a:t>Include</a:t>
            </a:r>
            <a:r>
              <a:rPr lang="en-US" baseline="0" dirty="0" smtClean="0"/>
              <a:t> the core facts as identified in the SME Reviews</a:t>
            </a:r>
          </a:p>
          <a:p>
            <a:pPr lvl="1"/>
            <a:r>
              <a:rPr lang="en-US" baseline="0" dirty="0" smtClean="0"/>
              <a:t>Other items in </a:t>
            </a:r>
            <a:r>
              <a:rPr lang="en-US" baseline="0" dirty="0" err="1" smtClean="0"/>
              <a:t>sope</a:t>
            </a:r>
            <a:r>
              <a:rPr lang="en-US" baseline="0" dirty="0" smtClean="0"/>
              <a:t> per SME reviews to be added in February version (March FDTF)</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14</a:t>
            </a:fld>
            <a:endParaRPr lang="en-US" dirty="0"/>
          </a:p>
        </p:txBody>
      </p:sp>
    </p:spTree>
    <p:extLst>
      <p:ext uri="{BB962C8B-B14F-4D97-AF65-F5344CB8AC3E}">
        <p14:creationId xmlns:p14="http://schemas.microsoft.com/office/powerpoint/2010/main" val="4193262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Presentation Facility (Adaptive)</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37671428"/>
              </p:ext>
            </p:extLst>
          </p:nvPr>
        </p:nvGraphicFramePr>
        <p:xfrm>
          <a:off x="838200" y="1447800"/>
          <a:ext cx="7315200" cy="4038600"/>
        </p:xfrm>
        <a:graphic>
          <a:graphicData uri="http://schemas.openxmlformats.org/drawingml/2006/table">
            <a:tbl>
              <a:tblPr/>
              <a:tblGrid>
                <a:gridCol w="3505200"/>
                <a:gridCol w="3810000"/>
              </a:tblGrid>
              <a:tr h="1205803">
                <a:tc>
                  <a:txBody>
                    <a:bodyPr/>
                    <a:lstStyle/>
                    <a:p>
                      <a:pPr marL="0" marR="0" algn="ctr">
                        <a:spcBef>
                          <a:spcPts val="0"/>
                        </a:spcBef>
                        <a:spcAft>
                          <a:spcPts val="0"/>
                        </a:spcAft>
                      </a:pPr>
                      <a:r>
                        <a:rPr lang="en-US" sz="1400" b="1" dirty="0">
                          <a:solidFill>
                            <a:srgbClr val="C0C0C0"/>
                          </a:solidFill>
                          <a:effectLst/>
                          <a:latin typeface="Verdana"/>
                          <a:ea typeface="MS Mincho"/>
                          <a:cs typeface="Times New Roman"/>
                        </a:rPr>
                        <a:t>FIBO Business Conceptual Ontology (BCO)</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CC99"/>
                    </a:solidFill>
                  </a:tcPr>
                </a:tc>
                <a:tc>
                  <a:txBody>
                    <a:bodyPr/>
                    <a:lstStyle/>
                    <a:p>
                      <a:pPr marL="0" marR="0" algn="ctr">
                        <a:spcBef>
                          <a:spcPts val="0"/>
                        </a:spcBef>
                        <a:spcAft>
                          <a:spcPts val="0"/>
                        </a:spcAft>
                      </a:pPr>
                      <a:r>
                        <a:rPr lang="en-US" sz="1400" b="1" dirty="0">
                          <a:effectLst/>
                          <a:latin typeface="Verdana"/>
                          <a:ea typeface="MS Mincho"/>
                          <a:cs typeface="Times New Roman"/>
                        </a:rPr>
                        <a:t>Adaptive Web Presentation Facility</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00FF00"/>
                    </a:solidFill>
                  </a:tcPr>
                </a:tc>
              </a:tr>
              <a:tr h="1431890">
                <a:tc gridSpan="2">
                  <a:txBody>
                    <a:bodyPr/>
                    <a:lstStyle/>
                    <a:p>
                      <a:pPr marL="0" marR="0" algn="ctr">
                        <a:spcBef>
                          <a:spcPts val="0"/>
                        </a:spcBef>
                        <a:spcAft>
                          <a:spcPts val="0"/>
                        </a:spcAft>
                      </a:pPr>
                      <a:r>
                        <a:rPr lang="en-US" sz="1800" b="1">
                          <a:solidFill>
                            <a:srgbClr val="C0C0C0"/>
                          </a:solidFill>
                          <a:effectLst/>
                          <a:latin typeface="Verdana"/>
                          <a:ea typeface="MS Mincho"/>
                          <a:cs typeface="Times New Roman"/>
                        </a:rPr>
                        <a:t>FIBO OMG Specifications</a:t>
                      </a:r>
                      <a:endParaRPr lang="en-US" sz="1000">
                        <a:effectLst/>
                        <a:latin typeface="Verdana"/>
                        <a:ea typeface="MS Mincho"/>
                        <a:cs typeface="Times New Roman"/>
                      </a:endParaRPr>
                    </a:p>
                  </a:txBody>
                  <a:tcPr marL="68580" marR="68580" marT="0" marB="0" anchor="ctr">
                    <a:lnL>
                      <a:noFill/>
                    </a:lnL>
                    <a:lnR>
                      <a:noFill/>
                    </a:lnR>
                    <a:lnT>
                      <a:noFill/>
                    </a:lnT>
                    <a:lnB>
                      <a:noFill/>
                    </a:lnB>
                    <a:solidFill>
                      <a:srgbClr val="99CCFF"/>
                    </a:solidFill>
                  </a:tcPr>
                </a:tc>
                <a:tc hMerge="1">
                  <a:txBody>
                    <a:bodyPr/>
                    <a:lstStyle/>
                    <a:p>
                      <a:endParaRPr lang="en-US"/>
                    </a:p>
                  </a:txBody>
                  <a:tcPr/>
                </a:tc>
              </a:tr>
              <a:tr h="1400907">
                <a:tc gridSpan="2">
                  <a:txBody>
                    <a:bodyPr/>
                    <a:lstStyle/>
                    <a:p>
                      <a:pPr marL="0" marR="0" algn="ctr">
                        <a:spcBef>
                          <a:spcPts val="0"/>
                        </a:spcBef>
                        <a:spcAft>
                          <a:spcPts val="0"/>
                        </a:spcAft>
                      </a:pPr>
                      <a:r>
                        <a:rPr lang="en-US" sz="1800" b="1" dirty="0">
                          <a:solidFill>
                            <a:srgbClr val="C0C0C0"/>
                          </a:solidFill>
                          <a:effectLst/>
                          <a:latin typeface="Verdana"/>
                          <a:ea typeface="MS Mincho"/>
                          <a:cs typeface="Times New Roman"/>
                        </a:rPr>
                        <a:t>FIBO Operational Ontologies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99CC"/>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817345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Adaptive Presentation Facility</a:t>
            </a:r>
            <a:endParaRPr lang="en-US" dirty="0"/>
          </a:p>
        </p:txBody>
      </p:sp>
      <p:sp>
        <p:nvSpPr>
          <p:cNvPr id="3" name="Content Placeholder 2"/>
          <p:cNvSpPr>
            <a:spLocks noGrp="1"/>
          </p:cNvSpPr>
          <p:nvPr>
            <p:ph idx="1"/>
          </p:nvPr>
        </p:nvSpPr>
        <p:spPr/>
        <p:txBody>
          <a:bodyPr/>
          <a:lstStyle/>
          <a:p>
            <a:r>
              <a:rPr lang="en-US" dirty="0" smtClean="0"/>
              <a:t>Identified</a:t>
            </a:r>
            <a:r>
              <a:rPr lang="en-US" baseline="0" dirty="0" smtClean="0"/>
              <a:t> two audience types:</a:t>
            </a:r>
          </a:p>
          <a:p>
            <a:endParaRPr lang="en-US" baseline="0" dirty="0" smtClean="0"/>
          </a:p>
          <a:p>
            <a:pPr lvl="1"/>
            <a:r>
              <a:rPr lang="en-US" dirty="0" smtClean="0"/>
              <a:t>Those looking at the model as a model</a:t>
            </a:r>
          </a:p>
          <a:p>
            <a:pPr lvl="1"/>
            <a:r>
              <a:rPr lang="en-US" dirty="0" smtClean="0"/>
              <a:t>Those using</a:t>
            </a:r>
            <a:r>
              <a:rPr lang="en-US" baseline="0" dirty="0" smtClean="0"/>
              <a:t> the model to view the business realities</a:t>
            </a:r>
          </a:p>
          <a:p>
            <a:pPr lvl="1"/>
            <a:endParaRPr lang="en-US" baseline="0" dirty="0" smtClean="0"/>
          </a:p>
          <a:p>
            <a:pPr lvl="0"/>
            <a:r>
              <a:rPr lang="en-US" baseline="0" dirty="0" smtClean="0"/>
              <a:t>That is, there will be views for those who need to understand the model in order to implement against it, and there will be views for those to whom the model is a way of representing the subject matter</a:t>
            </a:r>
          </a:p>
          <a:p>
            <a:pPr lvl="1"/>
            <a:r>
              <a:rPr lang="en-US" baseline="0" dirty="0" smtClean="0"/>
              <a:t>These have different concerns and requirements</a:t>
            </a:r>
          </a:p>
          <a:p>
            <a:pPr lvl="1"/>
            <a:r>
              <a:rPr lang="en-US" baseline="0" dirty="0" smtClean="0"/>
              <a:t>Potentially offer different levels of detail and logical information e.g. necessary and sufficient facts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16</a:t>
            </a:fld>
            <a:endParaRPr lang="en-US" dirty="0"/>
          </a:p>
        </p:txBody>
      </p:sp>
    </p:spTree>
    <p:extLst>
      <p:ext uri="{BB962C8B-B14F-4D97-AF65-F5344CB8AC3E}">
        <p14:creationId xmlns:p14="http://schemas.microsoft.com/office/powerpoint/2010/main" val="1952865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OMG Specifications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17</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941259171"/>
              </p:ext>
            </p:extLst>
          </p:nvPr>
        </p:nvGraphicFramePr>
        <p:xfrm>
          <a:off x="838200" y="1447800"/>
          <a:ext cx="7315200" cy="4038600"/>
        </p:xfrm>
        <a:graphic>
          <a:graphicData uri="http://schemas.openxmlformats.org/drawingml/2006/table">
            <a:tbl>
              <a:tblPr/>
              <a:tblGrid>
                <a:gridCol w="3579779"/>
                <a:gridCol w="3735421"/>
              </a:tblGrid>
              <a:tr h="1183473">
                <a:tc>
                  <a:txBody>
                    <a:bodyPr/>
                    <a:lstStyle/>
                    <a:p>
                      <a:pPr marL="0" marR="0" algn="ctr">
                        <a:spcBef>
                          <a:spcPts val="0"/>
                        </a:spcBef>
                        <a:spcAft>
                          <a:spcPts val="0"/>
                        </a:spcAft>
                      </a:pPr>
                      <a:r>
                        <a:rPr lang="en-US" sz="1400" b="1" dirty="0">
                          <a:solidFill>
                            <a:srgbClr val="C0C0C0"/>
                          </a:solidFill>
                          <a:effectLst/>
                          <a:latin typeface="Verdana"/>
                          <a:ea typeface="MS Mincho"/>
                          <a:cs typeface="Times New Roman"/>
                        </a:rPr>
                        <a:t>FIBO Business Conceptual Ontology (BCO)</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CC99"/>
                    </a:solidFill>
                  </a:tcPr>
                </a:tc>
                <a:tc>
                  <a:txBody>
                    <a:bodyPr/>
                    <a:lstStyle/>
                    <a:p>
                      <a:pPr marL="0" marR="0" algn="ctr">
                        <a:spcBef>
                          <a:spcPts val="0"/>
                        </a:spcBef>
                        <a:spcAft>
                          <a:spcPts val="0"/>
                        </a:spcAft>
                      </a:pPr>
                      <a:r>
                        <a:rPr lang="en-US" sz="1400" b="1" dirty="0">
                          <a:solidFill>
                            <a:srgbClr val="C0C0C0"/>
                          </a:solidFill>
                          <a:effectLst/>
                          <a:latin typeface="Verdana"/>
                          <a:ea typeface="MS Mincho"/>
                          <a:cs typeface="Times New Roman"/>
                        </a:rPr>
                        <a:t>Adaptive Web Presentation Facility</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CCFFCC"/>
                    </a:solidFill>
                  </a:tcPr>
                </a:tc>
              </a:tr>
              <a:tr h="1405373">
                <a:tc gridSpan="2">
                  <a:txBody>
                    <a:bodyPr/>
                    <a:lstStyle/>
                    <a:p>
                      <a:pPr marL="0" marR="0" algn="ctr">
                        <a:spcBef>
                          <a:spcPts val="0"/>
                        </a:spcBef>
                        <a:spcAft>
                          <a:spcPts val="0"/>
                        </a:spcAft>
                      </a:pPr>
                      <a:r>
                        <a:rPr lang="en-US" sz="1800" b="1">
                          <a:effectLst/>
                          <a:latin typeface="Verdana"/>
                          <a:ea typeface="MS Mincho"/>
                          <a:cs typeface="Times New Roman"/>
                        </a:rPr>
                        <a:t>FIBO OMG Specifications</a:t>
                      </a:r>
                      <a:endParaRPr lang="en-US" sz="1000">
                        <a:effectLst/>
                        <a:latin typeface="Verdana"/>
                        <a:ea typeface="MS Mincho"/>
                        <a:cs typeface="Times New Roman"/>
                      </a:endParaRPr>
                    </a:p>
                  </a:txBody>
                  <a:tcPr marL="68580" marR="68580" marT="0" marB="0" anchor="ctr">
                    <a:lnL>
                      <a:noFill/>
                    </a:lnL>
                    <a:lnR>
                      <a:noFill/>
                    </a:lnR>
                    <a:lnT>
                      <a:noFill/>
                    </a:lnT>
                    <a:lnB>
                      <a:noFill/>
                    </a:lnB>
                    <a:solidFill>
                      <a:srgbClr val="3366FF"/>
                    </a:solidFill>
                  </a:tcPr>
                </a:tc>
                <a:tc hMerge="1">
                  <a:txBody>
                    <a:bodyPr/>
                    <a:lstStyle/>
                    <a:p>
                      <a:endParaRPr lang="en-US"/>
                    </a:p>
                  </a:txBody>
                  <a:tcPr/>
                </a:tc>
              </a:tr>
              <a:tr h="1449754">
                <a:tc gridSpan="2">
                  <a:txBody>
                    <a:bodyPr/>
                    <a:lstStyle/>
                    <a:p>
                      <a:pPr marL="0" marR="0" algn="ctr">
                        <a:spcBef>
                          <a:spcPts val="0"/>
                        </a:spcBef>
                        <a:spcAft>
                          <a:spcPts val="0"/>
                        </a:spcAft>
                      </a:pPr>
                      <a:r>
                        <a:rPr lang="en-US" sz="1800" b="1" dirty="0">
                          <a:solidFill>
                            <a:srgbClr val="C0C0C0"/>
                          </a:solidFill>
                          <a:effectLst/>
                          <a:latin typeface="Verdana"/>
                          <a:ea typeface="MS Mincho"/>
                          <a:cs typeface="Times New Roman"/>
                        </a:rPr>
                        <a:t>FIBO Operational Ontologies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99CC"/>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1308287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OMG Specifications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18</a:t>
            </a:fld>
            <a:endParaRPr lang="en-US" dirty="0"/>
          </a:p>
        </p:txBody>
      </p:sp>
      <p:sp>
        <p:nvSpPr>
          <p:cNvPr id="5" name="Content Placeholder 4"/>
          <p:cNvSpPr>
            <a:spLocks noGrp="1"/>
          </p:cNvSpPr>
          <p:nvPr>
            <p:ph idx="1"/>
          </p:nvPr>
        </p:nvSpPr>
        <p:spPr/>
        <p:txBody>
          <a:bodyPr/>
          <a:lstStyle/>
          <a:p>
            <a:r>
              <a:rPr lang="en-US" dirty="0" smtClean="0"/>
              <a:t>Most material written</a:t>
            </a:r>
          </a:p>
          <a:p>
            <a:r>
              <a:rPr lang="en-US" dirty="0" smtClean="0"/>
              <a:t>Content of specification is given</a:t>
            </a:r>
            <a:r>
              <a:rPr lang="en-US" baseline="0" dirty="0" smtClean="0"/>
              <a:t> as a report from Adaptive</a:t>
            </a:r>
          </a:p>
          <a:p>
            <a:r>
              <a:rPr lang="en-US" baseline="0" dirty="0" smtClean="0"/>
              <a:t>Conformance section</a:t>
            </a:r>
          </a:p>
          <a:p>
            <a:pPr lvl="1"/>
            <a:r>
              <a:rPr lang="en-US" dirty="0" smtClean="0"/>
              <a:t>Identified principles for “good” applications in semantic tech and in conventional tech</a:t>
            </a:r>
          </a:p>
          <a:p>
            <a:pPr lvl="2"/>
            <a:r>
              <a:rPr lang="en-US" dirty="0" smtClean="0"/>
              <a:t>Too many architectures to define conformance points for them all</a:t>
            </a:r>
          </a:p>
          <a:p>
            <a:pPr lvl="2"/>
            <a:r>
              <a:rPr lang="en-US" dirty="0" smtClean="0"/>
              <a:t>Non normative annex</a:t>
            </a:r>
          </a:p>
          <a:p>
            <a:pPr lvl="2"/>
            <a:r>
              <a:rPr lang="en-US" dirty="0" smtClean="0"/>
              <a:t>Could elect to make some of these guidelines normative in Q2 or Q3 time frame if they can be formalized</a:t>
            </a:r>
          </a:p>
          <a:p>
            <a:pPr lvl="1"/>
            <a:r>
              <a:rPr lang="en-US" dirty="0" smtClean="0"/>
              <a:t>Conformance section will simply cover use of ontologies which are a sub-set of the Business Conceptual Ontology</a:t>
            </a:r>
            <a:endParaRPr lang="en-US" dirty="0"/>
          </a:p>
        </p:txBody>
      </p:sp>
    </p:spTree>
    <p:extLst>
      <p:ext uri="{BB962C8B-B14F-4D97-AF65-F5344CB8AC3E}">
        <p14:creationId xmlns:p14="http://schemas.microsoft.com/office/powerpoint/2010/main" val="40365168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 Operational Ontologies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38298529"/>
              </p:ext>
            </p:extLst>
          </p:nvPr>
        </p:nvGraphicFramePr>
        <p:xfrm>
          <a:off x="838199" y="1447800"/>
          <a:ext cx="7315200" cy="4038601"/>
        </p:xfrm>
        <a:graphic>
          <a:graphicData uri="http://schemas.openxmlformats.org/drawingml/2006/table">
            <a:tbl>
              <a:tblPr/>
              <a:tblGrid>
                <a:gridCol w="3615446"/>
                <a:gridCol w="3699754"/>
              </a:tblGrid>
              <a:tr h="1183473">
                <a:tc>
                  <a:txBody>
                    <a:bodyPr/>
                    <a:lstStyle/>
                    <a:p>
                      <a:pPr marL="0" marR="0" algn="ctr">
                        <a:spcBef>
                          <a:spcPts val="0"/>
                        </a:spcBef>
                        <a:spcAft>
                          <a:spcPts val="0"/>
                        </a:spcAft>
                      </a:pPr>
                      <a:r>
                        <a:rPr lang="en-US" sz="1400" b="1" dirty="0">
                          <a:solidFill>
                            <a:srgbClr val="C0C0C0"/>
                          </a:solidFill>
                          <a:effectLst/>
                          <a:latin typeface="Verdana"/>
                          <a:ea typeface="MS Mincho"/>
                          <a:cs typeface="Times New Roman"/>
                        </a:rPr>
                        <a:t>FIBO Business Conceptual Ontology (BCO)</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CC99"/>
                    </a:solidFill>
                  </a:tcPr>
                </a:tc>
                <a:tc>
                  <a:txBody>
                    <a:bodyPr/>
                    <a:lstStyle/>
                    <a:p>
                      <a:pPr marL="0" marR="0" algn="ctr">
                        <a:spcBef>
                          <a:spcPts val="0"/>
                        </a:spcBef>
                        <a:spcAft>
                          <a:spcPts val="0"/>
                        </a:spcAft>
                      </a:pPr>
                      <a:r>
                        <a:rPr lang="en-US" sz="1400" b="1">
                          <a:solidFill>
                            <a:srgbClr val="C0C0C0"/>
                          </a:solidFill>
                          <a:effectLst/>
                          <a:latin typeface="Verdana"/>
                          <a:ea typeface="MS Mincho"/>
                          <a:cs typeface="Times New Roman"/>
                        </a:rPr>
                        <a:t>Adaptive Web Presentation Facility</a:t>
                      </a:r>
                      <a:endParaRPr lang="en-US" sz="1000">
                        <a:effectLst/>
                        <a:latin typeface="Verdana"/>
                        <a:ea typeface="MS Mincho"/>
                        <a:cs typeface="Times New Roman"/>
                      </a:endParaRPr>
                    </a:p>
                  </a:txBody>
                  <a:tcPr marL="68580" marR="68580" marT="0" marB="0" anchor="ctr">
                    <a:lnL>
                      <a:noFill/>
                    </a:lnL>
                    <a:lnR>
                      <a:noFill/>
                    </a:lnR>
                    <a:lnT>
                      <a:noFill/>
                    </a:lnT>
                    <a:lnB>
                      <a:noFill/>
                    </a:lnB>
                    <a:solidFill>
                      <a:srgbClr val="CCFFCC"/>
                    </a:solidFill>
                  </a:tcPr>
                </a:tc>
              </a:tr>
              <a:tr h="1405374">
                <a:tc gridSpan="2">
                  <a:txBody>
                    <a:bodyPr/>
                    <a:lstStyle/>
                    <a:p>
                      <a:pPr marL="0" marR="0" algn="ctr">
                        <a:spcBef>
                          <a:spcPts val="0"/>
                        </a:spcBef>
                        <a:spcAft>
                          <a:spcPts val="0"/>
                        </a:spcAft>
                      </a:pPr>
                      <a:r>
                        <a:rPr lang="en-US" sz="1800" b="1" dirty="0">
                          <a:solidFill>
                            <a:srgbClr val="C0C0C0"/>
                          </a:solidFill>
                          <a:effectLst/>
                          <a:latin typeface="Verdana"/>
                          <a:ea typeface="MS Mincho"/>
                          <a:cs typeface="Times New Roman"/>
                        </a:rPr>
                        <a:t>FIBO OMG Specifications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99CCFF"/>
                    </a:solidFill>
                  </a:tcPr>
                </a:tc>
                <a:tc hMerge="1">
                  <a:txBody>
                    <a:bodyPr/>
                    <a:lstStyle/>
                    <a:p>
                      <a:endParaRPr lang="en-US"/>
                    </a:p>
                  </a:txBody>
                  <a:tcPr/>
                </a:tc>
              </a:tr>
              <a:tr h="1449754">
                <a:tc gridSpan="2">
                  <a:txBody>
                    <a:bodyPr/>
                    <a:lstStyle/>
                    <a:p>
                      <a:pPr marL="0" marR="0" algn="ctr">
                        <a:spcBef>
                          <a:spcPts val="0"/>
                        </a:spcBef>
                        <a:spcAft>
                          <a:spcPts val="0"/>
                        </a:spcAft>
                      </a:pPr>
                      <a:r>
                        <a:rPr lang="en-US" sz="1800" b="1" dirty="0">
                          <a:effectLst/>
                          <a:latin typeface="Verdana"/>
                          <a:ea typeface="MS Mincho"/>
                          <a:cs typeface="Times New Roman"/>
                        </a:rPr>
                        <a:t>FIBO Operational Ontologies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00FF"/>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1575969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sz="3600" dirty="0" smtClean="0"/>
              <a:t>FIBO Update, Status and Plans</a:t>
            </a:r>
          </a:p>
          <a:p>
            <a:r>
              <a:rPr lang="en-US" sz="3600" dirty="0" smtClean="0"/>
              <a:t>FDTF Agenda for Burlingame</a:t>
            </a:r>
            <a:endParaRPr lang="en-US" sz="3600" dirty="0" smtClean="0"/>
          </a:p>
          <a:p>
            <a:pPr lvl="1"/>
            <a:r>
              <a:rPr lang="en-US" sz="3200" dirty="0" err="1" smtClean="0"/>
              <a:t>RegW</a:t>
            </a:r>
            <a:r>
              <a:rPr lang="en-US" sz="3200" dirty="0" smtClean="0"/>
              <a:t> and Front-running introduction</a:t>
            </a:r>
          </a:p>
          <a:p>
            <a:r>
              <a:rPr lang="en-US" sz="3600" dirty="0" smtClean="0"/>
              <a:t>FIBO Details (take-away)</a:t>
            </a:r>
          </a:p>
          <a:p>
            <a:endParaRPr lang="en-US" sz="3600"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a:t>
            </a:fld>
            <a:endParaRPr lang="en-US" dirty="0"/>
          </a:p>
        </p:txBody>
      </p:sp>
    </p:spTree>
    <p:extLst>
      <p:ext uri="{BB962C8B-B14F-4D97-AF65-F5344CB8AC3E}">
        <p14:creationId xmlns:p14="http://schemas.microsoft.com/office/powerpoint/2010/main" val="4939934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Ontologies</a:t>
            </a:r>
            <a:endParaRPr lang="en-US" dirty="0"/>
          </a:p>
        </p:txBody>
      </p:sp>
      <p:sp>
        <p:nvSpPr>
          <p:cNvPr id="3" name="Content Placeholder 2"/>
          <p:cNvSpPr>
            <a:spLocks noGrp="1"/>
          </p:cNvSpPr>
          <p:nvPr>
            <p:ph idx="1"/>
          </p:nvPr>
        </p:nvSpPr>
        <p:spPr/>
        <p:txBody>
          <a:bodyPr/>
          <a:lstStyle/>
          <a:p>
            <a:r>
              <a:rPr lang="en-US" dirty="0" smtClean="0"/>
              <a:t>Some valuable lessons on what makes a suitable operational ontology</a:t>
            </a:r>
          </a:p>
          <a:p>
            <a:r>
              <a:rPr lang="en-US" dirty="0" smtClean="0"/>
              <a:t>Have also started to introduce more conceptual terms</a:t>
            </a:r>
            <a:r>
              <a:rPr lang="en-US" baseline="0" dirty="0" smtClean="0"/>
              <a:t> which will be put into the BCO (e.g. on addresses)</a:t>
            </a:r>
          </a:p>
          <a:p>
            <a:r>
              <a:rPr lang="en-US" baseline="0" dirty="0" smtClean="0"/>
              <a:t>Coming soon:</a:t>
            </a:r>
          </a:p>
          <a:p>
            <a:pPr lvl="1"/>
            <a:r>
              <a:rPr lang="en-US" dirty="0" smtClean="0"/>
              <a:t>Extended</a:t>
            </a:r>
            <a:r>
              <a:rPr lang="en-US" baseline="0" dirty="0" smtClean="0"/>
              <a:t> derivatives proofs of concept</a:t>
            </a:r>
          </a:p>
          <a:p>
            <a:pPr lvl="1"/>
            <a:r>
              <a:rPr lang="en-US" baseline="0" dirty="0" smtClean="0"/>
              <a:t>MBS / ABS / Loans</a:t>
            </a:r>
          </a:p>
          <a:p>
            <a:pPr lvl="1"/>
            <a:endParaRPr lang="en-US"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20</a:t>
            </a:fld>
            <a:endParaRPr lang="en-US" dirty="0"/>
          </a:p>
        </p:txBody>
      </p:sp>
    </p:spTree>
    <p:extLst>
      <p:ext uri="{BB962C8B-B14F-4D97-AF65-F5344CB8AC3E}">
        <p14:creationId xmlns:p14="http://schemas.microsoft.com/office/powerpoint/2010/main" val="23924194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Finance</a:t>
            </a:r>
            <a:r>
              <a:rPr lang="en-US" baseline="0" dirty="0" smtClean="0"/>
              <a:t> Domain Task Force</a:t>
            </a:r>
            <a:endParaRPr lang="en-US" dirty="0"/>
          </a:p>
        </p:txBody>
      </p:sp>
      <p:sp>
        <p:nvSpPr>
          <p:cNvPr id="3" name="Content Placeholder 2"/>
          <p:cNvSpPr>
            <a:spLocks noGrp="1"/>
          </p:cNvSpPr>
          <p:nvPr>
            <p:ph idx="1"/>
          </p:nvPr>
        </p:nvSpPr>
        <p:spPr/>
        <p:txBody>
          <a:bodyPr/>
          <a:lstStyle/>
          <a:p>
            <a:r>
              <a:rPr lang="en-US" sz="2400" dirty="0" smtClean="0"/>
              <a:t>Tuesday 11 December</a:t>
            </a:r>
          </a:p>
          <a:p>
            <a:pPr lvl="1"/>
            <a:r>
              <a:rPr lang="en-US" sz="2000" dirty="0" smtClean="0"/>
              <a:t>Financial Data and Semantics: challenges and emerging opportunities</a:t>
            </a:r>
          </a:p>
          <a:p>
            <a:pPr lvl="1"/>
            <a:r>
              <a:rPr lang="en-US" sz="2000" dirty="0" smtClean="0"/>
              <a:t>SMART</a:t>
            </a:r>
            <a:r>
              <a:rPr lang="en-US" sz="2000" baseline="0" dirty="0" smtClean="0"/>
              <a:t> Regulation project</a:t>
            </a:r>
          </a:p>
          <a:p>
            <a:pPr lvl="1"/>
            <a:r>
              <a:rPr lang="en-US" sz="2000" baseline="0" dirty="0" smtClean="0"/>
              <a:t>FIRO and SMART Regulation</a:t>
            </a:r>
          </a:p>
          <a:p>
            <a:pPr lvl="1"/>
            <a:r>
              <a:rPr lang="en-US" sz="2000" baseline="0" dirty="0" smtClean="0"/>
              <a:t>LEI and Supply Chain</a:t>
            </a:r>
          </a:p>
          <a:p>
            <a:pPr lvl="1"/>
            <a:r>
              <a:rPr lang="en-US" sz="2000" baseline="0" dirty="0" smtClean="0"/>
              <a:t>Financial contracts and risk management</a:t>
            </a:r>
          </a:p>
          <a:p>
            <a:pPr lvl="1"/>
            <a:r>
              <a:rPr lang="en-US" sz="2000" baseline="0" dirty="0" smtClean="0"/>
              <a:t>Regulation W and Front-running</a:t>
            </a:r>
          </a:p>
          <a:p>
            <a:pPr lvl="1"/>
            <a:r>
              <a:rPr lang="en-US" sz="2000" baseline="0" dirty="0" smtClean="0"/>
              <a:t>Payments Traceability</a:t>
            </a:r>
            <a:endParaRPr lang="en-US" sz="2000" dirty="0" smtClean="0"/>
          </a:p>
          <a:p>
            <a:r>
              <a:rPr lang="en-US" sz="2400" dirty="0" smtClean="0"/>
              <a:t>Wednesday 12 December</a:t>
            </a:r>
          </a:p>
          <a:p>
            <a:pPr lvl="1"/>
            <a:r>
              <a:rPr lang="en-US" sz="2000" dirty="0" smtClean="0"/>
              <a:t>FIBO Business Entities working sessions</a:t>
            </a:r>
          </a:p>
          <a:p>
            <a:pPr lvl="1"/>
            <a:r>
              <a:rPr lang="en-US" sz="2000" dirty="0" smtClean="0"/>
              <a:t>Model Driven Message interoperability</a:t>
            </a:r>
            <a:r>
              <a:rPr lang="en-US" sz="2000" baseline="0" dirty="0" smtClean="0"/>
              <a:t> </a:t>
            </a:r>
            <a:r>
              <a:rPr lang="en-US" sz="2000" dirty="0" smtClean="0"/>
              <a:t>(MDMI)</a:t>
            </a:r>
          </a:p>
          <a:p>
            <a:pPr lvl="1"/>
            <a:r>
              <a:rPr lang="en-US" sz="2000" dirty="0" smtClean="0"/>
              <a:t>Property and Casualty</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21</a:t>
            </a:fld>
            <a:endParaRPr lang="en-US" dirty="0"/>
          </a:p>
        </p:txBody>
      </p:sp>
    </p:spTree>
    <p:extLst>
      <p:ext uri="{BB962C8B-B14F-4D97-AF65-F5344CB8AC3E}">
        <p14:creationId xmlns:p14="http://schemas.microsoft.com/office/powerpoint/2010/main" val="2153334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2800" kern="1200" baseline="0" dirty="0" smtClean="0">
                <a:solidFill>
                  <a:schemeClr val="tx1"/>
                </a:solidFill>
                <a:effectLst/>
                <a:latin typeface="+mj-lt"/>
                <a:ea typeface="+mj-ea"/>
                <a:cs typeface="+mj-cs"/>
              </a:rPr>
              <a:t>Regulation W and Front-running</a:t>
            </a:r>
            <a:endParaRPr lang="en-US" dirty="0"/>
          </a:p>
        </p:txBody>
      </p:sp>
      <p:sp>
        <p:nvSpPr>
          <p:cNvPr id="3" name="Content Placeholder 2"/>
          <p:cNvSpPr>
            <a:spLocks noGrp="1"/>
          </p:cNvSpPr>
          <p:nvPr>
            <p:ph idx="1"/>
          </p:nvPr>
        </p:nvSpPr>
        <p:spPr/>
        <p:txBody>
          <a:bodyPr/>
          <a:lstStyle/>
          <a:p>
            <a:r>
              <a:rPr lang="en-US" dirty="0" smtClean="0"/>
              <a:t>Business introduction</a:t>
            </a:r>
          </a:p>
          <a:p>
            <a:pPr lvl="1"/>
            <a:r>
              <a:rPr lang="en-US" dirty="0" smtClean="0"/>
              <a:t>Wesley Moore, Wells Fargo</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22</a:t>
            </a:fld>
            <a:endParaRPr lang="en-US" dirty="0"/>
          </a:p>
        </p:txBody>
      </p:sp>
    </p:spTree>
    <p:extLst>
      <p:ext uri="{BB962C8B-B14F-4D97-AF65-F5344CB8AC3E}">
        <p14:creationId xmlns:p14="http://schemas.microsoft.com/office/powerpoint/2010/main" val="2672223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 FIBO Details</a:t>
            </a:r>
            <a:endParaRPr lang="en-US" dirty="0"/>
          </a:p>
        </p:txBody>
      </p:sp>
      <p:sp>
        <p:nvSpPr>
          <p:cNvPr id="3" name="Content Placeholder 2"/>
          <p:cNvSpPr>
            <a:spLocks noGrp="1"/>
          </p:cNvSpPr>
          <p:nvPr>
            <p:ph idx="1"/>
          </p:nvPr>
        </p:nvSpPr>
        <p:spPr/>
        <p:txBody>
          <a:bodyPr/>
          <a:lstStyle/>
          <a:p>
            <a:r>
              <a:rPr lang="en-US" dirty="0" smtClean="0"/>
              <a:t>Decisions made on Thursday Calls</a:t>
            </a:r>
          </a:p>
          <a:p>
            <a:endParaRPr lang="en-US" dirty="0" smtClean="0"/>
          </a:p>
          <a:p>
            <a:r>
              <a:rPr lang="en-US" dirty="0" smtClean="0"/>
              <a:t>Open technical</a:t>
            </a:r>
            <a:r>
              <a:rPr lang="en-US" baseline="0" dirty="0" smtClean="0"/>
              <a:t> issues</a:t>
            </a:r>
          </a:p>
          <a:p>
            <a:endParaRPr lang="en-US" baseline="0" dirty="0" smtClean="0"/>
          </a:p>
          <a:p>
            <a:pPr lvl="0"/>
            <a:r>
              <a:rPr lang="en-US" baseline="0" dirty="0" smtClean="0"/>
              <a:t>For detailed notes of all these discussions see</a:t>
            </a:r>
          </a:p>
          <a:p>
            <a:endParaRPr lang="en-US" baseline="0" dirty="0" smtClean="0"/>
          </a:p>
          <a:p>
            <a:pPr lvl="1"/>
            <a:r>
              <a:rPr lang="en-US" baseline="0" dirty="0" smtClean="0">
                <a:hlinkClick r:id="rId2"/>
              </a:rPr>
              <a:t>http://www.omgwiki.org/OMG-FDTF/doku.php?id=start</a:t>
            </a:r>
            <a:endParaRPr lang="en-US" baseline="0" dirty="0" smtClean="0"/>
          </a:p>
          <a:p>
            <a:pPr lvl="1"/>
            <a:endParaRPr lang="en-US" baseline="0" dirty="0" smtClean="0"/>
          </a:p>
          <a:p>
            <a:pPr lvl="1"/>
            <a:r>
              <a:rPr lang="en-US" baseline="0" dirty="0" smtClean="0"/>
              <a:t>This will also be updated with a complete list of the decisions made on the Thursday Workstream calls to date</a:t>
            </a:r>
          </a:p>
          <a:p>
            <a:pPr lvl="1"/>
            <a:r>
              <a:rPr lang="en-US" sz="2400" kern="1200" dirty="0" smtClean="0">
                <a:solidFill>
                  <a:schemeClr val="tx1"/>
                </a:solidFill>
                <a:effectLst/>
                <a:latin typeface="+mn-lt"/>
                <a:ea typeface="+mn-ea"/>
                <a:cs typeface="+mn-cs"/>
              </a:rPr>
              <a:t>All decisions on standard and technical implementation are made and</a:t>
            </a:r>
            <a:r>
              <a:rPr lang="en-US" sz="2400" kern="1200" baseline="0" dirty="0" smtClean="0">
                <a:solidFill>
                  <a:schemeClr val="tx1"/>
                </a:solidFill>
                <a:effectLst/>
                <a:latin typeface="+mn-lt"/>
                <a:ea typeface="+mn-ea"/>
                <a:cs typeface="+mn-cs"/>
              </a:rPr>
              <a:t> only made on these calls</a:t>
            </a:r>
            <a:endParaRPr lang="en-US" sz="2400" dirty="0" smtClean="0">
              <a:effectLst/>
            </a:endParaRP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23</a:t>
            </a:fld>
            <a:endParaRPr lang="en-US" dirty="0"/>
          </a:p>
        </p:txBody>
      </p:sp>
    </p:spTree>
    <p:extLst>
      <p:ext uri="{BB962C8B-B14F-4D97-AF65-F5344CB8AC3E}">
        <p14:creationId xmlns:p14="http://schemas.microsoft.com/office/powerpoint/2010/main" val="202782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Decisions Made on Thursday Calls</a:t>
            </a:r>
            <a:endParaRPr lang="en-US" dirty="0"/>
          </a:p>
        </p:txBody>
      </p:sp>
      <p:sp>
        <p:nvSpPr>
          <p:cNvPr id="3" name="Content Placeholder 2"/>
          <p:cNvSpPr>
            <a:spLocks noGrp="1"/>
          </p:cNvSpPr>
          <p:nvPr>
            <p:ph idx="1"/>
          </p:nvPr>
        </p:nvSpPr>
        <p:spPr/>
        <p:txBody>
          <a:bodyPr/>
          <a:lstStyle/>
          <a:p>
            <a:r>
              <a:rPr lang="en-US" sz="2400" dirty="0" smtClean="0"/>
              <a:t>ODM Profile – FIBO sub-set and graphical renditions</a:t>
            </a:r>
          </a:p>
          <a:p>
            <a:r>
              <a:rPr lang="en-US" sz="2400" dirty="0" smtClean="0"/>
              <a:t>External Ontologies</a:t>
            </a:r>
          </a:p>
          <a:p>
            <a:pPr lvl="1"/>
            <a:r>
              <a:rPr lang="en-US" sz="2000" dirty="0" smtClean="0"/>
              <a:t>Criteria</a:t>
            </a:r>
            <a:r>
              <a:rPr lang="en-US" sz="2000" baseline="0" dirty="0" smtClean="0"/>
              <a:t> for selection and use</a:t>
            </a:r>
          </a:p>
          <a:p>
            <a:pPr lvl="1"/>
            <a:r>
              <a:rPr lang="en-US" sz="2000" baseline="0" dirty="0" smtClean="0"/>
              <a:t>Methods for incorporation</a:t>
            </a:r>
          </a:p>
          <a:p>
            <a:pPr lvl="2"/>
            <a:r>
              <a:rPr lang="en-US" sz="1800" dirty="0" smtClean="0"/>
              <a:t>There are 3 of these depending on the state and scope of the external ontology</a:t>
            </a:r>
          </a:p>
          <a:p>
            <a:pPr lvl="0"/>
            <a:r>
              <a:rPr lang="en-US" sz="2400" dirty="0" smtClean="0"/>
              <a:t>Annotation metadata</a:t>
            </a:r>
          </a:p>
          <a:p>
            <a:pPr lvl="1"/>
            <a:r>
              <a:rPr lang="en-US" sz="2000" dirty="0" smtClean="0"/>
              <a:t>Extension and reuse of DC, SKOS terms</a:t>
            </a:r>
          </a:p>
          <a:p>
            <a:pPr lvl="1"/>
            <a:r>
              <a:rPr lang="en-US" sz="2000" dirty="0" smtClean="0"/>
              <a:t>Rendition as OWL Annotation Properties</a:t>
            </a:r>
          </a:p>
          <a:p>
            <a:pPr lvl="1"/>
            <a:r>
              <a:rPr lang="en-US" sz="2000" dirty="0" smtClean="0"/>
              <a:t>Population of instances</a:t>
            </a:r>
          </a:p>
          <a:p>
            <a:pPr lvl="1"/>
            <a:r>
              <a:rPr lang="en-US" sz="2000" dirty="0" smtClean="0"/>
              <a:t>Migration from existing UML notes</a:t>
            </a:r>
          </a:p>
          <a:p>
            <a:pPr lvl="0"/>
            <a:r>
              <a:rPr lang="en-US" sz="2400" dirty="0" smtClean="0"/>
              <a:t>Conformant</a:t>
            </a:r>
            <a:r>
              <a:rPr lang="en-US" sz="2400" baseline="0" dirty="0" smtClean="0"/>
              <a:t> FIBO applications</a:t>
            </a:r>
          </a:p>
          <a:p>
            <a:pPr lvl="0"/>
            <a:r>
              <a:rPr lang="en-US" sz="2400" baseline="0" dirty="0" smtClean="0"/>
              <a:t>Other OMG document features, informative annexes, refs etc. </a:t>
            </a:r>
            <a:endParaRPr lang="en-US" sz="2400" dirty="0" smtClean="0"/>
          </a:p>
          <a:p>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24</a:t>
            </a:fld>
            <a:endParaRPr lang="en-US" dirty="0"/>
          </a:p>
        </p:txBody>
      </p:sp>
    </p:spTree>
    <p:extLst>
      <p:ext uri="{BB962C8B-B14F-4D97-AF65-F5344CB8AC3E}">
        <p14:creationId xmlns:p14="http://schemas.microsoft.com/office/powerpoint/2010/main" val="3626161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Technical Questions</a:t>
            </a:r>
            <a:endParaRPr lang="en-US" dirty="0"/>
          </a:p>
        </p:txBody>
      </p:sp>
      <p:sp>
        <p:nvSpPr>
          <p:cNvPr id="3" name="Content Placeholder 2"/>
          <p:cNvSpPr>
            <a:spLocks noGrp="1"/>
          </p:cNvSpPr>
          <p:nvPr>
            <p:ph idx="1"/>
          </p:nvPr>
        </p:nvSpPr>
        <p:spPr/>
        <p:txBody>
          <a:bodyPr/>
          <a:lstStyle/>
          <a:p>
            <a:r>
              <a:rPr lang="en-US" dirty="0" smtClean="0"/>
              <a:t>Property Restrictions</a:t>
            </a:r>
          </a:p>
          <a:p>
            <a:pPr lvl="1"/>
            <a:r>
              <a:rPr lang="en-US" dirty="0" smtClean="0"/>
              <a:t>How to simplify the number of relationships facts and give these shorter unique</a:t>
            </a:r>
            <a:r>
              <a:rPr lang="en-US" baseline="0" dirty="0" smtClean="0"/>
              <a:t> names as a result</a:t>
            </a:r>
          </a:p>
          <a:p>
            <a:pPr lvl="1"/>
            <a:r>
              <a:rPr lang="en-US" baseline="0" dirty="0" smtClean="0"/>
              <a:t>Show facts as narrowing down of other more general facts</a:t>
            </a:r>
          </a:p>
          <a:p>
            <a:pPr lvl="1"/>
            <a:endParaRPr lang="en-US" dirty="0" smtClean="0"/>
          </a:p>
          <a:p>
            <a:r>
              <a:rPr lang="en-US" dirty="0" smtClean="0"/>
              <a:t>Property</a:t>
            </a:r>
            <a:r>
              <a:rPr lang="en-US" baseline="0" dirty="0" smtClean="0"/>
              <a:t> Chains</a:t>
            </a:r>
          </a:p>
          <a:p>
            <a:pPr lvl="1"/>
            <a:r>
              <a:rPr lang="en-US" dirty="0" smtClean="0"/>
              <a:t>How to indicate that a relationship fact about something is derived from two facts </a:t>
            </a:r>
          </a:p>
          <a:p>
            <a:pPr lvl="1"/>
            <a:r>
              <a:rPr lang="en-US" dirty="0" smtClean="0"/>
              <a:t>How</a:t>
            </a:r>
            <a:r>
              <a:rPr lang="en-US" baseline="0" dirty="0" smtClean="0"/>
              <a:t> to present just the single, simple fact where needed</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25</a:t>
            </a:fld>
            <a:endParaRPr lang="en-US" dirty="0"/>
          </a:p>
        </p:txBody>
      </p:sp>
    </p:spTree>
    <p:extLst>
      <p:ext uri="{BB962C8B-B14F-4D97-AF65-F5344CB8AC3E}">
        <p14:creationId xmlns:p14="http://schemas.microsoft.com/office/powerpoint/2010/main" val="1892265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Restrictions</a:t>
            </a:r>
            <a:endParaRPr lang="en-US" dirty="0"/>
          </a:p>
        </p:txBody>
      </p:sp>
      <p:sp>
        <p:nvSpPr>
          <p:cNvPr id="3" name="Content Placeholder 2"/>
          <p:cNvSpPr>
            <a:spLocks noGrp="1"/>
          </p:cNvSpPr>
          <p:nvPr>
            <p:ph idx="1"/>
          </p:nvPr>
        </p:nvSpPr>
        <p:spPr/>
        <p:txBody>
          <a:bodyPr/>
          <a:lstStyle/>
          <a:p>
            <a:pPr lvl="0"/>
            <a:r>
              <a:rPr lang="en-US" b="1" baseline="0" dirty="0" smtClean="0"/>
              <a:t>What this means: </a:t>
            </a:r>
            <a:r>
              <a:rPr lang="en-US" baseline="0" dirty="0" smtClean="0"/>
              <a:t>More </a:t>
            </a:r>
            <a:r>
              <a:rPr lang="en-US" baseline="0" dirty="0" smtClean="0"/>
              <a:t>“Semantic Tech” facing rendition of relationship facts</a:t>
            </a:r>
          </a:p>
          <a:p>
            <a:pPr lvl="1"/>
            <a:r>
              <a:rPr lang="en-US" baseline="0" dirty="0" smtClean="0"/>
              <a:t>Relationship facts which are really just refinements of existing relationships facts and add not significant new meaning, are now defined using a semantic tech approach called “Restrictions”</a:t>
            </a:r>
          </a:p>
          <a:p>
            <a:pPr lvl="1"/>
            <a:r>
              <a:rPr lang="en-US" baseline="0" dirty="0" smtClean="0"/>
              <a:t>These will continue to be displayed the same way in business views (lines between classes). </a:t>
            </a:r>
          </a:p>
          <a:p>
            <a:pPr lvl="1"/>
            <a:endParaRPr lang="en-US" baseline="0" dirty="0" smtClean="0"/>
          </a:p>
          <a:p>
            <a:pPr lvl="0"/>
            <a:r>
              <a:rPr lang="en-US" baseline="0" dirty="0" smtClean="0"/>
              <a:t>Status:</a:t>
            </a:r>
          </a:p>
          <a:p>
            <a:pPr lvl="1"/>
            <a:r>
              <a:rPr lang="en-US" baseline="0" dirty="0" smtClean="0"/>
              <a:t>Identified the method and tested it</a:t>
            </a:r>
          </a:p>
          <a:p>
            <a:pPr lvl="1"/>
            <a:r>
              <a:rPr lang="en-US" baseline="0" dirty="0" smtClean="0"/>
              <a:t>To be implemented across the model</a:t>
            </a:r>
          </a:p>
          <a:p>
            <a:pPr lvl="1"/>
            <a:endParaRPr lang="en-US" baseline="0"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26</a:t>
            </a:fld>
            <a:endParaRPr lang="en-US" dirty="0"/>
          </a:p>
        </p:txBody>
      </p:sp>
    </p:spTree>
    <p:extLst>
      <p:ext uri="{BB962C8B-B14F-4D97-AF65-F5344CB8AC3E}">
        <p14:creationId xmlns:p14="http://schemas.microsoft.com/office/powerpoint/2010/main" val="12074475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Chains</a:t>
            </a:r>
            <a:endParaRPr lang="en-US" dirty="0"/>
          </a:p>
        </p:txBody>
      </p:sp>
      <p:sp>
        <p:nvSpPr>
          <p:cNvPr id="3" name="Content Placeholder 2"/>
          <p:cNvSpPr>
            <a:spLocks noGrp="1"/>
          </p:cNvSpPr>
          <p:nvPr>
            <p:ph idx="1"/>
          </p:nvPr>
        </p:nvSpPr>
        <p:spPr/>
        <p:txBody>
          <a:bodyPr/>
          <a:lstStyle/>
          <a:p>
            <a:r>
              <a:rPr lang="en-US" dirty="0" smtClean="0"/>
              <a:t>What this means: Relationship facts which are derived from two or  more other relationships facts</a:t>
            </a:r>
          </a:p>
          <a:p>
            <a:pPr rtl="0" fontAlgn="base"/>
            <a:r>
              <a:rPr lang="en-US" sz="2800" kern="1200" dirty="0" smtClean="0">
                <a:solidFill>
                  <a:schemeClr val="tx1"/>
                </a:solidFill>
                <a:effectLst/>
                <a:latin typeface="+mn-lt"/>
                <a:ea typeface="+mn-ea"/>
                <a:cs typeface="+mn-cs"/>
              </a:rPr>
              <a:t>Intent: be able to extract operational ontologies which disregard “Relative Thing” concepts and simply keep the direct relationship</a:t>
            </a:r>
            <a:endParaRPr lang="en-US" sz="2800" dirty="0" smtClean="0">
              <a:effectLst/>
            </a:endParaRPr>
          </a:p>
          <a:p>
            <a:pPr rtl="0" fontAlgn="base"/>
            <a:endParaRPr lang="en-US" sz="2800" kern="1200" dirty="0" smtClean="0">
              <a:solidFill>
                <a:schemeClr val="tx1"/>
              </a:solidFill>
              <a:effectLst/>
              <a:latin typeface="+mn-lt"/>
              <a:ea typeface="+mn-ea"/>
              <a:cs typeface="+mn-cs"/>
            </a:endParaRPr>
          </a:p>
          <a:p>
            <a:pPr lvl="1" rtl="0" fontAlgn="base"/>
            <a:r>
              <a:rPr lang="en-US" sz="2400" kern="1200" dirty="0" smtClean="0">
                <a:solidFill>
                  <a:schemeClr val="tx1"/>
                </a:solidFill>
                <a:effectLst/>
                <a:latin typeface="+mn-lt"/>
                <a:ea typeface="+mn-ea"/>
                <a:cs typeface="+mn-cs"/>
              </a:rPr>
              <a:t>Example: </a:t>
            </a:r>
            <a:endParaRPr lang="en-US" dirty="0" smtClean="0">
              <a:effectLst/>
            </a:endParaRPr>
          </a:p>
          <a:p>
            <a:pPr rtl="0" fontAlgn="base"/>
            <a:endParaRPr lang="en-US" sz="2800" kern="1200" dirty="0" smtClean="0">
              <a:solidFill>
                <a:schemeClr val="tx1"/>
              </a:solidFill>
              <a:effectLst/>
              <a:latin typeface="+mn-lt"/>
              <a:ea typeface="+mn-ea"/>
              <a:cs typeface="+mn-cs"/>
            </a:endParaRPr>
          </a:p>
          <a:p>
            <a:pPr lvl="2" rtl="0" fontAlgn="base"/>
            <a:r>
              <a:rPr lang="en-US" sz="2000" kern="1200" dirty="0" smtClean="0">
                <a:solidFill>
                  <a:schemeClr val="tx1"/>
                </a:solidFill>
                <a:effectLst/>
                <a:latin typeface="+mn-lt"/>
                <a:ea typeface="+mn-ea"/>
                <a:cs typeface="+mn-cs"/>
              </a:rPr>
              <a:t>Company -&gt; Part</a:t>
            </a:r>
            <a:r>
              <a:rPr lang="en-US" sz="2000" kern="1200" baseline="0" dirty="0" smtClean="0">
                <a:solidFill>
                  <a:schemeClr val="tx1"/>
                </a:solidFill>
                <a:effectLst/>
                <a:latin typeface="+mn-lt"/>
                <a:ea typeface="+mn-ea"/>
                <a:cs typeface="+mn-cs"/>
              </a:rPr>
              <a:t> Owner -&gt; Company</a:t>
            </a:r>
            <a:endParaRPr lang="en-US" dirty="0" smtClean="0">
              <a:effectLst/>
            </a:endParaRPr>
          </a:p>
          <a:p>
            <a:pPr rtl="0" fontAlgn="base"/>
            <a:endParaRPr lang="en-US" sz="2800" kern="1200" baseline="0" dirty="0" smtClean="0">
              <a:solidFill>
                <a:schemeClr val="tx1"/>
              </a:solidFill>
              <a:effectLst/>
              <a:latin typeface="+mn-lt"/>
              <a:ea typeface="+mn-ea"/>
              <a:cs typeface="+mn-cs"/>
            </a:endParaRPr>
          </a:p>
          <a:p>
            <a:pPr lvl="2" rtl="0" fontAlgn="base"/>
            <a:r>
              <a:rPr lang="en-US" sz="2000" kern="1200" baseline="0" dirty="0" smtClean="0">
                <a:solidFill>
                  <a:schemeClr val="tx1"/>
                </a:solidFill>
                <a:effectLst/>
                <a:latin typeface="+mn-lt"/>
                <a:ea typeface="+mn-ea"/>
                <a:cs typeface="+mn-cs"/>
              </a:rPr>
              <a:t>Company -&gt; Company</a:t>
            </a:r>
            <a:endParaRPr lang="en-US" dirty="0" smtClean="0">
              <a:effectLst/>
            </a:endParaRPr>
          </a:p>
          <a:p>
            <a:endParaRPr lang="en-US"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27</a:t>
            </a:fld>
            <a:endParaRPr lang="en-US" dirty="0"/>
          </a:p>
        </p:txBody>
      </p:sp>
    </p:spTree>
    <p:extLst>
      <p:ext uri="{BB962C8B-B14F-4D97-AF65-F5344CB8AC3E}">
        <p14:creationId xmlns:p14="http://schemas.microsoft.com/office/powerpoint/2010/main" val="3108924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Chains</a:t>
            </a:r>
            <a:endParaRPr lang="en-US" dirty="0"/>
          </a:p>
        </p:txBody>
      </p:sp>
      <p:sp>
        <p:nvSpPr>
          <p:cNvPr id="3" name="Content Placeholder 2"/>
          <p:cNvSpPr>
            <a:spLocks noGrp="1"/>
          </p:cNvSpPr>
          <p:nvPr>
            <p:ph idx="1"/>
          </p:nvPr>
        </p:nvSpPr>
        <p:spPr/>
        <p:txBody>
          <a:bodyPr/>
          <a:lstStyle/>
          <a:p>
            <a:r>
              <a:rPr lang="en-US" dirty="0" smtClean="0"/>
              <a:t>What this means: Relationship facts which are derived from two or  more other relationships facts</a:t>
            </a:r>
          </a:p>
          <a:p>
            <a:pPr rtl="0" fontAlgn="base"/>
            <a:r>
              <a:rPr lang="en-US" sz="2800" kern="1200" dirty="0" smtClean="0">
                <a:solidFill>
                  <a:schemeClr val="tx1"/>
                </a:solidFill>
                <a:effectLst/>
                <a:latin typeface="+mn-lt"/>
                <a:ea typeface="+mn-ea"/>
                <a:cs typeface="+mn-cs"/>
              </a:rPr>
              <a:t>Intent: be able to extract operational ontologies which disregard “Relative Thing” concepts and simply keep the direct relationship</a:t>
            </a:r>
            <a:endParaRPr lang="en-US" sz="2800" dirty="0" smtClean="0">
              <a:effectLst/>
            </a:endParaRPr>
          </a:p>
          <a:p>
            <a:pPr rtl="0" fontAlgn="base"/>
            <a:endParaRPr lang="en-US" sz="2800" kern="1200" dirty="0" smtClean="0">
              <a:solidFill>
                <a:schemeClr val="tx1"/>
              </a:solidFill>
              <a:effectLst/>
              <a:latin typeface="+mn-lt"/>
              <a:ea typeface="+mn-ea"/>
              <a:cs typeface="+mn-cs"/>
            </a:endParaRPr>
          </a:p>
          <a:p>
            <a:pPr lvl="1" rtl="0" fontAlgn="base"/>
            <a:r>
              <a:rPr lang="en-US" sz="2400" kern="1200" dirty="0" smtClean="0">
                <a:solidFill>
                  <a:schemeClr val="tx1"/>
                </a:solidFill>
                <a:effectLst/>
                <a:latin typeface="+mn-lt"/>
                <a:ea typeface="+mn-ea"/>
                <a:cs typeface="+mn-cs"/>
              </a:rPr>
              <a:t>Example: </a:t>
            </a:r>
            <a:endParaRPr lang="en-US" dirty="0" smtClean="0">
              <a:effectLst/>
            </a:endParaRPr>
          </a:p>
          <a:p>
            <a:pPr rtl="0" fontAlgn="base"/>
            <a:endParaRPr lang="en-US" sz="2800" kern="1200" dirty="0" smtClean="0">
              <a:solidFill>
                <a:schemeClr val="tx1"/>
              </a:solidFill>
              <a:effectLst/>
              <a:latin typeface="+mn-lt"/>
              <a:ea typeface="+mn-ea"/>
              <a:cs typeface="+mn-cs"/>
            </a:endParaRPr>
          </a:p>
          <a:p>
            <a:pPr lvl="2" rtl="0" fontAlgn="base"/>
            <a:r>
              <a:rPr lang="en-US" sz="2000" kern="1200" dirty="0" smtClean="0">
                <a:solidFill>
                  <a:schemeClr val="tx1"/>
                </a:solidFill>
                <a:effectLst/>
                <a:latin typeface="+mn-lt"/>
                <a:ea typeface="+mn-ea"/>
                <a:cs typeface="+mn-cs"/>
              </a:rPr>
              <a:t>Company -&gt; Part</a:t>
            </a:r>
            <a:r>
              <a:rPr lang="en-US" sz="2000" kern="1200" baseline="0" dirty="0" smtClean="0">
                <a:solidFill>
                  <a:schemeClr val="tx1"/>
                </a:solidFill>
                <a:effectLst/>
                <a:latin typeface="+mn-lt"/>
                <a:ea typeface="+mn-ea"/>
                <a:cs typeface="+mn-cs"/>
              </a:rPr>
              <a:t> Owner -&gt; Company</a:t>
            </a:r>
            <a:endParaRPr lang="en-US" dirty="0" smtClean="0">
              <a:effectLst/>
            </a:endParaRPr>
          </a:p>
          <a:p>
            <a:pPr rtl="0" fontAlgn="base"/>
            <a:endParaRPr lang="en-US" sz="2800" kern="1200" baseline="0" dirty="0" smtClean="0">
              <a:solidFill>
                <a:schemeClr val="tx1"/>
              </a:solidFill>
              <a:effectLst/>
              <a:latin typeface="+mn-lt"/>
              <a:ea typeface="+mn-ea"/>
              <a:cs typeface="+mn-cs"/>
            </a:endParaRPr>
          </a:p>
          <a:p>
            <a:pPr lvl="2" rtl="0" fontAlgn="base"/>
            <a:r>
              <a:rPr lang="en-US" sz="2000" kern="1200" baseline="0" dirty="0" smtClean="0">
                <a:solidFill>
                  <a:schemeClr val="tx1"/>
                </a:solidFill>
                <a:effectLst/>
                <a:latin typeface="+mn-lt"/>
                <a:ea typeface="+mn-ea"/>
                <a:cs typeface="+mn-cs"/>
              </a:rPr>
              <a:t>Company -&gt; Company</a:t>
            </a:r>
            <a:endParaRPr lang="en-US" dirty="0" smtClean="0">
              <a:effectLst/>
            </a:endParaRPr>
          </a:p>
          <a:p>
            <a:endParaRPr lang="en-US"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28</a:t>
            </a:fld>
            <a:endParaRPr lang="en-US" dirty="0"/>
          </a:p>
        </p:txBody>
      </p:sp>
      <p:sp>
        <p:nvSpPr>
          <p:cNvPr id="5" name="TextBox 4"/>
          <p:cNvSpPr txBox="1"/>
          <p:nvPr/>
        </p:nvSpPr>
        <p:spPr>
          <a:xfrm>
            <a:off x="2971800" y="4114800"/>
            <a:ext cx="2590800" cy="338554"/>
          </a:xfrm>
          <a:prstGeom prst="rect">
            <a:avLst/>
          </a:prstGeom>
          <a:noFill/>
        </p:spPr>
        <p:txBody>
          <a:bodyPr wrap="square" rtlCol="0">
            <a:spAutoFit/>
          </a:bodyPr>
          <a:lstStyle/>
          <a:p>
            <a:r>
              <a:rPr lang="en-US" sz="1600" dirty="0" smtClean="0">
                <a:solidFill>
                  <a:srgbClr val="FF0000"/>
                </a:solidFill>
              </a:rPr>
              <a:t>“Relative Thing” i.e. Party</a:t>
            </a:r>
            <a:endParaRPr lang="en-US" dirty="0">
              <a:solidFill>
                <a:srgbClr val="FF0000"/>
              </a:solidFill>
            </a:endParaRPr>
          </a:p>
        </p:txBody>
      </p:sp>
      <p:cxnSp>
        <p:nvCxnSpPr>
          <p:cNvPr id="7" name="Straight Arrow Connector 6"/>
          <p:cNvCxnSpPr>
            <a:stCxn id="5" idx="2"/>
          </p:cNvCxnSpPr>
          <p:nvPr/>
        </p:nvCxnSpPr>
        <p:spPr>
          <a:xfrm flipH="1">
            <a:off x="3581400" y="4453354"/>
            <a:ext cx="685800" cy="2710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876800" y="5562600"/>
            <a:ext cx="2819400" cy="584775"/>
          </a:xfrm>
          <a:prstGeom prst="rect">
            <a:avLst/>
          </a:prstGeom>
          <a:noFill/>
        </p:spPr>
        <p:txBody>
          <a:bodyPr wrap="square" rtlCol="0">
            <a:spAutoFit/>
          </a:bodyPr>
          <a:lstStyle/>
          <a:p>
            <a:r>
              <a:rPr lang="en-US" sz="1600" dirty="0" smtClean="0">
                <a:solidFill>
                  <a:srgbClr val="FF0000"/>
                </a:solidFill>
              </a:rPr>
              <a:t>Direct relationship </a:t>
            </a:r>
          </a:p>
          <a:p>
            <a:r>
              <a:rPr lang="en-US" sz="1600" dirty="0" smtClean="0">
                <a:solidFill>
                  <a:srgbClr val="FF0000"/>
                </a:solidFill>
              </a:rPr>
              <a:t>e.g. ‘has part owner’</a:t>
            </a:r>
            <a:endParaRPr lang="en-US" dirty="0">
              <a:solidFill>
                <a:srgbClr val="FF0000"/>
              </a:solidFill>
            </a:endParaRPr>
          </a:p>
        </p:txBody>
      </p:sp>
      <p:cxnSp>
        <p:nvCxnSpPr>
          <p:cNvPr id="13" name="Straight Arrow Connector 12"/>
          <p:cNvCxnSpPr>
            <a:stCxn id="12" idx="1"/>
          </p:cNvCxnSpPr>
          <p:nvPr/>
        </p:nvCxnSpPr>
        <p:spPr>
          <a:xfrm flipH="1">
            <a:off x="4267200" y="5854988"/>
            <a:ext cx="6096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4246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Detailed</a:t>
            </a:r>
            <a:r>
              <a:rPr lang="en-US" baseline="0" dirty="0" smtClean="0"/>
              <a:t> Requirement</a:t>
            </a:r>
            <a:endParaRPr lang="en-US" dirty="0"/>
          </a:p>
        </p:txBody>
      </p:sp>
      <p:sp>
        <p:nvSpPr>
          <p:cNvPr id="3" name="Content Placeholder 2"/>
          <p:cNvSpPr>
            <a:spLocks noGrp="1"/>
          </p:cNvSpPr>
          <p:nvPr>
            <p:ph idx="1"/>
          </p:nvPr>
        </p:nvSpPr>
        <p:spPr/>
        <p:txBody>
          <a:bodyPr/>
          <a:lstStyle/>
          <a:p>
            <a:pPr marL="342900" marR="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baseline="0" dirty="0" smtClean="0">
                <a:solidFill>
                  <a:schemeClr val="tx1"/>
                </a:solidFill>
                <a:effectLst/>
                <a:latin typeface="+mn-lt"/>
                <a:ea typeface="+mn-ea"/>
                <a:cs typeface="+mn-cs"/>
              </a:rPr>
              <a:t>We had been using a simple pattern whereby object properties have more than one parent. It turns out this is wrong</a:t>
            </a:r>
            <a:endParaRPr lang="en-US" sz="2800" dirty="0" smtClean="0">
              <a:effectLst/>
            </a:endParaRPr>
          </a:p>
          <a:p>
            <a:endParaRPr lang="en-US" dirty="0" smtClean="0"/>
          </a:p>
          <a:p>
            <a:r>
              <a:rPr lang="en-US" dirty="0" smtClean="0"/>
              <a:t>These require the use of a new ODM construct</a:t>
            </a:r>
          </a:p>
          <a:p>
            <a:pPr lvl="1"/>
            <a:r>
              <a:rPr lang="en-US" dirty="0" smtClean="0"/>
              <a:t>To be added to the table in Foundations Specification</a:t>
            </a:r>
          </a:p>
          <a:p>
            <a:pPr lvl="1"/>
            <a:r>
              <a:rPr lang="en-US" dirty="0" smtClean="0"/>
              <a:t>Rendered</a:t>
            </a:r>
            <a:r>
              <a:rPr lang="en-US" baseline="0" dirty="0" smtClean="0"/>
              <a:t> as a blue line with attached box (UML </a:t>
            </a:r>
            <a:r>
              <a:rPr lang="en-US" baseline="0" dirty="0" err="1" smtClean="0"/>
              <a:t>AssClass</a:t>
            </a:r>
            <a:r>
              <a:rPr lang="en-US" baseline="0" dirty="0" smtClean="0"/>
              <a:t>)</a:t>
            </a:r>
          </a:p>
          <a:p>
            <a:pPr lvl="1"/>
            <a:r>
              <a:rPr lang="en-US" dirty="0" smtClean="0"/>
              <a:t>Problem: Need to represent sequence</a:t>
            </a:r>
          </a:p>
          <a:p>
            <a:pPr marL="0" lvl="0" indent="0">
              <a:buNone/>
            </a:pPr>
            <a:endParaRPr lang="en-US" baseline="0" dirty="0" smtClean="0"/>
          </a:p>
          <a:p>
            <a:pPr marL="0" lvl="0" indent="0">
              <a:buNone/>
            </a:pPr>
            <a:r>
              <a:rPr lang="en-US" baseline="0" dirty="0" smtClean="0"/>
              <a:t>If we do go with the </a:t>
            </a:r>
            <a:r>
              <a:rPr lang="en-US" baseline="0" dirty="0" err="1" smtClean="0"/>
              <a:t>AssClass</a:t>
            </a:r>
            <a:r>
              <a:rPr lang="en-US" baseline="0" dirty="0" smtClean="0"/>
              <a:t> construct above, need to be able to relate the single object property with the property chain, e.g. via some SKOS relationship</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29</a:t>
            </a:fld>
            <a:endParaRPr lang="en-US" dirty="0"/>
          </a:p>
        </p:txBody>
      </p:sp>
    </p:spTree>
    <p:extLst>
      <p:ext uri="{BB962C8B-B14F-4D97-AF65-F5344CB8AC3E}">
        <p14:creationId xmlns:p14="http://schemas.microsoft.com/office/powerpoint/2010/main" val="239414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dirty="0" smtClean="0"/>
              <a:t>Financial Industry Business Ontology (FIBO)</a:t>
            </a:r>
            <a:endParaRPr lang="en-US" dirty="0"/>
          </a:p>
        </p:txBody>
      </p:sp>
      <p:sp>
        <p:nvSpPr>
          <p:cNvPr id="3" name="Subtitle 2"/>
          <p:cNvSpPr>
            <a:spLocks noGrp="1"/>
          </p:cNvSpPr>
          <p:nvPr>
            <p:ph type="subTitle" idx="1"/>
          </p:nvPr>
        </p:nvSpPr>
        <p:spPr/>
        <p:txBody>
          <a:bodyPr>
            <a:normAutofit/>
          </a:bodyPr>
          <a:lstStyle/>
          <a:p>
            <a:r>
              <a:rPr lang="en-US" dirty="0" smtClean="0">
                <a:solidFill>
                  <a:srgbClr val="898989"/>
                </a:solidFill>
              </a:rPr>
              <a:t>Monthly Status/review</a:t>
            </a:r>
          </a:p>
          <a:p>
            <a:r>
              <a:rPr lang="en-US" dirty="0" smtClean="0">
                <a:solidFill>
                  <a:srgbClr val="898989"/>
                </a:solidFill>
              </a:rPr>
              <a:t>Wednesday </a:t>
            </a:r>
            <a:r>
              <a:rPr lang="en-US" dirty="0" smtClean="0">
                <a:solidFill>
                  <a:srgbClr val="898989"/>
                </a:solidFill>
              </a:rPr>
              <a:t>November 7</a:t>
            </a:r>
            <a:r>
              <a:rPr lang="en-US" baseline="30000" dirty="0" smtClean="0">
                <a:solidFill>
                  <a:srgbClr val="898989"/>
                </a:solidFill>
              </a:rPr>
              <a:t>th</a:t>
            </a:r>
            <a:r>
              <a:rPr lang="en-US" dirty="0" smtClean="0">
                <a:solidFill>
                  <a:srgbClr val="898989"/>
                </a:solidFill>
              </a:rPr>
              <a:t> </a:t>
            </a:r>
            <a:r>
              <a:rPr lang="en-US" dirty="0" smtClean="0">
                <a:solidFill>
                  <a:srgbClr val="898989"/>
                </a:solidFill>
              </a:rPr>
              <a:t>2012</a:t>
            </a:r>
          </a:p>
        </p:txBody>
      </p:sp>
      <p:pic>
        <p:nvPicPr>
          <p:cNvPr id="13315" name="Picture 3" descr="[OMG's 20th Anniversary]"/>
          <p:cNvPicPr>
            <a:picLocks noChangeAspect="1" noChangeArrowheads="1"/>
          </p:cNvPicPr>
          <p:nvPr/>
        </p:nvPicPr>
        <p:blipFill>
          <a:blip r:embed="rId2" cstate="print"/>
          <a:srcRect/>
          <a:stretch>
            <a:fillRect/>
          </a:stretch>
        </p:blipFill>
        <p:spPr bwMode="auto">
          <a:xfrm>
            <a:off x="100012" y="76200"/>
            <a:ext cx="2185988" cy="828675"/>
          </a:xfrm>
          <a:prstGeom prst="rect">
            <a:avLst/>
          </a:prstGeom>
          <a:noFill/>
          <a:ln w="9525">
            <a:noFill/>
            <a:miter lim="800000"/>
            <a:headEnd/>
            <a:tailEnd/>
          </a:ln>
        </p:spPr>
      </p:pic>
      <p:pic>
        <p:nvPicPr>
          <p:cNvPr id="13316" name="Picture 4" descr="EDMC"/>
          <p:cNvPicPr>
            <a:picLocks noChangeAspect="1" noChangeArrowheads="1"/>
          </p:cNvPicPr>
          <p:nvPr/>
        </p:nvPicPr>
        <p:blipFill>
          <a:blip r:embed="rId3" cstate="print"/>
          <a:srcRect/>
          <a:stretch>
            <a:fillRect/>
          </a:stretch>
        </p:blipFill>
        <p:spPr bwMode="auto">
          <a:xfrm>
            <a:off x="7391400" y="34925"/>
            <a:ext cx="1600200" cy="879475"/>
          </a:xfrm>
          <a:prstGeom prst="rect">
            <a:avLst/>
          </a:prstGeom>
          <a:noFill/>
          <a:ln w="9525">
            <a:noFill/>
            <a:miter lim="800000"/>
            <a:headEnd/>
            <a:tailEnd/>
          </a:ln>
        </p:spPr>
      </p:pic>
      <p:pic>
        <p:nvPicPr>
          <p:cNvPr id="13317" name="Picture 5" descr="http://fdtf.omg.org/images/buttons-icons-lines/finance.gif"/>
          <p:cNvPicPr>
            <a:picLocks noChangeAspect="1" noChangeArrowheads="1"/>
          </p:cNvPicPr>
          <p:nvPr/>
        </p:nvPicPr>
        <p:blipFill>
          <a:blip r:embed="rId4" cstate="print"/>
          <a:srcRect/>
          <a:stretch>
            <a:fillRect/>
          </a:stretch>
        </p:blipFill>
        <p:spPr bwMode="auto">
          <a:xfrm>
            <a:off x="2362200" y="304800"/>
            <a:ext cx="5029200" cy="304800"/>
          </a:xfrm>
          <a:prstGeom prst="rect">
            <a:avLst/>
          </a:prstGeom>
          <a:noFill/>
          <a:ln w="9525">
            <a:noFill/>
            <a:miter lim="800000"/>
            <a:headEnd/>
            <a:tailEnd/>
          </a:ln>
        </p:spPr>
      </p:pic>
    </p:spTree>
    <p:extLst>
      <p:ext uri="{BB962C8B-B14F-4D97-AF65-F5344CB8AC3E}">
        <p14:creationId xmlns:p14="http://schemas.microsoft.com/office/powerpoint/2010/main" val="42477358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Issues</a:t>
            </a:r>
            <a:r>
              <a:rPr lang="en-US" baseline="0" dirty="0" smtClean="0"/>
              <a:t> Plan</a:t>
            </a:r>
            <a:endParaRPr lang="en-US" dirty="0"/>
          </a:p>
        </p:txBody>
      </p:sp>
      <p:sp>
        <p:nvSpPr>
          <p:cNvPr id="3" name="Content Placeholder 2"/>
          <p:cNvSpPr>
            <a:spLocks noGrp="1"/>
          </p:cNvSpPr>
          <p:nvPr>
            <p:ph idx="1"/>
          </p:nvPr>
        </p:nvSpPr>
        <p:spPr/>
        <p:txBody>
          <a:bodyPr/>
          <a:lstStyle/>
          <a:p>
            <a:r>
              <a:rPr lang="en-US" dirty="0" smtClean="0"/>
              <a:t>Add “functional” indication</a:t>
            </a:r>
            <a:r>
              <a:rPr lang="en-US" baseline="0" dirty="0" smtClean="0"/>
              <a:t> on properties both graphically and in metadata (tagged values)</a:t>
            </a:r>
            <a:endParaRPr lang="en-US" dirty="0" smtClean="0"/>
          </a:p>
          <a:p>
            <a:r>
              <a:rPr lang="en-US" dirty="0" smtClean="0"/>
              <a:t>Include our best shot</a:t>
            </a:r>
            <a:r>
              <a:rPr lang="en-US" baseline="0" dirty="0" smtClean="0"/>
              <a:t> at property restrictions in the December Draft</a:t>
            </a:r>
          </a:p>
          <a:p>
            <a:pPr lvl="1"/>
            <a:r>
              <a:rPr lang="en-US" dirty="0" smtClean="0"/>
              <a:t>Will then be able to see how these render in Adaptive</a:t>
            </a:r>
          </a:p>
          <a:p>
            <a:pPr lvl="1"/>
            <a:r>
              <a:rPr lang="en-US" dirty="0" smtClean="0"/>
              <a:t>Explore</a:t>
            </a:r>
            <a:r>
              <a:rPr lang="en-US" baseline="0" dirty="0" smtClean="0"/>
              <a:t> and experiment with ways of presenting to business</a:t>
            </a:r>
          </a:p>
          <a:p>
            <a:pPr lvl="0"/>
            <a:r>
              <a:rPr lang="en-US" dirty="0" smtClean="0"/>
              <a:t>Research on ODM requirements for property chains, then as above</a:t>
            </a:r>
          </a:p>
          <a:p>
            <a:pPr lvl="0"/>
            <a:r>
              <a:rPr lang="en-US" dirty="0" smtClean="0"/>
              <a:t>Maintain parallel un-annotated EA repository file with the existing business rendition of these relationships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30</a:t>
            </a:fld>
            <a:endParaRPr lang="en-US" dirty="0"/>
          </a:p>
        </p:txBody>
      </p:sp>
    </p:spTree>
    <p:extLst>
      <p:ext uri="{BB962C8B-B14F-4D97-AF65-F5344CB8AC3E}">
        <p14:creationId xmlns:p14="http://schemas.microsoft.com/office/powerpoint/2010/main" val="4208753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31</a:t>
            </a:fld>
            <a:endParaRPr lang="en-US" dirty="0"/>
          </a:p>
        </p:txBody>
      </p:sp>
    </p:spTree>
    <p:extLst>
      <p:ext uri="{BB962C8B-B14F-4D97-AF65-F5344CB8AC3E}">
        <p14:creationId xmlns:p14="http://schemas.microsoft.com/office/powerpoint/2010/main" val="3238519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 FIBO Status and Update</a:t>
            </a:r>
            <a:endParaRPr lang="en-US" dirty="0"/>
          </a:p>
        </p:txBody>
      </p:sp>
      <p:sp>
        <p:nvSpPr>
          <p:cNvPr id="3" name="Content Placeholder 2"/>
          <p:cNvSpPr>
            <a:spLocks noGrp="1"/>
          </p:cNvSpPr>
          <p:nvPr>
            <p:ph idx="1"/>
          </p:nvPr>
        </p:nvSpPr>
        <p:spPr/>
        <p:txBody>
          <a:bodyPr/>
          <a:lstStyle/>
          <a:p>
            <a:r>
              <a:rPr lang="en-US" dirty="0" smtClean="0"/>
              <a:t>Headline Points</a:t>
            </a:r>
          </a:p>
          <a:p>
            <a:r>
              <a:rPr lang="en-US" dirty="0" smtClean="0"/>
              <a:t>FIBO Moving </a:t>
            </a:r>
            <a:r>
              <a:rPr lang="en-US" dirty="0" smtClean="0"/>
              <a:t>Parts Update</a:t>
            </a:r>
            <a:endParaRPr lang="en-US" dirty="0" smtClean="0"/>
          </a:p>
          <a:p>
            <a:pPr lvl="1"/>
            <a:r>
              <a:rPr lang="en-US" dirty="0" smtClean="0"/>
              <a:t>Business Conceptual Ontology</a:t>
            </a:r>
          </a:p>
          <a:p>
            <a:pPr lvl="2"/>
            <a:r>
              <a:rPr lang="en-US" dirty="0" smtClean="0"/>
              <a:t>Foundations update</a:t>
            </a:r>
          </a:p>
          <a:p>
            <a:pPr lvl="2"/>
            <a:r>
              <a:rPr lang="en-US" dirty="0" smtClean="0"/>
              <a:t>FIBO-BE SME Reviews</a:t>
            </a:r>
            <a:endParaRPr lang="en-US" dirty="0" smtClean="0"/>
          </a:p>
          <a:p>
            <a:pPr lvl="1"/>
            <a:r>
              <a:rPr lang="en-US" dirty="0" smtClean="0"/>
              <a:t>Business Presentation Layer (Adaptive)</a:t>
            </a:r>
          </a:p>
          <a:p>
            <a:pPr lvl="1"/>
            <a:r>
              <a:rPr lang="en-US" dirty="0" smtClean="0"/>
              <a:t>OMG Specifications</a:t>
            </a:r>
            <a:endParaRPr lang="en-US" dirty="0" smtClean="0"/>
          </a:p>
          <a:p>
            <a:pPr lvl="1"/>
            <a:r>
              <a:rPr lang="en-US" baseline="0" dirty="0" smtClean="0"/>
              <a:t>Operational</a:t>
            </a:r>
            <a:r>
              <a:rPr lang="en-US" dirty="0" smtClean="0"/>
              <a:t> Ontologies</a:t>
            </a:r>
            <a:endParaRPr lang="en-US" baseline="0"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4</a:t>
            </a:fld>
            <a:endParaRPr lang="en-US" dirty="0"/>
          </a:p>
        </p:txBody>
      </p:sp>
    </p:spTree>
    <p:extLst>
      <p:ext uri="{BB962C8B-B14F-4D97-AF65-F5344CB8AC3E}">
        <p14:creationId xmlns:p14="http://schemas.microsoft.com/office/powerpoint/2010/main" val="188252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Headline Points</a:t>
            </a:r>
            <a:endParaRPr lang="en-US" dirty="0"/>
          </a:p>
        </p:txBody>
      </p:sp>
      <p:sp>
        <p:nvSpPr>
          <p:cNvPr id="3" name="Content Placeholder 2"/>
          <p:cNvSpPr>
            <a:spLocks noGrp="1"/>
          </p:cNvSpPr>
          <p:nvPr>
            <p:ph idx="1"/>
          </p:nvPr>
        </p:nvSpPr>
        <p:spPr/>
        <p:txBody>
          <a:bodyPr/>
          <a:lstStyle/>
          <a:p>
            <a:r>
              <a:rPr lang="en-US" dirty="0" smtClean="0"/>
              <a:t>SME Reviews  </a:t>
            </a:r>
          </a:p>
          <a:p>
            <a:pPr lvl="1"/>
            <a:r>
              <a:rPr lang="en-US" dirty="0" smtClean="0"/>
              <a:t>Progressing well</a:t>
            </a:r>
          </a:p>
          <a:p>
            <a:pPr lvl="1"/>
            <a:r>
              <a:rPr lang="en-US" dirty="0" smtClean="0"/>
              <a:t>Good engagement from the industry</a:t>
            </a:r>
          </a:p>
          <a:p>
            <a:pPr lvl="1"/>
            <a:r>
              <a:rPr lang="en-US" dirty="0" smtClean="0"/>
              <a:t>Agreed</a:t>
            </a:r>
            <a:r>
              <a:rPr lang="en-US" baseline="0" dirty="0" smtClean="0"/>
              <a:t> extensions to scope</a:t>
            </a:r>
          </a:p>
          <a:p>
            <a:pPr lvl="2"/>
            <a:r>
              <a:rPr lang="en-US" dirty="0" smtClean="0"/>
              <a:t>Fund related entities, SPVs</a:t>
            </a:r>
            <a:r>
              <a:rPr lang="en-US" baseline="0" dirty="0" smtClean="0"/>
              <a:t> etc.</a:t>
            </a:r>
          </a:p>
          <a:p>
            <a:pPr lvl="0"/>
            <a:r>
              <a:rPr lang="en-US" dirty="0" smtClean="0"/>
              <a:t>Deferred to March 2013</a:t>
            </a:r>
          </a:p>
          <a:p>
            <a:pPr lvl="0"/>
            <a:r>
              <a:rPr lang="en-US" dirty="0" smtClean="0"/>
              <a:t>Draft</a:t>
            </a:r>
            <a:r>
              <a:rPr lang="en-US" baseline="0" dirty="0" smtClean="0"/>
              <a:t> Specification to be produced for December 2012 (in OMG-speak: “Convenience Document”)</a:t>
            </a:r>
          </a:p>
          <a:p>
            <a:pPr lvl="0"/>
            <a:r>
              <a:rPr lang="en-US" baseline="0" dirty="0" smtClean="0"/>
              <a:t>FIBO Foundations</a:t>
            </a:r>
          </a:p>
          <a:p>
            <a:pPr lvl="1"/>
            <a:r>
              <a:rPr lang="en-US" dirty="0" smtClean="0"/>
              <a:t>Now need to include more than just the foundational terms needed for FIBO-BE</a:t>
            </a:r>
            <a:endParaRPr lang="en-US" dirty="0" smtClean="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5</a:t>
            </a:fld>
            <a:endParaRPr lang="en-US" dirty="0"/>
          </a:p>
        </p:txBody>
      </p:sp>
    </p:spTree>
    <p:extLst>
      <p:ext uri="{BB962C8B-B14F-4D97-AF65-F5344CB8AC3E}">
        <p14:creationId xmlns:p14="http://schemas.microsoft.com/office/powerpoint/2010/main" val="40552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Meetings</a:t>
            </a:r>
            <a:endParaRPr lang="en-US" dirty="0"/>
          </a:p>
        </p:txBody>
      </p:sp>
      <p:sp>
        <p:nvSpPr>
          <p:cNvPr id="3" name="Content Placeholder 2"/>
          <p:cNvSpPr>
            <a:spLocks noGrp="1"/>
          </p:cNvSpPr>
          <p:nvPr>
            <p:ph idx="1"/>
          </p:nvPr>
        </p:nvSpPr>
        <p:spPr/>
        <p:txBody>
          <a:bodyPr/>
          <a:lstStyle/>
          <a:p>
            <a:r>
              <a:rPr lang="en-US" b="1" dirty="0" smtClean="0"/>
              <a:t>No more </a:t>
            </a:r>
            <a:r>
              <a:rPr lang="en-US" dirty="0" smtClean="0"/>
              <a:t>Thursday Workstream Calls</a:t>
            </a:r>
          </a:p>
          <a:p>
            <a:pPr lvl="1"/>
            <a:r>
              <a:rPr lang="en-US" dirty="0" smtClean="0"/>
              <a:t>The decisions we needed to make are made</a:t>
            </a:r>
          </a:p>
          <a:p>
            <a:pPr lvl="1"/>
            <a:r>
              <a:rPr lang="en-US" dirty="0" smtClean="0"/>
              <a:t>EXCEPT: one off session to agree on modularity and namespaces (Late November / early December)</a:t>
            </a:r>
          </a:p>
          <a:p>
            <a:pPr lvl="1"/>
            <a:r>
              <a:rPr lang="en-US" dirty="0" smtClean="0"/>
              <a:t>This will be after the material is</a:t>
            </a:r>
            <a:r>
              <a:rPr lang="en-US" baseline="0" dirty="0" smtClean="0"/>
              <a:t> completed for the December Draft Specification</a:t>
            </a:r>
          </a:p>
          <a:p>
            <a:pPr lvl="1"/>
            <a:r>
              <a:rPr lang="en-US" baseline="0" dirty="0" smtClean="0"/>
              <a:t>See Part II for the results of the Thursday Workstream calls</a:t>
            </a:r>
          </a:p>
          <a:p>
            <a:pPr lvl="1"/>
            <a:endParaRPr lang="en-US" baseline="0" dirty="0" smtClean="0"/>
          </a:p>
          <a:p>
            <a:pPr lvl="0"/>
            <a:r>
              <a:rPr lang="en-US" b="1" dirty="0" smtClean="0"/>
              <a:t>New: </a:t>
            </a:r>
            <a:r>
              <a:rPr lang="en-US" dirty="0" smtClean="0"/>
              <a:t>Implementation calls</a:t>
            </a:r>
          </a:p>
          <a:p>
            <a:pPr lvl="1"/>
            <a:r>
              <a:rPr lang="en-US" dirty="0" smtClean="0"/>
              <a:t>Starting</a:t>
            </a:r>
            <a:r>
              <a:rPr lang="en-US" baseline="0" dirty="0" smtClean="0"/>
              <a:t> January</a:t>
            </a:r>
          </a:p>
          <a:p>
            <a:pPr lvl="1"/>
            <a:r>
              <a:rPr lang="en-US" baseline="0" dirty="0" smtClean="0"/>
              <a:t>Focus on different routes to implementation and usage of the FIBO conceptual models</a:t>
            </a:r>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6</a:t>
            </a:fld>
            <a:endParaRPr lang="en-US" dirty="0"/>
          </a:p>
        </p:txBody>
      </p:sp>
    </p:spTree>
    <p:extLst>
      <p:ext uri="{BB962C8B-B14F-4D97-AF65-F5344CB8AC3E}">
        <p14:creationId xmlns:p14="http://schemas.microsoft.com/office/powerpoint/2010/main" val="190642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394" name="Straight Connector 11"/>
          <p:cNvCxnSpPr>
            <a:cxnSpLocks noChangeShapeType="1"/>
          </p:cNvCxnSpPr>
          <p:nvPr/>
        </p:nvCxnSpPr>
        <p:spPr bwMode="auto">
          <a:xfrm>
            <a:off x="7281863" y="1295400"/>
            <a:ext cx="0" cy="4664075"/>
          </a:xfrm>
          <a:prstGeom prst="line">
            <a:avLst/>
          </a:prstGeom>
          <a:noFill/>
          <a:ln w="9525" algn="ctr">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395" name="Title 1"/>
          <p:cNvSpPr>
            <a:spLocks noGrp="1"/>
          </p:cNvSpPr>
          <p:nvPr>
            <p:ph type="title"/>
          </p:nvPr>
        </p:nvSpPr>
        <p:spPr/>
        <p:txBody>
          <a:bodyPr/>
          <a:lstStyle/>
          <a:p>
            <a:r>
              <a:rPr lang="en-US" dirty="0" smtClean="0"/>
              <a:t>Provisional Roadmap</a:t>
            </a:r>
          </a:p>
        </p:txBody>
      </p:sp>
      <p:sp>
        <p:nvSpPr>
          <p:cNvPr id="4" name="Slide Number Placeholder 3"/>
          <p:cNvSpPr>
            <a:spLocks noGrp="1"/>
          </p:cNvSpPr>
          <p:nvPr>
            <p:ph type="sldNum" sz="quarter" idx="4294967295"/>
          </p:nvPr>
        </p:nvSpPr>
        <p:spPr>
          <a:xfrm>
            <a:off x="6096000" y="6553200"/>
            <a:ext cx="1905000" cy="457200"/>
          </a:xfrm>
          <a:prstGeom prst="rect">
            <a:avLst/>
          </a:prstGeom>
        </p:spPr>
        <p:txBody>
          <a:bodyPr/>
          <a:lstStyle/>
          <a:p>
            <a:pPr>
              <a:defRPr/>
            </a:pPr>
            <a:fld id="{AB741BF8-7313-40CF-99F4-EF55CB009342}" type="slidenum">
              <a:rPr lang="en-US" smtClean="0"/>
              <a:pPr>
                <a:defRPr/>
              </a:pPr>
              <a:t>7</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
        <p:nvSpPr>
          <p:cNvPr id="6" name="Rounded Rectangle 5"/>
          <p:cNvSpPr/>
          <p:nvPr/>
        </p:nvSpPr>
        <p:spPr>
          <a:xfrm>
            <a:off x="5499100" y="5502275"/>
            <a:ext cx="3449638"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sp>
        <p:nvSpPr>
          <p:cNvPr id="7" name="Rounded Rectangle 6"/>
          <p:cNvSpPr/>
          <p:nvPr/>
        </p:nvSpPr>
        <p:spPr>
          <a:xfrm>
            <a:off x="5348288" y="53498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sp>
        <p:nvSpPr>
          <p:cNvPr id="8" name="Rounded Rectangle 7"/>
          <p:cNvSpPr/>
          <p:nvPr/>
        </p:nvSpPr>
        <p:spPr>
          <a:xfrm>
            <a:off x="5195888" y="51974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cxnSp>
        <p:nvCxnSpPr>
          <p:cNvPr id="59401" name="Straight Connector 8"/>
          <p:cNvCxnSpPr>
            <a:cxnSpLocks noChangeShapeType="1"/>
          </p:cNvCxnSpPr>
          <p:nvPr/>
        </p:nvCxnSpPr>
        <p:spPr bwMode="auto">
          <a:xfrm>
            <a:off x="2590800" y="1295400"/>
            <a:ext cx="0" cy="4664075"/>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02" name="TextBox 4"/>
          <p:cNvSpPr txBox="1">
            <a:spLocks noChangeArrowheads="1"/>
          </p:cNvSpPr>
          <p:nvPr/>
        </p:nvSpPr>
        <p:spPr bwMode="auto">
          <a:xfrm>
            <a:off x="1241425" y="898525"/>
            <a:ext cx="8143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2012</a:t>
            </a:r>
          </a:p>
        </p:txBody>
      </p:sp>
      <p:sp>
        <p:nvSpPr>
          <p:cNvPr id="59403" name="TextBox 5"/>
          <p:cNvSpPr txBox="1">
            <a:spLocks noChangeArrowheads="1"/>
          </p:cNvSpPr>
          <p:nvPr/>
        </p:nvSpPr>
        <p:spPr bwMode="auto">
          <a:xfrm>
            <a:off x="4503738" y="898525"/>
            <a:ext cx="812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2013</a:t>
            </a:r>
          </a:p>
        </p:txBody>
      </p:sp>
      <p:sp>
        <p:nvSpPr>
          <p:cNvPr id="59404" name="TextBox 6"/>
          <p:cNvSpPr txBox="1">
            <a:spLocks noChangeArrowheads="1"/>
          </p:cNvSpPr>
          <p:nvPr/>
        </p:nvSpPr>
        <p:spPr bwMode="auto">
          <a:xfrm>
            <a:off x="7510463" y="898525"/>
            <a:ext cx="11414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Beyond</a:t>
            </a:r>
          </a:p>
        </p:txBody>
      </p:sp>
      <p:sp>
        <p:nvSpPr>
          <p:cNvPr id="14" name="Rounded Rectangle 13"/>
          <p:cNvSpPr/>
          <p:nvPr/>
        </p:nvSpPr>
        <p:spPr>
          <a:xfrm>
            <a:off x="1447800" y="1798638"/>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FIBO-Foundations</a:t>
            </a:r>
          </a:p>
          <a:p>
            <a:pPr algn="ctr">
              <a:defRPr/>
            </a:pPr>
            <a:r>
              <a:rPr lang="en-US" sz="1000" b="1" dirty="0">
                <a:solidFill>
                  <a:schemeClr val="bg1"/>
                </a:solidFill>
              </a:rPr>
              <a:t>Global Terms and modeling framework</a:t>
            </a:r>
          </a:p>
        </p:txBody>
      </p:sp>
      <p:sp>
        <p:nvSpPr>
          <p:cNvPr id="15" name="Rounded Rectangle 14"/>
          <p:cNvSpPr/>
          <p:nvPr/>
        </p:nvSpPr>
        <p:spPr>
          <a:xfrm>
            <a:off x="1447800" y="2438400"/>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Business Entity</a:t>
            </a:r>
          </a:p>
          <a:p>
            <a:pPr algn="ctr">
              <a:defRPr/>
            </a:pPr>
            <a:r>
              <a:rPr lang="en-US" sz="1000" b="1" dirty="0">
                <a:solidFill>
                  <a:schemeClr val="bg1"/>
                </a:solidFill>
              </a:rPr>
              <a:t>Domain ontology</a:t>
            </a:r>
          </a:p>
        </p:txBody>
      </p:sp>
      <p:sp>
        <p:nvSpPr>
          <p:cNvPr id="16" name="Rounded Rectangle 15"/>
          <p:cNvSpPr/>
          <p:nvPr/>
        </p:nvSpPr>
        <p:spPr>
          <a:xfrm>
            <a:off x="1430338" y="3078163"/>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Securities</a:t>
            </a:r>
          </a:p>
          <a:p>
            <a:pPr algn="ctr">
              <a:defRPr/>
            </a:pPr>
            <a:r>
              <a:rPr lang="en-US" sz="1000" b="1" dirty="0">
                <a:solidFill>
                  <a:schemeClr val="bg1"/>
                </a:solidFill>
              </a:rPr>
              <a:t>Domain ontology</a:t>
            </a:r>
          </a:p>
        </p:txBody>
      </p:sp>
      <p:sp>
        <p:nvSpPr>
          <p:cNvPr id="17" name="Rounded Rectangle 16"/>
          <p:cNvSpPr/>
          <p:nvPr/>
        </p:nvSpPr>
        <p:spPr>
          <a:xfrm>
            <a:off x="1430338" y="3719513"/>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Derivatives</a:t>
            </a:r>
          </a:p>
          <a:p>
            <a:pPr algn="ctr">
              <a:defRPr/>
            </a:pPr>
            <a:r>
              <a:rPr lang="en-US" sz="1000" b="1" dirty="0">
                <a:solidFill>
                  <a:schemeClr val="bg1"/>
                </a:solidFill>
              </a:rPr>
              <a:t>Domain ontology</a:t>
            </a:r>
          </a:p>
        </p:txBody>
      </p:sp>
      <p:sp>
        <p:nvSpPr>
          <p:cNvPr id="18" name="Rounded Rectangle 17"/>
          <p:cNvSpPr/>
          <p:nvPr/>
        </p:nvSpPr>
        <p:spPr>
          <a:xfrm>
            <a:off x="2619375" y="4359275"/>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Loans</a:t>
            </a:r>
          </a:p>
          <a:p>
            <a:pPr algn="ctr">
              <a:defRPr/>
            </a:pPr>
            <a:r>
              <a:rPr lang="en-US" sz="1000" b="1" dirty="0">
                <a:solidFill>
                  <a:schemeClr val="bg1"/>
                </a:solidFill>
              </a:rPr>
              <a:t>Domain ontology</a:t>
            </a:r>
          </a:p>
        </p:txBody>
      </p:sp>
      <p:sp>
        <p:nvSpPr>
          <p:cNvPr id="19" name="Rounded Rectangle 18"/>
          <p:cNvSpPr/>
          <p:nvPr/>
        </p:nvSpPr>
        <p:spPr>
          <a:xfrm>
            <a:off x="5043488" y="50450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Portfolio, Payments</a:t>
            </a:r>
          </a:p>
          <a:p>
            <a:pPr algn="ctr">
              <a:defRPr/>
            </a:pPr>
            <a:r>
              <a:rPr lang="en-US" sz="1000" b="1" dirty="0">
                <a:solidFill>
                  <a:schemeClr val="bg1"/>
                </a:solidFill>
              </a:rPr>
              <a:t>Other Domain ontologies</a:t>
            </a:r>
          </a:p>
        </p:txBody>
      </p:sp>
      <p:sp>
        <p:nvSpPr>
          <p:cNvPr id="20" name="Chevron 19"/>
          <p:cNvSpPr/>
          <p:nvPr/>
        </p:nvSpPr>
        <p:spPr bwMode="auto">
          <a:xfrm>
            <a:off x="3810000" y="1798638"/>
            <a:ext cx="1181100" cy="457200"/>
          </a:xfrm>
          <a:prstGeom prst="chevron">
            <a:avLst>
              <a:gd name="adj" fmla="val 27778"/>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a:lstStyle>
            <a:defPPr>
              <a:defRPr lang="en-US"/>
            </a:defPPr>
            <a:lvl1pPr algn="l" rtl="0" fontAlgn="base">
              <a:lnSpc>
                <a:spcPct val="90000"/>
              </a:lnSpc>
              <a:spcBef>
                <a:spcPct val="0"/>
              </a:spcBef>
              <a:spcAft>
                <a:spcPct val="0"/>
              </a:spcAft>
              <a:defRPr sz="2200" kern="1200">
                <a:solidFill>
                  <a:schemeClr val="hlink"/>
                </a:solidFill>
                <a:latin typeface="Arial" charset="0"/>
                <a:ea typeface="+mn-ea"/>
                <a:cs typeface="+mn-cs"/>
              </a:defRPr>
            </a:lvl1pPr>
            <a:lvl2pPr marL="457200" algn="l" rtl="0" fontAlgn="base">
              <a:lnSpc>
                <a:spcPct val="90000"/>
              </a:lnSpc>
              <a:spcBef>
                <a:spcPct val="0"/>
              </a:spcBef>
              <a:spcAft>
                <a:spcPct val="0"/>
              </a:spcAft>
              <a:defRPr sz="2200" kern="1200">
                <a:solidFill>
                  <a:schemeClr val="hlink"/>
                </a:solidFill>
                <a:latin typeface="Arial" charset="0"/>
                <a:ea typeface="+mn-ea"/>
                <a:cs typeface="+mn-cs"/>
              </a:defRPr>
            </a:lvl2pPr>
            <a:lvl3pPr marL="914400" algn="l" rtl="0" fontAlgn="base">
              <a:lnSpc>
                <a:spcPct val="90000"/>
              </a:lnSpc>
              <a:spcBef>
                <a:spcPct val="0"/>
              </a:spcBef>
              <a:spcAft>
                <a:spcPct val="0"/>
              </a:spcAft>
              <a:defRPr sz="2200" kern="1200">
                <a:solidFill>
                  <a:schemeClr val="hlink"/>
                </a:solidFill>
                <a:latin typeface="Arial" charset="0"/>
                <a:ea typeface="+mn-ea"/>
                <a:cs typeface="+mn-cs"/>
              </a:defRPr>
            </a:lvl3pPr>
            <a:lvl4pPr marL="1371600" algn="l" rtl="0" fontAlgn="base">
              <a:lnSpc>
                <a:spcPct val="90000"/>
              </a:lnSpc>
              <a:spcBef>
                <a:spcPct val="0"/>
              </a:spcBef>
              <a:spcAft>
                <a:spcPct val="0"/>
              </a:spcAft>
              <a:defRPr sz="2200" kern="1200">
                <a:solidFill>
                  <a:schemeClr val="hlink"/>
                </a:solidFill>
                <a:latin typeface="Arial" charset="0"/>
                <a:ea typeface="+mn-ea"/>
                <a:cs typeface="+mn-cs"/>
              </a:defRPr>
            </a:lvl4pPr>
            <a:lvl5pPr marL="1828800" algn="l" rtl="0" fontAlgn="base">
              <a:lnSpc>
                <a:spcPct val="90000"/>
              </a:lnSpc>
              <a:spcBef>
                <a:spcPct val="0"/>
              </a:spcBef>
              <a:spcAft>
                <a:spcPct val="0"/>
              </a:spcAft>
              <a:defRPr sz="2200" kern="1200">
                <a:solidFill>
                  <a:schemeClr val="hlink"/>
                </a:solidFill>
                <a:latin typeface="Arial" charset="0"/>
                <a:ea typeface="+mn-ea"/>
                <a:cs typeface="+mn-cs"/>
              </a:defRPr>
            </a:lvl5pPr>
            <a:lvl6pPr marL="2286000" algn="l" defTabSz="914400" rtl="0" eaLnBrk="1" latinLnBrk="0" hangingPunct="1">
              <a:defRPr sz="2200" kern="1200">
                <a:solidFill>
                  <a:schemeClr val="hlink"/>
                </a:solidFill>
                <a:latin typeface="Arial" charset="0"/>
                <a:ea typeface="+mn-ea"/>
                <a:cs typeface="+mn-cs"/>
              </a:defRPr>
            </a:lvl6pPr>
            <a:lvl7pPr marL="2743200" algn="l" defTabSz="914400" rtl="0" eaLnBrk="1" latinLnBrk="0" hangingPunct="1">
              <a:defRPr sz="2200" kern="1200">
                <a:solidFill>
                  <a:schemeClr val="hlink"/>
                </a:solidFill>
                <a:latin typeface="Arial" charset="0"/>
                <a:ea typeface="+mn-ea"/>
                <a:cs typeface="+mn-cs"/>
              </a:defRPr>
            </a:lvl7pPr>
            <a:lvl8pPr marL="3200400" algn="l" defTabSz="914400" rtl="0" eaLnBrk="1" latinLnBrk="0" hangingPunct="1">
              <a:defRPr sz="2200" kern="1200">
                <a:solidFill>
                  <a:schemeClr val="hlink"/>
                </a:solidFill>
                <a:latin typeface="Arial" charset="0"/>
                <a:ea typeface="+mn-ea"/>
                <a:cs typeface="+mn-cs"/>
              </a:defRPr>
            </a:lvl8pPr>
            <a:lvl9pPr marL="3657600" algn="l" defTabSz="914400" rtl="0" eaLnBrk="1" latinLnBrk="0" hangingPunct="1">
              <a:defRPr sz="2200" kern="1200">
                <a:solidFill>
                  <a:schemeClr val="hlink"/>
                </a:solidFill>
                <a:latin typeface="Arial" charset="0"/>
                <a:ea typeface="+mn-ea"/>
                <a:cs typeface="+mn-cs"/>
              </a:defRPr>
            </a:lvl9pPr>
          </a:lstStyle>
          <a:p>
            <a:pPr algn="ctr">
              <a:defRPr/>
            </a:pPr>
            <a:r>
              <a:rPr lang="en-US" sz="1200" dirty="0">
                <a:solidFill>
                  <a:srgbClr val="002060"/>
                </a:solidFill>
              </a:rPr>
              <a:t>Industry review</a:t>
            </a:r>
            <a:endParaRPr lang="en-US" dirty="0">
              <a:solidFill>
                <a:srgbClr val="002060"/>
              </a:solidFill>
            </a:endParaRPr>
          </a:p>
        </p:txBody>
      </p:sp>
      <p:cxnSp>
        <p:nvCxnSpPr>
          <p:cNvPr id="59412" name="Straight Connector 20"/>
          <p:cNvCxnSpPr>
            <a:cxnSpLocks noChangeShapeType="1"/>
          </p:cNvCxnSpPr>
          <p:nvPr/>
        </p:nvCxnSpPr>
        <p:spPr bwMode="auto">
          <a:xfrm flipH="1">
            <a:off x="490537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3" name="Straight Connector 21"/>
          <p:cNvCxnSpPr>
            <a:cxnSpLocks noChangeShapeType="1"/>
          </p:cNvCxnSpPr>
          <p:nvPr/>
        </p:nvCxnSpPr>
        <p:spPr bwMode="auto">
          <a:xfrm flipH="1">
            <a:off x="604837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4" name="Straight Connector 22"/>
          <p:cNvCxnSpPr>
            <a:cxnSpLocks noChangeShapeType="1"/>
          </p:cNvCxnSpPr>
          <p:nvPr/>
        </p:nvCxnSpPr>
        <p:spPr bwMode="auto">
          <a:xfrm flipH="1">
            <a:off x="380682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15" name="Chevron 23"/>
          <p:cNvSpPr>
            <a:spLocks noChangeArrowheads="1"/>
          </p:cNvSpPr>
          <p:nvPr/>
        </p:nvSpPr>
        <p:spPr bwMode="auto">
          <a:xfrm>
            <a:off x="3810000" y="2438400"/>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6" name="Chevron 24"/>
          <p:cNvSpPr>
            <a:spLocks noChangeArrowheads="1"/>
          </p:cNvSpPr>
          <p:nvPr/>
        </p:nvSpPr>
        <p:spPr bwMode="auto">
          <a:xfrm>
            <a:off x="3806825" y="3078163"/>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7" name="Chevron 25"/>
          <p:cNvSpPr>
            <a:spLocks noChangeArrowheads="1"/>
          </p:cNvSpPr>
          <p:nvPr/>
        </p:nvSpPr>
        <p:spPr bwMode="auto">
          <a:xfrm>
            <a:off x="3810000" y="3719513"/>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8" name="Chevron 26"/>
          <p:cNvSpPr>
            <a:spLocks noChangeArrowheads="1"/>
          </p:cNvSpPr>
          <p:nvPr/>
        </p:nvSpPr>
        <p:spPr bwMode="auto">
          <a:xfrm>
            <a:off x="4949825" y="4359275"/>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9" name="Chevron 27"/>
          <p:cNvSpPr>
            <a:spLocks noChangeArrowheads="1"/>
          </p:cNvSpPr>
          <p:nvPr/>
        </p:nvSpPr>
        <p:spPr bwMode="auto">
          <a:xfrm>
            <a:off x="4953000" y="1798638"/>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0" name="Chevron 28"/>
          <p:cNvSpPr>
            <a:spLocks noChangeArrowheads="1"/>
          </p:cNvSpPr>
          <p:nvPr/>
        </p:nvSpPr>
        <p:spPr bwMode="auto">
          <a:xfrm>
            <a:off x="4960938" y="2438400"/>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1" name="Chevron 29"/>
          <p:cNvSpPr>
            <a:spLocks noChangeArrowheads="1"/>
          </p:cNvSpPr>
          <p:nvPr/>
        </p:nvSpPr>
        <p:spPr bwMode="auto">
          <a:xfrm>
            <a:off x="4957763" y="3078163"/>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2" name="Chevron 30"/>
          <p:cNvSpPr>
            <a:spLocks noChangeArrowheads="1"/>
          </p:cNvSpPr>
          <p:nvPr/>
        </p:nvSpPr>
        <p:spPr bwMode="auto">
          <a:xfrm>
            <a:off x="4949825" y="3719513"/>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3" name="Chevron 31"/>
          <p:cNvSpPr>
            <a:spLocks noChangeArrowheads="1"/>
          </p:cNvSpPr>
          <p:nvPr/>
        </p:nvSpPr>
        <p:spPr bwMode="auto">
          <a:xfrm>
            <a:off x="6100763" y="4359275"/>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33" name="Rounded Rectangle 32"/>
          <p:cNvSpPr/>
          <p:nvPr/>
        </p:nvSpPr>
        <p:spPr>
          <a:xfrm>
            <a:off x="6142038" y="1798638"/>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4" name="Rounded Rectangle 33"/>
          <p:cNvSpPr/>
          <p:nvPr/>
        </p:nvSpPr>
        <p:spPr>
          <a:xfrm>
            <a:off x="6142038" y="2438400"/>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5" name="Rounded Rectangle 34"/>
          <p:cNvSpPr/>
          <p:nvPr/>
        </p:nvSpPr>
        <p:spPr>
          <a:xfrm>
            <a:off x="6138863" y="3078163"/>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6" name="Rounded Rectangle 35"/>
          <p:cNvSpPr/>
          <p:nvPr/>
        </p:nvSpPr>
        <p:spPr>
          <a:xfrm>
            <a:off x="6138863" y="3719513"/>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7" name="Rounded Rectangle 36"/>
          <p:cNvSpPr/>
          <p:nvPr/>
        </p:nvSpPr>
        <p:spPr>
          <a:xfrm>
            <a:off x="7312025" y="4359275"/>
            <a:ext cx="655638"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59429" name="TextBox 11"/>
          <p:cNvSpPr txBox="1">
            <a:spLocks noChangeArrowheads="1"/>
          </p:cNvSpPr>
          <p:nvPr/>
        </p:nvSpPr>
        <p:spPr bwMode="auto">
          <a:xfrm>
            <a:off x="3030538"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Q1</a:t>
            </a:r>
            <a:endParaRPr lang="en-US" sz="2200" b="1"/>
          </a:p>
        </p:txBody>
      </p:sp>
      <p:sp>
        <p:nvSpPr>
          <p:cNvPr id="59430" name="TextBox 42"/>
          <p:cNvSpPr txBox="1">
            <a:spLocks noChangeArrowheads="1"/>
          </p:cNvSpPr>
          <p:nvPr/>
        </p:nvSpPr>
        <p:spPr bwMode="auto">
          <a:xfrm>
            <a:off x="4127500"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Q2</a:t>
            </a:r>
            <a:endParaRPr lang="en-US" sz="2200" b="1"/>
          </a:p>
        </p:txBody>
      </p:sp>
      <p:sp>
        <p:nvSpPr>
          <p:cNvPr id="59431" name="TextBox 43"/>
          <p:cNvSpPr txBox="1">
            <a:spLocks noChangeArrowheads="1"/>
          </p:cNvSpPr>
          <p:nvPr/>
        </p:nvSpPr>
        <p:spPr bwMode="auto">
          <a:xfrm>
            <a:off x="5273675"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Q3</a:t>
            </a:r>
            <a:endParaRPr lang="en-US" sz="2200" b="1"/>
          </a:p>
        </p:txBody>
      </p:sp>
      <p:sp>
        <p:nvSpPr>
          <p:cNvPr id="59432" name="TextBox 44"/>
          <p:cNvSpPr txBox="1">
            <a:spLocks noChangeArrowheads="1"/>
          </p:cNvSpPr>
          <p:nvPr/>
        </p:nvSpPr>
        <p:spPr bwMode="auto">
          <a:xfrm>
            <a:off x="6462713"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Q4</a:t>
            </a:r>
            <a:endParaRPr lang="en-US" sz="2200" b="1"/>
          </a:p>
        </p:txBody>
      </p:sp>
    </p:spTree>
    <p:extLst>
      <p:ext uri="{BB962C8B-B14F-4D97-AF65-F5344CB8AC3E}">
        <p14:creationId xmlns:p14="http://schemas.microsoft.com/office/powerpoint/2010/main" val="4280937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394" name="Straight Connector 11"/>
          <p:cNvCxnSpPr>
            <a:cxnSpLocks noChangeShapeType="1"/>
          </p:cNvCxnSpPr>
          <p:nvPr/>
        </p:nvCxnSpPr>
        <p:spPr bwMode="auto">
          <a:xfrm>
            <a:off x="7281863" y="1295400"/>
            <a:ext cx="0" cy="4664075"/>
          </a:xfrm>
          <a:prstGeom prst="line">
            <a:avLst/>
          </a:prstGeom>
          <a:noFill/>
          <a:ln w="9525" algn="ctr">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395" name="Title 1"/>
          <p:cNvSpPr>
            <a:spLocks noGrp="1"/>
          </p:cNvSpPr>
          <p:nvPr>
            <p:ph type="title"/>
          </p:nvPr>
        </p:nvSpPr>
        <p:spPr/>
        <p:txBody>
          <a:bodyPr/>
          <a:lstStyle/>
          <a:p>
            <a:r>
              <a:rPr lang="en-US" dirty="0" smtClean="0"/>
              <a:t>Provisional Roadmap</a:t>
            </a:r>
          </a:p>
        </p:txBody>
      </p:sp>
      <p:sp>
        <p:nvSpPr>
          <p:cNvPr id="4" name="Slide Number Placeholder 3"/>
          <p:cNvSpPr>
            <a:spLocks noGrp="1"/>
          </p:cNvSpPr>
          <p:nvPr>
            <p:ph type="sldNum" sz="quarter" idx="4294967295"/>
          </p:nvPr>
        </p:nvSpPr>
        <p:spPr>
          <a:xfrm>
            <a:off x="6096000" y="6553200"/>
            <a:ext cx="1905000" cy="457200"/>
          </a:xfrm>
          <a:prstGeom prst="rect">
            <a:avLst/>
          </a:prstGeom>
        </p:spPr>
        <p:txBody>
          <a:bodyPr/>
          <a:lstStyle/>
          <a:p>
            <a:pPr>
              <a:defRPr/>
            </a:pPr>
            <a:fld id="{AB741BF8-7313-40CF-99F4-EF55CB009342}" type="slidenum">
              <a:rPr lang="en-US" smtClean="0"/>
              <a:pPr>
                <a:defRPr/>
              </a:pPr>
              <a:t>8</a:t>
            </a:fld>
            <a:endParaRPr lang="en-US"/>
          </a:p>
        </p:txBody>
      </p:sp>
      <p:sp>
        <p:nvSpPr>
          <p:cNvPr id="5" name="Footer Placeholder 4"/>
          <p:cNvSpPr>
            <a:spLocks noGrp="1"/>
          </p:cNvSpPr>
          <p:nvPr>
            <p:ph type="ftr" sz="quarter" idx="12"/>
          </p:nvPr>
        </p:nvSpPr>
        <p:spPr/>
        <p:txBody>
          <a:bodyPr/>
          <a:lstStyle/>
          <a:p>
            <a:pPr>
              <a:defRPr/>
            </a:pPr>
            <a:r>
              <a:rPr lang="en-US" smtClean="0"/>
              <a:t>Copyright © 2010 EDM Council Inc.</a:t>
            </a:r>
            <a:endParaRPr lang="en-US" sz="1600">
              <a:latin typeface="Times New Roman" charset="0"/>
            </a:endParaRPr>
          </a:p>
        </p:txBody>
      </p:sp>
      <p:sp>
        <p:nvSpPr>
          <p:cNvPr id="6" name="Rounded Rectangle 5"/>
          <p:cNvSpPr/>
          <p:nvPr/>
        </p:nvSpPr>
        <p:spPr>
          <a:xfrm>
            <a:off x="5499100" y="5502275"/>
            <a:ext cx="3449638"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sp>
        <p:nvSpPr>
          <p:cNvPr id="7" name="Rounded Rectangle 6"/>
          <p:cNvSpPr/>
          <p:nvPr/>
        </p:nvSpPr>
        <p:spPr>
          <a:xfrm>
            <a:off x="5348288" y="53498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sp>
        <p:nvSpPr>
          <p:cNvPr id="8" name="Rounded Rectangle 7"/>
          <p:cNvSpPr/>
          <p:nvPr/>
        </p:nvSpPr>
        <p:spPr>
          <a:xfrm>
            <a:off x="5195888" y="51974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Risk/Reporting</a:t>
            </a:r>
          </a:p>
          <a:p>
            <a:pPr algn="ctr">
              <a:defRPr/>
            </a:pPr>
            <a:r>
              <a:rPr lang="en-US" sz="1000" b="1" dirty="0">
                <a:solidFill>
                  <a:schemeClr val="bg1"/>
                </a:solidFill>
              </a:rPr>
              <a:t>Other Domain ontologies</a:t>
            </a:r>
          </a:p>
        </p:txBody>
      </p:sp>
      <p:cxnSp>
        <p:nvCxnSpPr>
          <p:cNvPr id="59401" name="Straight Connector 8"/>
          <p:cNvCxnSpPr>
            <a:cxnSpLocks noChangeShapeType="1"/>
          </p:cNvCxnSpPr>
          <p:nvPr/>
        </p:nvCxnSpPr>
        <p:spPr bwMode="auto">
          <a:xfrm>
            <a:off x="2590800" y="1295400"/>
            <a:ext cx="0" cy="4664075"/>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02" name="TextBox 4"/>
          <p:cNvSpPr txBox="1">
            <a:spLocks noChangeArrowheads="1"/>
          </p:cNvSpPr>
          <p:nvPr/>
        </p:nvSpPr>
        <p:spPr bwMode="auto">
          <a:xfrm>
            <a:off x="1241425" y="898525"/>
            <a:ext cx="8143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2012</a:t>
            </a:r>
          </a:p>
        </p:txBody>
      </p:sp>
      <p:sp>
        <p:nvSpPr>
          <p:cNvPr id="59403" name="TextBox 5"/>
          <p:cNvSpPr txBox="1">
            <a:spLocks noChangeArrowheads="1"/>
          </p:cNvSpPr>
          <p:nvPr/>
        </p:nvSpPr>
        <p:spPr bwMode="auto">
          <a:xfrm>
            <a:off x="4503738" y="898525"/>
            <a:ext cx="812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2013</a:t>
            </a:r>
          </a:p>
        </p:txBody>
      </p:sp>
      <p:sp>
        <p:nvSpPr>
          <p:cNvPr id="59404" name="TextBox 6"/>
          <p:cNvSpPr txBox="1">
            <a:spLocks noChangeArrowheads="1"/>
          </p:cNvSpPr>
          <p:nvPr/>
        </p:nvSpPr>
        <p:spPr bwMode="auto">
          <a:xfrm>
            <a:off x="7510463" y="898525"/>
            <a:ext cx="11414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2200"/>
              <a:t>Beyond</a:t>
            </a:r>
          </a:p>
        </p:txBody>
      </p:sp>
      <p:sp>
        <p:nvSpPr>
          <p:cNvPr id="14" name="Rounded Rectangle 13"/>
          <p:cNvSpPr/>
          <p:nvPr/>
        </p:nvSpPr>
        <p:spPr>
          <a:xfrm>
            <a:off x="1447800" y="1798638"/>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FIBO-Foundations</a:t>
            </a:r>
          </a:p>
          <a:p>
            <a:pPr algn="ctr">
              <a:defRPr/>
            </a:pPr>
            <a:r>
              <a:rPr lang="en-US" sz="1000" b="1" dirty="0">
                <a:solidFill>
                  <a:schemeClr val="bg1"/>
                </a:solidFill>
              </a:rPr>
              <a:t>Global Terms and modeling framework</a:t>
            </a:r>
          </a:p>
        </p:txBody>
      </p:sp>
      <p:sp>
        <p:nvSpPr>
          <p:cNvPr id="15" name="Rounded Rectangle 14"/>
          <p:cNvSpPr/>
          <p:nvPr/>
        </p:nvSpPr>
        <p:spPr>
          <a:xfrm>
            <a:off x="1447800" y="2438400"/>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Business Entity</a:t>
            </a:r>
          </a:p>
          <a:p>
            <a:pPr algn="ctr">
              <a:defRPr/>
            </a:pPr>
            <a:r>
              <a:rPr lang="en-US" sz="1000" b="1" dirty="0">
                <a:solidFill>
                  <a:schemeClr val="bg1"/>
                </a:solidFill>
              </a:rPr>
              <a:t>Domain ontology</a:t>
            </a:r>
          </a:p>
        </p:txBody>
      </p:sp>
      <p:sp>
        <p:nvSpPr>
          <p:cNvPr id="16" name="Rounded Rectangle 15"/>
          <p:cNvSpPr/>
          <p:nvPr/>
        </p:nvSpPr>
        <p:spPr>
          <a:xfrm>
            <a:off x="1430338" y="3078163"/>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Securities</a:t>
            </a:r>
          </a:p>
          <a:p>
            <a:pPr algn="ctr">
              <a:defRPr/>
            </a:pPr>
            <a:r>
              <a:rPr lang="en-US" sz="1000" b="1" dirty="0">
                <a:solidFill>
                  <a:schemeClr val="bg1"/>
                </a:solidFill>
              </a:rPr>
              <a:t>Domain ontology</a:t>
            </a:r>
          </a:p>
        </p:txBody>
      </p:sp>
      <p:sp>
        <p:nvSpPr>
          <p:cNvPr id="17" name="Rounded Rectangle 16"/>
          <p:cNvSpPr/>
          <p:nvPr/>
        </p:nvSpPr>
        <p:spPr>
          <a:xfrm>
            <a:off x="1430338" y="3719513"/>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Derivatives</a:t>
            </a:r>
          </a:p>
          <a:p>
            <a:pPr algn="ctr">
              <a:defRPr/>
            </a:pPr>
            <a:r>
              <a:rPr lang="en-US" sz="1000" b="1" dirty="0">
                <a:solidFill>
                  <a:schemeClr val="bg1"/>
                </a:solidFill>
              </a:rPr>
              <a:t>Domain ontology</a:t>
            </a:r>
          </a:p>
        </p:txBody>
      </p:sp>
      <p:sp>
        <p:nvSpPr>
          <p:cNvPr id="18" name="Rounded Rectangle 17"/>
          <p:cNvSpPr/>
          <p:nvPr/>
        </p:nvSpPr>
        <p:spPr>
          <a:xfrm>
            <a:off x="2619375" y="4359275"/>
            <a:ext cx="2209800"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Loans</a:t>
            </a:r>
          </a:p>
          <a:p>
            <a:pPr algn="ctr">
              <a:defRPr/>
            </a:pPr>
            <a:r>
              <a:rPr lang="en-US" sz="1000" b="1" dirty="0">
                <a:solidFill>
                  <a:schemeClr val="bg1"/>
                </a:solidFill>
              </a:rPr>
              <a:t>Domain ontology</a:t>
            </a:r>
          </a:p>
        </p:txBody>
      </p:sp>
      <p:sp>
        <p:nvSpPr>
          <p:cNvPr id="19" name="Rounded Rectangle 18"/>
          <p:cNvSpPr/>
          <p:nvPr/>
        </p:nvSpPr>
        <p:spPr>
          <a:xfrm>
            <a:off x="5043488" y="5045075"/>
            <a:ext cx="351948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FIBO Market Data, CAE, Portfolio, Payments</a:t>
            </a:r>
          </a:p>
          <a:p>
            <a:pPr algn="ctr">
              <a:defRPr/>
            </a:pPr>
            <a:r>
              <a:rPr lang="en-US" sz="1000" b="1" dirty="0">
                <a:solidFill>
                  <a:schemeClr val="bg1"/>
                </a:solidFill>
              </a:rPr>
              <a:t>Other Domain ontologies</a:t>
            </a:r>
          </a:p>
        </p:txBody>
      </p:sp>
      <p:sp>
        <p:nvSpPr>
          <p:cNvPr id="20" name="Chevron 19"/>
          <p:cNvSpPr/>
          <p:nvPr/>
        </p:nvSpPr>
        <p:spPr bwMode="auto">
          <a:xfrm>
            <a:off x="3810000" y="1798638"/>
            <a:ext cx="1181100" cy="457200"/>
          </a:xfrm>
          <a:prstGeom prst="chevron">
            <a:avLst>
              <a:gd name="adj" fmla="val 27778"/>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a:lstStyle>
            <a:defPPr>
              <a:defRPr lang="en-US"/>
            </a:defPPr>
            <a:lvl1pPr algn="l" rtl="0" fontAlgn="base">
              <a:lnSpc>
                <a:spcPct val="90000"/>
              </a:lnSpc>
              <a:spcBef>
                <a:spcPct val="0"/>
              </a:spcBef>
              <a:spcAft>
                <a:spcPct val="0"/>
              </a:spcAft>
              <a:defRPr sz="2200" kern="1200">
                <a:solidFill>
                  <a:schemeClr val="hlink"/>
                </a:solidFill>
                <a:latin typeface="Arial" charset="0"/>
                <a:ea typeface="+mn-ea"/>
                <a:cs typeface="+mn-cs"/>
              </a:defRPr>
            </a:lvl1pPr>
            <a:lvl2pPr marL="457200" algn="l" rtl="0" fontAlgn="base">
              <a:lnSpc>
                <a:spcPct val="90000"/>
              </a:lnSpc>
              <a:spcBef>
                <a:spcPct val="0"/>
              </a:spcBef>
              <a:spcAft>
                <a:spcPct val="0"/>
              </a:spcAft>
              <a:defRPr sz="2200" kern="1200">
                <a:solidFill>
                  <a:schemeClr val="hlink"/>
                </a:solidFill>
                <a:latin typeface="Arial" charset="0"/>
                <a:ea typeface="+mn-ea"/>
                <a:cs typeface="+mn-cs"/>
              </a:defRPr>
            </a:lvl2pPr>
            <a:lvl3pPr marL="914400" algn="l" rtl="0" fontAlgn="base">
              <a:lnSpc>
                <a:spcPct val="90000"/>
              </a:lnSpc>
              <a:spcBef>
                <a:spcPct val="0"/>
              </a:spcBef>
              <a:spcAft>
                <a:spcPct val="0"/>
              </a:spcAft>
              <a:defRPr sz="2200" kern="1200">
                <a:solidFill>
                  <a:schemeClr val="hlink"/>
                </a:solidFill>
                <a:latin typeface="Arial" charset="0"/>
                <a:ea typeface="+mn-ea"/>
                <a:cs typeface="+mn-cs"/>
              </a:defRPr>
            </a:lvl3pPr>
            <a:lvl4pPr marL="1371600" algn="l" rtl="0" fontAlgn="base">
              <a:lnSpc>
                <a:spcPct val="90000"/>
              </a:lnSpc>
              <a:spcBef>
                <a:spcPct val="0"/>
              </a:spcBef>
              <a:spcAft>
                <a:spcPct val="0"/>
              </a:spcAft>
              <a:defRPr sz="2200" kern="1200">
                <a:solidFill>
                  <a:schemeClr val="hlink"/>
                </a:solidFill>
                <a:latin typeface="Arial" charset="0"/>
                <a:ea typeface="+mn-ea"/>
                <a:cs typeface="+mn-cs"/>
              </a:defRPr>
            </a:lvl4pPr>
            <a:lvl5pPr marL="1828800" algn="l" rtl="0" fontAlgn="base">
              <a:lnSpc>
                <a:spcPct val="90000"/>
              </a:lnSpc>
              <a:spcBef>
                <a:spcPct val="0"/>
              </a:spcBef>
              <a:spcAft>
                <a:spcPct val="0"/>
              </a:spcAft>
              <a:defRPr sz="2200" kern="1200">
                <a:solidFill>
                  <a:schemeClr val="hlink"/>
                </a:solidFill>
                <a:latin typeface="Arial" charset="0"/>
                <a:ea typeface="+mn-ea"/>
                <a:cs typeface="+mn-cs"/>
              </a:defRPr>
            </a:lvl5pPr>
            <a:lvl6pPr marL="2286000" algn="l" defTabSz="914400" rtl="0" eaLnBrk="1" latinLnBrk="0" hangingPunct="1">
              <a:defRPr sz="2200" kern="1200">
                <a:solidFill>
                  <a:schemeClr val="hlink"/>
                </a:solidFill>
                <a:latin typeface="Arial" charset="0"/>
                <a:ea typeface="+mn-ea"/>
                <a:cs typeface="+mn-cs"/>
              </a:defRPr>
            </a:lvl6pPr>
            <a:lvl7pPr marL="2743200" algn="l" defTabSz="914400" rtl="0" eaLnBrk="1" latinLnBrk="0" hangingPunct="1">
              <a:defRPr sz="2200" kern="1200">
                <a:solidFill>
                  <a:schemeClr val="hlink"/>
                </a:solidFill>
                <a:latin typeface="Arial" charset="0"/>
                <a:ea typeface="+mn-ea"/>
                <a:cs typeface="+mn-cs"/>
              </a:defRPr>
            </a:lvl7pPr>
            <a:lvl8pPr marL="3200400" algn="l" defTabSz="914400" rtl="0" eaLnBrk="1" latinLnBrk="0" hangingPunct="1">
              <a:defRPr sz="2200" kern="1200">
                <a:solidFill>
                  <a:schemeClr val="hlink"/>
                </a:solidFill>
                <a:latin typeface="Arial" charset="0"/>
                <a:ea typeface="+mn-ea"/>
                <a:cs typeface="+mn-cs"/>
              </a:defRPr>
            </a:lvl8pPr>
            <a:lvl9pPr marL="3657600" algn="l" defTabSz="914400" rtl="0" eaLnBrk="1" latinLnBrk="0" hangingPunct="1">
              <a:defRPr sz="2200" kern="1200">
                <a:solidFill>
                  <a:schemeClr val="hlink"/>
                </a:solidFill>
                <a:latin typeface="Arial" charset="0"/>
                <a:ea typeface="+mn-ea"/>
                <a:cs typeface="+mn-cs"/>
              </a:defRPr>
            </a:lvl9pPr>
          </a:lstStyle>
          <a:p>
            <a:pPr algn="ctr">
              <a:defRPr/>
            </a:pPr>
            <a:r>
              <a:rPr lang="en-US" sz="1200" dirty="0">
                <a:solidFill>
                  <a:srgbClr val="002060"/>
                </a:solidFill>
              </a:rPr>
              <a:t>Industry review</a:t>
            </a:r>
            <a:endParaRPr lang="en-US" dirty="0">
              <a:solidFill>
                <a:srgbClr val="002060"/>
              </a:solidFill>
            </a:endParaRPr>
          </a:p>
        </p:txBody>
      </p:sp>
      <p:cxnSp>
        <p:nvCxnSpPr>
          <p:cNvPr id="59412" name="Straight Connector 20"/>
          <p:cNvCxnSpPr>
            <a:cxnSpLocks noChangeShapeType="1"/>
          </p:cNvCxnSpPr>
          <p:nvPr/>
        </p:nvCxnSpPr>
        <p:spPr bwMode="auto">
          <a:xfrm flipH="1">
            <a:off x="490537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3" name="Straight Connector 21"/>
          <p:cNvCxnSpPr>
            <a:cxnSpLocks noChangeShapeType="1"/>
          </p:cNvCxnSpPr>
          <p:nvPr/>
        </p:nvCxnSpPr>
        <p:spPr bwMode="auto">
          <a:xfrm flipH="1">
            <a:off x="604837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414" name="Straight Connector 22"/>
          <p:cNvCxnSpPr>
            <a:cxnSpLocks noChangeShapeType="1"/>
          </p:cNvCxnSpPr>
          <p:nvPr/>
        </p:nvCxnSpPr>
        <p:spPr bwMode="auto">
          <a:xfrm flipH="1">
            <a:off x="3806825" y="1387475"/>
            <a:ext cx="0" cy="1968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415" name="Chevron 23"/>
          <p:cNvSpPr>
            <a:spLocks noChangeArrowheads="1"/>
          </p:cNvSpPr>
          <p:nvPr/>
        </p:nvSpPr>
        <p:spPr bwMode="auto">
          <a:xfrm>
            <a:off x="3810000" y="2438400"/>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6" name="Chevron 24"/>
          <p:cNvSpPr>
            <a:spLocks noChangeArrowheads="1"/>
          </p:cNvSpPr>
          <p:nvPr/>
        </p:nvSpPr>
        <p:spPr bwMode="auto">
          <a:xfrm>
            <a:off x="3806825" y="3078163"/>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7" name="Chevron 25"/>
          <p:cNvSpPr>
            <a:spLocks noChangeArrowheads="1"/>
          </p:cNvSpPr>
          <p:nvPr/>
        </p:nvSpPr>
        <p:spPr bwMode="auto">
          <a:xfrm>
            <a:off x="3810000" y="3719513"/>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8" name="Chevron 26"/>
          <p:cNvSpPr>
            <a:spLocks noChangeArrowheads="1"/>
          </p:cNvSpPr>
          <p:nvPr/>
        </p:nvSpPr>
        <p:spPr bwMode="auto">
          <a:xfrm>
            <a:off x="4949825" y="4359275"/>
            <a:ext cx="1181100" cy="457200"/>
          </a:xfrm>
          <a:prstGeom prst="chevron">
            <a:avLst>
              <a:gd name="adj" fmla="val 27783"/>
            </a:avLst>
          </a:prstGeom>
          <a:solidFill>
            <a:srgbClr val="C9C9D5"/>
          </a:solidFill>
          <a:ln w="9525" algn="ctr">
            <a:solidFill>
              <a:schemeClr val="tx1"/>
            </a:solidFill>
            <a:round/>
            <a:headEnd/>
            <a:tailEnd/>
          </a:ln>
        </p:spPr>
        <p:txBody>
          <a:bodyPr/>
          <a:lstStyle/>
          <a:p>
            <a:pPr algn="ctr">
              <a:lnSpc>
                <a:spcPct val="90000"/>
              </a:lnSpc>
            </a:pPr>
            <a:r>
              <a:rPr lang="en-US" sz="1200">
                <a:solidFill>
                  <a:srgbClr val="002060"/>
                </a:solidFill>
              </a:rPr>
              <a:t>Industry review</a:t>
            </a:r>
            <a:endParaRPr lang="en-US" sz="2200">
              <a:solidFill>
                <a:srgbClr val="002060"/>
              </a:solidFill>
            </a:endParaRPr>
          </a:p>
        </p:txBody>
      </p:sp>
      <p:sp>
        <p:nvSpPr>
          <p:cNvPr id="59419" name="Chevron 27"/>
          <p:cNvSpPr>
            <a:spLocks noChangeArrowheads="1"/>
          </p:cNvSpPr>
          <p:nvPr/>
        </p:nvSpPr>
        <p:spPr bwMode="auto">
          <a:xfrm>
            <a:off x="4953000" y="1798638"/>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0" name="Chevron 28"/>
          <p:cNvSpPr>
            <a:spLocks noChangeArrowheads="1"/>
          </p:cNvSpPr>
          <p:nvPr/>
        </p:nvSpPr>
        <p:spPr bwMode="auto">
          <a:xfrm>
            <a:off x="4960938" y="2438400"/>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1" name="Chevron 29"/>
          <p:cNvSpPr>
            <a:spLocks noChangeArrowheads="1"/>
          </p:cNvSpPr>
          <p:nvPr/>
        </p:nvSpPr>
        <p:spPr bwMode="auto">
          <a:xfrm>
            <a:off x="4957763" y="3078163"/>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2" name="Chevron 30"/>
          <p:cNvSpPr>
            <a:spLocks noChangeArrowheads="1"/>
          </p:cNvSpPr>
          <p:nvPr/>
        </p:nvSpPr>
        <p:spPr bwMode="auto">
          <a:xfrm>
            <a:off x="4949825" y="3719513"/>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59423" name="Chevron 31"/>
          <p:cNvSpPr>
            <a:spLocks noChangeArrowheads="1"/>
          </p:cNvSpPr>
          <p:nvPr/>
        </p:nvSpPr>
        <p:spPr bwMode="auto">
          <a:xfrm>
            <a:off x="6100763" y="4359275"/>
            <a:ext cx="1181100" cy="457200"/>
          </a:xfrm>
          <a:prstGeom prst="chevron">
            <a:avLst>
              <a:gd name="adj" fmla="val 27783"/>
            </a:avLst>
          </a:prstGeom>
          <a:solidFill>
            <a:srgbClr val="FCB6FC"/>
          </a:solidFill>
          <a:ln w="9525" algn="ctr">
            <a:solidFill>
              <a:schemeClr val="tx1"/>
            </a:solidFill>
            <a:round/>
            <a:headEnd/>
            <a:tailEnd/>
          </a:ln>
        </p:spPr>
        <p:txBody>
          <a:bodyPr/>
          <a:lstStyle/>
          <a:p>
            <a:pPr algn="ctr">
              <a:lnSpc>
                <a:spcPct val="90000"/>
              </a:lnSpc>
            </a:pPr>
            <a:r>
              <a:rPr lang="en-US" sz="1200"/>
              <a:t>OMG finalization</a:t>
            </a:r>
            <a:endParaRPr lang="en-US" sz="2200"/>
          </a:p>
        </p:txBody>
      </p:sp>
      <p:sp>
        <p:nvSpPr>
          <p:cNvPr id="33" name="Rounded Rectangle 32"/>
          <p:cNvSpPr/>
          <p:nvPr/>
        </p:nvSpPr>
        <p:spPr>
          <a:xfrm>
            <a:off x="6142038" y="1798638"/>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4" name="Rounded Rectangle 33"/>
          <p:cNvSpPr/>
          <p:nvPr/>
        </p:nvSpPr>
        <p:spPr>
          <a:xfrm>
            <a:off x="6142038" y="2438400"/>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5" name="Rounded Rectangle 34"/>
          <p:cNvSpPr/>
          <p:nvPr/>
        </p:nvSpPr>
        <p:spPr>
          <a:xfrm>
            <a:off x="6138863" y="3078163"/>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6" name="Rounded Rectangle 35"/>
          <p:cNvSpPr/>
          <p:nvPr/>
        </p:nvSpPr>
        <p:spPr>
          <a:xfrm>
            <a:off x="6138863" y="3719513"/>
            <a:ext cx="655637"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37" name="Rounded Rectangle 36"/>
          <p:cNvSpPr/>
          <p:nvPr/>
        </p:nvSpPr>
        <p:spPr>
          <a:xfrm>
            <a:off x="7312025" y="4359275"/>
            <a:ext cx="655638" cy="457200"/>
          </a:xfrm>
          <a:prstGeom prst="roundRect">
            <a:avLst/>
          </a:prstGeom>
          <a:solidFill>
            <a:srgbClr val="29759B"/>
          </a:solidFill>
          <a:ln/>
        </p:spPr>
        <p:style>
          <a:lnRef idx="1">
            <a:schemeClr val="accent3"/>
          </a:lnRef>
          <a:fillRef idx="2">
            <a:schemeClr val="accent3"/>
          </a:fillRef>
          <a:effectRef idx="1">
            <a:schemeClr val="accent3"/>
          </a:effectRef>
          <a:fontRef idx="minor">
            <a:schemeClr val="dk1"/>
          </a:fontRef>
        </p:style>
        <p:txBody>
          <a:bodyPr anchor="ctr"/>
          <a:lstStyle>
            <a:defPPr>
              <a:defRPr lang="en-US"/>
            </a:defPPr>
            <a:lvl1pPr algn="l" rtl="0" fontAlgn="base">
              <a:lnSpc>
                <a:spcPct val="90000"/>
              </a:lnSpc>
              <a:spcBef>
                <a:spcPct val="0"/>
              </a:spcBef>
              <a:spcAft>
                <a:spcPct val="0"/>
              </a:spcAft>
              <a:defRPr sz="2200" kern="1200">
                <a:solidFill>
                  <a:schemeClr val="dk1"/>
                </a:solidFill>
                <a:latin typeface="+mn-lt"/>
                <a:ea typeface="+mn-ea"/>
                <a:cs typeface="+mn-cs"/>
              </a:defRPr>
            </a:lvl1pPr>
            <a:lvl2pPr marL="457200" algn="l" rtl="0" fontAlgn="base">
              <a:lnSpc>
                <a:spcPct val="90000"/>
              </a:lnSpc>
              <a:spcBef>
                <a:spcPct val="0"/>
              </a:spcBef>
              <a:spcAft>
                <a:spcPct val="0"/>
              </a:spcAft>
              <a:defRPr sz="2200" kern="1200">
                <a:solidFill>
                  <a:schemeClr val="dk1"/>
                </a:solidFill>
                <a:latin typeface="+mn-lt"/>
                <a:ea typeface="+mn-ea"/>
                <a:cs typeface="+mn-cs"/>
              </a:defRPr>
            </a:lvl2pPr>
            <a:lvl3pPr marL="914400" algn="l" rtl="0" fontAlgn="base">
              <a:lnSpc>
                <a:spcPct val="90000"/>
              </a:lnSpc>
              <a:spcBef>
                <a:spcPct val="0"/>
              </a:spcBef>
              <a:spcAft>
                <a:spcPct val="0"/>
              </a:spcAft>
              <a:defRPr sz="2200" kern="1200">
                <a:solidFill>
                  <a:schemeClr val="dk1"/>
                </a:solidFill>
                <a:latin typeface="+mn-lt"/>
                <a:ea typeface="+mn-ea"/>
                <a:cs typeface="+mn-cs"/>
              </a:defRPr>
            </a:lvl3pPr>
            <a:lvl4pPr marL="1371600" algn="l" rtl="0" fontAlgn="base">
              <a:lnSpc>
                <a:spcPct val="90000"/>
              </a:lnSpc>
              <a:spcBef>
                <a:spcPct val="0"/>
              </a:spcBef>
              <a:spcAft>
                <a:spcPct val="0"/>
              </a:spcAft>
              <a:defRPr sz="2200" kern="1200">
                <a:solidFill>
                  <a:schemeClr val="dk1"/>
                </a:solidFill>
                <a:latin typeface="+mn-lt"/>
                <a:ea typeface="+mn-ea"/>
                <a:cs typeface="+mn-cs"/>
              </a:defRPr>
            </a:lvl4pPr>
            <a:lvl5pPr marL="1828800" algn="l" rtl="0" fontAlgn="base">
              <a:lnSpc>
                <a:spcPct val="90000"/>
              </a:lnSpc>
              <a:spcBef>
                <a:spcPct val="0"/>
              </a:spcBef>
              <a:spcAft>
                <a:spcPct val="0"/>
              </a:spcAft>
              <a:defRPr sz="2200" kern="1200">
                <a:solidFill>
                  <a:schemeClr val="dk1"/>
                </a:solidFill>
                <a:latin typeface="+mn-lt"/>
                <a:ea typeface="+mn-ea"/>
                <a:cs typeface="+mn-cs"/>
              </a:defRPr>
            </a:lvl5pPr>
            <a:lvl6pPr marL="2286000" algn="l" defTabSz="914400" rtl="0" eaLnBrk="1" latinLnBrk="0" hangingPunct="1">
              <a:defRPr sz="2200" kern="1200">
                <a:solidFill>
                  <a:schemeClr val="dk1"/>
                </a:solidFill>
                <a:latin typeface="+mn-lt"/>
                <a:ea typeface="+mn-ea"/>
                <a:cs typeface="+mn-cs"/>
              </a:defRPr>
            </a:lvl6pPr>
            <a:lvl7pPr marL="2743200" algn="l" defTabSz="914400" rtl="0" eaLnBrk="1" latinLnBrk="0" hangingPunct="1">
              <a:defRPr sz="2200" kern="1200">
                <a:solidFill>
                  <a:schemeClr val="dk1"/>
                </a:solidFill>
                <a:latin typeface="+mn-lt"/>
                <a:ea typeface="+mn-ea"/>
                <a:cs typeface="+mn-cs"/>
              </a:defRPr>
            </a:lvl7pPr>
            <a:lvl8pPr marL="3200400" algn="l" defTabSz="914400" rtl="0" eaLnBrk="1" latinLnBrk="0" hangingPunct="1">
              <a:defRPr sz="2200" kern="1200">
                <a:solidFill>
                  <a:schemeClr val="dk1"/>
                </a:solidFill>
                <a:latin typeface="+mn-lt"/>
                <a:ea typeface="+mn-ea"/>
                <a:cs typeface="+mn-cs"/>
              </a:defRPr>
            </a:lvl8pPr>
            <a:lvl9pPr marL="3657600" algn="l" defTabSz="914400" rtl="0" eaLnBrk="1" latinLnBrk="0" hangingPunct="1">
              <a:defRPr sz="2200" kern="1200">
                <a:solidFill>
                  <a:schemeClr val="dk1"/>
                </a:solidFill>
                <a:latin typeface="+mn-lt"/>
                <a:ea typeface="+mn-ea"/>
                <a:cs typeface="+mn-cs"/>
              </a:defRPr>
            </a:lvl9pPr>
          </a:lstStyle>
          <a:p>
            <a:pPr algn="ctr">
              <a:defRPr/>
            </a:pPr>
            <a:r>
              <a:rPr lang="en-US" sz="1200" b="1" dirty="0">
                <a:solidFill>
                  <a:schemeClr val="bg1"/>
                </a:solidFill>
              </a:rPr>
              <a:t>Final</a:t>
            </a:r>
          </a:p>
        </p:txBody>
      </p:sp>
      <p:sp>
        <p:nvSpPr>
          <p:cNvPr id="59429" name="TextBox 11"/>
          <p:cNvSpPr txBox="1">
            <a:spLocks noChangeArrowheads="1"/>
          </p:cNvSpPr>
          <p:nvPr/>
        </p:nvSpPr>
        <p:spPr bwMode="auto">
          <a:xfrm>
            <a:off x="3030538"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Q1</a:t>
            </a:r>
            <a:endParaRPr lang="en-US" sz="2200" b="1"/>
          </a:p>
        </p:txBody>
      </p:sp>
      <p:sp>
        <p:nvSpPr>
          <p:cNvPr id="59430" name="TextBox 42"/>
          <p:cNvSpPr txBox="1">
            <a:spLocks noChangeArrowheads="1"/>
          </p:cNvSpPr>
          <p:nvPr/>
        </p:nvSpPr>
        <p:spPr bwMode="auto">
          <a:xfrm>
            <a:off x="4127500"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Q2</a:t>
            </a:r>
            <a:endParaRPr lang="en-US" sz="2200" b="1"/>
          </a:p>
        </p:txBody>
      </p:sp>
      <p:sp>
        <p:nvSpPr>
          <p:cNvPr id="59431" name="TextBox 43"/>
          <p:cNvSpPr txBox="1">
            <a:spLocks noChangeArrowheads="1"/>
          </p:cNvSpPr>
          <p:nvPr/>
        </p:nvSpPr>
        <p:spPr bwMode="auto">
          <a:xfrm>
            <a:off x="5273675" y="1387475"/>
            <a:ext cx="4079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Q3</a:t>
            </a:r>
            <a:endParaRPr lang="en-US" sz="2200" b="1"/>
          </a:p>
        </p:txBody>
      </p:sp>
      <p:sp>
        <p:nvSpPr>
          <p:cNvPr id="59432" name="TextBox 44"/>
          <p:cNvSpPr txBox="1">
            <a:spLocks noChangeArrowheads="1"/>
          </p:cNvSpPr>
          <p:nvPr/>
        </p:nvSpPr>
        <p:spPr bwMode="auto">
          <a:xfrm>
            <a:off x="6462713" y="1387475"/>
            <a:ext cx="407987"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Osaka" charset="-128"/>
              </a:defRPr>
            </a:lvl1pPr>
            <a:lvl2pPr marL="742950" indent="-285750" eaLnBrk="0" hangingPunct="0">
              <a:defRPr>
                <a:solidFill>
                  <a:schemeClr val="tx1"/>
                </a:solidFill>
                <a:latin typeface="Arial" charset="0"/>
                <a:ea typeface="Osaka" charset="-128"/>
              </a:defRPr>
            </a:lvl2pPr>
            <a:lvl3pPr marL="1143000" indent="-228600" eaLnBrk="0" hangingPunct="0">
              <a:defRPr>
                <a:solidFill>
                  <a:schemeClr val="tx1"/>
                </a:solidFill>
                <a:latin typeface="Arial" charset="0"/>
                <a:ea typeface="Osaka" charset="-128"/>
              </a:defRPr>
            </a:lvl3pPr>
            <a:lvl4pPr marL="1600200" indent="-228600" eaLnBrk="0" hangingPunct="0">
              <a:defRPr>
                <a:solidFill>
                  <a:schemeClr val="tx1"/>
                </a:solidFill>
                <a:latin typeface="Arial" charset="0"/>
                <a:ea typeface="Osaka" charset="-128"/>
              </a:defRPr>
            </a:lvl4pPr>
            <a:lvl5pPr marL="2057400" indent="-228600" eaLnBrk="0" hangingPunct="0">
              <a:defRPr>
                <a:solidFill>
                  <a:schemeClr val="tx1"/>
                </a:solidFill>
                <a:latin typeface="Arial" charset="0"/>
                <a:ea typeface="Osaka" charset="-128"/>
              </a:defRPr>
            </a:lvl5pPr>
            <a:lvl6pPr marL="2514600" indent="-228600" eaLnBrk="0" fontAlgn="base" hangingPunct="0">
              <a:spcBef>
                <a:spcPct val="0"/>
              </a:spcBef>
              <a:spcAft>
                <a:spcPct val="0"/>
              </a:spcAft>
              <a:defRPr>
                <a:solidFill>
                  <a:schemeClr val="tx1"/>
                </a:solidFill>
                <a:latin typeface="Arial" charset="0"/>
                <a:ea typeface="Osaka" charset="-128"/>
              </a:defRPr>
            </a:lvl6pPr>
            <a:lvl7pPr marL="2971800" indent="-228600" eaLnBrk="0" fontAlgn="base" hangingPunct="0">
              <a:spcBef>
                <a:spcPct val="0"/>
              </a:spcBef>
              <a:spcAft>
                <a:spcPct val="0"/>
              </a:spcAft>
              <a:defRPr>
                <a:solidFill>
                  <a:schemeClr val="tx1"/>
                </a:solidFill>
                <a:latin typeface="Arial" charset="0"/>
                <a:ea typeface="Osaka" charset="-128"/>
              </a:defRPr>
            </a:lvl7pPr>
            <a:lvl8pPr marL="3429000" indent="-228600" eaLnBrk="0" fontAlgn="base" hangingPunct="0">
              <a:spcBef>
                <a:spcPct val="0"/>
              </a:spcBef>
              <a:spcAft>
                <a:spcPct val="0"/>
              </a:spcAft>
              <a:defRPr>
                <a:solidFill>
                  <a:schemeClr val="tx1"/>
                </a:solidFill>
                <a:latin typeface="Arial" charset="0"/>
                <a:ea typeface="Osaka" charset="-128"/>
              </a:defRPr>
            </a:lvl8pPr>
            <a:lvl9pPr marL="3886200" indent="-228600" eaLnBrk="0" fontAlgn="base" hangingPunct="0">
              <a:spcBef>
                <a:spcPct val="0"/>
              </a:spcBef>
              <a:spcAft>
                <a:spcPct val="0"/>
              </a:spcAft>
              <a:defRPr>
                <a:solidFill>
                  <a:schemeClr val="tx1"/>
                </a:solidFill>
                <a:latin typeface="Arial" charset="0"/>
                <a:ea typeface="Osaka" charset="-128"/>
              </a:defRPr>
            </a:lvl9pPr>
          </a:lstStyle>
          <a:p>
            <a:pPr eaLnBrk="1" hangingPunct="1">
              <a:lnSpc>
                <a:spcPct val="90000"/>
              </a:lnSpc>
            </a:pPr>
            <a:r>
              <a:rPr lang="en-US" sz="1200" b="1"/>
              <a:t>Q4</a:t>
            </a:r>
            <a:endParaRPr lang="en-US" sz="2200" b="1"/>
          </a:p>
        </p:txBody>
      </p:sp>
      <p:cxnSp>
        <p:nvCxnSpPr>
          <p:cNvPr id="3" name="Straight Arrow Connector 2"/>
          <p:cNvCxnSpPr/>
          <p:nvPr/>
        </p:nvCxnSpPr>
        <p:spPr>
          <a:xfrm>
            <a:off x="381000" y="2027238"/>
            <a:ext cx="860425"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381000" y="2667000"/>
            <a:ext cx="860425"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81000" y="2237049"/>
            <a:ext cx="1012825" cy="369332"/>
          </a:xfrm>
          <a:prstGeom prst="rect">
            <a:avLst/>
          </a:prstGeom>
          <a:noFill/>
        </p:spPr>
        <p:txBody>
          <a:bodyPr wrap="square" rtlCol="0">
            <a:spAutoFit/>
          </a:bodyPr>
          <a:lstStyle/>
          <a:p>
            <a:r>
              <a:rPr lang="en-US" dirty="0" smtClean="0">
                <a:solidFill>
                  <a:srgbClr val="FF0000"/>
                </a:solidFill>
              </a:rPr>
              <a:t>moved</a:t>
            </a:r>
            <a:endParaRPr lang="en-US" dirty="0">
              <a:solidFill>
                <a:srgbClr val="FF0000"/>
              </a:solidFill>
            </a:endParaRPr>
          </a:p>
        </p:txBody>
      </p:sp>
      <p:sp>
        <p:nvSpPr>
          <p:cNvPr id="10" name="Oval 9"/>
          <p:cNvSpPr/>
          <p:nvPr/>
        </p:nvSpPr>
        <p:spPr>
          <a:xfrm>
            <a:off x="887412" y="2895600"/>
            <a:ext cx="6884988" cy="14636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312025" y="2595008"/>
            <a:ext cx="1709737" cy="738664"/>
          </a:xfrm>
          <a:prstGeom prst="rect">
            <a:avLst/>
          </a:prstGeom>
          <a:noFill/>
        </p:spPr>
        <p:txBody>
          <a:bodyPr wrap="square" rtlCol="0">
            <a:spAutoFit/>
          </a:bodyPr>
          <a:lstStyle/>
          <a:p>
            <a:r>
              <a:rPr lang="en-US" sz="1400" dirty="0" smtClean="0">
                <a:solidFill>
                  <a:srgbClr val="FF0000"/>
                </a:solidFill>
              </a:rPr>
              <a:t>Do we move these out or leave where they were?</a:t>
            </a:r>
            <a:endParaRPr lang="en-US" dirty="0">
              <a:solidFill>
                <a:srgbClr val="FF0000"/>
              </a:solidFill>
            </a:endParaRPr>
          </a:p>
        </p:txBody>
      </p:sp>
    </p:spTree>
    <p:extLst>
      <p:ext uri="{BB962C8B-B14F-4D97-AF65-F5344CB8AC3E}">
        <p14:creationId xmlns:p14="http://schemas.microsoft.com/office/powerpoint/2010/main" val="577596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on the Moving</a:t>
            </a:r>
            <a:r>
              <a:rPr lang="en-US" baseline="0" dirty="0" smtClean="0"/>
              <a:t> </a:t>
            </a:r>
            <a:r>
              <a:rPr lang="en-US" dirty="0" smtClean="0"/>
              <a:t>Parts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70273870"/>
              </p:ext>
            </p:extLst>
          </p:nvPr>
        </p:nvGraphicFramePr>
        <p:xfrm>
          <a:off x="838200" y="1447800"/>
          <a:ext cx="7315200" cy="4038601"/>
        </p:xfrm>
        <a:graphic>
          <a:graphicData uri="http://schemas.openxmlformats.org/drawingml/2006/table">
            <a:tbl>
              <a:tblPr/>
              <a:tblGrid>
                <a:gridCol w="3579779"/>
                <a:gridCol w="3735421"/>
              </a:tblGrid>
              <a:tr h="1183473">
                <a:tc>
                  <a:txBody>
                    <a:bodyPr/>
                    <a:lstStyle/>
                    <a:p>
                      <a:pPr marL="0" marR="0" algn="ctr">
                        <a:spcBef>
                          <a:spcPts val="0"/>
                        </a:spcBef>
                        <a:spcAft>
                          <a:spcPts val="0"/>
                        </a:spcAft>
                      </a:pPr>
                      <a:r>
                        <a:rPr lang="en-US" sz="1400" b="1" dirty="0">
                          <a:effectLst/>
                          <a:latin typeface="Verdana"/>
                          <a:ea typeface="MS Mincho"/>
                          <a:cs typeface="Times New Roman"/>
                        </a:rPr>
                        <a:t>FIBO Business Conceptual Ontology (BCO)</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CC00"/>
                    </a:solidFill>
                  </a:tcPr>
                </a:tc>
                <a:tc>
                  <a:txBody>
                    <a:bodyPr/>
                    <a:lstStyle/>
                    <a:p>
                      <a:pPr marL="0" marR="0" algn="ctr">
                        <a:spcBef>
                          <a:spcPts val="0"/>
                        </a:spcBef>
                        <a:spcAft>
                          <a:spcPts val="0"/>
                        </a:spcAft>
                      </a:pPr>
                      <a:r>
                        <a:rPr lang="en-US" sz="1400" b="1" dirty="0">
                          <a:effectLst/>
                          <a:latin typeface="Verdana"/>
                          <a:ea typeface="MS Mincho"/>
                          <a:cs typeface="Times New Roman"/>
                        </a:rPr>
                        <a:t>Adaptive Web Presentation Facility</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00FF00"/>
                    </a:solidFill>
                  </a:tcPr>
                </a:tc>
              </a:tr>
              <a:tr h="1405374">
                <a:tc gridSpan="2">
                  <a:txBody>
                    <a:bodyPr/>
                    <a:lstStyle/>
                    <a:p>
                      <a:pPr marL="0" marR="0" algn="ctr">
                        <a:spcBef>
                          <a:spcPts val="0"/>
                        </a:spcBef>
                        <a:spcAft>
                          <a:spcPts val="0"/>
                        </a:spcAft>
                      </a:pPr>
                      <a:r>
                        <a:rPr lang="en-US" sz="1800" b="1" dirty="0">
                          <a:effectLst/>
                          <a:latin typeface="Verdana"/>
                          <a:ea typeface="MS Mincho"/>
                          <a:cs typeface="Times New Roman"/>
                        </a:rPr>
                        <a:t>FIBO OMG Specifications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3366FF"/>
                    </a:solidFill>
                  </a:tcPr>
                </a:tc>
                <a:tc hMerge="1">
                  <a:txBody>
                    <a:bodyPr/>
                    <a:lstStyle/>
                    <a:p>
                      <a:endParaRPr lang="en-US"/>
                    </a:p>
                  </a:txBody>
                  <a:tcPr/>
                </a:tc>
              </a:tr>
              <a:tr h="1449754">
                <a:tc gridSpan="2">
                  <a:txBody>
                    <a:bodyPr/>
                    <a:lstStyle/>
                    <a:p>
                      <a:pPr marL="0" marR="0" algn="ctr">
                        <a:spcBef>
                          <a:spcPts val="0"/>
                        </a:spcBef>
                        <a:spcAft>
                          <a:spcPts val="0"/>
                        </a:spcAft>
                      </a:pPr>
                      <a:r>
                        <a:rPr lang="en-US" sz="1800" b="1" dirty="0">
                          <a:effectLst/>
                          <a:latin typeface="Verdana"/>
                          <a:ea typeface="MS Mincho"/>
                          <a:cs typeface="Times New Roman"/>
                        </a:rPr>
                        <a:t>FIBO Operational Ontologies</a:t>
                      </a:r>
                      <a:endParaRPr lang="en-US" sz="1000" dirty="0">
                        <a:effectLst/>
                        <a:latin typeface="Verdana"/>
                        <a:ea typeface="MS Mincho"/>
                        <a:cs typeface="Times New Roman"/>
                      </a:endParaRPr>
                    </a:p>
                  </a:txBody>
                  <a:tcPr marL="68580" marR="68580" marT="0" marB="0" anchor="ctr">
                    <a:lnL>
                      <a:noFill/>
                    </a:lnL>
                    <a:lnR>
                      <a:noFill/>
                    </a:lnR>
                    <a:lnT>
                      <a:noFill/>
                    </a:lnT>
                    <a:lnB>
                      <a:noFill/>
                    </a:lnB>
                    <a:solidFill>
                      <a:srgbClr val="FF00FF"/>
                    </a:solidFill>
                  </a:tcPr>
                </a:tc>
                <a:tc hMerge="1">
                  <a:txBody>
                    <a:bodyPr/>
                    <a:lstStyle/>
                    <a:p>
                      <a:endParaRPr lang="en-US"/>
                    </a:p>
                  </a:txBody>
                  <a:tcPr/>
                </a:tc>
              </a:tr>
            </a:tbl>
          </a:graphicData>
        </a:graphic>
      </p:graphicFrame>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9</a:t>
            </a:fld>
            <a:endParaRPr lang="en-US" dirty="0"/>
          </a:p>
        </p:txBody>
      </p:sp>
      <p:sp>
        <p:nvSpPr>
          <p:cNvPr id="8" name="Rectangle 2"/>
          <p:cNvSpPr>
            <a:spLocks noChangeArrowheads="1"/>
          </p:cNvSpPr>
          <p:nvPr/>
        </p:nvSpPr>
        <p:spPr bwMode="auto">
          <a:xfrm>
            <a:off x="1885950" y="25479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55316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4920</TotalTime>
  <Words>1642</Words>
  <Application>Microsoft Office PowerPoint</Application>
  <PresentationFormat>On-screen Show (4:3)</PresentationFormat>
  <Paragraphs>339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OMG Finance Domain Task Force (FDTF)</vt:lpstr>
      <vt:lpstr>Agenda</vt:lpstr>
      <vt:lpstr>Financial Industry Business Ontology (FIBO)</vt:lpstr>
      <vt:lpstr>Part I: FIBO Status and Update</vt:lpstr>
      <vt:lpstr>Headline Points</vt:lpstr>
      <vt:lpstr>Meetings</vt:lpstr>
      <vt:lpstr>Provisional Roadmap</vt:lpstr>
      <vt:lpstr>Provisional Roadmap</vt:lpstr>
      <vt:lpstr>Update on the Moving Parts</vt:lpstr>
      <vt:lpstr>FIBO Business Conceptual Ontology</vt:lpstr>
      <vt:lpstr>FIBO Business Conceptual Ontology</vt:lpstr>
      <vt:lpstr>FIBO Foundations</vt:lpstr>
      <vt:lpstr>FIBO Business Entities</vt:lpstr>
      <vt:lpstr>FIBO Business Entities Draft</vt:lpstr>
      <vt:lpstr>Business Presentation Facility (Adaptive)</vt:lpstr>
      <vt:lpstr>Adaptive Presentation Facility</vt:lpstr>
      <vt:lpstr>FIBO OMG Specifications</vt:lpstr>
      <vt:lpstr>Status: OMG Specifications</vt:lpstr>
      <vt:lpstr>FIBO Operational Ontologies</vt:lpstr>
      <vt:lpstr>Operational Ontologies</vt:lpstr>
      <vt:lpstr>Finance Domain Task Force</vt:lpstr>
      <vt:lpstr>Regulation W and Front-running</vt:lpstr>
      <vt:lpstr>Part II: FIBO Details</vt:lpstr>
      <vt:lpstr>Decisions Made on Thursday Calls</vt:lpstr>
      <vt:lpstr>Open Technical Questions</vt:lpstr>
      <vt:lpstr>Property Restrictions</vt:lpstr>
      <vt:lpstr>Property Chains</vt:lpstr>
      <vt:lpstr>Property Chains</vt:lpstr>
      <vt:lpstr>Detailed Requirement</vt:lpstr>
      <vt:lpstr>Technical Issues Plan</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 Council / Object Management Group Semantic Standards</dc:title>
  <dc:creator>Owner</dc:creator>
  <cp:lastModifiedBy>User</cp:lastModifiedBy>
  <cp:revision>217</cp:revision>
  <dcterms:created xsi:type="dcterms:W3CDTF">2011-04-19T19:19:23Z</dcterms:created>
  <dcterms:modified xsi:type="dcterms:W3CDTF">2012-11-07T18:23:09Z</dcterms:modified>
</cp:coreProperties>
</file>