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0"/>
  </p:notesMasterIdLst>
  <p:sldIdLst>
    <p:sldId id="256" r:id="rId2"/>
    <p:sldId id="519" r:id="rId3"/>
    <p:sldId id="729" r:id="rId4"/>
    <p:sldId id="773" r:id="rId5"/>
    <p:sldId id="774" r:id="rId6"/>
    <p:sldId id="775" r:id="rId7"/>
    <p:sldId id="776" r:id="rId8"/>
    <p:sldId id="777" r:id="rId9"/>
    <p:sldId id="778" r:id="rId10"/>
    <p:sldId id="779" r:id="rId11"/>
    <p:sldId id="781" r:id="rId12"/>
    <p:sldId id="780" r:id="rId13"/>
    <p:sldId id="742" r:id="rId14"/>
    <p:sldId id="769" r:id="rId15"/>
    <p:sldId id="770" r:id="rId16"/>
    <p:sldId id="711" r:id="rId17"/>
    <p:sldId id="690" r:id="rId18"/>
    <p:sldId id="726" r:id="rId19"/>
    <p:sldId id="723" r:id="rId20"/>
    <p:sldId id="756" r:id="rId21"/>
    <p:sldId id="757" r:id="rId22"/>
    <p:sldId id="483" r:id="rId23"/>
    <p:sldId id="731" r:id="rId24"/>
    <p:sldId id="730" r:id="rId25"/>
    <p:sldId id="732" r:id="rId26"/>
    <p:sldId id="733" r:id="rId27"/>
    <p:sldId id="696" r:id="rId28"/>
    <p:sldId id="665" r:id="rId29"/>
    <p:sldId id="666" r:id="rId30"/>
    <p:sldId id="734" r:id="rId31"/>
    <p:sldId id="735" r:id="rId32"/>
    <p:sldId id="749" r:id="rId33"/>
    <p:sldId id="736" r:id="rId34"/>
    <p:sldId id="741" r:id="rId35"/>
    <p:sldId id="700" r:id="rId36"/>
    <p:sldId id="704" r:id="rId37"/>
    <p:sldId id="701" r:id="rId38"/>
    <p:sldId id="702" r:id="rId39"/>
    <p:sldId id="668" r:id="rId40"/>
    <p:sldId id="681" r:id="rId41"/>
    <p:sldId id="683" r:id="rId42"/>
    <p:sldId id="698" r:id="rId43"/>
    <p:sldId id="649" r:id="rId44"/>
    <p:sldId id="659" r:id="rId45"/>
    <p:sldId id="660" r:id="rId46"/>
    <p:sldId id="661" r:id="rId47"/>
    <p:sldId id="662" r:id="rId48"/>
    <p:sldId id="663" r:id="rId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FF66"/>
    <a:srgbClr val="FF6699"/>
    <a:srgbClr val="E32963"/>
    <a:srgbClr val="0060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477" autoAdjust="0"/>
  </p:normalViewPr>
  <p:slideViewPr>
    <p:cSldViewPr>
      <p:cViewPr varScale="1">
        <p:scale>
          <a:sx n="79" d="100"/>
          <a:sy n="79" d="100"/>
        </p:scale>
        <p:origin x="-90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C723B-399F-4A90-8296-830E5DB4E765}" type="datetimeFigureOut">
              <a:rPr lang="en-US" smtClean="0"/>
              <a:pPr/>
              <a:t>9/7/2016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2869B-921B-4CCE-897D-ADE41B506C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1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2869B-921B-4CCE-897D-ADE41B506C30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277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 viewable in Adaptive – see link on next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2869B-921B-4CCE-897D-ADE41B506C30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899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1B46-8ADD-4A2E-AB61-0E5BCC4C79AB}" type="datetime1">
              <a:rPr lang="en-US" smtClean="0"/>
              <a:pPr>
                <a:defRPr/>
              </a:pPr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8E282-EBFC-4412-8B3F-30C7B15CB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6267C-5F63-43FB-953A-A976EF4E6229}" type="datetime1">
              <a:rPr lang="en-US" smtClean="0"/>
              <a:pPr>
                <a:defRPr/>
              </a:pPr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F74EC-37D6-44FE-8E84-6CFA0135BC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45367-FC62-4735-BCA9-3DD46055D026}" type="datetime1">
              <a:rPr lang="en-US" smtClean="0"/>
              <a:pPr>
                <a:defRPr/>
              </a:pPr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D6DB0-F130-4CD7-BC01-EC85765301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81000" cy="3651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382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68903-0092-42E3-817E-1D62A797690F}" type="datetime1">
              <a:rPr lang="en-US" smtClean="0"/>
              <a:pPr>
                <a:defRPr/>
              </a:pPr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5D8AD-8C41-461C-977C-39E1B6B656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24C57-850C-417E-9FAA-BE8D6A8DBE2C}" type="datetime1">
              <a:rPr lang="en-US" smtClean="0"/>
              <a:pPr>
                <a:defRPr/>
              </a:pPr>
              <a:t>9/7/2016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97409-C3A8-4142-9020-BEC4CC158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28E2E-814B-4C22-851F-F0549AD7FC66}" type="datetime1">
              <a:rPr lang="en-US" smtClean="0"/>
              <a:pPr>
                <a:defRPr/>
              </a:pPr>
              <a:t>9/7/2016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6F763-BEBA-4E81-AB50-EEE533FC35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3F742-F6A3-4DC9-AE0A-7277E31EA597}" type="datetime1">
              <a:rPr lang="en-US" smtClean="0"/>
              <a:pPr>
                <a:defRPr/>
              </a:pPr>
              <a:t>9/7/2016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68DC-D813-47B4-BCA0-5910B6BA04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3BC2E-9C88-463F-A988-4D5ECDDA207E}" type="datetime1">
              <a:rPr lang="en-US" smtClean="0"/>
              <a:pPr>
                <a:defRPr/>
              </a:pPr>
              <a:t>9/7/2016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D8CD7-FEF3-4495-AF79-015AD3D984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75F7E-86C8-48D4-AA60-B2BA6081090A}" type="datetime1">
              <a:rPr lang="en-US" smtClean="0"/>
              <a:pPr>
                <a:defRPr/>
              </a:pPr>
              <a:t>9/7/2016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35A33-83E3-44CF-92E6-9E49D666A9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898F2-689D-4729-A6BF-EDB64FFEC70D}" type="datetime1">
              <a:rPr lang="en-US" smtClean="0"/>
              <a:pPr>
                <a:defRPr/>
              </a:pPr>
              <a:t>9/7/2016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EECB8-9F4C-4F27-840F-D7F2A3FA88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A79AE5-5F06-42A5-9C04-AB48C36DAE94}" type="datetime1">
              <a:rPr lang="en-US" smtClean="0"/>
              <a:pPr>
                <a:defRPr/>
              </a:pPr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08EE3A-0931-4FF7-8196-554F4BA17F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dmcouncil.org/display/FND/FIBO+Content+Team+Requirements+for+Foundations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edmcouncil/fibo/wiki/FIBO-Business-Entities" TargetMode="External"/><Relationship Id="rId13" Type="http://schemas.openxmlformats.org/officeDocument/2006/relationships/hyperlink" Target="https://github.com/edmcouncil/fibo/wiki/FIBO-Securities-and-Equities" TargetMode="External"/><Relationship Id="rId3" Type="http://schemas.openxmlformats.org/officeDocument/2006/relationships/hyperlink" Target="https://github.com/edmcouncil/fibo/wiki" TargetMode="External"/><Relationship Id="rId7" Type="http://schemas.openxmlformats.org/officeDocument/2006/relationships/hyperlink" Target="http://www.omg.org/spec/EDMC-FIBO/BE/Current" TargetMode="External"/><Relationship Id="rId12" Type="http://schemas.openxmlformats.org/officeDocument/2006/relationships/hyperlink" Target="https://github.com/edmcouncil/fibo/wiki/FIBO-Loans" TargetMode="External"/><Relationship Id="rId2" Type="http://schemas.openxmlformats.org/officeDocument/2006/relationships/hyperlink" Target="http://www.edmcouncil.org/semanticsrepository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edmcouncil/fibo/wiki/FIBO-Foundations" TargetMode="External"/><Relationship Id="rId11" Type="http://schemas.openxmlformats.org/officeDocument/2006/relationships/hyperlink" Target="https://github.com/edmcouncil/fibo/wiki/FIBO-Indices-and-Indicators" TargetMode="External"/><Relationship Id="rId5" Type="http://schemas.openxmlformats.org/officeDocument/2006/relationships/hyperlink" Target="http://www.omg.org/spec/EDMC-FIBO/FND/Current" TargetMode="External"/><Relationship Id="rId10" Type="http://schemas.openxmlformats.org/officeDocument/2006/relationships/hyperlink" Target="http://www.omg.org/spec/EDMC-FIBO/IND/Current" TargetMode="External"/><Relationship Id="rId4" Type="http://schemas.openxmlformats.org/officeDocument/2006/relationships/hyperlink" Target="http://us.adaptive.com/FIBO/a3/" TargetMode="External"/><Relationship Id="rId9" Type="http://schemas.openxmlformats.org/officeDocument/2006/relationships/hyperlink" Target="https://github.com/dsnewman/fibo/tree/pink/be" TargetMode="External"/><Relationship Id="rId14" Type="http://schemas.openxmlformats.org/officeDocument/2006/relationships/hyperlink" Target="http://www.edmcouncil.org/financialbusiness" TargetMode="Externa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https://wiki.edmcouncil.org/pages/viewpage.action?pageId=786661" TargetMode="External"/><Relationship Id="rId3" Type="http://schemas.openxmlformats.org/officeDocument/2006/relationships/hyperlink" Target="https://wiki.edmcouncil.org/display/FND/FCT-FND" TargetMode="External"/><Relationship Id="rId7" Type="http://schemas.openxmlformats.org/officeDocument/2006/relationships/hyperlink" Target="https://wiki.edmcouncil.org/display/LOAN/FCT-LOAN" TargetMode="External"/><Relationship Id="rId2" Type="http://schemas.openxmlformats.org/officeDocument/2006/relationships/hyperlink" Target="https://wiki.edmcouncil.org/display/FIBO/FIB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iki.edmcouncil.org/pages/viewpage.action?pageId=786677" TargetMode="External"/><Relationship Id="rId5" Type="http://schemas.openxmlformats.org/officeDocument/2006/relationships/hyperlink" Target="https://wiki.edmcouncil.org/display/IND/FCT-IND" TargetMode="External"/><Relationship Id="rId10" Type="http://schemas.openxmlformats.org/officeDocument/2006/relationships/hyperlink" Target="https://wiki.edmcouncil.org/display/FVT/FIBO+-+Vendor+Team" TargetMode="External"/><Relationship Id="rId4" Type="http://schemas.openxmlformats.org/officeDocument/2006/relationships/hyperlink" Target="https://wiki.edmcouncil.org/display/BE/FIBO+-+FCT+-+Business+Entities" TargetMode="External"/><Relationship Id="rId9" Type="http://schemas.openxmlformats.org/officeDocument/2006/relationships/hyperlink" Target="https://wiki.edmcouncil.org/display/DER/FCT-DER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OMG Finance</a:t>
            </a:r>
            <a:r>
              <a:rPr lang="en-US" baseline="0" dirty="0" smtClean="0"/>
              <a:t> </a:t>
            </a:r>
            <a:r>
              <a:rPr lang="en-US" dirty="0" smtClean="0"/>
              <a:t>Domain Task Force (FDTF)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898989"/>
                </a:solidFill>
              </a:rPr>
              <a:t>Monthly Status/review call</a:t>
            </a:r>
          </a:p>
          <a:p>
            <a:r>
              <a:rPr lang="en-US" dirty="0" smtClean="0">
                <a:solidFill>
                  <a:srgbClr val="898989"/>
                </a:solidFill>
              </a:rPr>
              <a:t>Wednesday </a:t>
            </a:r>
            <a:r>
              <a:rPr lang="en-US" dirty="0" smtClean="0">
                <a:solidFill>
                  <a:srgbClr val="898989"/>
                </a:solidFill>
              </a:rPr>
              <a:t>September 7</a:t>
            </a:r>
            <a:r>
              <a:rPr lang="en-US" baseline="30000" dirty="0" smtClean="0">
                <a:solidFill>
                  <a:srgbClr val="898989"/>
                </a:solidFill>
              </a:rPr>
              <a:t>th </a:t>
            </a:r>
            <a:r>
              <a:rPr lang="en-US" dirty="0" smtClean="0">
                <a:solidFill>
                  <a:srgbClr val="898989"/>
                </a:solidFill>
              </a:rPr>
              <a:t>2016</a:t>
            </a:r>
          </a:p>
        </p:txBody>
      </p:sp>
      <p:pic>
        <p:nvPicPr>
          <p:cNvPr id="13315" name="Picture 3" descr="[OMG's 20th Anniversary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" y="76200"/>
            <a:ext cx="21859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EDM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34925"/>
            <a:ext cx="16002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http://fdtf.omg.org/images/buttons-icons-lines/financ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304800"/>
            <a:ext cx="502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Anti-patterns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baseline="0" dirty="0" smtClean="0"/>
              <a:t>Generated initial OWL from CCM</a:t>
            </a:r>
          </a:p>
          <a:p>
            <a:pPr lvl="1"/>
            <a:r>
              <a:rPr lang="en-US" sz="2000" baseline="0" dirty="0" smtClean="0"/>
              <a:t>Expected reasoning errors identified </a:t>
            </a:r>
            <a:r>
              <a:rPr lang="en-US" sz="2000" baseline="0" dirty="0" smtClean="0">
                <a:sym typeface="Wingdings" panose="05000000000000000000" pitchFamily="2" charset="2"/>
              </a:rPr>
              <a:t></a:t>
            </a:r>
            <a:endParaRPr lang="en-US" sz="2000" baseline="0" dirty="0" smtClean="0"/>
          </a:p>
          <a:p>
            <a:pPr lvl="2"/>
            <a:r>
              <a:rPr lang="en-US" sz="1600" baseline="0" dirty="0" smtClean="0"/>
              <a:t>Now passes a “Classifier” test in Pellet</a:t>
            </a:r>
          </a:p>
          <a:p>
            <a:pPr lvl="2"/>
            <a:r>
              <a:rPr lang="en-US" sz="1600" baseline="0" dirty="0" smtClean="0"/>
              <a:t>CCM output was still not OWL API friendly but this has now been addressed (not </a:t>
            </a:r>
            <a:r>
              <a:rPr lang="en-US" sz="1600" baseline="0" dirty="0" err="1" smtClean="0"/>
              <a:t>not</a:t>
            </a:r>
            <a:r>
              <a:rPr lang="en-US" sz="1600" baseline="0" dirty="0" smtClean="0"/>
              <a:t> tested)</a:t>
            </a:r>
          </a:p>
          <a:p>
            <a:pPr lvl="1"/>
            <a:r>
              <a:rPr lang="en-US" sz="2000" baseline="0" dirty="0" smtClean="0"/>
              <a:t>Addressed misplaced and misused properties and restrictions</a:t>
            </a:r>
          </a:p>
          <a:p>
            <a:pPr lvl="2"/>
            <a:r>
              <a:rPr lang="en-US" sz="1600" baseline="0" dirty="0" smtClean="0"/>
              <a:t>For Debt initially</a:t>
            </a:r>
          </a:p>
          <a:p>
            <a:pPr lvl="2"/>
            <a:r>
              <a:rPr lang="en-US" sz="1600" baseline="0" dirty="0" smtClean="0"/>
              <a:t>Ongoing elsewhere</a:t>
            </a:r>
          </a:p>
          <a:p>
            <a:pPr lvl="0"/>
            <a:r>
              <a:rPr lang="en-US" sz="2400" baseline="0" dirty="0" smtClean="0"/>
              <a:t>Dean generates “Merged” vocabulary from this </a:t>
            </a:r>
          </a:p>
          <a:p>
            <a:pPr lvl="1"/>
            <a:r>
              <a:rPr lang="en-US" sz="2000" baseline="0" dirty="0" smtClean="0"/>
              <a:t>SKOS generated from that</a:t>
            </a:r>
          </a:p>
          <a:p>
            <a:pPr lvl="1"/>
            <a:r>
              <a:rPr lang="en-US" sz="2000" baseline="0" dirty="0" smtClean="0"/>
              <a:t>CCM HTML report generated from Merged </a:t>
            </a:r>
            <a:r>
              <a:rPr lang="en-US" sz="2000" baseline="0" dirty="0" smtClean="0"/>
              <a:t>files</a:t>
            </a:r>
          </a:p>
          <a:p>
            <a:r>
              <a:rPr lang="en-US" sz="2400" dirty="0" smtClean="0"/>
              <a:t>NEXT:</a:t>
            </a:r>
          </a:p>
          <a:p>
            <a:pPr lvl="1"/>
            <a:r>
              <a:rPr lang="en-US" sz="2000" baseline="0" dirty="0" smtClean="0"/>
              <a:t>One</a:t>
            </a:r>
            <a:r>
              <a:rPr lang="en-US" sz="2000" dirty="0" smtClean="0"/>
              <a:t> reasoning error caused by Placeholder</a:t>
            </a:r>
          </a:p>
          <a:p>
            <a:pPr lvl="1"/>
            <a:r>
              <a:rPr lang="en-US" sz="2000" baseline="0" dirty="0" smtClean="0"/>
              <a:t>Start alignment with Pink content</a:t>
            </a:r>
          </a:p>
          <a:p>
            <a:pPr lvl="1"/>
            <a:r>
              <a:rPr lang="en-US" sz="2000" dirty="0" smtClean="0"/>
              <a:t>Pink now in </a:t>
            </a:r>
            <a:r>
              <a:rPr lang="en-US" sz="2000" dirty="0" err="1" smtClean="0"/>
              <a:t>th</a:t>
            </a:r>
            <a:r>
              <a:rPr lang="en-US" sz="2000" dirty="0" smtClean="0"/>
              <a:t> CCM model</a:t>
            </a:r>
          </a:p>
          <a:p>
            <a:pPr lvl="1"/>
            <a:r>
              <a:rPr lang="en-US" sz="2000" baseline="0" dirty="0" smtClean="0"/>
              <a:t>Validate</a:t>
            </a:r>
            <a:r>
              <a:rPr lang="en-US" sz="2000" dirty="0" smtClean="0"/>
              <a:t> as we go</a:t>
            </a:r>
            <a:endParaRPr lang="en-US" sz="20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096000" y="65532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6BDA211-D83F-4883-8596-42D171D057D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EDM-Council/FIBO Foundations Content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35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Anti-Patterns Ongoing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Alignment</a:t>
            </a:r>
          </a:p>
          <a:p>
            <a:pPr lvl="1"/>
            <a:r>
              <a:rPr lang="en-US" dirty="0" smtClean="0"/>
              <a:t>Align with Green FIBO</a:t>
            </a:r>
          </a:p>
          <a:p>
            <a:pPr lvl="1"/>
            <a:r>
              <a:rPr lang="en-US" dirty="0" smtClean="0"/>
              <a:t>Walk this forward to current Pink</a:t>
            </a:r>
          </a:p>
          <a:p>
            <a:pPr lvl="1"/>
            <a:r>
              <a:rPr lang="en-US" dirty="0" smtClean="0"/>
              <a:t>Test with Pellet each time</a:t>
            </a:r>
          </a:p>
          <a:p>
            <a:pPr lvl="0"/>
            <a:r>
              <a:rPr lang="en-US" dirty="0" smtClean="0"/>
              <a:t>Alignment Rationale</a:t>
            </a:r>
          </a:p>
          <a:p>
            <a:pPr lvl="1"/>
            <a:r>
              <a:rPr lang="en-US" dirty="0" smtClean="0"/>
              <a:t>Have the elements in CCM “Red” FIBO refer to canonical OWL where this exists</a:t>
            </a:r>
          </a:p>
          <a:p>
            <a:pPr lvl="1"/>
            <a:r>
              <a:rPr lang="en-US" dirty="0" smtClean="0"/>
              <a:t>Many terms retained in Pink but in different URIs so these</a:t>
            </a:r>
            <a:r>
              <a:rPr lang="en-US" baseline="0" dirty="0" smtClean="0"/>
              <a:t> will be moved</a:t>
            </a:r>
          </a:p>
          <a:p>
            <a:pPr lvl="0"/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Differences in conceptual grounding (Time, Quantities, </a:t>
            </a:r>
            <a:r>
              <a:rPr lang="en-US" dirty="0" err="1" smtClean="0"/>
              <a:t>Occurrents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57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>
            <a:stCxn id="12" idx="6"/>
          </p:cNvCxnSpPr>
          <p:nvPr/>
        </p:nvCxnSpPr>
        <p:spPr bwMode="auto">
          <a:xfrm flipV="1">
            <a:off x="3444819" y="2132856"/>
            <a:ext cx="1656184" cy="1656184"/>
          </a:xfrm>
          <a:prstGeom prst="straightConnector1">
            <a:avLst/>
          </a:prstGeom>
          <a:noFill/>
          <a:ln w="57150" cap="flat" cmpd="sng" algn="ctr">
            <a:solidFill>
              <a:srgbClr val="546FA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Oval 4"/>
          <p:cNvSpPr/>
          <p:nvPr/>
        </p:nvSpPr>
        <p:spPr bwMode="auto">
          <a:xfrm>
            <a:off x="4740963" y="2492896"/>
            <a:ext cx="2520280" cy="129614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0"/>
              </a:spcBef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884979" y="1124744"/>
            <a:ext cx="2520280" cy="129614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FIBO Vocabulary (SKOS/RDF-S)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4847260" y="3861048"/>
            <a:ext cx="2696540" cy="129614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err="1" smtClean="0">
                <a:latin typeface="Arial" charset="0"/>
              </a:rPr>
              <a:t>FIBO</a:t>
            </a:r>
            <a:r>
              <a:rPr kumimoji="0" lang="en-US" sz="16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.Schema.org</a:t>
            </a:r>
            <a:endParaRPr kumimoji="0" lang="en-US" sz="16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Straight Arrow Connector 8"/>
          <p:cNvCxnSpPr>
            <a:stCxn id="12" idx="6"/>
            <a:endCxn id="5" idx="2"/>
          </p:cNvCxnSpPr>
          <p:nvPr/>
        </p:nvCxnSpPr>
        <p:spPr bwMode="auto">
          <a:xfrm flipV="1">
            <a:off x="3444819" y="3140968"/>
            <a:ext cx="1296144" cy="648072"/>
          </a:xfrm>
          <a:prstGeom prst="straightConnector1">
            <a:avLst/>
          </a:prstGeom>
          <a:noFill/>
          <a:ln w="57150" cap="flat" cmpd="sng" algn="ctr">
            <a:solidFill>
              <a:srgbClr val="546FA0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10" name="Oval 9"/>
          <p:cNvSpPr/>
          <p:nvPr/>
        </p:nvSpPr>
        <p:spPr bwMode="auto">
          <a:xfrm>
            <a:off x="4884979" y="5229200"/>
            <a:ext cx="2520280" cy="129614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Natural Language Glossaries</a:t>
            </a:r>
          </a:p>
        </p:txBody>
      </p:sp>
      <p:cxnSp>
        <p:nvCxnSpPr>
          <p:cNvPr id="11" name="Straight Arrow Connector 10"/>
          <p:cNvCxnSpPr>
            <a:stCxn id="12" idx="6"/>
            <a:endCxn id="10" idx="2"/>
          </p:cNvCxnSpPr>
          <p:nvPr/>
        </p:nvCxnSpPr>
        <p:spPr bwMode="auto">
          <a:xfrm>
            <a:off x="3444819" y="3789040"/>
            <a:ext cx="1440160" cy="2088232"/>
          </a:xfrm>
          <a:prstGeom prst="straightConnector1">
            <a:avLst/>
          </a:prstGeom>
          <a:noFill/>
          <a:ln w="57150" cap="flat" cmpd="sng" algn="ctr">
            <a:solidFill>
              <a:srgbClr val="546FA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Oval 11"/>
          <p:cNvSpPr/>
          <p:nvPr/>
        </p:nvSpPr>
        <p:spPr bwMode="auto">
          <a:xfrm>
            <a:off x="924539" y="3140968"/>
            <a:ext cx="2520280" cy="1296144"/>
          </a:xfrm>
          <a:prstGeom prst="ellipse">
            <a:avLst/>
          </a:prstGeom>
          <a:solidFill>
            <a:srgbClr val="FFB98D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" name="Straight Arrow Connector 12"/>
          <p:cNvCxnSpPr>
            <a:stCxn id="12" idx="6"/>
            <a:endCxn id="8" idx="2"/>
          </p:cNvCxnSpPr>
          <p:nvPr/>
        </p:nvCxnSpPr>
        <p:spPr bwMode="auto">
          <a:xfrm>
            <a:off x="3444819" y="3789040"/>
            <a:ext cx="1402441" cy="720080"/>
          </a:xfrm>
          <a:prstGeom prst="straightConnector1">
            <a:avLst/>
          </a:prstGeom>
          <a:noFill/>
          <a:ln w="57150" cap="flat" cmpd="sng" algn="ctr">
            <a:solidFill>
              <a:srgbClr val="546FA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 rot="18855442">
            <a:off x="3457940" y="2694265"/>
            <a:ext cx="1287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generated</a:t>
            </a:r>
            <a:endParaRPr lang="en-US" sz="1800" b="1" dirty="0">
              <a:solidFill>
                <a:schemeClr val="tx1"/>
              </a:solidFill>
            </a:endParaRPr>
          </a:p>
        </p:txBody>
      </p:sp>
      <p:cxnSp>
        <p:nvCxnSpPr>
          <p:cNvPr id="15" name="Curved Connector 14"/>
          <p:cNvCxnSpPr>
            <a:stCxn id="7" idx="1"/>
          </p:cNvCxnSpPr>
          <p:nvPr/>
        </p:nvCxnSpPr>
        <p:spPr bwMode="auto">
          <a:xfrm rot="16200000" flipH="1" flipV="1">
            <a:off x="3004797" y="955597"/>
            <a:ext cx="1890305" cy="2608230"/>
          </a:xfrm>
          <a:prstGeom prst="curvedConnector4">
            <a:avLst>
              <a:gd name="adj1" fmla="val -12093"/>
              <a:gd name="adj2" fmla="val 57075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Curved Connector 15"/>
          <p:cNvCxnSpPr>
            <a:stCxn id="5" idx="1"/>
          </p:cNvCxnSpPr>
          <p:nvPr/>
        </p:nvCxnSpPr>
        <p:spPr bwMode="auto">
          <a:xfrm rot="16200000" flipH="1" flipV="1">
            <a:off x="3759540" y="2061734"/>
            <a:ext cx="729532" cy="1971487"/>
          </a:xfrm>
          <a:prstGeom prst="curvedConnector4">
            <a:avLst>
              <a:gd name="adj1" fmla="val -31335"/>
              <a:gd name="adj2" fmla="val 59361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Curved Connector 16"/>
          <p:cNvCxnSpPr>
            <a:stCxn id="8" idx="3"/>
            <a:endCxn id="12" idx="4"/>
          </p:cNvCxnSpPr>
          <p:nvPr/>
        </p:nvCxnSpPr>
        <p:spPr bwMode="auto">
          <a:xfrm rot="5400000" flipH="1">
            <a:off x="3448287" y="3173504"/>
            <a:ext cx="530264" cy="3057480"/>
          </a:xfrm>
          <a:prstGeom prst="curvedConnector3">
            <a:avLst>
              <a:gd name="adj1" fmla="val -78907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Curved Connector 17"/>
          <p:cNvCxnSpPr>
            <a:endCxn id="12" idx="3"/>
          </p:cNvCxnSpPr>
          <p:nvPr/>
        </p:nvCxnSpPr>
        <p:spPr bwMode="auto">
          <a:xfrm rot="10800000">
            <a:off x="1293625" y="4247296"/>
            <a:ext cx="4023402" cy="2134032"/>
          </a:xfrm>
          <a:prstGeom prst="curvedConnector2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2993339" y="1196752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Feedback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3764062" y="2130623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Feedback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2508715" y="494116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Feedback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2580723" y="5805264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Feedback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 rot="20260263">
            <a:off x="3536907" y="3367338"/>
            <a:ext cx="1287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generated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3302028">
            <a:off x="3454541" y="4749785"/>
            <a:ext cx="1287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generated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rot="1670932">
            <a:off x="3882472" y="3873733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aligned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76589" y="116868"/>
            <a:ext cx="73894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FIBO Flavors Relationships</a:t>
            </a:r>
            <a:endParaRPr lang="en-US" sz="4000" dirty="0"/>
          </a:p>
        </p:txBody>
      </p:sp>
      <p:sp>
        <p:nvSpPr>
          <p:cNvPr id="43" name="Rectangle 42"/>
          <p:cNvSpPr/>
          <p:nvPr/>
        </p:nvSpPr>
        <p:spPr>
          <a:xfrm>
            <a:off x="1351792" y="3340298"/>
            <a:ext cx="16561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FIBO Core</a:t>
            </a:r>
          </a:p>
          <a:p>
            <a:pPr algn="ctr">
              <a:spcBef>
                <a:spcPts val="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 OWL Ontologies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972990" y="2743200"/>
            <a:ext cx="20804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fontAlgn="base"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FIBO Core UML-SIMF / ODM Diagrams)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685800" y="2538081"/>
            <a:ext cx="1905000" cy="814719"/>
          </a:xfrm>
          <a:prstGeom prst="ellipse">
            <a:avLst/>
          </a:prstGeom>
          <a:solidFill>
            <a:srgbClr val="FFB98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0"/>
              </a:spcBef>
            </a:pPr>
            <a:r>
              <a:rPr lang="en-US" sz="1600" b="1" dirty="0">
                <a:solidFill>
                  <a:schemeClr val="tx1"/>
                </a:solidFill>
              </a:rPr>
              <a:t>Detailed FIBO </a:t>
            </a:r>
            <a:r>
              <a:rPr lang="en-US" sz="1600" b="1" dirty="0" smtClean="0">
                <a:solidFill>
                  <a:schemeClr val="tx1"/>
                </a:solidFill>
              </a:rPr>
              <a:t>Documents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95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OMG Quarterly Meeting Sept 2016 (Chicago IL)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16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FIBO- total 45 min + questions for all 3 = TUE AM</a:t>
            </a:r>
            <a:endParaRPr lang="en-US" sz="16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 rtl="0" fontAlgn="base"/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</a:t>
            </a:r>
          </a:p>
          <a:p>
            <a:pPr lvl="1" rtl="0" fontAlgn="base"/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FBC</a:t>
            </a:r>
          </a:p>
          <a:p>
            <a:pPr lvl="1" rtl="0" fontAlgn="base"/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</a:t>
            </a:r>
          </a:p>
          <a:p>
            <a:pPr lvl="0"/>
            <a:r>
              <a:rPr lang="en-US" sz="1600" dirty="0" smtClean="0"/>
              <a:t>2 RFPs to socialize: (2 hours)</a:t>
            </a:r>
          </a:p>
          <a:p>
            <a:pPr lvl="1"/>
            <a:r>
              <a:rPr lang="en-US" sz="1200" dirty="0" smtClean="0"/>
              <a:t>Inputs to cashflow generator</a:t>
            </a:r>
          </a:p>
          <a:p>
            <a:pPr lvl="1"/>
            <a:r>
              <a:rPr lang="en-US" sz="1200" dirty="0" smtClean="0"/>
              <a:t>Inputs to risk management calculations</a:t>
            </a:r>
          </a:p>
          <a:p>
            <a:pPr lvl="0"/>
            <a:r>
              <a:rPr lang="en-US" sz="1600" dirty="0" smtClean="0"/>
              <a:t>Blockchain</a:t>
            </a:r>
          </a:p>
          <a:p>
            <a:pPr lvl="0"/>
            <a:r>
              <a:rPr lang="en-US" sz="1600" dirty="0" smtClean="0"/>
              <a:t>Update on FIRO (Financial Industry Regulatory Ontology)</a:t>
            </a:r>
          </a:p>
          <a:p>
            <a:pPr lvl="0"/>
            <a:r>
              <a:rPr lang="en-US" sz="1600" dirty="0" smtClean="0"/>
              <a:t>Update on FIBO-V  (tentative)</a:t>
            </a:r>
          </a:p>
          <a:p>
            <a:pPr lvl="1"/>
            <a:r>
              <a:rPr lang="en-US" sz="1200" dirty="0" smtClean="0"/>
              <a:t>Might or might not be a whole session</a:t>
            </a:r>
          </a:p>
          <a:p>
            <a:r>
              <a:rPr lang="en-US" sz="1600" dirty="0" smtClean="0"/>
              <a:t>Workshop</a:t>
            </a:r>
          </a:p>
          <a:p>
            <a:pPr lvl="1"/>
            <a:r>
              <a:rPr lang="en-US" sz="1400" dirty="0" smtClean="0"/>
              <a:t>Testing the spec and our understanding</a:t>
            </a:r>
          </a:p>
          <a:p>
            <a:pPr lvl="1"/>
            <a:r>
              <a:rPr lang="en-US" sz="1400" dirty="0" smtClean="0"/>
              <a:t>Generating material that can be added as documentation</a:t>
            </a:r>
          </a:p>
          <a:p>
            <a:pPr lvl="1"/>
            <a:r>
              <a:rPr lang="en-US" sz="1400" dirty="0" smtClean="0"/>
              <a:t>Need to capture the outcome of the March one</a:t>
            </a:r>
          </a:p>
          <a:p>
            <a:pPr lvl="1"/>
            <a:r>
              <a:rPr lang="en-US" sz="1400" dirty="0" smtClean="0"/>
              <a:t>Use IND next time</a:t>
            </a:r>
          </a:p>
          <a:p>
            <a:pPr lvl="0"/>
            <a:r>
              <a:rPr lang="en-US" sz="1600" dirty="0" smtClean="0"/>
              <a:t>New co chair</a:t>
            </a:r>
          </a:p>
          <a:p>
            <a:pPr lvl="0"/>
            <a:r>
              <a:rPr lang="en-US" sz="1600" dirty="0" smtClean="0"/>
              <a:t>Other Presentations:</a:t>
            </a:r>
          </a:p>
          <a:p>
            <a:pPr lvl="1"/>
            <a:r>
              <a:rPr lang="en-US" sz="1200" dirty="0" smtClean="0"/>
              <a:t>ACTUS </a:t>
            </a:r>
            <a:r>
              <a:rPr lang="en-US" sz="1200" dirty="0" err="1" smtClean="0"/>
              <a:t>Cashflows</a:t>
            </a:r>
            <a:r>
              <a:rPr lang="en-US" sz="1200" dirty="0" smtClean="0"/>
              <a:t>?</a:t>
            </a:r>
          </a:p>
          <a:p>
            <a:pPr lvl="1"/>
            <a:r>
              <a:rPr lang="en-US" sz="1200" dirty="0" smtClean="0"/>
              <a:t>Ontology and Accounting </a:t>
            </a:r>
            <a:r>
              <a:rPr lang="en-US" sz="1200" dirty="0" smtClean="0"/>
              <a:t>concepts – how to bring together accounting concepts at different levels of ontologies</a:t>
            </a:r>
            <a:endParaRPr lang="en-US" sz="1200" dirty="0" smtClean="0"/>
          </a:p>
          <a:p>
            <a:pPr lvl="1"/>
            <a:r>
              <a:rPr lang="en-US" sz="1200" dirty="0" smtClean="0"/>
              <a:t>Messaging interest group (standard coordination) UPDATE</a:t>
            </a:r>
          </a:p>
          <a:p>
            <a:pPr marL="457200" lvl="1" indent="0">
              <a:buNone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24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baseline="0" dirty="0" smtClean="0"/>
              <a:t>Morning</a:t>
            </a:r>
          </a:p>
          <a:p>
            <a:pPr lvl="1"/>
            <a:r>
              <a:rPr lang="en-US" sz="1600" dirty="0" smtClean="0"/>
              <a:t>FIBO – one session for all 3 – 1 hour</a:t>
            </a:r>
            <a:endParaRPr lang="en-US" sz="1600" dirty="0" smtClean="0"/>
          </a:p>
          <a:p>
            <a:pPr lvl="2"/>
            <a:r>
              <a:rPr lang="en-US" sz="1200" baseline="0" dirty="0" smtClean="0"/>
              <a:t>BE</a:t>
            </a:r>
          </a:p>
          <a:p>
            <a:pPr lvl="2"/>
            <a:r>
              <a:rPr lang="en-US" sz="1200" dirty="0" smtClean="0"/>
              <a:t>FCT</a:t>
            </a:r>
          </a:p>
          <a:p>
            <a:pPr lvl="2"/>
            <a:r>
              <a:rPr lang="en-US" sz="1200" baseline="0" dirty="0" smtClean="0"/>
              <a:t>IND</a:t>
            </a:r>
          </a:p>
          <a:p>
            <a:pPr lvl="1"/>
            <a:r>
              <a:rPr lang="en-US" sz="1800" dirty="0" smtClean="0"/>
              <a:t>Where to go next – second session half hour</a:t>
            </a:r>
          </a:p>
          <a:p>
            <a:pPr lvl="2"/>
            <a:r>
              <a:rPr lang="en-US" sz="1600" dirty="0" smtClean="0"/>
              <a:t>FBC additional content</a:t>
            </a:r>
          </a:p>
          <a:p>
            <a:pPr lvl="2"/>
            <a:r>
              <a:rPr lang="en-US" sz="1600" dirty="0" smtClean="0"/>
              <a:t>Securities next steps</a:t>
            </a:r>
          </a:p>
          <a:p>
            <a:pPr lvl="2"/>
            <a:r>
              <a:rPr lang="en-US" sz="1600" dirty="0" smtClean="0"/>
              <a:t>Add more IND material e.g. GDP, stock / bond indices</a:t>
            </a:r>
            <a:endParaRPr lang="en-US" sz="1600" dirty="0" smtClean="0"/>
          </a:p>
          <a:p>
            <a:pPr lvl="1"/>
            <a:r>
              <a:rPr lang="en-US" sz="1600" baseline="0" dirty="0" smtClean="0"/>
              <a:t>Hear from LOANS </a:t>
            </a:r>
            <a:r>
              <a:rPr lang="en-US" sz="1600" baseline="0" dirty="0" smtClean="0"/>
              <a:t>FCT</a:t>
            </a:r>
            <a:endParaRPr lang="en-US" baseline="0" dirty="0" smtClean="0"/>
          </a:p>
          <a:p>
            <a:pPr lvl="2"/>
            <a:r>
              <a:rPr lang="en-US" sz="1800" dirty="0" smtClean="0"/>
              <a:t>Mike Uschold – half hour</a:t>
            </a:r>
            <a:endParaRPr lang="en-US" sz="1200" baseline="0" dirty="0" smtClean="0"/>
          </a:p>
          <a:p>
            <a:pPr lvl="1"/>
            <a:r>
              <a:rPr lang="en-US" sz="1600" baseline="0" dirty="0" smtClean="0"/>
              <a:t>FIBO-V</a:t>
            </a:r>
          </a:p>
          <a:p>
            <a:pPr lvl="2"/>
            <a:r>
              <a:rPr lang="en-US" sz="1600" dirty="0" smtClean="0"/>
              <a:t>General concept (DW on the bigger picture)</a:t>
            </a:r>
          </a:p>
          <a:p>
            <a:pPr lvl="2"/>
            <a:r>
              <a:rPr lang="en-US" sz="1600" baseline="0" dirty="0" smtClean="0"/>
              <a:t>FIBO-DEBT</a:t>
            </a:r>
            <a:endParaRPr lang="en-US" sz="1600" baseline="0" dirty="0" smtClean="0"/>
          </a:p>
          <a:p>
            <a:pPr lvl="0"/>
            <a:r>
              <a:rPr lang="en-US" sz="2000" baseline="0" dirty="0" smtClean="0"/>
              <a:t>Afternoon</a:t>
            </a:r>
            <a:endParaRPr lang="en-US" sz="2000" baseline="0" dirty="0" smtClean="0"/>
          </a:p>
          <a:p>
            <a:pPr lvl="1"/>
            <a:r>
              <a:rPr lang="en-US" sz="1600" dirty="0" smtClean="0"/>
              <a:t>FIRO (late morning or early afternoon</a:t>
            </a:r>
            <a:r>
              <a:rPr lang="en-US" sz="1600" dirty="0" smtClean="0"/>
              <a:t>) – Elie and tom Butler 45 min</a:t>
            </a:r>
            <a:endParaRPr lang="en-US" sz="1600" dirty="0" smtClean="0"/>
          </a:p>
          <a:p>
            <a:pPr lvl="1"/>
            <a:r>
              <a:rPr lang="en-US" sz="1600" baseline="0" dirty="0" smtClean="0"/>
              <a:t>New </a:t>
            </a:r>
            <a:r>
              <a:rPr lang="en-US" sz="1600" baseline="0" dirty="0" smtClean="0"/>
              <a:t>RFPs </a:t>
            </a:r>
            <a:r>
              <a:rPr lang="en-US" sz="1600" baseline="0" smtClean="0"/>
              <a:t>– 2 hours </a:t>
            </a:r>
            <a:r>
              <a:rPr lang="en-US" sz="1600" baseline="0" dirty="0" smtClean="0"/>
              <a:t>for </a:t>
            </a:r>
            <a:r>
              <a:rPr lang="en-US" sz="1600" baseline="0" smtClean="0"/>
              <a:t>the 2 proposals</a:t>
            </a:r>
            <a:endParaRPr lang="en-US" sz="1600" baseline="0" dirty="0" smtClean="0"/>
          </a:p>
          <a:p>
            <a:pPr lvl="1"/>
            <a:r>
              <a:rPr lang="en-US" sz="1600" dirty="0" smtClean="0"/>
              <a:t>Alignment with ACTUS debt cashflow terms</a:t>
            </a:r>
            <a:endParaRPr lang="en-US" sz="1600" baseline="0" dirty="0" smtClean="0"/>
          </a:p>
          <a:p>
            <a:pPr lvl="1"/>
            <a:r>
              <a:rPr lang="en-US" sz="1600" dirty="0" smtClean="0"/>
              <a:t>Workshop set-up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26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Morning</a:t>
            </a:r>
          </a:p>
          <a:p>
            <a:pPr lvl="1"/>
            <a:r>
              <a:rPr lang="en-US" sz="2000" dirty="0" smtClean="0"/>
              <a:t>Accounting semantics</a:t>
            </a:r>
          </a:p>
          <a:p>
            <a:pPr lvl="1"/>
            <a:r>
              <a:rPr lang="en-US" sz="2000" dirty="0"/>
              <a:t>Standards coordination update </a:t>
            </a:r>
            <a:r>
              <a:rPr lang="en-US" sz="2000" dirty="0" smtClean="0"/>
              <a:t>and exploration</a:t>
            </a:r>
            <a:endParaRPr lang="en-US" sz="2000" dirty="0"/>
          </a:p>
          <a:p>
            <a:pPr lvl="1"/>
            <a:r>
              <a:rPr lang="en-US" sz="2000" dirty="0" smtClean="0"/>
              <a:t>(coffee)</a:t>
            </a:r>
          </a:p>
          <a:p>
            <a:pPr lvl="1"/>
            <a:r>
              <a:rPr lang="en-US" sz="2000" dirty="0" smtClean="0"/>
              <a:t>Blockchain</a:t>
            </a:r>
          </a:p>
          <a:p>
            <a:pPr lvl="2"/>
            <a:r>
              <a:rPr lang="en-US" sz="1600" dirty="0" smtClean="0"/>
              <a:t>Updates from the group</a:t>
            </a:r>
          </a:p>
          <a:p>
            <a:pPr lvl="2"/>
            <a:r>
              <a:rPr lang="en-US" sz="1600" dirty="0" smtClean="0"/>
              <a:t>Ongoing discussion / Proof Concept work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400" dirty="0" smtClean="0"/>
              <a:t>Afternoon</a:t>
            </a:r>
          </a:p>
          <a:p>
            <a:pPr lvl="1"/>
            <a:r>
              <a:rPr lang="en-US" sz="2000" dirty="0" smtClean="0"/>
              <a:t>Workshop</a:t>
            </a:r>
          </a:p>
          <a:p>
            <a:pPr lvl="1"/>
            <a:r>
              <a:rPr lang="en-US" dirty="0" smtClean="0"/>
              <a:t>In 2 parts: </a:t>
            </a:r>
          </a:p>
          <a:p>
            <a:pPr lvl="2"/>
            <a:r>
              <a:rPr lang="en-US" sz="1600" dirty="0" smtClean="0"/>
              <a:t>Blockchain process notation </a:t>
            </a:r>
          </a:p>
          <a:p>
            <a:pPr lvl="2"/>
            <a:r>
              <a:rPr lang="en-US" sz="1600" dirty="0" smtClean="0"/>
              <a:t>FIBO exercises</a:t>
            </a: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15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FTF and RTF Charters (Friday Plenary)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Foundations</a:t>
            </a:r>
          </a:p>
          <a:p>
            <a:pPr lvl="1"/>
            <a:r>
              <a:rPr lang="en-US" sz="2000" dirty="0" smtClean="0"/>
              <a:t>1.2 RTF chartered March, due to report in </a:t>
            </a:r>
            <a:r>
              <a:rPr lang="en-US" sz="2000" baseline="0" dirty="0" smtClean="0"/>
              <a:t>Sept</a:t>
            </a:r>
          </a:p>
          <a:p>
            <a:pPr lvl="1"/>
            <a:r>
              <a:rPr lang="en-US" sz="2000" baseline="0" dirty="0" smtClean="0"/>
              <a:t>Motion to defer to Dec</a:t>
            </a:r>
            <a:endParaRPr lang="en-US" sz="2000" dirty="0" smtClean="0"/>
          </a:p>
          <a:p>
            <a:r>
              <a:rPr lang="en-US" sz="2400" dirty="0" smtClean="0"/>
              <a:t>Business Entities</a:t>
            </a:r>
          </a:p>
          <a:p>
            <a:pPr lvl="1"/>
            <a:r>
              <a:rPr lang="en-US" sz="2000" dirty="0" smtClean="0"/>
              <a:t>1.1 RTF</a:t>
            </a:r>
            <a:r>
              <a:rPr lang="en-US" sz="2000" baseline="0" dirty="0" smtClean="0"/>
              <a:t> chartered March, report Sept</a:t>
            </a:r>
            <a:endParaRPr lang="en-US" sz="2000" dirty="0" smtClean="0"/>
          </a:p>
          <a:p>
            <a:r>
              <a:rPr lang="en-US" sz="2400" dirty="0" smtClean="0"/>
              <a:t>Indices and Indicators</a:t>
            </a:r>
          </a:p>
          <a:p>
            <a:pPr lvl="1"/>
            <a:r>
              <a:rPr lang="en-US" sz="2000" dirty="0" smtClean="0"/>
              <a:t>FTF2 moved</a:t>
            </a:r>
            <a:r>
              <a:rPr lang="en-US" sz="2000" baseline="0" dirty="0" smtClean="0"/>
              <a:t> across to FTF3</a:t>
            </a:r>
            <a:endParaRPr lang="en-US" sz="2000" dirty="0" smtClean="0"/>
          </a:p>
          <a:p>
            <a:pPr lvl="1"/>
            <a:r>
              <a:rPr lang="en-US" sz="2000" dirty="0" smtClean="0"/>
              <a:t>FTF3 chartered to September</a:t>
            </a:r>
          </a:p>
          <a:p>
            <a:r>
              <a:rPr lang="en-US" sz="2400" dirty="0" smtClean="0"/>
              <a:t>Financial Business and Commerce</a:t>
            </a:r>
          </a:p>
          <a:p>
            <a:pPr lvl="1"/>
            <a:r>
              <a:rPr lang="en-US" sz="2000" dirty="0" smtClean="0"/>
              <a:t>New FTF chartered December</a:t>
            </a:r>
          </a:p>
          <a:p>
            <a:pPr lvl="1"/>
            <a:r>
              <a:rPr lang="en-US" sz="2000" baseline="0" dirty="0" smtClean="0"/>
              <a:t>Extended to September</a:t>
            </a:r>
          </a:p>
          <a:p>
            <a:pPr lvl="0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FIGI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Nothing new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13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hevron 27"/>
          <p:cNvSpPr>
            <a:spLocks noChangeArrowheads="1"/>
          </p:cNvSpPr>
          <p:nvPr/>
        </p:nvSpPr>
        <p:spPr bwMode="auto">
          <a:xfrm>
            <a:off x="4683987" y="1734712"/>
            <a:ext cx="2403863" cy="572550"/>
          </a:xfrm>
          <a:prstGeom prst="chevron">
            <a:avLst>
              <a:gd name="adj" fmla="val 2778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RTF</a:t>
            </a:r>
          </a:p>
        </p:txBody>
      </p:sp>
      <p:cxnSp>
        <p:nvCxnSpPr>
          <p:cNvPr id="113" name="Straight Connector 11"/>
          <p:cNvCxnSpPr>
            <a:cxnSpLocks noChangeShapeType="1"/>
          </p:cNvCxnSpPr>
          <p:nvPr/>
        </p:nvCxnSpPr>
        <p:spPr bwMode="auto">
          <a:xfrm flipH="1">
            <a:off x="7975454" y="1010599"/>
            <a:ext cx="25546" cy="5465813"/>
          </a:xfrm>
          <a:prstGeom prst="line">
            <a:avLst/>
          </a:prstGeom>
          <a:noFill/>
          <a:ln w="9525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432550"/>
            <a:ext cx="381000" cy="365125"/>
          </a:xfrm>
        </p:spPr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Chevron 23"/>
          <p:cNvSpPr>
            <a:spLocks noChangeArrowheads="1"/>
          </p:cNvSpPr>
          <p:nvPr/>
        </p:nvSpPr>
        <p:spPr bwMode="auto">
          <a:xfrm>
            <a:off x="7260772" y="2288737"/>
            <a:ext cx="1181100" cy="457200"/>
          </a:xfrm>
          <a:prstGeom prst="chevron">
            <a:avLst>
              <a:gd name="adj" fmla="val 27783"/>
            </a:avLst>
          </a:prstGeom>
          <a:solidFill>
            <a:srgbClr val="FFF667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sz="2200" dirty="0">
              <a:solidFill>
                <a:srgbClr val="002060"/>
              </a:solidFill>
            </a:endParaRPr>
          </a:p>
        </p:txBody>
      </p:sp>
      <p:cxnSp>
        <p:nvCxnSpPr>
          <p:cNvPr id="6" name="Straight Connector 11"/>
          <p:cNvCxnSpPr>
            <a:cxnSpLocks noChangeShapeType="1"/>
          </p:cNvCxnSpPr>
          <p:nvPr/>
        </p:nvCxnSpPr>
        <p:spPr bwMode="auto">
          <a:xfrm flipH="1">
            <a:off x="3292664" y="877987"/>
            <a:ext cx="25546" cy="5465813"/>
          </a:xfrm>
          <a:prstGeom prst="line">
            <a:avLst/>
          </a:prstGeom>
          <a:noFill/>
          <a:ln w="9525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Chevron 23"/>
          <p:cNvSpPr>
            <a:spLocks noChangeArrowheads="1"/>
          </p:cNvSpPr>
          <p:nvPr/>
        </p:nvSpPr>
        <p:spPr bwMode="auto">
          <a:xfrm>
            <a:off x="2238710" y="3343824"/>
            <a:ext cx="1181100" cy="457200"/>
          </a:xfrm>
          <a:prstGeom prst="chevron">
            <a:avLst>
              <a:gd name="adj" fmla="val 27783"/>
            </a:avLst>
          </a:prstGeom>
          <a:solidFill>
            <a:srgbClr val="FFF667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8" name="Chevron 27"/>
          <p:cNvSpPr>
            <a:spLocks noChangeArrowheads="1"/>
          </p:cNvSpPr>
          <p:nvPr/>
        </p:nvSpPr>
        <p:spPr bwMode="auto">
          <a:xfrm>
            <a:off x="381001" y="2792380"/>
            <a:ext cx="3048000" cy="457200"/>
          </a:xfrm>
          <a:prstGeom prst="chevron">
            <a:avLst>
              <a:gd name="adj" fmla="val 27783"/>
            </a:avLst>
          </a:prstGeom>
          <a:solidFill>
            <a:srgbClr val="FFB2F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  FTF2 Incorporate 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/>
              <a:t>concepts in FBC</a:t>
            </a:r>
            <a:endParaRPr lang="en-US" sz="2200" dirty="0"/>
          </a:p>
        </p:txBody>
      </p:sp>
      <p:sp>
        <p:nvSpPr>
          <p:cNvPr id="9" name="Chevron 27"/>
          <p:cNvSpPr>
            <a:spLocks noChangeArrowheads="1"/>
          </p:cNvSpPr>
          <p:nvPr/>
        </p:nvSpPr>
        <p:spPr bwMode="auto">
          <a:xfrm>
            <a:off x="-86976" y="1716187"/>
            <a:ext cx="4807726" cy="572550"/>
          </a:xfrm>
          <a:prstGeom prst="chevron">
            <a:avLst>
              <a:gd name="adj" fmla="val 2778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FTF2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/>
              <a:t>Legal Persons, LEI Entities; 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/>
              <a:t>Ownership and Control</a:t>
            </a:r>
            <a:endParaRPr lang="en-US" sz="2200" dirty="0"/>
          </a:p>
        </p:txBody>
      </p:sp>
      <p:sp>
        <p:nvSpPr>
          <p:cNvPr id="10" name="Chevron 27"/>
          <p:cNvSpPr>
            <a:spLocks noChangeArrowheads="1"/>
          </p:cNvSpPr>
          <p:nvPr/>
        </p:nvSpPr>
        <p:spPr bwMode="auto">
          <a:xfrm>
            <a:off x="-1380789" y="1143000"/>
            <a:ext cx="6120156" cy="457200"/>
          </a:xfrm>
          <a:prstGeom prst="chevron">
            <a:avLst>
              <a:gd name="adj" fmla="val 27783"/>
            </a:avLst>
          </a:prstGeom>
          <a:solidFill>
            <a:srgbClr val="08FF1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sz="2200" dirty="0"/>
          </a:p>
        </p:txBody>
      </p:sp>
      <p:cxnSp>
        <p:nvCxnSpPr>
          <p:cNvPr id="11" name="Straight Connector 11"/>
          <p:cNvCxnSpPr>
            <a:cxnSpLocks noChangeShapeType="1"/>
          </p:cNvCxnSpPr>
          <p:nvPr/>
        </p:nvCxnSpPr>
        <p:spPr bwMode="auto">
          <a:xfrm>
            <a:off x="-1380789" y="1106587"/>
            <a:ext cx="0" cy="5465813"/>
          </a:xfrm>
          <a:prstGeom prst="line">
            <a:avLst/>
          </a:prstGeom>
          <a:noFill/>
          <a:ln w="9525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-3020677" y="-112613"/>
            <a:ext cx="8229600" cy="563562"/>
          </a:xfrm>
        </p:spPr>
        <p:txBody>
          <a:bodyPr>
            <a:normAutofit/>
          </a:bodyPr>
          <a:lstStyle/>
          <a:p>
            <a:r>
              <a:rPr lang="en-US" dirty="0" smtClean="0"/>
              <a:t>Roadmap</a:t>
            </a:r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5494673" y="6003974"/>
            <a:ext cx="1905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AB741BF8-7313-40CF-99F4-EF55CB00934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5397835" y="6135787"/>
            <a:ext cx="3449638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FIBO Market Data, CAE, </a:t>
            </a:r>
            <a:r>
              <a:rPr lang="en-US" sz="1200" b="1" dirty="0" smtClean="0">
                <a:solidFill>
                  <a:schemeClr val="bg1"/>
                </a:solidFill>
              </a:rPr>
              <a:t>Risk/Reporting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247023" y="5983387"/>
            <a:ext cx="351948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FIBO Market Data, CAE, </a:t>
            </a:r>
            <a:r>
              <a:rPr lang="en-US" sz="1200" b="1" dirty="0" smtClean="0">
                <a:solidFill>
                  <a:schemeClr val="bg1"/>
                </a:solidFill>
              </a:rPr>
              <a:t>Risk/Reporting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094623" y="5830987"/>
            <a:ext cx="351948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FIBO Market Data, CAE, </a:t>
            </a:r>
            <a:r>
              <a:rPr lang="en-US" sz="1200" b="1" dirty="0" smtClean="0">
                <a:solidFill>
                  <a:schemeClr val="bg1"/>
                </a:solidFill>
              </a:rPr>
              <a:t>Risk/Reporting</a:t>
            </a:r>
            <a:endParaRPr lang="en-US" sz="1200" b="1" dirty="0">
              <a:solidFill>
                <a:schemeClr val="bg1"/>
              </a:solidFill>
            </a:endParaRPr>
          </a:p>
        </p:txBody>
      </p:sp>
      <p:cxnSp>
        <p:nvCxnSpPr>
          <p:cNvPr id="17" name="Straight Connector 8"/>
          <p:cNvCxnSpPr>
            <a:cxnSpLocks noChangeShapeType="1"/>
          </p:cNvCxnSpPr>
          <p:nvPr/>
        </p:nvCxnSpPr>
        <p:spPr bwMode="auto">
          <a:xfrm>
            <a:off x="-6071852" y="1106587"/>
            <a:ext cx="0" cy="46640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-7021177" y="496987"/>
            <a:ext cx="813043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2013</a:t>
            </a:r>
            <a:endParaRPr lang="en-US" sz="2200" dirty="0"/>
          </a:p>
        </p:txBody>
      </p:sp>
      <p:sp>
        <p:nvSpPr>
          <p:cNvPr id="19" name="TextBox 5"/>
          <p:cNvSpPr txBox="1">
            <a:spLocks noChangeArrowheads="1"/>
          </p:cNvSpPr>
          <p:nvPr/>
        </p:nvSpPr>
        <p:spPr bwMode="auto">
          <a:xfrm>
            <a:off x="-4158914" y="496987"/>
            <a:ext cx="813043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2014</a:t>
            </a:r>
            <a:endParaRPr lang="en-US" sz="2200" dirty="0"/>
          </a:p>
        </p:txBody>
      </p:sp>
      <p:sp>
        <p:nvSpPr>
          <p:cNvPr id="20" name="TextBox 6"/>
          <p:cNvSpPr txBox="1">
            <a:spLocks noChangeArrowheads="1"/>
          </p:cNvSpPr>
          <p:nvPr/>
        </p:nvSpPr>
        <p:spPr bwMode="auto">
          <a:xfrm>
            <a:off x="623980" y="496987"/>
            <a:ext cx="813043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2015</a:t>
            </a:r>
            <a:endParaRPr lang="en-US" sz="2200" dirty="0"/>
          </a:p>
        </p:txBody>
      </p:sp>
      <p:sp>
        <p:nvSpPr>
          <p:cNvPr id="21" name="Rounded Rectangle 20"/>
          <p:cNvSpPr/>
          <p:nvPr/>
        </p:nvSpPr>
        <p:spPr>
          <a:xfrm>
            <a:off x="-7619664" y="1152625"/>
            <a:ext cx="1524000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Foundations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-8849977" y="1792387"/>
            <a:ext cx="2819400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FIBO-BE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-1202322" y="3316387"/>
            <a:ext cx="3494213" cy="457200"/>
          </a:xfrm>
          <a:prstGeom prst="roundRect">
            <a:avLst/>
          </a:prstGeom>
          <a:solidFill>
            <a:srgbClr val="E6B7E6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-4776453" y="2782987"/>
            <a:ext cx="1205031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Indices  &amp; Indicators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-1995946" y="4454675"/>
            <a:ext cx="6739732" cy="457200"/>
          </a:xfrm>
          <a:prstGeom prst="roundRect">
            <a:avLst/>
          </a:prstGeom>
          <a:solidFill>
            <a:srgbClr val="FF0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Loans Common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4942223" y="5678587"/>
            <a:ext cx="351948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Other FIBO Components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7" name="Chevron 26"/>
          <p:cNvSpPr/>
          <p:nvPr/>
        </p:nvSpPr>
        <p:spPr bwMode="auto">
          <a:xfrm>
            <a:off x="-7325977" y="1152625"/>
            <a:ext cx="1181100" cy="457200"/>
          </a:xfrm>
          <a:prstGeom prst="chevron">
            <a:avLst>
              <a:gd name="adj" fmla="val 27778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dirty="0" smtClean="0">
                <a:solidFill>
                  <a:srgbClr val="002060"/>
                </a:solidFill>
              </a:rPr>
              <a:t>Public review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28" name="Straight Connector 20"/>
          <p:cNvCxnSpPr>
            <a:cxnSpLocks noChangeShapeType="1"/>
          </p:cNvCxnSpPr>
          <p:nvPr/>
        </p:nvCxnSpPr>
        <p:spPr bwMode="auto">
          <a:xfrm flipH="1">
            <a:off x="-3757277" y="893862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1"/>
          <p:cNvCxnSpPr>
            <a:cxnSpLocks noChangeShapeType="1"/>
          </p:cNvCxnSpPr>
          <p:nvPr/>
        </p:nvCxnSpPr>
        <p:spPr bwMode="auto">
          <a:xfrm flipH="1">
            <a:off x="-2614277" y="893862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Connector 22"/>
          <p:cNvCxnSpPr>
            <a:cxnSpLocks noChangeShapeType="1"/>
          </p:cNvCxnSpPr>
          <p:nvPr/>
        </p:nvCxnSpPr>
        <p:spPr bwMode="auto">
          <a:xfrm flipH="1">
            <a:off x="-4855827" y="893862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Chevron 23"/>
          <p:cNvSpPr>
            <a:spLocks noChangeArrowheads="1"/>
          </p:cNvSpPr>
          <p:nvPr/>
        </p:nvSpPr>
        <p:spPr bwMode="auto">
          <a:xfrm>
            <a:off x="-5954377" y="1792387"/>
            <a:ext cx="1181100" cy="457200"/>
          </a:xfrm>
          <a:prstGeom prst="chevron">
            <a:avLst>
              <a:gd name="adj" fmla="val 27783"/>
            </a:avLst>
          </a:prstGeom>
          <a:solidFill>
            <a:srgbClr val="C9C9D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Public review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32" name="Chevron 24"/>
          <p:cNvSpPr>
            <a:spLocks noChangeArrowheads="1"/>
          </p:cNvSpPr>
          <p:nvPr/>
        </p:nvSpPr>
        <p:spPr bwMode="auto">
          <a:xfrm>
            <a:off x="-3515977" y="2782987"/>
            <a:ext cx="1033818" cy="457200"/>
          </a:xfrm>
          <a:prstGeom prst="chevron">
            <a:avLst>
              <a:gd name="adj" fmla="val 27783"/>
            </a:avLst>
          </a:prstGeom>
          <a:solidFill>
            <a:srgbClr val="C9C9D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Public review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33" name="Chevron 27"/>
          <p:cNvSpPr>
            <a:spLocks noChangeArrowheads="1"/>
          </p:cNvSpPr>
          <p:nvPr/>
        </p:nvSpPr>
        <p:spPr bwMode="auto">
          <a:xfrm>
            <a:off x="-5954377" y="1152625"/>
            <a:ext cx="3352800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FIBO-FND OMG finalization TF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/>
              <a:t>(FTF)</a:t>
            </a:r>
            <a:endParaRPr lang="en-US" sz="2200" dirty="0"/>
          </a:p>
        </p:txBody>
      </p:sp>
      <p:sp>
        <p:nvSpPr>
          <p:cNvPr id="34" name="Chevron 28"/>
          <p:cNvSpPr>
            <a:spLocks noChangeArrowheads="1"/>
          </p:cNvSpPr>
          <p:nvPr/>
        </p:nvSpPr>
        <p:spPr bwMode="auto">
          <a:xfrm>
            <a:off x="-4811378" y="1792387"/>
            <a:ext cx="4725989" cy="457200"/>
          </a:xfrm>
          <a:prstGeom prst="chevron">
            <a:avLst>
              <a:gd name="adj" fmla="val 2778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FIBO-BE OMG finalization TF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/>
              <a:t>(FTF)</a:t>
            </a:r>
            <a:endParaRPr lang="en-US" sz="2200" dirty="0"/>
          </a:p>
        </p:txBody>
      </p:sp>
      <p:sp>
        <p:nvSpPr>
          <p:cNvPr id="35" name="Chevron 29"/>
          <p:cNvSpPr>
            <a:spLocks noChangeArrowheads="1"/>
          </p:cNvSpPr>
          <p:nvPr/>
        </p:nvSpPr>
        <p:spPr bwMode="auto">
          <a:xfrm>
            <a:off x="-2547602" y="2782987"/>
            <a:ext cx="3603625" cy="457200"/>
          </a:xfrm>
          <a:prstGeom prst="chevron">
            <a:avLst>
              <a:gd name="adj" fmla="val 2778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/>
              <a:t>OMG </a:t>
            </a:r>
            <a:r>
              <a:rPr lang="en-US" sz="1200" dirty="0" smtClean="0"/>
              <a:t>FTF</a:t>
            </a:r>
            <a:endParaRPr lang="en-US" sz="2200" dirty="0"/>
          </a:p>
        </p:txBody>
      </p:sp>
      <p:sp>
        <p:nvSpPr>
          <p:cNvPr id="36" name="Chevron 30"/>
          <p:cNvSpPr>
            <a:spLocks noChangeArrowheads="1"/>
          </p:cNvSpPr>
          <p:nvPr/>
        </p:nvSpPr>
        <p:spPr bwMode="auto">
          <a:xfrm>
            <a:off x="3343609" y="3343824"/>
            <a:ext cx="3558841" cy="457200"/>
          </a:xfrm>
          <a:prstGeom prst="chevron">
            <a:avLst>
              <a:gd name="adj" fmla="val 2778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sz="2200" dirty="0"/>
          </a:p>
        </p:txBody>
      </p:sp>
      <p:sp>
        <p:nvSpPr>
          <p:cNvPr id="37" name="Chevron 31"/>
          <p:cNvSpPr>
            <a:spLocks noChangeArrowheads="1"/>
          </p:cNvSpPr>
          <p:nvPr/>
        </p:nvSpPr>
        <p:spPr bwMode="auto">
          <a:xfrm>
            <a:off x="6005084" y="3886200"/>
            <a:ext cx="1971675" cy="457200"/>
          </a:xfrm>
          <a:prstGeom prst="chevron">
            <a:avLst>
              <a:gd name="adj" fmla="val 2778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sz="2200" dirty="0"/>
          </a:p>
        </p:txBody>
      </p:sp>
      <p:sp>
        <p:nvSpPr>
          <p:cNvPr id="38" name="Rounded Rectangle 37"/>
          <p:cNvSpPr/>
          <p:nvPr/>
        </p:nvSpPr>
        <p:spPr>
          <a:xfrm>
            <a:off x="-1352214" y="1258987"/>
            <a:ext cx="655637" cy="228599"/>
          </a:xfrm>
          <a:prstGeom prst="roundRect">
            <a:avLst/>
          </a:prstGeom>
          <a:solidFill>
            <a:srgbClr val="08FF14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Final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-12700" y="2032000"/>
            <a:ext cx="655637" cy="228600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Beta2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85800" y="2895600"/>
            <a:ext cx="655637" cy="228600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Beta2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934200" y="3438624"/>
            <a:ext cx="655637" cy="242887"/>
          </a:xfrm>
          <a:prstGeom prst="roundRect">
            <a:avLst/>
          </a:prstGeom>
          <a:solidFill>
            <a:srgbClr val="08FF14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Final</a:t>
            </a:r>
          </a:p>
        </p:txBody>
      </p:sp>
      <p:sp>
        <p:nvSpPr>
          <p:cNvPr id="42" name="TextBox 11"/>
          <p:cNvSpPr txBox="1">
            <a:spLocks noChangeArrowheads="1"/>
          </p:cNvSpPr>
          <p:nvPr/>
        </p:nvSpPr>
        <p:spPr bwMode="auto">
          <a:xfrm>
            <a:off x="-5632114" y="893862"/>
            <a:ext cx="4079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Q1</a:t>
            </a:r>
            <a:endParaRPr lang="en-US" sz="2200" b="1"/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-4535152" y="893862"/>
            <a:ext cx="4079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Q2</a:t>
            </a:r>
            <a:endParaRPr lang="en-US" sz="2200" b="1"/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-3388977" y="893862"/>
            <a:ext cx="4079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Q3</a:t>
            </a:r>
            <a:endParaRPr lang="en-US" sz="2200" b="1"/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-2199939" y="893862"/>
            <a:ext cx="4079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 dirty="0"/>
              <a:t>Q4</a:t>
            </a:r>
            <a:endParaRPr lang="en-US" sz="2200" b="1" dirty="0"/>
          </a:p>
        </p:txBody>
      </p:sp>
      <p:sp>
        <p:nvSpPr>
          <p:cNvPr id="46" name="Chevron 27"/>
          <p:cNvSpPr>
            <a:spLocks noChangeArrowheads="1"/>
          </p:cNvSpPr>
          <p:nvPr/>
        </p:nvSpPr>
        <p:spPr bwMode="auto">
          <a:xfrm>
            <a:off x="-2547602" y="1152625"/>
            <a:ext cx="1166813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FTF2</a:t>
            </a:r>
            <a:endParaRPr lang="en-US" sz="2200" dirty="0"/>
          </a:p>
        </p:txBody>
      </p:sp>
      <p:sp>
        <p:nvSpPr>
          <p:cNvPr id="47" name="TextBox 44"/>
          <p:cNvSpPr txBox="1">
            <a:spLocks noChangeArrowheads="1"/>
          </p:cNvSpPr>
          <p:nvPr/>
        </p:nvSpPr>
        <p:spPr bwMode="auto">
          <a:xfrm>
            <a:off x="-6819564" y="877987"/>
            <a:ext cx="4079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 dirty="0"/>
              <a:t>Q4</a:t>
            </a:r>
            <a:endParaRPr lang="en-US" sz="2200" b="1" dirty="0"/>
          </a:p>
        </p:txBody>
      </p:sp>
      <p:cxnSp>
        <p:nvCxnSpPr>
          <p:cNvPr id="48" name="Straight Connector 21"/>
          <p:cNvCxnSpPr>
            <a:cxnSpLocks noChangeShapeType="1"/>
          </p:cNvCxnSpPr>
          <p:nvPr/>
        </p:nvCxnSpPr>
        <p:spPr bwMode="auto">
          <a:xfrm flipH="1">
            <a:off x="-7325977" y="909737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TextBox 48"/>
          <p:cNvSpPr txBox="1"/>
          <p:nvPr/>
        </p:nvSpPr>
        <p:spPr>
          <a:xfrm>
            <a:off x="-4139402" y="3609500"/>
            <a:ext cx="11995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FIBO Content Teams</a:t>
            </a:r>
            <a:endParaRPr lang="en-US" sz="20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-3103408" y="3011587"/>
            <a:ext cx="806631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{</a:t>
            </a:r>
            <a:endParaRPr lang="en-US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cxnSp>
        <p:nvCxnSpPr>
          <p:cNvPr id="51" name="Straight Connector 20"/>
          <p:cNvCxnSpPr>
            <a:cxnSpLocks noChangeShapeType="1"/>
          </p:cNvCxnSpPr>
          <p:nvPr/>
        </p:nvCxnSpPr>
        <p:spPr bwMode="auto">
          <a:xfrm flipH="1">
            <a:off x="1056023" y="877987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Connector 22"/>
          <p:cNvCxnSpPr>
            <a:cxnSpLocks noChangeShapeType="1"/>
          </p:cNvCxnSpPr>
          <p:nvPr/>
        </p:nvCxnSpPr>
        <p:spPr bwMode="auto">
          <a:xfrm flipH="1">
            <a:off x="-42527" y="877987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Box 11"/>
          <p:cNvSpPr txBox="1">
            <a:spLocks noChangeArrowheads="1"/>
          </p:cNvSpPr>
          <p:nvPr/>
        </p:nvSpPr>
        <p:spPr bwMode="auto">
          <a:xfrm>
            <a:off x="-818814" y="877987"/>
            <a:ext cx="4079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Q1</a:t>
            </a:r>
            <a:endParaRPr lang="en-US" sz="2200" b="1"/>
          </a:p>
        </p:txBody>
      </p:sp>
      <p:sp>
        <p:nvSpPr>
          <p:cNvPr id="54" name="TextBox 42"/>
          <p:cNvSpPr txBox="1">
            <a:spLocks noChangeArrowheads="1"/>
          </p:cNvSpPr>
          <p:nvPr/>
        </p:nvSpPr>
        <p:spPr bwMode="auto">
          <a:xfrm>
            <a:off x="278148" y="877987"/>
            <a:ext cx="4079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 dirty="0" smtClean="0"/>
              <a:t>Q2</a:t>
            </a:r>
            <a:endParaRPr lang="en-US" sz="2200" b="1" dirty="0"/>
          </a:p>
        </p:txBody>
      </p:sp>
      <p:sp>
        <p:nvSpPr>
          <p:cNvPr id="55" name="Rounded Rectangle 54"/>
          <p:cNvSpPr/>
          <p:nvPr/>
        </p:nvSpPr>
        <p:spPr>
          <a:xfrm>
            <a:off x="4648199" y="5068987"/>
            <a:ext cx="2254251" cy="457200"/>
          </a:xfrm>
          <a:prstGeom prst="roundRect">
            <a:avLst/>
          </a:prstGeom>
          <a:solidFill>
            <a:srgbClr val="FFB2F5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Derivatives</a:t>
            </a:r>
          </a:p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By Contract type; by underlying asset type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-2601577" y="1335187"/>
            <a:ext cx="655637" cy="228599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Beta2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1849773" y="3496224"/>
            <a:ext cx="655637" cy="228600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RFC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60076" y="211472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Key</a:t>
            </a:r>
            <a:endParaRPr lang="en-US" sz="1400" b="1" dirty="0"/>
          </a:p>
        </p:txBody>
      </p:sp>
      <p:sp>
        <p:nvSpPr>
          <p:cNvPr id="65" name="Rounded Rectangle 64"/>
          <p:cNvSpPr/>
          <p:nvPr/>
        </p:nvSpPr>
        <p:spPr>
          <a:xfrm>
            <a:off x="-6030577" y="1335187"/>
            <a:ext cx="655637" cy="228599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Beta1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67" name="TextBox 42"/>
          <p:cNvSpPr txBox="1">
            <a:spLocks noChangeArrowheads="1"/>
          </p:cNvSpPr>
          <p:nvPr/>
        </p:nvSpPr>
        <p:spPr bwMode="auto">
          <a:xfrm>
            <a:off x="1333835" y="877987"/>
            <a:ext cx="4079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 dirty="0" smtClean="0"/>
              <a:t>Q3</a:t>
            </a:r>
            <a:endParaRPr lang="en-US" sz="2200" b="1" dirty="0"/>
          </a:p>
        </p:txBody>
      </p:sp>
      <p:sp>
        <p:nvSpPr>
          <p:cNvPr id="68" name="Chevron 31"/>
          <p:cNvSpPr>
            <a:spLocks noChangeArrowheads="1"/>
          </p:cNvSpPr>
          <p:nvPr/>
        </p:nvSpPr>
        <p:spPr bwMode="auto">
          <a:xfrm>
            <a:off x="7115511" y="4459387"/>
            <a:ext cx="1971675" cy="457200"/>
          </a:xfrm>
          <a:prstGeom prst="chevron">
            <a:avLst>
              <a:gd name="adj" fmla="val 2778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sz="2200" dirty="0"/>
          </a:p>
        </p:txBody>
      </p:sp>
      <p:sp>
        <p:nvSpPr>
          <p:cNvPr id="69" name="Rounded Rectangle 68"/>
          <p:cNvSpPr/>
          <p:nvPr/>
        </p:nvSpPr>
        <p:spPr>
          <a:xfrm>
            <a:off x="2187117" y="3886200"/>
            <a:ext cx="2607468" cy="457200"/>
          </a:xfrm>
          <a:prstGeom prst="roundRect">
            <a:avLst/>
          </a:prstGeom>
          <a:solidFill>
            <a:srgbClr val="FF0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  Securities and Equities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0" name="Chevron 23"/>
          <p:cNvSpPr>
            <a:spLocks noChangeArrowheads="1"/>
          </p:cNvSpPr>
          <p:nvPr/>
        </p:nvSpPr>
        <p:spPr bwMode="auto">
          <a:xfrm>
            <a:off x="4837448" y="3886200"/>
            <a:ext cx="1181100" cy="457200"/>
          </a:xfrm>
          <a:prstGeom prst="chevron">
            <a:avLst>
              <a:gd name="adj" fmla="val 27783"/>
            </a:avLst>
          </a:prstGeom>
          <a:solidFill>
            <a:srgbClr val="FFF667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71" name="Chevron 23"/>
          <p:cNvSpPr>
            <a:spLocks noChangeArrowheads="1"/>
          </p:cNvSpPr>
          <p:nvPr/>
        </p:nvSpPr>
        <p:spPr bwMode="auto">
          <a:xfrm>
            <a:off x="5935665" y="4454675"/>
            <a:ext cx="1181100" cy="457200"/>
          </a:xfrm>
          <a:prstGeom prst="chevron">
            <a:avLst>
              <a:gd name="adj" fmla="val 27783"/>
            </a:avLst>
          </a:prstGeom>
          <a:solidFill>
            <a:srgbClr val="FFF667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sz="2200" dirty="0">
              <a:solidFill>
                <a:srgbClr val="002060"/>
              </a:solidFill>
            </a:endParaRPr>
          </a:p>
        </p:txBody>
      </p:sp>
      <p:cxnSp>
        <p:nvCxnSpPr>
          <p:cNvPr id="74" name="Straight Connector 21"/>
          <p:cNvCxnSpPr>
            <a:cxnSpLocks noChangeShapeType="1"/>
          </p:cNvCxnSpPr>
          <p:nvPr/>
        </p:nvCxnSpPr>
        <p:spPr bwMode="auto">
          <a:xfrm flipH="1">
            <a:off x="2084722" y="893862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Box 44"/>
          <p:cNvSpPr txBox="1">
            <a:spLocks noChangeArrowheads="1"/>
          </p:cNvSpPr>
          <p:nvPr/>
        </p:nvSpPr>
        <p:spPr bwMode="auto">
          <a:xfrm>
            <a:off x="2499060" y="893862"/>
            <a:ext cx="4079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 dirty="0"/>
              <a:t>Q4</a:t>
            </a:r>
            <a:endParaRPr lang="en-US" sz="2200" b="1" dirty="0"/>
          </a:p>
        </p:txBody>
      </p:sp>
      <p:sp>
        <p:nvSpPr>
          <p:cNvPr id="77" name="Rounded Rectangle 76"/>
          <p:cNvSpPr/>
          <p:nvPr/>
        </p:nvSpPr>
        <p:spPr>
          <a:xfrm>
            <a:off x="-2614277" y="2935388"/>
            <a:ext cx="655637" cy="228599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Beta1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-3899241" y="2935387"/>
            <a:ext cx="655637" cy="228600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RFC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9" name="Chevron 27"/>
          <p:cNvSpPr>
            <a:spLocks noChangeArrowheads="1"/>
          </p:cNvSpPr>
          <p:nvPr/>
        </p:nvSpPr>
        <p:spPr bwMode="auto">
          <a:xfrm>
            <a:off x="4648200" y="1143000"/>
            <a:ext cx="2362200" cy="466825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              RTF2 For Loans, Sec, Der ???</a:t>
            </a:r>
            <a:endParaRPr lang="en-US" sz="2200" dirty="0"/>
          </a:p>
        </p:txBody>
      </p:sp>
      <p:cxnSp>
        <p:nvCxnSpPr>
          <p:cNvPr id="80" name="Straight Connector 20"/>
          <p:cNvCxnSpPr>
            <a:cxnSpLocks noChangeShapeType="1"/>
          </p:cNvCxnSpPr>
          <p:nvPr/>
        </p:nvCxnSpPr>
        <p:spPr bwMode="auto">
          <a:xfrm flipH="1">
            <a:off x="5769310" y="877987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Connector 22"/>
          <p:cNvCxnSpPr>
            <a:cxnSpLocks noChangeShapeType="1"/>
          </p:cNvCxnSpPr>
          <p:nvPr/>
        </p:nvCxnSpPr>
        <p:spPr bwMode="auto">
          <a:xfrm flipH="1">
            <a:off x="4670760" y="877987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Box 11"/>
          <p:cNvSpPr txBox="1">
            <a:spLocks noChangeArrowheads="1"/>
          </p:cNvSpPr>
          <p:nvPr/>
        </p:nvSpPr>
        <p:spPr bwMode="auto">
          <a:xfrm>
            <a:off x="3894473" y="877987"/>
            <a:ext cx="4079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Q1</a:t>
            </a:r>
            <a:endParaRPr lang="en-US" sz="2200" b="1"/>
          </a:p>
        </p:txBody>
      </p:sp>
      <p:sp>
        <p:nvSpPr>
          <p:cNvPr id="83" name="TextBox 42"/>
          <p:cNvSpPr txBox="1">
            <a:spLocks noChangeArrowheads="1"/>
          </p:cNvSpPr>
          <p:nvPr/>
        </p:nvSpPr>
        <p:spPr bwMode="auto">
          <a:xfrm>
            <a:off x="4991435" y="877987"/>
            <a:ext cx="4079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 dirty="0" smtClean="0"/>
              <a:t>Q2</a:t>
            </a:r>
            <a:endParaRPr lang="en-US" sz="2200" b="1" dirty="0"/>
          </a:p>
        </p:txBody>
      </p:sp>
      <p:sp>
        <p:nvSpPr>
          <p:cNvPr id="84" name="TextBox 6"/>
          <p:cNvSpPr txBox="1">
            <a:spLocks noChangeArrowheads="1"/>
          </p:cNvSpPr>
          <p:nvPr/>
        </p:nvSpPr>
        <p:spPr bwMode="auto">
          <a:xfrm>
            <a:off x="5048568" y="511344"/>
            <a:ext cx="813043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2016</a:t>
            </a:r>
            <a:endParaRPr lang="en-US" sz="2200" dirty="0"/>
          </a:p>
        </p:txBody>
      </p:sp>
      <p:sp>
        <p:nvSpPr>
          <p:cNvPr id="85" name="Rounded Rectangle 84"/>
          <p:cNvSpPr/>
          <p:nvPr/>
        </p:nvSpPr>
        <p:spPr>
          <a:xfrm>
            <a:off x="4648200" y="2289501"/>
            <a:ext cx="2566535" cy="457200"/>
          </a:xfrm>
          <a:prstGeom prst="roundRect">
            <a:avLst/>
          </a:prstGeom>
          <a:solidFill>
            <a:srgbClr val="FFB2F5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FIBO-BE v2: Government, Jurisdiction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-6378690" y="1936766"/>
            <a:ext cx="655637" cy="228600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RFC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7087850" y="2403801"/>
            <a:ext cx="655637" cy="228600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RFC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8" name="Chevron 28"/>
          <p:cNvSpPr>
            <a:spLocks noChangeArrowheads="1"/>
          </p:cNvSpPr>
          <p:nvPr/>
        </p:nvSpPr>
        <p:spPr bwMode="auto">
          <a:xfrm>
            <a:off x="8403772" y="2289501"/>
            <a:ext cx="1077577" cy="456436"/>
          </a:xfrm>
          <a:prstGeom prst="chevron">
            <a:avLst>
              <a:gd name="adj" fmla="val 2778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FIBO-BE2 FTF</a:t>
            </a:r>
            <a:endParaRPr lang="en-US" sz="2200" dirty="0"/>
          </a:p>
        </p:txBody>
      </p:sp>
      <p:sp>
        <p:nvSpPr>
          <p:cNvPr id="90" name="Rounded Rectangle 89"/>
          <p:cNvSpPr/>
          <p:nvPr/>
        </p:nvSpPr>
        <p:spPr>
          <a:xfrm>
            <a:off x="1041264" y="5068987"/>
            <a:ext cx="3606935" cy="457200"/>
          </a:xfrm>
          <a:prstGeom prst="roundRect">
            <a:avLst/>
          </a:prstGeom>
          <a:solidFill>
            <a:srgbClr val="92D05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Derivatives </a:t>
            </a:r>
            <a:r>
              <a:rPr lang="en-US" sz="1200" dirty="0" err="1" smtClean="0">
                <a:solidFill>
                  <a:schemeClr val="tx1"/>
                </a:solidFill>
              </a:rPr>
              <a:t>PoC</a:t>
            </a:r>
            <a:endParaRPr lang="en-US" sz="12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IR Swaps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2667000" y="152400"/>
            <a:ext cx="609600" cy="386403"/>
          </a:xfrm>
          <a:prstGeom prst="roundRect">
            <a:avLst/>
          </a:prstGeom>
          <a:solidFill>
            <a:srgbClr val="92D05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err="1" smtClean="0">
                <a:solidFill>
                  <a:schemeClr val="tx1"/>
                </a:solidFill>
              </a:rPr>
              <a:t>PoC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92" name="Chevron 27"/>
          <p:cNvSpPr>
            <a:spLocks noChangeArrowheads="1"/>
          </p:cNvSpPr>
          <p:nvPr/>
        </p:nvSpPr>
        <p:spPr bwMode="auto">
          <a:xfrm>
            <a:off x="2097818" y="5602387"/>
            <a:ext cx="1166813" cy="457200"/>
          </a:xfrm>
          <a:prstGeom prst="chevron">
            <a:avLst>
              <a:gd name="adj" fmla="val 27783"/>
            </a:avLst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SKOS</a:t>
            </a:r>
            <a:endParaRPr lang="en-US" sz="2200" dirty="0"/>
          </a:p>
        </p:txBody>
      </p:sp>
      <p:sp>
        <p:nvSpPr>
          <p:cNvPr id="93" name="Chevron 27"/>
          <p:cNvSpPr>
            <a:spLocks noChangeArrowheads="1"/>
          </p:cNvSpPr>
          <p:nvPr/>
        </p:nvSpPr>
        <p:spPr bwMode="auto">
          <a:xfrm>
            <a:off x="1371600" y="152400"/>
            <a:ext cx="1166813" cy="457200"/>
          </a:xfrm>
          <a:prstGeom prst="chevron">
            <a:avLst>
              <a:gd name="adj" fmla="val 27783"/>
            </a:avLst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Non OMG 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/>
              <a:t>FIBO</a:t>
            </a:r>
            <a:endParaRPr lang="en-US" sz="2200" dirty="0"/>
          </a:p>
        </p:txBody>
      </p:sp>
      <p:sp>
        <p:nvSpPr>
          <p:cNvPr id="94" name="Chevron 27"/>
          <p:cNvSpPr>
            <a:spLocks noChangeArrowheads="1"/>
          </p:cNvSpPr>
          <p:nvPr/>
        </p:nvSpPr>
        <p:spPr bwMode="auto">
          <a:xfrm>
            <a:off x="2084722" y="6135787"/>
            <a:ext cx="2518796" cy="457200"/>
          </a:xfrm>
          <a:prstGeom prst="chevron">
            <a:avLst>
              <a:gd name="adj" fmla="val 27783"/>
            </a:avLst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FIBO schema.org</a:t>
            </a:r>
            <a:endParaRPr lang="en-US" sz="2200" dirty="0"/>
          </a:p>
        </p:txBody>
      </p:sp>
      <p:sp>
        <p:nvSpPr>
          <p:cNvPr id="95" name="Chevron 31"/>
          <p:cNvSpPr>
            <a:spLocks noChangeArrowheads="1"/>
          </p:cNvSpPr>
          <p:nvPr/>
        </p:nvSpPr>
        <p:spPr bwMode="auto">
          <a:xfrm>
            <a:off x="8077200" y="5068987"/>
            <a:ext cx="1971675" cy="457200"/>
          </a:xfrm>
          <a:prstGeom prst="chevron">
            <a:avLst>
              <a:gd name="adj" fmla="val 2778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sz="2200" dirty="0"/>
          </a:p>
        </p:txBody>
      </p:sp>
      <p:sp>
        <p:nvSpPr>
          <p:cNvPr id="96" name="Chevron 23"/>
          <p:cNvSpPr>
            <a:spLocks noChangeArrowheads="1"/>
          </p:cNvSpPr>
          <p:nvPr/>
        </p:nvSpPr>
        <p:spPr bwMode="auto">
          <a:xfrm>
            <a:off x="6934200" y="5064275"/>
            <a:ext cx="1181100" cy="457200"/>
          </a:xfrm>
          <a:prstGeom prst="chevron">
            <a:avLst>
              <a:gd name="adj" fmla="val 27783"/>
            </a:avLst>
          </a:prstGeom>
          <a:solidFill>
            <a:srgbClr val="FFF667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6629400" y="5178575"/>
            <a:ext cx="655637" cy="228600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RFC</a:t>
            </a:r>
            <a:endParaRPr lang="en-US" sz="1200" b="1" dirty="0">
              <a:solidFill>
                <a:schemeClr val="tx1"/>
              </a:solidFill>
            </a:endParaRPr>
          </a:p>
        </p:txBody>
      </p:sp>
      <p:grpSp>
        <p:nvGrpSpPr>
          <p:cNvPr id="101" name="Group 100"/>
          <p:cNvGrpSpPr/>
          <p:nvPr/>
        </p:nvGrpSpPr>
        <p:grpSpPr>
          <a:xfrm>
            <a:off x="5778500" y="876300"/>
            <a:ext cx="1098550" cy="196850"/>
            <a:chOff x="4823160" y="1030387"/>
            <a:chExt cx="1098550" cy="196850"/>
          </a:xfrm>
        </p:grpSpPr>
        <p:cxnSp>
          <p:nvCxnSpPr>
            <p:cNvPr id="99" name="Straight Connector 20"/>
            <p:cNvCxnSpPr>
              <a:cxnSpLocks noChangeShapeType="1"/>
            </p:cNvCxnSpPr>
            <p:nvPr/>
          </p:nvCxnSpPr>
          <p:spPr bwMode="auto">
            <a:xfrm flipH="1">
              <a:off x="5921710" y="1030387"/>
              <a:ext cx="0" cy="19685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0" name="Straight Connector 22"/>
            <p:cNvCxnSpPr>
              <a:cxnSpLocks noChangeShapeType="1"/>
            </p:cNvCxnSpPr>
            <p:nvPr/>
          </p:nvCxnSpPr>
          <p:spPr bwMode="auto">
            <a:xfrm flipH="1">
              <a:off x="4823160" y="1030387"/>
              <a:ext cx="0" cy="19685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4" name="Group 103"/>
          <p:cNvGrpSpPr/>
          <p:nvPr/>
        </p:nvGrpSpPr>
        <p:grpSpPr>
          <a:xfrm>
            <a:off x="6902450" y="876300"/>
            <a:ext cx="1098550" cy="196850"/>
            <a:chOff x="4823160" y="1030387"/>
            <a:chExt cx="1098550" cy="196850"/>
          </a:xfrm>
        </p:grpSpPr>
        <p:cxnSp>
          <p:nvCxnSpPr>
            <p:cNvPr id="105" name="Straight Connector 20"/>
            <p:cNvCxnSpPr>
              <a:cxnSpLocks noChangeShapeType="1"/>
            </p:cNvCxnSpPr>
            <p:nvPr/>
          </p:nvCxnSpPr>
          <p:spPr bwMode="auto">
            <a:xfrm flipH="1">
              <a:off x="5921710" y="1030387"/>
              <a:ext cx="0" cy="19685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6" name="Straight Connector 22"/>
            <p:cNvCxnSpPr>
              <a:cxnSpLocks noChangeShapeType="1"/>
            </p:cNvCxnSpPr>
            <p:nvPr/>
          </p:nvCxnSpPr>
          <p:spPr bwMode="auto">
            <a:xfrm flipH="1">
              <a:off x="4823160" y="1030387"/>
              <a:ext cx="0" cy="19685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9" name="Group 108"/>
          <p:cNvGrpSpPr/>
          <p:nvPr/>
        </p:nvGrpSpPr>
        <p:grpSpPr>
          <a:xfrm>
            <a:off x="6172200" y="863600"/>
            <a:ext cx="1573212" cy="274638"/>
            <a:chOff x="1486235" y="1030387"/>
            <a:chExt cx="1573212" cy="274638"/>
          </a:xfrm>
        </p:grpSpPr>
        <p:sp>
          <p:nvSpPr>
            <p:cNvPr id="107" name="TextBox 42"/>
            <p:cNvSpPr txBox="1">
              <a:spLocks noChangeArrowheads="1"/>
            </p:cNvSpPr>
            <p:nvPr/>
          </p:nvSpPr>
          <p:spPr bwMode="auto">
            <a:xfrm>
              <a:off x="1486235" y="1030387"/>
              <a:ext cx="407988" cy="258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Osaka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Osaka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Osaka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Osaka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Osaka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Osaka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Osaka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Osaka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Osaka" charset="-128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r>
                <a:rPr lang="en-US" sz="1200" b="1" dirty="0" smtClean="0"/>
                <a:t>Q3</a:t>
              </a:r>
              <a:endParaRPr lang="en-US" sz="2200" b="1" dirty="0"/>
            </a:p>
          </p:txBody>
        </p:sp>
        <p:sp>
          <p:nvSpPr>
            <p:cNvPr id="108" name="TextBox 44"/>
            <p:cNvSpPr txBox="1">
              <a:spLocks noChangeArrowheads="1"/>
            </p:cNvSpPr>
            <p:nvPr/>
          </p:nvSpPr>
          <p:spPr bwMode="auto">
            <a:xfrm>
              <a:off x="2651460" y="1046262"/>
              <a:ext cx="407987" cy="258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Osaka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Osaka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Osaka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Osaka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Osaka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Osaka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Osaka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Osaka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Osaka" charset="-128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r>
                <a:rPr lang="en-US" sz="1200" b="1" dirty="0"/>
                <a:t>Q4</a:t>
              </a:r>
              <a:endParaRPr lang="en-US" sz="2200" b="1" dirty="0"/>
            </a:p>
          </p:txBody>
        </p:sp>
      </p:grpSp>
      <p:sp>
        <p:nvSpPr>
          <p:cNvPr id="110" name="TextBox 109"/>
          <p:cNvSpPr txBox="1"/>
          <p:nvPr/>
        </p:nvSpPr>
        <p:spPr>
          <a:xfrm>
            <a:off x="-12700" y="27432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Indices &amp; </a:t>
            </a:r>
          </a:p>
          <a:p>
            <a:r>
              <a:rPr lang="en-US" sz="1200" dirty="0" smtClean="0"/>
              <a:t>Indicators</a:t>
            </a:r>
            <a:endParaRPr lang="en-US" sz="1200" dirty="0"/>
          </a:p>
        </p:txBody>
      </p:sp>
      <p:sp>
        <p:nvSpPr>
          <p:cNvPr id="111" name="TextBox 110"/>
          <p:cNvSpPr txBox="1"/>
          <p:nvPr/>
        </p:nvSpPr>
        <p:spPr>
          <a:xfrm>
            <a:off x="-38100" y="17526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FIBO-BE</a:t>
            </a:r>
            <a:endParaRPr lang="en-US" sz="1200" dirty="0"/>
          </a:p>
        </p:txBody>
      </p:sp>
      <p:sp>
        <p:nvSpPr>
          <p:cNvPr id="112" name="TextBox 111"/>
          <p:cNvSpPr txBox="1"/>
          <p:nvPr/>
        </p:nvSpPr>
        <p:spPr>
          <a:xfrm>
            <a:off x="228600" y="3327400"/>
            <a:ext cx="167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Financial Business and Commerce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01936" y="1143037"/>
            <a:ext cx="7813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FIBO-FND </a:t>
            </a:r>
          </a:p>
        </p:txBody>
      </p:sp>
      <p:sp>
        <p:nvSpPr>
          <p:cNvPr id="116" name="Chevron 27"/>
          <p:cNvSpPr>
            <a:spLocks noChangeArrowheads="1"/>
          </p:cNvSpPr>
          <p:nvPr/>
        </p:nvSpPr>
        <p:spPr bwMode="auto">
          <a:xfrm>
            <a:off x="1219200" y="1143000"/>
            <a:ext cx="2171365" cy="466825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/>
              <a:t>OMG Revision TF</a:t>
            </a:r>
          </a:p>
          <a:p>
            <a:pPr algn="ctr">
              <a:lnSpc>
                <a:spcPct val="90000"/>
              </a:lnSpc>
            </a:pPr>
            <a:r>
              <a:rPr lang="en-US" sz="1200" dirty="0"/>
              <a:t>(RTF) also for FBC</a:t>
            </a:r>
            <a:endParaRPr lang="en-US" sz="2200" dirty="0"/>
          </a:p>
        </p:txBody>
      </p:sp>
      <p:sp>
        <p:nvSpPr>
          <p:cNvPr id="114" name="TextBox 113"/>
          <p:cNvSpPr txBox="1"/>
          <p:nvPr/>
        </p:nvSpPr>
        <p:spPr>
          <a:xfrm>
            <a:off x="4800600" y="1143000"/>
            <a:ext cx="781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FIBO-</a:t>
            </a:r>
            <a:r>
              <a:rPr lang="en-US" sz="1200" dirty="0" smtClean="0"/>
              <a:t>FND </a:t>
            </a:r>
            <a:r>
              <a:rPr lang="en-US" sz="1200" dirty="0" err="1" smtClean="0"/>
              <a:t>v</a:t>
            </a:r>
            <a:r>
              <a:rPr lang="en-US" sz="1200" baseline="30000" dirty="0" err="1" smtClean="0"/>
              <a:t>n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115" name="Rounded Rectangle 114"/>
          <p:cNvSpPr/>
          <p:nvPr/>
        </p:nvSpPr>
        <p:spPr>
          <a:xfrm>
            <a:off x="4392931" y="1906687"/>
            <a:ext cx="655637" cy="228600"/>
          </a:xfrm>
          <a:prstGeom prst="roundRect">
            <a:avLst/>
          </a:prstGeom>
          <a:solidFill>
            <a:srgbClr val="08FF14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Final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17" name="Chevron 31"/>
          <p:cNvSpPr>
            <a:spLocks noChangeArrowheads="1"/>
          </p:cNvSpPr>
          <p:nvPr/>
        </p:nvSpPr>
        <p:spPr bwMode="auto">
          <a:xfrm>
            <a:off x="3048000" y="1143000"/>
            <a:ext cx="1219200" cy="457200"/>
          </a:xfrm>
          <a:prstGeom prst="chevron">
            <a:avLst>
              <a:gd name="adj" fmla="val 2778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sz="2200" dirty="0"/>
          </a:p>
        </p:txBody>
      </p:sp>
      <p:sp>
        <p:nvSpPr>
          <p:cNvPr id="119" name="Rounded Rectangle 118"/>
          <p:cNvSpPr/>
          <p:nvPr/>
        </p:nvSpPr>
        <p:spPr>
          <a:xfrm>
            <a:off x="7620000" y="4038600"/>
            <a:ext cx="655637" cy="242887"/>
          </a:xfrm>
          <a:prstGeom prst="roundRect">
            <a:avLst/>
          </a:prstGeom>
          <a:solidFill>
            <a:srgbClr val="08FF14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Final</a:t>
            </a:r>
          </a:p>
        </p:txBody>
      </p:sp>
      <p:sp>
        <p:nvSpPr>
          <p:cNvPr id="120" name="Rounded Rectangle 119"/>
          <p:cNvSpPr/>
          <p:nvPr/>
        </p:nvSpPr>
        <p:spPr>
          <a:xfrm>
            <a:off x="8793163" y="4572000"/>
            <a:ext cx="655637" cy="242887"/>
          </a:xfrm>
          <a:prstGeom prst="roundRect">
            <a:avLst/>
          </a:prstGeom>
          <a:solidFill>
            <a:srgbClr val="08FF14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Final</a:t>
            </a:r>
          </a:p>
        </p:txBody>
      </p:sp>
      <p:sp>
        <p:nvSpPr>
          <p:cNvPr id="123" name="Chevron 28"/>
          <p:cNvSpPr>
            <a:spLocks noChangeArrowheads="1"/>
          </p:cNvSpPr>
          <p:nvPr/>
        </p:nvSpPr>
        <p:spPr bwMode="auto">
          <a:xfrm>
            <a:off x="1904999" y="4446620"/>
            <a:ext cx="4030665" cy="456436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sz="2200" dirty="0"/>
          </a:p>
        </p:txBody>
      </p:sp>
      <p:sp>
        <p:nvSpPr>
          <p:cNvPr id="89" name="Rounded Rectangle 88"/>
          <p:cNvSpPr/>
          <p:nvPr/>
        </p:nvSpPr>
        <p:spPr>
          <a:xfrm>
            <a:off x="2057400" y="4495800"/>
            <a:ext cx="872404" cy="386403"/>
          </a:xfrm>
          <a:prstGeom prst="roundRect">
            <a:avLst/>
          </a:prstGeom>
          <a:solidFill>
            <a:srgbClr val="92D05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D</a:t>
            </a:r>
            <a:r>
              <a:rPr lang="en-US" sz="1200" b="1" dirty="0" smtClean="0">
                <a:solidFill>
                  <a:schemeClr val="tx1"/>
                </a:solidFill>
              </a:rPr>
              <a:t>ry Run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6007591" y="4625163"/>
            <a:ext cx="655637" cy="228600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RFC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25" name="Chevron 31"/>
          <p:cNvSpPr>
            <a:spLocks noChangeArrowheads="1"/>
          </p:cNvSpPr>
          <p:nvPr/>
        </p:nvSpPr>
        <p:spPr bwMode="auto">
          <a:xfrm>
            <a:off x="2743200" y="2778870"/>
            <a:ext cx="4214018" cy="457200"/>
          </a:xfrm>
          <a:prstGeom prst="chevron">
            <a:avLst>
              <a:gd name="adj" fmla="val 2778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400" dirty="0" smtClean="0"/>
              <a:t>IND FTF2</a:t>
            </a:r>
            <a:endParaRPr lang="en-US" sz="2200" dirty="0"/>
          </a:p>
        </p:txBody>
      </p:sp>
      <p:sp>
        <p:nvSpPr>
          <p:cNvPr id="121" name="Rounded Rectangle 120"/>
          <p:cNvSpPr/>
          <p:nvPr/>
        </p:nvSpPr>
        <p:spPr>
          <a:xfrm>
            <a:off x="6964363" y="2935801"/>
            <a:ext cx="655637" cy="242887"/>
          </a:xfrm>
          <a:prstGeom prst="roundRect">
            <a:avLst/>
          </a:prstGeom>
          <a:solidFill>
            <a:srgbClr val="08FF14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Final</a:t>
            </a:r>
          </a:p>
        </p:txBody>
      </p:sp>
      <p:sp>
        <p:nvSpPr>
          <p:cNvPr id="129" name="Rounded Rectangle 128"/>
          <p:cNvSpPr/>
          <p:nvPr/>
        </p:nvSpPr>
        <p:spPr>
          <a:xfrm>
            <a:off x="9306797" y="2389220"/>
            <a:ext cx="655637" cy="242887"/>
          </a:xfrm>
          <a:prstGeom prst="roundRect">
            <a:avLst/>
          </a:prstGeom>
          <a:solidFill>
            <a:srgbClr val="08FF14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Final</a:t>
            </a:r>
          </a:p>
        </p:txBody>
      </p:sp>
      <p:sp>
        <p:nvSpPr>
          <p:cNvPr id="130" name="Chevron 31"/>
          <p:cNvSpPr>
            <a:spLocks noChangeArrowheads="1"/>
          </p:cNvSpPr>
          <p:nvPr/>
        </p:nvSpPr>
        <p:spPr bwMode="auto">
          <a:xfrm>
            <a:off x="6858000" y="152400"/>
            <a:ext cx="1143000" cy="452263"/>
          </a:xfrm>
          <a:prstGeom prst="chevron">
            <a:avLst>
              <a:gd name="adj" fmla="val 2778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OMG finalization</a:t>
            </a:r>
            <a:endParaRPr lang="en-US" sz="2200" dirty="0"/>
          </a:p>
        </p:txBody>
      </p:sp>
      <p:sp>
        <p:nvSpPr>
          <p:cNvPr id="118" name="Chevron 23"/>
          <p:cNvSpPr>
            <a:spLocks noChangeArrowheads="1"/>
          </p:cNvSpPr>
          <p:nvPr/>
        </p:nvSpPr>
        <p:spPr bwMode="auto">
          <a:xfrm>
            <a:off x="5867400" y="152400"/>
            <a:ext cx="914400" cy="457200"/>
          </a:xfrm>
          <a:prstGeom prst="chevron">
            <a:avLst>
              <a:gd name="adj" fmla="val 27783"/>
            </a:avLst>
          </a:prstGeom>
          <a:solidFill>
            <a:srgbClr val="FFF667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Public review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128" name="Chevron 27"/>
          <p:cNvSpPr>
            <a:spLocks noChangeArrowheads="1"/>
          </p:cNvSpPr>
          <p:nvPr/>
        </p:nvSpPr>
        <p:spPr bwMode="auto">
          <a:xfrm>
            <a:off x="4267200" y="152400"/>
            <a:ext cx="1447800" cy="457200"/>
          </a:xfrm>
          <a:prstGeom prst="chevron">
            <a:avLst>
              <a:gd name="adj" fmla="val 27783"/>
            </a:avLst>
          </a:prstGeom>
          <a:solidFill>
            <a:srgbClr val="FFB2F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/>
              <a:t>  Refactoring/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/>
              <a:t>testing</a:t>
            </a:r>
            <a:endParaRPr lang="en-US" sz="2200" dirty="0"/>
          </a:p>
        </p:txBody>
      </p:sp>
      <p:sp>
        <p:nvSpPr>
          <p:cNvPr id="132" name="Chevron 23"/>
          <p:cNvSpPr>
            <a:spLocks noChangeArrowheads="1"/>
          </p:cNvSpPr>
          <p:nvPr/>
        </p:nvSpPr>
        <p:spPr bwMode="auto">
          <a:xfrm>
            <a:off x="3352800" y="152400"/>
            <a:ext cx="876300" cy="457200"/>
          </a:xfrm>
          <a:prstGeom prst="chevron">
            <a:avLst>
              <a:gd name="adj" fmla="val 27783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56162" y="2286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Legacy</a:t>
            </a:r>
            <a:endParaRPr lang="en-US" sz="1200" dirty="0"/>
          </a:p>
        </p:txBody>
      </p:sp>
      <p:sp>
        <p:nvSpPr>
          <p:cNvPr id="133" name="Chevron 27"/>
          <p:cNvSpPr>
            <a:spLocks noChangeArrowheads="1"/>
          </p:cNvSpPr>
          <p:nvPr/>
        </p:nvSpPr>
        <p:spPr bwMode="auto">
          <a:xfrm>
            <a:off x="8081567" y="152400"/>
            <a:ext cx="921884" cy="457200"/>
          </a:xfrm>
          <a:prstGeom prst="chevron">
            <a:avLst>
              <a:gd name="adj" fmla="val 27783"/>
            </a:avLst>
          </a:prstGeom>
          <a:solidFill>
            <a:srgbClr val="08FF1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sz="2200" dirty="0"/>
          </a:p>
        </p:txBody>
      </p:sp>
      <p:sp>
        <p:nvSpPr>
          <p:cNvPr id="58" name="TextBox 57"/>
          <p:cNvSpPr txBox="1"/>
          <p:nvPr/>
        </p:nvSpPr>
        <p:spPr>
          <a:xfrm>
            <a:off x="8275722" y="169528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OMG</a:t>
            </a:r>
          </a:p>
          <a:p>
            <a:r>
              <a:rPr lang="en-US" sz="1200" dirty="0" smtClean="0"/>
              <a:t>Spec</a:t>
            </a:r>
            <a:endParaRPr lang="en-US" sz="1200" dirty="0"/>
          </a:p>
        </p:txBody>
      </p:sp>
      <p:sp>
        <p:nvSpPr>
          <p:cNvPr id="122" name="Chevron 23"/>
          <p:cNvSpPr>
            <a:spLocks noChangeArrowheads="1"/>
          </p:cNvSpPr>
          <p:nvPr/>
        </p:nvSpPr>
        <p:spPr bwMode="auto">
          <a:xfrm>
            <a:off x="3733800" y="3886200"/>
            <a:ext cx="1181100" cy="457200"/>
          </a:xfrm>
          <a:prstGeom prst="chevron">
            <a:avLst>
              <a:gd name="adj" fmla="val 27783"/>
            </a:avLst>
          </a:prstGeom>
          <a:solidFill>
            <a:srgbClr val="FFB2F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4495800" y="4003031"/>
            <a:ext cx="655637" cy="228600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RFC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26" name="Rounded Rectangle 125"/>
          <p:cNvSpPr/>
          <p:nvPr/>
        </p:nvSpPr>
        <p:spPr>
          <a:xfrm>
            <a:off x="7122654" y="1899543"/>
            <a:ext cx="655637" cy="242887"/>
          </a:xfrm>
          <a:prstGeom prst="roundRect">
            <a:avLst/>
          </a:prstGeom>
          <a:solidFill>
            <a:srgbClr val="08FF14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1,1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27" name="Rounded Rectangle 126"/>
          <p:cNvSpPr/>
          <p:nvPr/>
        </p:nvSpPr>
        <p:spPr>
          <a:xfrm>
            <a:off x="4424030" y="1264047"/>
            <a:ext cx="655637" cy="242887"/>
          </a:xfrm>
          <a:prstGeom prst="roundRect">
            <a:avLst/>
          </a:prstGeom>
          <a:solidFill>
            <a:srgbClr val="08FF14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1,1</a:t>
            </a:r>
            <a:endParaRPr 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15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Co-ordination between specs</a:t>
            </a:r>
          </a:p>
          <a:p>
            <a:r>
              <a:rPr lang="en-US" dirty="0" smtClean="0"/>
              <a:t>Timings / Roadmaps between specs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FIBO-V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Pocess</a:t>
            </a:r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under way, </a:t>
            </a:r>
            <a:r>
              <a:rPr lang="en-US" sz="24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uner</a:t>
            </a:r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Wes Moore and </a:t>
            </a:r>
            <a:r>
              <a:rPr lang="en-US" sz="24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Elie</a:t>
            </a:r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Abi-</a:t>
            </a:r>
            <a:r>
              <a:rPr lang="en-US" sz="24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Lahoud</a:t>
            </a:r>
            <a:endParaRPr lang="en-US" sz="2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dirty="0" smtClean="0">
                <a:effectLst/>
              </a:rPr>
              <a:t>Now under way with Debt under Marc Alvarez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6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r>
              <a:rPr lang="en-US" sz="2400" dirty="0" smtClean="0"/>
              <a:t>News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Vocabulary update</a:t>
            </a:r>
            <a:endParaRPr lang="en-US" sz="2800" dirty="0" smtClean="0">
              <a:effectLst/>
            </a:endParaRPr>
          </a:p>
          <a:p>
            <a:r>
              <a:rPr lang="en-US" sz="2400" dirty="0" smtClean="0"/>
              <a:t>OMG FDTF Quarterly Meeting Planning (Chicago)</a:t>
            </a:r>
          </a:p>
          <a:p>
            <a:r>
              <a:rPr lang="en-US" sz="2600" dirty="0" smtClean="0"/>
              <a:t>Other </a:t>
            </a:r>
            <a:r>
              <a:rPr lang="en-US" sz="2600" dirty="0"/>
              <a:t>FDTF Activities</a:t>
            </a:r>
          </a:p>
          <a:p>
            <a:pPr lvl="1"/>
            <a:r>
              <a:rPr lang="en-US" sz="2200" dirty="0"/>
              <a:t>Blockchain</a:t>
            </a:r>
          </a:p>
          <a:p>
            <a:pPr lvl="1"/>
            <a:r>
              <a:rPr lang="en-US" sz="2200" dirty="0"/>
              <a:t>New co-chair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Roadmap and co-ordination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Process Update</a:t>
            </a:r>
          </a:p>
          <a:p>
            <a:r>
              <a:rPr lang="en-US" sz="2400" dirty="0" smtClean="0"/>
              <a:t>FIBO Status</a:t>
            </a:r>
          </a:p>
          <a:p>
            <a:pPr lvl="1"/>
            <a:r>
              <a:rPr lang="en-US" sz="2000" dirty="0" smtClean="0"/>
              <a:t>Status of Current Specifications</a:t>
            </a:r>
          </a:p>
          <a:p>
            <a:pPr lvl="1"/>
            <a:r>
              <a:rPr lang="en-US" sz="2000" dirty="0" smtClean="0"/>
              <a:t>Status of upcoming FIBO specifications and FCT activities</a:t>
            </a:r>
          </a:p>
          <a:p>
            <a:pPr lvl="0"/>
            <a:r>
              <a:rPr lang="en-US" sz="2400" dirty="0" smtClean="0"/>
              <a:t>Other FIBO Activities</a:t>
            </a:r>
          </a:p>
          <a:p>
            <a:pPr lvl="1"/>
            <a:r>
              <a:rPr lang="en-US" sz="2200" baseline="0" dirty="0" smtClean="0"/>
              <a:t>Schema.org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62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OMG Spec Co-ordination and Timings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Per process, there is a focus now on co-ordination of requirements and dependencies across FIBO specifications</a:t>
            </a:r>
          </a:p>
          <a:p>
            <a:pPr marL="742950" marR="0" lvl="1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"/>
              </a:rPr>
              <a:t>https://wiki.edmcouncil.org/display/FND/FIBO+Content+Team+Requirements+for+Foundations</a:t>
            </a:r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dirty="0" smtClean="0"/>
          </a:p>
          <a:p>
            <a:pPr lvl="0"/>
            <a:r>
              <a:rPr lang="en-US" dirty="0" smtClean="0"/>
              <a:t>BE, FBC, government entities and anti-corruption</a:t>
            </a:r>
            <a:r>
              <a:rPr lang="en-US" baseline="0" dirty="0" smtClean="0"/>
              <a:t> </a:t>
            </a:r>
          </a:p>
          <a:p>
            <a:pPr lvl="0"/>
            <a:r>
              <a:rPr lang="en-US" baseline="0" dirty="0" smtClean="0"/>
              <a:t>Real-world circularities e.g. shares v limited companies</a:t>
            </a:r>
          </a:p>
          <a:p>
            <a:pPr lvl="0"/>
            <a:r>
              <a:rPr lang="en-US" dirty="0" smtClean="0"/>
              <a:t>Timings between FBC, LCC, FIBO-Foundations</a:t>
            </a:r>
          </a:p>
          <a:p>
            <a:pPr lvl="1"/>
            <a:r>
              <a:rPr lang="en-US" dirty="0" smtClean="0"/>
              <a:t>Sept2016</a:t>
            </a:r>
          </a:p>
          <a:p>
            <a:pPr lvl="2"/>
            <a:r>
              <a:rPr lang="en-US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FBC FTF</a:t>
            </a:r>
          </a:p>
          <a:p>
            <a:pPr lvl="2"/>
            <a:r>
              <a:rPr lang="en-US" dirty="0" smtClean="0"/>
              <a:t>BE RTF</a:t>
            </a:r>
          </a:p>
          <a:p>
            <a:pPr lvl="1"/>
            <a:r>
              <a:rPr lang="en-US" dirty="0" smtClean="0"/>
              <a:t>Dec 2016</a:t>
            </a:r>
          </a:p>
          <a:p>
            <a:pPr lvl="2"/>
            <a:r>
              <a:rPr lang="en-US" dirty="0" smtClean="0"/>
              <a:t>FND RTF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26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Co-ordination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FCTs working on detailed “Roadmaps” </a:t>
            </a:r>
          </a:p>
          <a:p>
            <a:pPr lvl="1"/>
            <a:r>
              <a:rPr lang="en-US" dirty="0" smtClean="0"/>
              <a:t>Align with the overall roadmap</a:t>
            </a:r>
          </a:p>
          <a:p>
            <a:pPr lvl="1"/>
            <a:r>
              <a:rPr lang="en-US" dirty="0" smtClean="0"/>
              <a:t>Identify cross dependencies </a:t>
            </a:r>
          </a:p>
          <a:p>
            <a:pPr lvl="1"/>
            <a:r>
              <a:rPr lang="en-US" dirty="0" smtClean="0"/>
              <a:t>Requirements for FND, FBC, BE extensions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3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baseline="0" dirty="0" smtClean="0"/>
              <a:t>FIBO Current Specifications Status Overview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baseline="0" dirty="0" smtClean="0"/>
              <a:t>FIBO Foundations </a:t>
            </a:r>
          </a:p>
          <a:p>
            <a:pPr lvl="1"/>
            <a:r>
              <a:rPr lang="en-US" sz="2000" baseline="0" dirty="0" smtClean="0"/>
              <a:t>Final</a:t>
            </a:r>
            <a:r>
              <a:rPr lang="en-US" sz="2000" dirty="0" smtClean="0"/>
              <a:t> version approved by OMG March 2015</a:t>
            </a:r>
            <a:endParaRPr lang="en-US" sz="2000" baseline="0" dirty="0" smtClean="0"/>
          </a:p>
          <a:p>
            <a:pPr lvl="1"/>
            <a:r>
              <a:rPr lang="en-US" sz="2000" baseline="0" dirty="0" smtClean="0"/>
              <a:t>Revised 1.1, approved March 2016 (now Board-approved)</a:t>
            </a:r>
          </a:p>
          <a:p>
            <a:pPr lvl="0"/>
            <a:r>
              <a:rPr lang="en-US" sz="2400" baseline="0" dirty="0" smtClean="0"/>
              <a:t>FIBO Business Entities</a:t>
            </a:r>
          </a:p>
          <a:p>
            <a:pPr lvl="1" rtl="0" fontAlgn="base"/>
            <a:r>
              <a:rPr lang="en-US" sz="20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Final 1.0 approved March 2016 (Board-approved)</a:t>
            </a:r>
          </a:p>
          <a:p>
            <a:pPr lvl="1" rtl="0" fontAlgn="base"/>
            <a:r>
              <a:rPr lang="en-US" sz="2000" dirty="0" smtClean="0"/>
              <a:t>RTF chartered March</a:t>
            </a:r>
            <a:endParaRPr lang="en-US" sz="20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 rtl="0" fontAlgn="base"/>
            <a:r>
              <a:rPr lang="en-US" sz="20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FCT under David Newman (Wells Fargo) meets Tuesdays</a:t>
            </a:r>
          </a:p>
          <a:p>
            <a:r>
              <a:rPr lang="en-US" sz="2400" dirty="0" smtClean="0"/>
              <a:t>FIBO Indices and Indicators</a:t>
            </a:r>
          </a:p>
          <a:p>
            <a:pPr lvl="1"/>
            <a:r>
              <a:rPr lang="en-US" sz="2000" baseline="0" dirty="0" smtClean="0"/>
              <a:t>Approved September 2014</a:t>
            </a:r>
          </a:p>
          <a:p>
            <a:pPr lvl="1"/>
            <a:r>
              <a:rPr lang="en-US" sz="2000" dirty="0"/>
              <a:t>FTF2 chartered </a:t>
            </a:r>
            <a:r>
              <a:rPr lang="en-US" sz="2000" dirty="0" smtClean="0"/>
              <a:t>Dec 2015</a:t>
            </a:r>
            <a:endParaRPr lang="en-US" sz="2000" dirty="0"/>
          </a:p>
          <a:p>
            <a:pPr lvl="1"/>
            <a:r>
              <a:rPr lang="en-US" sz="2000" baseline="0" dirty="0" smtClean="0"/>
              <a:t>Completion Sept 2016</a:t>
            </a:r>
          </a:p>
          <a:p>
            <a:pPr lvl="1"/>
            <a:r>
              <a:rPr lang="en-US" sz="2000" baseline="0" dirty="0" smtClean="0"/>
              <a:t>FCT under Elisa Kendall (</a:t>
            </a:r>
            <a:r>
              <a:rPr lang="en-US" sz="2000" baseline="0" dirty="0" err="1" smtClean="0"/>
              <a:t>Thematix</a:t>
            </a:r>
            <a:r>
              <a:rPr lang="en-US" sz="2000" baseline="0" dirty="0" smtClean="0"/>
              <a:t>) 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17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</a:t>
            </a:r>
            <a:r>
              <a:rPr lang="en-US" baseline="0" dirty="0" smtClean="0"/>
              <a:t> Indices and Indicators Status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FTF made its Formal submission May 18</a:t>
            </a:r>
            <a:endParaRPr lang="en-US" sz="2800" dirty="0" smtClean="0">
              <a:effectLst/>
            </a:endParaRPr>
          </a:p>
          <a:p>
            <a:pPr rtl="0" fontAlgn="base"/>
            <a:r>
              <a:rPr lang="en-US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 formal approval at June 2015 meeting in Berlin</a:t>
            </a:r>
          </a:p>
          <a:p>
            <a:pPr rtl="0" fontAlgn="base"/>
            <a:r>
              <a:rPr lang="en-US" dirty="0" smtClean="0"/>
              <a:t>IND FTF2 chartered in Dec 2015</a:t>
            </a:r>
          </a:p>
          <a:p>
            <a:pPr rtl="0" fontAlgn="base"/>
            <a:r>
              <a:rPr lang="en-US" dirty="0" smtClean="0">
                <a:effectLst/>
              </a:rPr>
              <a:t>FTF2 closed out in June 2016</a:t>
            </a:r>
          </a:p>
          <a:p>
            <a:pPr rtl="0" fontAlgn="base"/>
            <a:r>
              <a:rPr lang="en-US" dirty="0" smtClean="0">
                <a:effectLst/>
              </a:rPr>
              <a:t>FTF3 to Sept (last call)</a:t>
            </a:r>
          </a:p>
          <a:p>
            <a:pPr rtl="0" fontAlgn="base"/>
            <a:r>
              <a:rPr lang="en-US" dirty="0" smtClean="0">
                <a:effectLst/>
              </a:rPr>
              <a:t>FCT meets Fridays (Elisa Kendall)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51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FIBO-BE Status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FIBO-BE Beta 2 submitted and approved at Reston</a:t>
            </a:r>
          </a:p>
          <a:p>
            <a:r>
              <a:rPr lang="en-US" sz="2400" dirty="0" smtClean="0"/>
              <a:t>FTF2 chartered in Reston, with Beta2 as baseline</a:t>
            </a:r>
          </a:p>
          <a:p>
            <a:r>
              <a:rPr lang="en-US" sz="2400" dirty="0" smtClean="0"/>
              <a:t>FIBO-BE</a:t>
            </a:r>
            <a:r>
              <a:rPr lang="en-US" sz="2400" baseline="0" dirty="0" smtClean="0"/>
              <a:t> </a:t>
            </a:r>
            <a:r>
              <a:rPr lang="en-US" sz="2400" dirty="0" smtClean="0"/>
              <a:t>Final approved March 2016</a:t>
            </a:r>
          </a:p>
          <a:p>
            <a:r>
              <a:rPr lang="en-US" sz="2400" dirty="0" smtClean="0"/>
              <a:t>Now working on RTF for 1.1 </a:t>
            </a:r>
          </a:p>
          <a:p>
            <a:pPr lvl="1"/>
            <a:r>
              <a:rPr lang="en-US" sz="2000" baseline="0" dirty="0" smtClean="0"/>
              <a:t>Government related entities</a:t>
            </a:r>
          </a:p>
          <a:p>
            <a:pPr lvl="1"/>
            <a:r>
              <a:rPr lang="en-US" sz="2000" baseline="0" dirty="0" smtClean="0"/>
              <a:t>Liability structures </a:t>
            </a:r>
          </a:p>
          <a:p>
            <a:pPr lvl="1"/>
            <a:r>
              <a:rPr lang="en-US" sz="2000" dirty="0" smtClean="0"/>
              <a:t>Jurisdiction specific concepts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0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Ownership and Control?</a:t>
            </a:r>
            <a:endParaRPr lang="en-US" sz="2000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11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</a:t>
            </a:r>
            <a:r>
              <a:rPr lang="en-US" baseline="0" dirty="0" smtClean="0"/>
              <a:t> FBC Status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 smtClean="0"/>
              <a:t>Second reading passed at December </a:t>
            </a:r>
            <a:r>
              <a:rPr lang="en-US" sz="2400" baseline="0" dirty="0" smtClean="0"/>
              <a:t>OMG Meeting</a:t>
            </a:r>
          </a:p>
          <a:p>
            <a:pPr lvl="1"/>
            <a:r>
              <a:rPr lang="en-US" sz="2000" baseline="0" dirty="0" smtClean="0"/>
              <a:t>Now in FTF</a:t>
            </a:r>
          </a:p>
          <a:p>
            <a:pPr lvl="0"/>
            <a:r>
              <a:rPr lang="en-US" sz="2400" baseline="0" dirty="0" smtClean="0"/>
              <a:t>Urgent</a:t>
            </a:r>
            <a:r>
              <a:rPr lang="en-US" sz="2400" dirty="0" smtClean="0"/>
              <a:t> issue via IND</a:t>
            </a:r>
          </a:p>
          <a:p>
            <a:pPr lvl="1"/>
            <a:r>
              <a:rPr lang="en-US" sz="2000" baseline="0" dirty="0" smtClean="0"/>
              <a:t>Possibly</a:t>
            </a:r>
            <a:r>
              <a:rPr lang="en-US" sz="2000" dirty="0" smtClean="0"/>
              <a:t> an FTF activity</a:t>
            </a:r>
            <a:endParaRPr lang="en-US" sz="2000" baseline="0" dirty="0" smtClean="0"/>
          </a:p>
          <a:p>
            <a:pPr lvl="0"/>
            <a:r>
              <a:rPr lang="en-US" sz="2400" baseline="0" dirty="0" smtClean="0"/>
              <a:t>Dependencies</a:t>
            </a:r>
          </a:p>
          <a:p>
            <a:pPr lvl="1"/>
            <a:r>
              <a:rPr lang="en-US" sz="2000" baseline="0" dirty="0" smtClean="0"/>
              <a:t>Pre-requisite for Securities and Equities</a:t>
            </a:r>
          </a:p>
          <a:p>
            <a:pPr lvl="1"/>
            <a:r>
              <a:rPr lang="en-US" sz="2000" baseline="0" dirty="0" smtClean="0"/>
              <a:t>Pre-requisite for Debt Common / Bonds</a:t>
            </a:r>
          </a:p>
          <a:p>
            <a:pPr lvl="0"/>
            <a:r>
              <a:rPr lang="en-US" sz="2400" baseline="0" dirty="0" smtClean="0"/>
              <a:t>Depends on FIBO-BE</a:t>
            </a:r>
          </a:p>
          <a:p>
            <a:pPr lvl="0"/>
            <a:r>
              <a:rPr lang="en-US" sz="2400" baseline="0" dirty="0" smtClean="0"/>
              <a:t>Depends on LCC</a:t>
            </a:r>
          </a:p>
          <a:p>
            <a:pPr lvl="0"/>
            <a:r>
              <a:rPr lang="en-US" sz="2400" baseline="0" dirty="0" smtClean="0"/>
              <a:t>Sept 2016</a:t>
            </a:r>
          </a:p>
          <a:p>
            <a:pPr lvl="1"/>
            <a:endParaRPr lang="en-US" sz="20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5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400" baseline="0" dirty="0" smtClean="0"/>
              <a:t>Languages, Countries and Codes (LCC)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baseline="0" dirty="0" smtClean="0"/>
              <a:t>Not an FDTF spec, this is owned by ADTF</a:t>
            </a:r>
          </a:p>
          <a:p>
            <a:pPr lvl="0"/>
            <a:r>
              <a:rPr lang="en-US" sz="2400" baseline="0" dirty="0" smtClean="0"/>
              <a:t>Was issued for comments in December 2015</a:t>
            </a:r>
          </a:p>
          <a:p>
            <a:pPr lvl="0"/>
            <a:r>
              <a:rPr lang="en-US" sz="2400" dirty="0" smtClean="0"/>
              <a:t>Approved March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77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Upcoming Specifications Status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baseline="0" dirty="0" smtClean="0"/>
              <a:t>FIBO Securities Common and Equities</a:t>
            </a:r>
          </a:p>
          <a:p>
            <a:pPr lvl="1"/>
            <a:r>
              <a:rPr lang="en-US" sz="2000" baseline="0" dirty="0" smtClean="0"/>
              <a:t>FIBO Content Team unde</a:t>
            </a:r>
            <a:r>
              <a:rPr lang="en-US" sz="2000" dirty="0" smtClean="0"/>
              <a:t>r Richard </a:t>
            </a:r>
            <a:r>
              <a:rPr lang="en-US" sz="2000" dirty="0" err="1" smtClean="0"/>
              <a:t>Beatch</a:t>
            </a:r>
            <a:r>
              <a:rPr lang="en-US" sz="2000" dirty="0" smtClean="0"/>
              <a:t> (Bloomberg)</a:t>
            </a:r>
          </a:p>
          <a:p>
            <a:pPr lvl="1"/>
            <a:r>
              <a:rPr lang="en-US" sz="2000" dirty="0" smtClean="0"/>
              <a:t>Meets</a:t>
            </a:r>
            <a:r>
              <a:rPr lang="en-US" sz="2000" baseline="0" dirty="0" smtClean="0"/>
              <a:t> </a:t>
            </a:r>
            <a:r>
              <a:rPr lang="en-US" sz="2000" dirty="0" smtClean="0"/>
              <a:t>Mondays alternating with FBC</a:t>
            </a:r>
          </a:p>
          <a:p>
            <a:pPr lvl="1"/>
            <a:r>
              <a:rPr lang="en-US" sz="2000" baseline="0" dirty="0" smtClean="0"/>
              <a:t>Plan to charter an RTF</a:t>
            </a:r>
            <a:r>
              <a:rPr lang="en-US" sz="2000" dirty="0" smtClean="0"/>
              <a:t> </a:t>
            </a:r>
            <a:r>
              <a:rPr lang="en-US" sz="2000" baseline="0" dirty="0" smtClean="0"/>
              <a:t> in June 2016</a:t>
            </a:r>
          </a:p>
          <a:p>
            <a:pPr lvl="0"/>
            <a:r>
              <a:rPr lang="en-US" sz="2400" baseline="0" dirty="0" smtClean="0"/>
              <a:t>FIBO Loans</a:t>
            </a:r>
          </a:p>
          <a:p>
            <a:pPr lvl="1"/>
            <a:r>
              <a:rPr lang="en-US" sz="2000" baseline="0" dirty="0" smtClean="0"/>
              <a:t>FIBO Content Team m</a:t>
            </a:r>
            <a:r>
              <a:rPr lang="en-US" sz="2000" dirty="0" smtClean="0"/>
              <a:t>eets Thursdays</a:t>
            </a:r>
          </a:p>
          <a:p>
            <a:pPr lvl="1"/>
            <a:r>
              <a:rPr lang="en-US" sz="2000" baseline="0" dirty="0" smtClean="0"/>
              <a:t>Submission</a:t>
            </a:r>
            <a:r>
              <a:rPr lang="en-US" sz="2000" dirty="0" smtClean="0"/>
              <a:t> date – </a:t>
            </a:r>
            <a:r>
              <a:rPr lang="en-US" sz="2000" baseline="0" dirty="0" smtClean="0"/>
              <a:t>TBC</a:t>
            </a:r>
            <a:endParaRPr lang="en-US" sz="2000" dirty="0" smtClean="0"/>
          </a:p>
          <a:p>
            <a:pPr lvl="0"/>
            <a:r>
              <a:rPr lang="en-US" sz="2400" baseline="0" dirty="0" smtClean="0"/>
              <a:t>FIBO Bonds / Debt Common</a:t>
            </a:r>
          </a:p>
          <a:p>
            <a:pPr lvl="1"/>
            <a:r>
              <a:rPr lang="en-US" sz="2000" baseline="0" dirty="0" smtClean="0"/>
              <a:t>FCT Lead in place (Mark Alvarez)</a:t>
            </a:r>
          </a:p>
          <a:p>
            <a:pPr lvl="1"/>
            <a:r>
              <a:rPr lang="en-US" sz="2000" dirty="0" smtClean="0"/>
              <a:t>Uses FIBO-V material (legacy content)</a:t>
            </a:r>
            <a:endParaRPr lang="en-US" sz="2000" baseline="0" dirty="0" smtClean="0"/>
          </a:p>
          <a:p>
            <a:pPr lvl="1"/>
            <a:r>
              <a:rPr lang="en-US" sz="2000" baseline="0" dirty="0" smtClean="0"/>
              <a:t>Will need to cover debt common terms before bond specifics</a:t>
            </a:r>
          </a:p>
          <a:p>
            <a:pPr lvl="1"/>
            <a:r>
              <a:rPr lang="en-US" sz="2000" baseline="0" dirty="0" smtClean="0"/>
              <a:t>Dependencies: FBC, BE, FND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97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FIBO: Scope and Content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1066800"/>
            <a:ext cx="73152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Upper Ontology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524000"/>
            <a:ext cx="7315199" cy="5334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Foundations: High level abstractions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2743200"/>
            <a:ext cx="7315200" cy="1752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Contract Ontologies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572000"/>
            <a:ext cx="7315200" cy="685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Pricing and Analytics (time-sensitive concepts)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Pricing, Yields, Analytics per instrument class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6096000"/>
            <a:ext cx="7315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Future FIBO: Portfolios, Positions etc.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Concepts relating to individual institutions, reporting requirements etc.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4400" y="5334000"/>
            <a:ext cx="7315200" cy="685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Process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Corporate Actions, Securities Issuance and Securitization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43000" y="35433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Derivatives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48200" y="35433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Loans, Mortgage Loans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43000" y="40005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Funds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48200" y="40005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Rights and Warrants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791199" y="2133600"/>
            <a:ext cx="2440405" cy="533400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Indices and Indicators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43000" y="31242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Securities (Common, Equities)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48200" y="31242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Securities (Debt)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06379" y="2133600"/>
            <a:ext cx="2370221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Business Entities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352800" y="2133600"/>
            <a:ext cx="23622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Financial Business and Commerce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45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2781299" y="1524000"/>
            <a:ext cx="5448299" cy="533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4400" y="1524000"/>
            <a:ext cx="18669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FIBO: Status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1066800"/>
            <a:ext cx="7315200" cy="381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Upper Ontology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524000"/>
            <a:ext cx="7315199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Foundations: High level abstractions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2743200"/>
            <a:ext cx="7315200" cy="1752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Contract Ontologies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572000"/>
            <a:ext cx="7315200" cy="685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Pricing and Analytics (time-sensitive concepts)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Pricing, Yields, Analytics per instrument class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6096000"/>
            <a:ext cx="73152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Future FIBO: Portfolios, Positions etc.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Concepts relating to individual institutions, reporting requirements etc.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4400" y="5334000"/>
            <a:ext cx="7315200" cy="685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Process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Corporate Actions, Securities Issuance and Securitization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43000" y="3543300"/>
            <a:ext cx="32766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Derivatives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48200" y="3543300"/>
            <a:ext cx="3352800" cy="34290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Loans, Mortgage Loans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43000" y="4000500"/>
            <a:ext cx="32766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Funds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48200" y="4000500"/>
            <a:ext cx="33528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Rights and Warrants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43000" y="3124200"/>
            <a:ext cx="3276600" cy="34290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Securities (Common, Equities)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48200" y="3124200"/>
            <a:ext cx="3352800" cy="3429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Securities (Debt)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57600" y="0"/>
            <a:ext cx="54864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b="1" u="sng" dirty="0" smtClean="0">
                <a:solidFill>
                  <a:schemeClr val="tx1"/>
                </a:solidFill>
              </a:rPr>
              <a:t>Key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05600" y="68179"/>
            <a:ext cx="2133600" cy="3168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OMG in process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438652" y="521368"/>
            <a:ext cx="2126580" cy="316832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OMG in preparation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05600" y="521368"/>
            <a:ext cx="2133600" cy="3168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OMG Complete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438652" y="76200"/>
            <a:ext cx="2133600" cy="3168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Draft in Semantics Rep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91199" y="2133600"/>
            <a:ext cx="2440405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Indices and Indicators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06379" y="2133600"/>
            <a:ext cx="2370221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Business Entities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352800" y="2133600"/>
            <a:ext cx="23622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Financial Business and Commerce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50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FIBO Vocabulary </a:t>
            </a:r>
          </a:p>
          <a:p>
            <a:pPr lvl="1"/>
            <a:r>
              <a:rPr lang="en-US" sz="1600" dirty="0" smtClean="0"/>
              <a:t>Launch in NYC (20 July) went well</a:t>
            </a:r>
          </a:p>
          <a:p>
            <a:pPr lvl="1"/>
            <a:r>
              <a:rPr lang="en-US" sz="1600" dirty="0" smtClean="0"/>
              <a:t>Initial Early Adopter</a:t>
            </a:r>
            <a:r>
              <a:rPr lang="en-US" sz="1600" baseline="0" dirty="0" smtClean="0"/>
              <a:t> trial 02 </a:t>
            </a:r>
            <a:r>
              <a:rPr lang="en-US" sz="1600" baseline="0" dirty="0" smtClean="0"/>
              <a:t>Aug</a:t>
            </a:r>
          </a:p>
          <a:p>
            <a:pPr lvl="1"/>
            <a:r>
              <a:rPr lang="en-US" sz="1600" dirty="0" smtClean="0"/>
              <a:t>Today’s meeting 7 Sept (FIBO-DEBT)</a:t>
            </a:r>
          </a:p>
          <a:p>
            <a:pPr lvl="1"/>
            <a:r>
              <a:rPr lang="en-US" sz="1600" dirty="0" smtClean="0"/>
              <a:t>Tooling and socialization of this. Biweekly meetings under way</a:t>
            </a:r>
            <a:endParaRPr lang="en-US" sz="1600" dirty="0" smtClean="0"/>
          </a:p>
          <a:p>
            <a:pPr lvl="0"/>
            <a:r>
              <a:rPr lang="en-US" sz="2400" dirty="0" smtClean="0"/>
              <a:t>Work under way on specification alignment</a:t>
            </a:r>
          </a:p>
          <a:p>
            <a:pPr lvl="0"/>
            <a:r>
              <a:rPr lang="en-US" sz="2400" dirty="0" smtClean="0"/>
              <a:t>Submissions planned for Sept OMG (Aug 15):</a:t>
            </a:r>
          </a:p>
          <a:p>
            <a:pPr lvl="1"/>
            <a:r>
              <a:rPr lang="en-US" sz="2000" dirty="0" smtClean="0"/>
              <a:t>IND</a:t>
            </a:r>
          </a:p>
          <a:p>
            <a:pPr lvl="1"/>
            <a:r>
              <a:rPr lang="en-US" sz="2000" dirty="0" smtClean="0"/>
              <a:t>FBC</a:t>
            </a:r>
          </a:p>
          <a:p>
            <a:pPr lvl="1"/>
            <a:r>
              <a:rPr lang="en-US" sz="2000" dirty="0" smtClean="0"/>
              <a:t>BE</a:t>
            </a:r>
          </a:p>
          <a:p>
            <a:pPr lvl="0"/>
            <a:r>
              <a:rPr lang="en-US" sz="2400" dirty="0" smtClean="0"/>
              <a:t>FND RTF is now deferred to November</a:t>
            </a:r>
          </a:p>
          <a:p>
            <a:pPr lvl="0"/>
            <a:r>
              <a:rPr lang="en-US" sz="2400" dirty="0" smtClean="0"/>
              <a:t>Blockchain for FDTF</a:t>
            </a:r>
          </a:p>
          <a:p>
            <a:pPr lvl="1"/>
            <a:r>
              <a:rPr lang="en-US" sz="2000" dirty="0" smtClean="0"/>
              <a:t>Regular calls ongoing</a:t>
            </a:r>
          </a:p>
          <a:p>
            <a:pPr lvl="1"/>
            <a:r>
              <a:rPr lang="en-US" sz="2000" dirty="0" smtClean="0"/>
              <a:t>Focus on Smart Contracts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19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8692"/>
            <a:ext cx="8229600" cy="1143000"/>
          </a:xfrm>
        </p:spPr>
        <p:txBody>
          <a:bodyPr/>
          <a:lstStyle/>
          <a:p>
            <a:r>
              <a:rPr lang="en-US" dirty="0" smtClean="0"/>
              <a:t>FIBO Where is What!</a:t>
            </a:r>
            <a:endParaRPr lang="en-US" dirty="0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457200" y="1433698"/>
            <a:ext cx="1035382" cy="1157102"/>
            <a:chOff x="0" y="0"/>
            <a:chExt cx="650" cy="720"/>
          </a:xfrm>
        </p:grpSpPr>
        <p:sp>
          <p:nvSpPr>
            <p:cNvPr id="5" name="Oval 2"/>
            <p:cNvSpPr>
              <a:spLocks/>
            </p:cNvSpPr>
            <p:nvPr/>
          </p:nvSpPr>
          <p:spPr bwMode="auto">
            <a:xfrm>
              <a:off x="0" y="201"/>
              <a:ext cx="230" cy="231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" name="Oval 3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" name="Oval 4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" name="Oval 5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422399" y="1295400"/>
            <a:ext cx="7318016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200" dirty="0" smtClean="0"/>
              <a:t>29 FIBO Business Conceptual Ontologies have been built </a:t>
            </a:r>
            <a:r>
              <a:rPr lang="en-US" sz="1200" dirty="0"/>
              <a:t>since </a:t>
            </a:r>
            <a:r>
              <a:rPr lang="en-US" sz="1200" dirty="0" smtClean="0"/>
              <a:t>2008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smtClean="0"/>
              <a:t> </a:t>
            </a:r>
            <a:r>
              <a:rPr lang="en-US" sz="1200" dirty="0" smtClean="0">
                <a:hlinkClick r:id="rId2"/>
              </a:rPr>
              <a:t>http</a:t>
            </a:r>
            <a:r>
              <a:rPr lang="en-US" sz="1200" dirty="0">
                <a:hlinkClick r:id="rId2"/>
              </a:rPr>
              <a:t>://www.edmcouncil.org/semanticsrepository/</a:t>
            </a:r>
            <a:r>
              <a:rPr lang="en-US" sz="1200" dirty="0" smtClean="0">
                <a:hlinkClick r:id="rId2"/>
              </a:rPr>
              <a:t>index.html</a:t>
            </a:r>
            <a:endParaRPr lang="en-US" sz="1200" dirty="0" smtClean="0"/>
          </a:p>
          <a:p>
            <a:pPr marL="1200150" lvl="2" indent="-285750">
              <a:buFont typeface="Arial"/>
              <a:buChar char="•"/>
            </a:pPr>
            <a:r>
              <a:rPr lang="en-US" sz="1200" dirty="0" smtClean="0"/>
              <a:t>Contains much detailed downloadable information including models, spreadsheets and XLS files for 29 FIBOs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err="1" smtClean="0"/>
              <a:t>Github</a:t>
            </a:r>
            <a:r>
              <a:rPr lang="en-US" sz="1200" dirty="0" smtClean="0"/>
              <a:t> Working Wiki page”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>
                <a:hlinkClick r:id="rId3"/>
              </a:rPr>
              <a:t>https://</a:t>
            </a:r>
            <a:r>
              <a:rPr lang="en-US" sz="1200" dirty="0" smtClean="0">
                <a:hlinkClick r:id="rId3"/>
              </a:rPr>
              <a:t>github.com/edmcouncil/fibo/wiki</a:t>
            </a:r>
            <a:endParaRPr lang="en-US" sz="1200" dirty="0" smtClean="0"/>
          </a:p>
          <a:p>
            <a:pPr marL="1200150" lvl="2" indent="-285750">
              <a:buFont typeface="Arial"/>
              <a:buChar char="•"/>
            </a:pPr>
            <a:r>
              <a:rPr lang="en-US" sz="1200" dirty="0" smtClean="0"/>
              <a:t>For those who want to get serious soon – Links to UML and RDF/OWL downloadable files for all 29 FIBOs and much much more of Pink and Yellow and Green FIBOs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err="1" smtClean="0"/>
              <a:t>Browseable</a:t>
            </a:r>
            <a:r>
              <a:rPr lang="en-US" sz="1200" dirty="0" smtClean="0"/>
              <a:t> and searchable repository with workspaces for all ontologies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smtClean="0">
                <a:hlinkClick r:id="rId4"/>
              </a:rPr>
              <a:t>http://us.adaptive.com/FIBO/a3/</a:t>
            </a:r>
            <a:r>
              <a:rPr lang="en-US" sz="1200" dirty="0" smtClean="0"/>
              <a:t> </a:t>
            </a:r>
          </a:p>
          <a:p>
            <a:pPr marL="742950" lvl="1" indent="-285750">
              <a:buFont typeface="Arial"/>
              <a:buChar char="•"/>
            </a:pPr>
            <a:endParaRPr lang="en-US" sz="800" dirty="0" smtClean="0"/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5"/>
              </a:rPr>
              <a:t>http://www.omg.org/spec/EDMC-FIBO/FND/</a:t>
            </a:r>
            <a:r>
              <a:rPr lang="en-US" sz="1200" dirty="0" smtClean="0">
                <a:hlinkClick r:id="rId5"/>
              </a:rPr>
              <a:t>Current</a:t>
            </a:r>
            <a:endParaRPr lang="en-US" sz="1200" dirty="0" smtClean="0"/>
          </a:p>
          <a:p>
            <a:pPr marL="742950" lvl="1" indent="-285750">
              <a:buFont typeface="Arial"/>
              <a:buChar char="•"/>
            </a:pPr>
            <a:r>
              <a:rPr lang="en-US" sz="1200" dirty="0" smtClean="0"/>
              <a:t>Contains FIBO-FND in final OMG documentation form including UML and RDF/OWL models for FIBO Foundations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err="1" smtClean="0"/>
              <a:t>Github</a:t>
            </a:r>
            <a:r>
              <a:rPr lang="en-US" sz="1200" dirty="0" smtClean="0"/>
              <a:t> wiki is at: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6"/>
              </a:rPr>
              <a:t>https://</a:t>
            </a:r>
            <a:r>
              <a:rPr lang="en-US" sz="1200" dirty="0" smtClean="0">
                <a:hlinkClick r:id="rId6"/>
              </a:rPr>
              <a:t>github.com/edmcouncil/fibo/wiki/FIBO-Foundations</a:t>
            </a:r>
            <a:r>
              <a:rPr lang="en-US" sz="1200" dirty="0" smtClean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7"/>
              </a:rPr>
              <a:t>http://www.omg.org/spec/EDMC-FIBO/BE/</a:t>
            </a:r>
            <a:r>
              <a:rPr lang="en-US" sz="1200" dirty="0" smtClean="0">
                <a:hlinkClick r:id="rId7"/>
              </a:rPr>
              <a:t>Current</a:t>
            </a:r>
            <a:endParaRPr lang="en-US" sz="1200" dirty="0" smtClean="0"/>
          </a:p>
          <a:p>
            <a:pPr marL="742950" lvl="1" indent="-285750">
              <a:buFont typeface="Arial"/>
              <a:buChar char="•"/>
            </a:pPr>
            <a:r>
              <a:rPr lang="en-US" sz="1200" dirty="0" smtClean="0"/>
              <a:t>Contains FIBO-BE (Business Entities) In OMG documentation form.  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err="1" smtClean="0"/>
              <a:t>Github</a:t>
            </a:r>
            <a:r>
              <a:rPr lang="en-US" sz="1200" dirty="0" smtClean="0"/>
              <a:t> wiki is at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8"/>
              </a:rPr>
              <a:t>https://</a:t>
            </a:r>
            <a:r>
              <a:rPr lang="en-US" sz="1200" dirty="0" smtClean="0">
                <a:hlinkClick r:id="rId8"/>
              </a:rPr>
              <a:t>github.com/edmcouncil/fibo/wiki/FIBO-Business-Entities</a:t>
            </a:r>
            <a:r>
              <a:rPr lang="en-US" sz="1200" dirty="0" smtClean="0"/>
              <a:t> 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smtClean="0"/>
              <a:t>A working version in testing (“David’s Branch”) is at </a:t>
            </a:r>
            <a:endParaRPr lang="en-US" sz="1200" dirty="0"/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9"/>
              </a:rPr>
              <a:t>https://github.com/dsnewman/fibo/tree/pink/</a:t>
            </a:r>
            <a:r>
              <a:rPr lang="en-US" sz="1200" dirty="0" smtClean="0">
                <a:hlinkClick r:id="rId9"/>
              </a:rPr>
              <a:t>be</a:t>
            </a:r>
            <a:endParaRPr lang="en-US" sz="1200" dirty="0" smtClean="0"/>
          </a:p>
          <a:p>
            <a:pPr marL="285750" indent="-285750">
              <a:buFont typeface="Arial"/>
              <a:buChar char="•"/>
            </a:pPr>
            <a:r>
              <a:rPr lang="en-US" sz="1200" dirty="0" smtClean="0">
                <a:hlinkClick r:id="rId10"/>
              </a:rPr>
              <a:t>http</a:t>
            </a:r>
            <a:r>
              <a:rPr lang="en-US" sz="1200" dirty="0">
                <a:hlinkClick r:id="rId10"/>
              </a:rPr>
              <a:t>://www.omg.org/spec/EDMC-FIBO/IND/</a:t>
            </a:r>
            <a:r>
              <a:rPr lang="en-US" sz="1200" dirty="0" smtClean="0">
                <a:hlinkClick r:id="rId10"/>
              </a:rPr>
              <a:t>Current</a:t>
            </a:r>
            <a:endParaRPr lang="en-US" sz="1200" dirty="0" smtClean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Contains FIBO</a:t>
            </a:r>
            <a:r>
              <a:rPr lang="en-US" sz="1200" dirty="0" smtClean="0"/>
              <a:t>-IND (Indices and Indicators) </a:t>
            </a:r>
            <a:r>
              <a:rPr lang="en-US" sz="1200" dirty="0"/>
              <a:t>In OMG documentation </a:t>
            </a:r>
            <a:r>
              <a:rPr lang="en-US" sz="1200" dirty="0" smtClean="0"/>
              <a:t>form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err="1" smtClean="0"/>
              <a:t>Github</a:t>
            </a:r>
            <a:r>
              <a:rPr lang="en-US" sz="1200" dirty="0" smtClean="0"/>
              <a:t> wiki </a:t>
            </a:r>
            <a:r>
              <a:rPr lang="en-US" sz="1200" dirty="0"/>
              <a:t>is </a:t>
            </a:r>
            <a:r>
              <a:rPr lang="en-US" sz="1200" dirty="0" smtClean="0"/>
              <a:t>at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smtClean="0">
                <a:hlinkClick r:id="rId11"/>
              </a:rPr>
              <a:t>https</a:t>
            </a:r>
            <a:r>
              <a:rPr lang="en-US" sz="1200" dirty="0">
                <a:hlinkClick r:id="rId11"/>
              </a:rPr>
              <a:t>://</a:t>
            </a:r>
            <a:r>
              <a:rPr lang="en-US" sz="1200" dirty="0" smtClean="0">
                <a:hlinkClick r:id="rId11"/>
              </a:rPr>
              <a:t>github.com/edmcouncil/fibo/wiki/FIBO-Indices-and-Indicators</a:t>
            </a:r>
            <a:r>
              <a:rPr lang="en-US" sz="1200" dirty="0" smtClean="0"/>
              <a:t> .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Pointer to Loans FIBO </a:t>
            </a:r>
            <a:r>
              <a:rPr lang="en-US" sz="1200" dirty="0" err="1" smtClean="0"/>
              <a:t>Github</a:t>
            </a:r>
            <a:r>
              <a:rPr lang="en-US" sz="1200" dirty="0" smtClean="0"/>
              <a:t> Wiki page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12"/>
              </a:rPr>
              <a:t>https://</a:t>
            </a:r>
            <a:r>
              <a:rPr lang="en-US" sz="1200" dirty="0" smtClean="0">
                <a:hlinkClick r:id="rId12"/>
              </a:rPr>
              <a:t>github.com/edmcouncil/fibo/wiki/FIBO-Loans</a:t>
            </a:r>
            <a:r>
              <a:rPr lang="en-US" sz="1200" dirty="0" smtClean="0"/>
              <a:t> </a:t>
            </a:r>
            <a:endParaRPr lang="en-US" sz="1200" dirty="0"/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Pointer to Securities and Equities FIBO </a:t>
            </a:r>
            <a:r>
              <a:rPr lang="en-US" sz="1200" dirty="0" err="1" smtClean="0"/>
              <a:t>Github</a:t>
            </a:r>
            <a:r>
              <a:rPr lang="en-US" sz="1200" dirty="0" smtClean="0"/>
              <a:t> wiki page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13"/>
              </a:rPr>
              <a:t>https://</a:t>
            </a:r>
            <a:r>
              <a:rPr lang="en-US" sz="1200" dirty="0" smtClean="0">
                <a:hlinkClick r:id="rId13"/>
              </a:rPr>
              <a:t>github.com/edmcouncil/fibo/wiki/FIBO-Securities-and-Equities</a:t>
            </a:r>
            <a:r>
              <a:rPr lang="en-US" sz="1200" dirty="0" smtClean="0"/>
              <a:t> </a:t>
            </a:r>
          </a:p>
          <a:p>
            <a:endParaRPr lang="en-US" sz="1400" dirty="0"/>
          </a:p>
          <a:p>
            <a:pPr lvl="3"/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1430871" y="937736"/>
            <a:ext cx="6934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200" dirty="0"/>
              <a:t>General Information - </a:t>
            </a:r>
            <a:r>
              <a:rPr lang="en-US" sz="1200" dirty="0">
                <a:hlinkClick r:id="rId14"/>
              </a:rPr>
              <a:t>http://www.edmcouncil.org/financialbusiness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Historical perspective and status </a:t>
            </a:r>
          </a:p>
          <a:p>
            <a:pPr lvl="1"/>
            <a:endParaRPr lang="en-US" dirty="0"/>
          </a:p>
        </p:txBody>
      </p:sp>
      <p:grpSp>
        <p:nvGrpSpPr>
          <p:cNvPr id="23" name="Group 18"/>
          <p:cNvGrpSpPr>
            <a:grpSpLocks/>
          </p:cNvGrpSpPr>
          <p:nvPr/>
        </p:nvGrpSpPr>
        <p:grpSpPr bwMode="auto">
          <a:xfrm>
            <a:off x="685801" y="3124200"/>
            <a:ext cx="585684" cy="533395"/>
            <a:chOff x="0" y="0"/>
            <a:chExt cx="650" cy="719"/>
          </a:xfrm>
        </p:grpSpPr>
        <p:sp>
          <p:nvSpPr>
            <p:cNvPr id="24" name="Oval 11"/>
            <p:cNvSpPr>
              <a:spLocks/>
            </p:cNvSpPr>
            <p:nvPr/>
          </p:nvSpPr>
          <p:spPr bwMode="auto">
            <a:xfrm>
              <a:off x="0" y="204"/>
              <a:ext cx="230" cy="232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5" name="Oval 12"/>
            <p:cNvSpPr>
              <a:spLocks/>
            </p:cNvSpPr>
            <p:nvPr/>
          </p:nvSpPr>
          <p:spPr bwMode="auto">
            <a:xfrm>
              <a:off x="479" y="245"/>
              <a:ext cx="173" cy="175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6" name="Oval 13"/>
            <p:cNvSpPr>
              <a:spLocks/>
            </p:cNvSpPr>
            <p:nvPr/>
          </p:nvSpPr>
          <p:spPr bwMode="auto">
            <a:xfrm>
              <a:off x="305" y="2"/>
              <a:ext cx="175" cy="172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7" name="Oval 14"/>
            <p:cNvSpPr>
              <a:spLocks/>
            </p:cNvSpPr>
            <p:nvPr/>
          </p:nvSpPr>
          <p:spPr bwMode="auto">
            <a:xfrm>
              <a:off x="133" y="549"/>
              <a:ext cx="173" cy="172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8" name="Line 15"/>
            <p:cNvSpPr>
              <a:spLocks noChangeShapeType="1"/>
            </p:cNvSpPr>
            <p:nvPr/>
          </p:nvSpPr>
          <p:spPr bwMode="auto">
            <a:xfrm>
              <a:off x="426" y="157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9" name="Line 16"/>
            <p:cNvSpPr>
              <a:spLocks noChangeShapeType="1"/>
            </p:cNvSpPr>
            <p:nvPr/>
          </p:nvSpPr>
          <p:spPr bwMode="auto">
            <a:xfrm>
              <a:off x="231" y="320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0" name="Line 17"/>
            <p:cNvSpPr>
              <a:spLocks noChangeShapeType="1"/>
            </p:cNvSpPr>
            <p:nvPr/>
          </p:nvSpPr>
          <p:spPr bwMode="auto">
            <a:xfrm flipH="1">
              <a:off x="280" y="392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32" name="Group 101"/>
          <p:cNvGrpSpPr>
            <a:grpSpLocks/>
          </p:cNvGrpSpPr>
          <p:nvPr/>
        </p:nvGrpSpPr>
        <p:grpSpPr bwMode="auto">
          <a:xfrm>
            <a:off x="762000" y="4016026"/>
            <a:ext cx="609600" cy="632174"/>
            <a:chOff x="0" y="0"/>
            <a:chExt cx="650" cy="720"/>
          </a:xfrm>
        </p:grpSpPr>
        <p:sp>
          <p:nvSpPr>
            <p:cNvPr id="34" name="Oval 94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5" name="Oval 95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6" name="Oval 96"/>
            <p:cNvSpPr>
              <a:spLocks/>
            </p:cNvSpPr>
            <p:nvPr/>
          </p:nvSpPr>
          <p:spPr bwMode="auto">
            <a:xfrm>
              <a:off x="304" y="0"/>
              <a:ext cx="175" cy="172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7" name="Oval 97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8" name="Line 98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9" name="Line 99"/>
            <p:cNvSpPr>
              <a:spLocks noChangeShapeType="1"/>
            </p:cNvSpPr>
            <p:nvPr/>
          </p:nvSpPr>
          <p:spPr bwMode="auto">
            <a:xfrm>
              <a:off x="230" y="316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40" name="Line 100"/>
            <p:cNvSpPr>
              <a:spLocks noChangeShapeType="1"/>
            </p:cNvSpPr>
            <p:nvPr/>
          </p:nvSpPr>
          <p:spPr bwMode="auto">
            <a:xfrm flipH="1">
              <a:off x="279" y="390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50" name="Group 92"/>
          <p:cNvGrpSpPr>
            <a:grpSpLocks/>
          </p:cNvGrpSpPr>
          <p:nvPr/>
        </p:nvGrpSpPr>
        <p:grpSpPr bwMode="auto">
          <a:xfrm>
            <a:off x="1219201" y="4724400"/>
            <a:ext cx="533399" cy="533400"/>
            <a:chOff x="0" y="0"/>
            <a:chExt cx="650" cy="720"/>
          </a:xfrm>
        </p:grpSpPr>
        <p:sp>
          <p:nvSpPr>
            <p:cNvPr id="52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3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4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5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6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7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8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59" name="Group 101"/>
          <p:cNvGrpSpPr>
            <a:grpSpLocks/>
          </p:cNvGrpSpPr>
          <p:nvPr/>
        </p:nvGrpSpPr>
        <p:grpSpPr bwMode="auto">
          <a:xfrm>
            <a:off x="533400" y="5082826"/>
            <a:ext cx="609600" cy="632174"/>
            <a:chOff x="0" y="0"/>
            <a:chExt cx="650" cy="720"/>
          </a:xfrm>
        </p:grpSpPr>
        <p:sp>
          <p:nvSpPr>
            <p:cNvPr id="60" name="Oval 94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1" name="Oval 95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2" name="Oval 96"/>
            <p:cNvSpPr>
              <a:spLocks/>
            </p:cNvSpPr>
            <p:nvPr/>
          </p:nvSpPr>
          <p:spPr bwMode="auto">
            <a:xfrm>
              <a:off x="304" y="0"/>
              <a:ext cx="175" cy="172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3" name="Oval 97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4" name="Line 98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5" name="Line 99"/>
            <p:cNvSpPr>
              <a:spLocks noChangeShapeType="1"/>
            </p:cNvSpPr>
            <p:nvPr/>
          </p:nvSpPr>
          <p:spPr bwMode="auto">
            <a:xfrm>
              <a:off x="230" y="316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6" name="Line 100"/>
            <p:cNvSpPr>
              <a:spLocks noChangeShapeType="1"/>
            </p:cNvSpPr>
            <p:nvPr/>
          </p:nvSpPr>
          <p:spPr bwMode="auto">
            <a:xfrm flipH="1">
              <a:off x="279" y="390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67" name="Group 92"/>
          <p:cNvGrpSpPr>
            <a:grpSpLocks/>
          </p:cNvGrpSpPr>
          <p:nvPr/>
        </p:nvGrpSpPr>
        <p:grpSpPr bwMode="auto">
          <a:xfrm>
            <a:off x="838200" y="5791200"/>
            <a:ext cx="533399" cy="533400"/>
            <a:chOff x="0" y="0"/>
            <a:chExt cx="650" cy="720"/>
          </a:xfrm>
        </p:grpSpPr>
        <p:sp>
          <p:nvSpPr>
            <p:cNvPr id="68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9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0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1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2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3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4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75" name="Group 92"/>
          <p:cNvGrpSpPr>
            <a:grpSpLocks/>
          </p:cNvGrpSpPr>
          <p:nvPr/>
        </p:nvGrpSpPr>
        <p:grpSpPr bwMode="auto">
          <a:xfrm>
            <a:off x="914400" y="6248400"/>
            <a:ext cx="533399" cy="533400"/>
            <a:chOff x="0" y="0"/>
            <a:chExt cx="650" cy="720"/>
          </a:xfrm>
        </p:grpSpPr>
        <p:sp>
          <p:nvSpPr>
            <p:cNvPr id="76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7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8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9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0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1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2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891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</a:t>
            </a:r>
            <a:r>
              <a:rPr lang="en-US" dirty="0" err="1" smtClean="0"/>
              <a:t>Atlassian</a:t>
            </a:r>
            <a:r>
              <a:rPr lang="en-US" dirty="0" smtClean="0"/>
              <a:t> Wiki 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FIBO Overall</a:t>
            </a:r>
          </a:p>
          <a:p>
            <a:pPr lvl="1"/>
            <a:r>
              <a:rPr lang="en-US" sz="1800" dirty="0" smtClean="0">
                <a:hlinkClick r:id="rId2"/>
              </a:rPr>
              <a:t>https://wiki.edmcouncil.org/display/FIBO/FIBO</a:t>
            </a:r>
            <a:r>
              <a:rPr lang="en-US" sz="1800" dirty="0" smtClean="0"/>
              <a:t> </a:t>
            </a:r>
          </a:p>
          <a:p>
            <a:r>
              <a:rPr lang="en-US" sz="2000" dirty="0" smtClean="0"/>
              <a:t>FIBO Content Teams</a:t>
            </a:r>
          </a:p>
          <a:p>
            <a:pPr lvl="1"/>
            <a:r>
              <a:rPr lang="en-US" sz="1600" dirty="0" smtClean="0"/>
              <a:t>Foundations</a:t>
            </a:r>
          </a:p>
          <a:p>
            <a:pPr lvl="2"/>
            <a:r>
              <a:rPr lang="en-US" sz="1400" dirty="0" smtClean="0">
                <a:hlinkClick r:id="rId3"/>
              </a:rPr>
              <a:t>https://wiki.edmcouncil.org/display/FND/FCT-FND</a:t>
            </a:r>
            <a:r>
              <a:rPr lang="en-US" sz="1400" dirty="0" smtClean="0"/>
              <a:t> </a:t>
            </a:r>
          </a:p>
          <a:p>
            <a:pPr lvl="1"/>
            <a:r>
              <a:rPr lang="en-US" sz="1600" dirty="0" smtClean="0"/>
              <a:t>Business Entities </a:t>
            </a:r>
          </a:p>
          <a:p>
            <a:pPr lvl="2"/>
            <a:r>
              <a:rPr lang="en-US" sz="1400" dirty="0" smtClean="0">
                <a:hlinkClick r:id="rId4"/>
              </a:rPr>
              <a:t>https://wiki.edmcouncil.org/display/BE/FIBO+-+FCT+-+Business+Entities</a:t>
            </a:r>
            <a:r>
              <a:rPr lang="en-US" sz="1400" dirty="0" smtClean="0"/>
              <a:t> </a:t>
            </a:r>
          </a:p>
          <a:p>
            <a:pPr lvl="1"/>
            <a:r>
              <a:rPr lang="en-US" sz="1600" dirty="0" smtClean="0"/>
              <a:t>Indices and Indicators</a:t>
            </a:r>
          </a:p>
          <a:p>
            <a:pPr lvl="2"/>
            <a:r>
              <a:rPr lang="en-US" sz="1400" dirty="0" smtClean="0">
                <a:hlinkClick r:id="rId5"/>
              </a:rPr>
              <a:t>https://wiki.edmcouncil.org/display/IND/FCT-IND</a:t>
            </a:r>
            <a:r>
              <a:rPr lang="en-US" sz="1400" dirty="0" smtClean="0"/>
              <a:t> </a:t>
            </a:r>
          </a:p>
          <a:p>
            <a:pPr lvl="1"/>
            <a:r>
              <a:rPr lang="en-US" sz="1600" dirty="0" smtClean="0"/>
              <a:t>Financial Business and Commerce</a:t>
            </a:r>
          </a:p>
          <a:p>
            <a:pPr lvl="2"/>
            <a:r>
              <a:rPr lang="en-US" sz="1400" dirty="0" smtClean="0">
                <a:hlinkClick r:id="rId6"/>
              </a:rPr>
              <a:t>https://wiki.edmcouncil.org/pages/viewpage.action?pageId=786677</a:t>
            </a:r>
            <a:r>
              <a:rPr lang="en-US" sz="1400" dirty="0" smtClean="0"/>
              <a:t> </a:t>
            </a:r>
          </a:p>
          <a:p>
            <a:pPr lvl="1"/>
            <a:r>
              <a:rPr lang="en-US" sz="1600" dirty="0" smtClean="0"/>
              <a:t>Loans</a:t>
            </a:r>
          </a:p>
          <a:p>
            <a:pPr lvl="2"/>
            <a:r>
              <a:rPr lang="en-US" sz="1400" dirty="0" smtClean="0">
                <a:hlinkClick r:id="rId7"/>
              </a:rPr>
              <a:t>https://wiki.edmcouncil.org/display/LOAN/FCT-LOAN</a:t>
            </a:r>
            <a:r>
              <a:rPr lang="en-US" sz="1400" dirty="0" smtClean="0"/>
              <a:t> </a:t>
            </a:r>
          </a:p>
          <a:p>
            <a:pPr lvl="1"/>
            <a:r>
              <a:rPr lang="en-US" sz="1600" dirty="0" smtClean="0"/>
              <a:t>Securities and Equities</a:t>
            </a:r>
          </a:p>
          <a:p>
            <a:pPr lvl="2"/>
            <a:r>
              <a:rPr lang="en-US" sz="1400" dirty="0" smtClean="0">
                <a:hlinkClick r:id="rId8"/>
              </a:rPr>
              <a:t>https://wiki.edmcouncil.org/pages/viewpage.action?pageId=786661</a:t>
            </a:r>
            <a:r>
              <a:rPr lang="en-US" sz="1400" dirty="0" smtClean="0"/>
              <a:t> </a:t>
            </a:r>
          </a:p>
          <a:p>
            <a:pPr lvl="1"/>
            <a:r>
              <a:rPr lang="en-US" sz="1800" dirty="0" smtClean="0"/>
              <a:t>Derivatives</a:t>
            </a:r>
          </a:p>
          <a:p>
            <a:pPr lvl="2"/>
            <a:r>
              <a:rPr lang="en-US" sz="1400" dirty="0" smtClean="0">
                <a:hlinkClick r:id="rId9"/>
              </a:rPr>
              <a:t>https://wiki.edmcouncil.org/display/DER/FCT-DER</a:t>
            </a:r>
            <a:r>
              <a:rPr lang="en-US" sz="1400" dirty="0" smtClean="0"/>
              <a:t> </a:t>
            </a:r>
          </a:p>
          <a:p>
            <a:pPr lvl="0"/>
            <a:r>
              <a:rPr lang="en-US" sz="2000" dirty="0" smtClean="0"/>
              <a:t>Vendor</a:t>
            </a:r>
            <a:r>
              <a:rPr lang="en-US" sz="2000" baseline="0" dirty="0" smtClean="0"/>
              <a:t> Team</a:t>
            </a:r>
          </a:p>
          <a:p>
            <a:pPr lvl="1"/>
            <a:r>
              <a:rPr lang="en-US" sz="1600" dirty="0" smtClean="0">
                <a:hlinkClick r:id="rId10"/>
              </a:rPr>
              <a:t>https://wiki.edmcouncil.org/display/FVT/FIBO+-+Vendor+Team</a:t>
            </a:r>
            <a:r>
              <a:rPr lang="en-US" sz="1600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61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schema.org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Core Extensions submitted</a:t>
            </a:r>
          </a:p>
          <a:p>
            <a:pPr lvl="1"/>
            <a:r>
              <a:rPr lang="en-US" dirty="0" smtClean="0"/>
              <a:t>Approved</a:t>
            </a:r>
          </a:p>
          <a:p>
            <a:r>
              <a:rPr lang="en-US" dirty="0" smtClean="0"/>
              <a:t>FIBO Specific parts under way</a:t>
            </a:r>
          </a:p>
          <a:p>
            <a:pPr lvl="0"/>
            <a:r>
              <a:rPr lang="en-US" dirty="0" smtClean="0"/>
              <a:t>See FIBO Wiki structure </a:t>
            </a:r>
          </a:p>
          <a:p>
            <a:pPr lvl="1"/>
            <a:r>
              <a:rPr lang="en-US" dirty="0" smtClean="0"/>
              <a:t>Wiki group management as per FCTs (see other notes)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2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Appendices: Background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Jargon Blaster</a:t>
            </a:r>
            <a:endParaRPr lang="en-US" sz="2800" dirty="0" smtClean="0">
              <a:effectLst/>
            </a:endParaRPr>
          </a:p>
          <a:p>
            <a:r>
              <a:rPr lang="en-US" dirty="0" smtClean="0"/>
              <a:t>II FIBO Infrastructure</a:t>
            </a:r>
          </a:p>
          <a:p>
            <a:r>
              <a:rPr lang="en-US" dirty="0" smtClean="0"/>
              <a:t>III Red FIBO</a:t>
            </a:r>
          </a:p>
          <a:p>
            <a:r>
              <a:rPr lang="en-US" dirty="0" smtClean="0"/>
              <a:t>IV FIBO Content and Status (“scenario” slides)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72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Appendix I: Jargon Blaster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ISO 10962 </a:t>
            </a:r>
          </a:p>
          <a:p>
            <a:pPr lvl="1"/>
            <a:r>
              <a:rPr lang="en-US" dirty="0" smtClean="0"/>
              <a:t>Classification of Financial Instruments (CFI)</a:t>
            </a:r>
          </a:p>
          <a:p>
            <a:pPr lvl="1"/>
            <a:r>
              <a:rPr lang="en-US" dirty="0" smtClean="0"/>
              <a:t>New version released in Jan 2015</a:t>
            </a:r>
          </a:p>
          <a:p>
            <a:pPr lvl="0"/>
            <a:r>
              <a:rPr lang="en-US" dirty="0" smtClean="0"/>
              <a:t>ISO 20022</a:t>
            </a:r>
          </a:p>
          <a:p>
            <a:pPr lvl="1"/>
            <a:r>
              <a:rPr lang="en-US" dirty="0" smtClean="0"/>
              <a:t>Messaging standard, UML to XML transformation</a:t>
            </a:r>
          </a:p>
          <a:p>
            <a:pPr lvl="1"/>
            <a:r>
              <a:rPr lang="en-US" dirty="0" smtClean="0"/>
              <a:t>incorporated the draft ISO 19312 (WG11)</a:t>
            </a:r>
          </a:p>
          <a:p>
            <a:pPr lvl="1"/>
            <a:r>
              <a:rPr lang="en-US" dirty="0" smtClean="0"/>
              <a:t>WG11 model was starting point for most FIBO</a:t>
            </a:r>
          </a:p>
          <a:p>
            <a:pPr lvl="0"/>
            <a:r>
              <a:rPr lang="en-US" dirty="0" smtClean="0"/>
              <a:t>ISO 11179 = Metadata Repositories</a:t>
            </a:r>
          </a:p>
          <a:p>
            <a:pPr lvl="0"/>
            <a:r>
              <a:rPr lang="en-US" dirty="0" smtClean="0"/>
              <a:t>XBRL = </a:t>
            </a:r>
            <a:r>
              <a:rPr lang="en-US" dirty="0" err="1" smtClean="0"/>
              <a:t>eXtensible</a:t>
            </a:r>
            <a:r>
              <a:rPr lang="en-US" dirty="0" smtClean="0"/>
              <a:t> Business </a:t>
            </a:r>
            <a:r>
              <a:rPr lang="en-US" dirty="0" err="1" smtClean="0"/>
              <a:t>Reposrting</a:t>
            </a:r>
            <a:r>
              <a:rPr lang="en-US" dirty="0" smtClean="0"/>
              <a:t> Language</a:t>
            </a:r>
          </a:p>
          <a:p>
            <a:pPr lvl="1"/>
            <a:r>
              <a:rPr lang="en-US" dirty="0" smtClean="0"/>
              <a:t>Concepts are in individual “Taxonomies” (model schemas) only (IASB, IFRS, US-GAAP,</a:t>
            </a:r>
            <a:r>
              <a:rPr lang="en-US" baseline="0" dirty="0" smtClean="0"/>
              <a:t> e</a:t>
            </a:r>
            <a:r>
              <a:rPr lang="en-US" dirty="0" smtClean="0"/>
              <a:t>tc.)</a:t>
            </a:r>
          </a:p>
          <a:p>
            <a:r>
              <a:rPr lang="en-US" dirty="0" smtClean="0"/>
              <a:t>MDDL – Market Data Definition Language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99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II: FIBO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“Holy Trinity”</a:t>
            </a:r>
          </a:p>
          <a:p>
            <a:pPr lvl="1"/>
            <a:r>
              <a:rPr lang="en-US" dirty="0" smtClean="0"/>
              <a:t>GitHub</a:t>
            </a:r>
          </a:p>
          <a:p>
            <a:pPr lvl="1"/>
            <a:r>
              <a:rPr lang="en-US" dirty="0" smtClean="0"/>
              <a:t>JIRA</a:t>
            </a:r>
          </a:p>
          <a:p>
            <a:pPr lvl="1"/>
            <a:r>
              <a:rPr lang="en-US" dirty="0" smtClean="0"/>
              <a:t>Jenkins</a:t>
            </a:r>
          </a:p>
          <a:p>
            <a:pPr lvl="0"/>
            <a:r>
              <a:rPr lang="en-US" dirty="0" smtClean="0"/>
              <a:t>Wiki</a:t>
            </a:r>
          </a:p>
          <a:p>
            <a:pPr lvl="1"/>
            <a:r>
              <a:rPr lang="en-US" dirty="0" smtClean="0"/>
              <a:t>Each FCT and other teams have Wiki area (“Space”)</a:t>
            </a:r>
          </a:p>
          <a:p>
            <a:pPr lvl="1"/>
            <a:r>
              <a:rPr lang="en-US" dirty="0" smtClean="0"/>
              <a:t>Minutes, actions etc. posted there</a:t>
            </a:r>
          </a:p>
          <a:p>
            <a:pPr lvl="1"/>
            <a:r>
              <a:rPr lang="en-US" dirty="0" smtClean="0"/>
              <a:t>How-to Guide will be posted to Wiki also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Wiki to JIRA Bridge: meeting actions identified in Wikis are also now reflected as JIRA issues</a:t>
            </a:r>
          </a:p>
          <a:p>
            <a:pPr lvl="1"/>
            <a:r>
              <a:rPr lang="en-US" dirty="0" smtClean="0"/>
              <a:t>Need for some instruction in this for FCT Leads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75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How-To</a:t>
            </a:r>
            <a:r>
              <a:rPr lang="en-US" baseline="0" dirty="0" smtClean="0"/>
              <a:t>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Shows overall process to follow in using GitHub and </a:t>
            </a:r>
            <a:r>
              <a:rPr lang="en-US" dirty="0" err="1" smtClean="0"/>
              <a:t>Atlassian</a:t>
            </a:r>
            <a:r>
              <a:rPr lang="en-US" dirty="0" smtClean="0"/>
              <a:t> </a:t>
            </a:r>
            <a:r>
              <a:rPr lang="en-US" dirty="0" err="1" smtClean="0"/>
              <a:t>Sourcetree</a:t>
            </a:r>
            <a:r>
              <a:rPr lang="en-US" dirty="0" smtClean="0"/>
              <a:t>, for FCT Leads</a:t>
            </a:r>
          </a:p>
          <a:p>
            <a:r>
              <a:rPr lang="en-US" dirty="0" smtClean="0"/>
              <a:t>Detailed screenshots</a:t>
            </a:r>
            <a:r>
              <a:rPr lang="en-US" baseline="0" dirty="0" smtClean="0"/>
              <a:t> for each part of the process</a:t>
            </a:r>
          </a:p>
          <a:p>
            <a:r>
              <a:rPr lang="en-US" baseline="0" dirty="0" smtClean="0"/>
              <a:t>New section on definitions added</a:t>
            </a:r>
          </a:p>
          <a:p>
            <a:r>
              <a:rPr lang="en-US" baseline="0" dirty="0" smtClean="0"/>
              <a:t>Additional definitions added</a:t>
            </a:r>
          </a:p>
          <a:p>
            <a:pPr lvl="1"/>
            <a:r>
              <a:rPr lang="en-US" baseline="0" dirty="0" smtClean="0"/>
              <a:t>This is the version that is posted on the Wiki</a:t>
            </a:r>
          </a:p>
          <a:p>
            <a:r>
              <a:rPr lang="en-US" dirty="0" smtClean="0"/>
              <a:t>New section on aligning local and remote branches with EDM Council Master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72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Engagement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</a:p>
          <a:p>
            <a:pPr lvl="1"/>
            <a:r>
              <a:rPr lang="en-US" dirty="0" smtClean="0"/>
              <a:t>Each Team is configured as a “Group” in JIRA</a:t>
            </a:r>
          </a:p>
          <a:p>
            <a:pPr lvl="1"/>
            <a:r>
              <a:rPr lang="en-US" dirty="0" smtClean="0"/>
              <a:t>This group is then als</a:t>
            </a:r>
            <a:r>
              <a:rPr lang="en-US" baseline="0" dirty="0" smtClean="0"/>
              <a:t>o used for participation in Wiki “spaces”</a:t>
            </a:r>
          </a:p>
          <a:p>
            <a:pPr lvl="0"/>
            <a:r>
              <a:rPr lang="en-US" dirty="0" smtClean="0"/>
              <a:t>If you registered for</a:t>
            </a:r>
            <a:r>
              <a:rPr lang="en-US" baseline="0" dirty="0" smtClean="0"/>
              <a:t> GitHub access, you GitHub ID also becomes your JIRA ID</a:t>
            </a:r>
          </a:p>
          <a:p>
            <a:pPr lvl="1"/>
            <a:r>
              <a:rPr lang="en-US" dirty="0" smtClean="0"/>
              <a:t>Group leads will</a:t>
            </a:r>
            <a:r>
              <a:rPr lang="en-US" baseline="0" dirty="0" smtClean="0"/>
              <a:t> then add you to their team group</a:t>
            </a:r>
          </a:p>
          <a:p>
            <a:pPr lvl="0"/>
            <a:r>
              <a:rPr lang="en-US" dirty="0" smtClean="0"/>
              <a:t>Otherwise, you will have received an invitation</a:t>
            </a:r>
            <a:r>
              <a:rPr lang="en-US" baseline="0" dirty="0" smtClean="0"/>
              <a:t> from JIRA directly</a:t>
            </a:r>
          </a:p>
          <a:p>
            <a:pPr lvl="1"/>
            <a:r>
              <a:rPr lang="en-US" dirty="0" smtClean="0"/>
              <a:t>You may</a:t>
            </a:r>
            <a:r>
              <a:rPr lang="en-US" baseline="0" dirty="0" smtClean="0"/>
              <a:t> want to retrospectively ask to be added to GitHub</a:t>
            </a:r>
          </a:p>
          <a:p>
            <a:pPr lvl="0"/>
            <a:r>
              <a:rPr lang="en-US" baseline="0" dirty="0" smtClean="0"/>
              <a:t>Some people are having difficulty accessing the Wiki </a:t>
            </a:r>
            <a:r>
              <a:rPr lang="en-US" sz="2400" baseline="0" dirty="0" smtClean="0"/>
              <a:t>– there is a synch to be run periodically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16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FCT Process (to be followed by FCT Leads)</a:t>
            </a:r>
          </a:p>
          <a:p>
            <a:pPr lvl="1"/>
            <a:r>
              <a:rPr lang="en-US" sz="2000" dirty="0" smtClean="0"/>
              <a:t>Standard template / slides used by all FCT leads</a:t>
            </a:r>
          </a:p>
          <a:p>
            <a:pPr lvl="1"/>
            <a:r>
              <a:rPr lang="en-US" sz="2000" dirty="0" smtClean="0"/>
              <a:t>Minutes posted to Wiki</a:t>
            </a:r>
          </a:p>
          <a:p>
            <a:pPr lvl="2"/>
            <a:r>
              <a:rPr lang="en-US" sz="1800" dirty="0" smtClean="0"/>
              <a:t>Dennis is doing this fro MB notes; </a:t>
            </a:r>
          </a:p>
          <a:p>
            <a:pPr lvl="2"/>
            <a:r>
              <a:rPr lang="en-US" sz="1800" dirty="0" smtClean="0"/>
              <a:t>FCT leads should take on responsibility for note-taking and publishing</a:t>
            </a:r>
          </a:p>
          <a:p>
            <a:pPr lvl="0"/>
            <a:r>
              <a:rPr lang="en-US" sz="2400" dirty="0" smtClean="0"/>
              <a:t>FIBO Proof</a:t>
            </a:r>
            <a:r>
              <a:rPr lang="en-US" sz="2400" baseline="0" dirty="0" smtClean="0"/>
              <a:t> of Concept Teams</a:t>
            </a:r>
          </a:p>
          <a:p>
            <a:pPr lvl="1"/>
            <a:r>
              <a:rPr lang="en-US" sz="2000" dirty="0" smtClean="0"/>
              <a:t>May</a:t>
            </a:r>
            <a:r>
              <a:rPr lang="en-US" sz="2000" baseline="0" dirty="0" smtClean="0"/>
              <a:t> use any FIBO color as appropriate</a:t>
            </a:r>
          </a:p>
          <a:p>
            <a:pPr lvl="1"/>
            <a:r>
              <a:rPr lang="en-US" sz="2000" baseline="0" dirty="0" smtClean="0"/>
              <a:t>Run on same process as FCTs (wiki etc.).</a:t>
            </a:r>
          </a:p>
          <a:p>
            <a:pPr lvl="0"/>
            <a:r>
              <a:rPr lang="en-US" sz="2400" dirty="0" smtClean="0"/>
              <a:t>FIBO</a:t>
            </a:r>
            <a:r>
              <a:rPr lang="en-US" sz="2400" baseline="0" dirty="0" smtClean="0"/>
              <a:t> Vendor Team</a:t>
            </a:r>
          </a:p>
          <a:p>
            <a:pPr lvl="1"/>
            <a:r>
              <a:rPr lang="en-US" sz="2000" dirty="0" smtClean="0"/>
              <a:t>Initially focused on tool support for specification activities</a:t>
            </a:r>
          </a:p>
          <a:p>
            <a:pPr lvl="1"/>
            <a:r>
              <a:rPr lang="en-US" sz="2000" dirty="0" smtClean="0"/>
              <a:t>Will also extend to potential</a:t>
            </a:r>
            <a:r>
              <a:rPr lang="en-US" sz="2000" baseline="0" dirty="0" smtClean="0"/>
              <a:t> test assistance, </a:t>
            </a:r>
            <a:r>
              <a:rPr lang="en-US" sz="2000" baseline="0" dirty="0" err="1" smtClean="0"/>
              <a:t>PoCs</a:t>
            </a:r>
            <a:r>
              <a:rPr lang="en-US" sz="2000" baseline="0" dirty="0" smtClean="0"/>
              <a:t> etc. </a:t>
            </a:r>
          </a:p>
          <a:p>
            <a:pPr lvl="0"/>
            <a:r>
              <a:rPr lang="en-US" sz="2400" dirty="0" smtClean="0"/>
              <a:t>Build</a:t>
            </a:r>
            <a:r>
              <a:rPr lang="en-US" sz="2400" baseline="0" dirty="0" smtClean="0"/>
              <a:t> / Test / Deploy / Maintain document</a:t>
            </a:r>
          </a:p>
          <a:p>
            <a:pPr lvl="1"/>
            <a:r>
              <a:rPr lang="en-US" sz="2000" dirty="0" smtClean="0"/>
              <a:t>This is the definitive reference for all process (see Fig 4 of that)</a:t>
            </a:r>
          </a:p>
          <a:p>
            <a:pPr lvl="0"/>
            <a:r>
              <a:rPr lang="en-US" sz="2400" dirty="0" smtClean="0"/>
              <a:t>GitHub / Process User Guide updated</a:t>
            </a:r>
          </a:p>
          <a:p>
            <a:pPr lvl="1"/>
            <a:r>
              <a:rPr lang="en-US" sz="2000" dirty="0" smtClean="0"/>
              <a:t>Will</a:t>
            </a:r>
            <a:r>
              <a:rPr lang="en-US" sz="2000" baseline="0" dirty="0" smtClean="0"/>
              <a:t> </a:t>
            </a:r>
            <a:r>
              <a:rPr lang="en-US" sz="2000" dirty="0" smtClean="0"/>
              <a:t>extend to overall process over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19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Content</a:t>
            </a:r>
            <a:r>
              <a:rPr lang="en-US" baseline="0" dirty="0" smtClean="0"/>
              <a:t>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FIBO Content Team has</a:t>
            </a:r>
          </a:p>
          <a:p>
            <a:pPr lvl="1"/>
            <a:r>
              <a:rPr lang="en-US" dirty="0" smtClean="0"/>
              <a:t>A GitHub fork on the FCT</a:t>
            </a:r>
            <a:r>
              <a:rPr lang="en-US" baseline="0" dirty="0" smtClean="0"/>
              <a:t> Leader GitHub account</a:t>
            </a:r>
            <a:endParaRPr lang="en-US" dirty="0" smtClean="0"/>
          </a:p>
          <a:p>
            <a:pPr lvl="1"/>
            <a:r>
              <a:rPr lang="en-US" dirty="0" smtClean="0"/>
              <a:t>A working wiki on the main (EDM Council) GitHub account</a:t>
            </a:r>
          </a:p>
          <a:p>
            <a:pPr lvl="1"/>
            <a:r>
              <a:rPr lang="en-US" dirty="0" smtClean="0"/>
              <a:t>Regular</a:t>
            </a:r>
            <a:r>
              <a:rPr lang="en-US" baseline="0" dirty="0" smtClean="0"/>
              <a:t> meetings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66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Expression of FIBO business content via SKOS</a:t>
            </a:r>
          </a:p>
          <a:p>
            <a:r>
              <a:rPr lang="en-US" dirty="0" smtClean="0"/>
              <a:t>Derived from</a:t>
            </a:r>
            <a:r>
              <a:rPr lang="en-US" baseline="0" dirty="0" smtClean="0"/>
              <a:t> underlying OWL models</a:t>
            </a:r>
          </a:p>
          <a:p>
            <a:pPr lvl="1"/>
            <a:r>
              <a:rPr lang="en-US" dirty="0" smtClean="0"/>
              <a:t>These reflect the “simplistic” use of OWL in Red FIBO</a:t>
            </a:r>
          </a:p>
          <a:p>
            <a:pPr lvl="1"/>
            <a:r>
              <a:rPr lang="en-US" dirty="0" smtClean="0"/>
              <a:t>Will include minimal formal restrictions (not in Red FIBO today)</a:t>
            </a:r>
          </a:p>
          <a:p>
            <a:pPr lvl="1"/>
            <a:r>
              <a:rPr lang="en-US" dirty="0" smtClean="0"/>
              <a:t>Other</a:t>
            </a:r>
            <a:r>
              <a:rPr lang="en-US" baseline="0" dirty="0" smtClean="0"/>
              <a:t> OWL “Anti-patterns” addressed</a:t>
            </a:r>
          </a:p>
          <a:p>
            <a:pPr lvl="0"/>
            <a:r>
              <a:rPr lang="en-US" dirty="0" smtClean="0"/>
              <a:t>SKOS tools to enable business SME review and completion of the legacy business ontology content</a:t>
            </a:r>
          </a:p>
          <a:p>
            <a:pPr lvl="0"/>
            <a:r>
              <a:rPr lang="en-US" dirty="0" smtClean="0"/>
              <a:t>CCM derived diagrams an HTML Report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94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III: Red FIBO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This</a:t>
            </a:r>
            <a:r>
              <a:rPr lang="en-US" baseline="0" dirty="0" smtClean="0"/>
              <a:t> is one </a:t>
            </a:r>
            <a:r>
              <a:rPr lang="en-US" dirty="0" smtClean="0"/>
              <a:t>Foundations Content Team Activity</a:t>
            </a:r>
          </a:p>
          <a:p>
            <a:pPr lvl="1"/>
            <a:r>
              <a:rPr lang="en-US" dirty="0" smtClean="0"/>
              <a:t>Application of the “FIBO Principles” across the FIBO Family</a:t>
            </a:r>
          </a:p>
          <a:p>
            <a:pPr lvl="1"/>
            <a:r>
              <a:rPr lang="en-US" dirty="0" smtClean="0"/>
              <a:t>Starting to firm up how these are applied</a:t>
            </a:r>
          </a:p>
          <a:p>
            <a:pPr lvl="1"/>
            <a:r>
              <a:rPr lang="en-US" dirty="0" smtClean="0"/>
              <a:t>Units of Measure was initial example</a:t>
            </a:r>
          </a:p>
          <a:p>
            <a:pPr lvl="1"/>
            <a:r>
              <a:rPr lang="en-US" dirty="0" smtClean="0"/>
              <a:t>Now working on Continuant v Occurrent as a pre-requisite to REA Transactions workflow</a:t>
            </a:r>
          </a:p>
          <a:p>
            <a:r>
              <a:rPr lang="en-US" dirty="0" smtClean="0"/>
              <a:t>Deliver abstractions to FCTs so that formal</a:t>
            </a:r>
            <a:r>
              <a:rPr lang="en-US" baseline="0" dirty="0" smtClean="0"/>
              <a:t> OMG submission models are in line with philosophy, abstractions and common mid level ontology concepts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50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v Pink working –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096000" y="65532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6BDA211-D83F-4883-8596-42D171D057D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EDM-Council/FIBO Foundations Content Team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1078496"/>
            <a:ext cx="4038600" cy="4343400"/>
          </a:xfrm>
          <a:prstGeom prst="rect">
            <a:avLst/>
          </a:prstGeom>
          <a:solidFill>
            <a:srgbClr val="FF7C8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48200" y="2895600"/>
            <a:ext cx="3962400" cy="2209800"/>
          </a:xfrm>
          <a:prstGeom prst="rect">
            <a:avLst/>
          </a:prstGeom>
          <a:solidFill>
            <a:srgbClr val="FF66FF"/>
          </a:solidFill>
          <a:ln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5105400"/>
            <a:ext cx="3962400" cy="609600"/>
          </a:xfrm>
          <a:prstGeom prst="rect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48200" y="5715000"/>
            <a:ext cx="3962400" cy="60960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4400" y="1143000"/>
            <a:ext cx="2971800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Lattice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3400" y="1752600"/>
            <a:ext cx="1285009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Platonic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05000" y="1752600"/>
            <a:ext cx="1447800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Relatives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3347" y="2628900"/>
            <a:ext cx="761999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4136" y="3314700"/>
            <a:ext cx="2019300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UnitsAndMeasures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953000" y="1481554"/>
            <a:ext cx="14478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QUDV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40812" y="4715285"/>
            <a:ext cx="2286000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MonetaryMeasures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23225" y="5181600"/>
            <a:ext cx="2019300" cy="457200"/>
          </a:xfrm>
          <a:prstGeom prst="rect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QuantitiesAndUnits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23225" y="5791200"/>
            <a:ext cx="2286000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CurrencyAmount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>
            <a:stCxn id="17" idx="1"/>
            <a:endCxn id="14" idx="3"/>
          </p:cNvCxnSpPr>
          <p:nvPr/>
        </p:nvCxnSpPr>
        <p:spPr>
          <a:xfrm flipH="1" flipV="1">
            <a:off x="2783436" y="3543300"/>
            <a:ext cx="2539789" cy="1866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8" idx="1"/>
            <a:endCxn id="16" idx="3"/>
          </p:cNvCxnSpPr>
          <p:nvPr/>
        </p:nvCxnSpPr>
        <p:spPr>
          <a:xfrm flipH="1" flipV="1">
            <a:off x="2926812" y="4943885"/>
            <a:ext cx="2396413" cy="10759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524000" y="4000500"/>
            <a:ext cx="2019300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MeaurementTypes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941095" y="2432384"/>
            <a:ext cx="2019300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Quantities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48200" y="1100554"/>
            <a:ext cx="2628900" cy="1143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48200" y="1066800"/>
            <a:ext cx="1350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e</a:t>
            </a:r>
            <a:r>
              <a:rPr lang="en-US" sz="1600" dirty="0" err="1" smtClean="0"/>
              <a:t>xt</a:t>
            </a:r>
            <a:r>
              <a:rPr lang="en-US" sz="1600" dirty="0" smtClean="0"/>
              <a:t>/snap etc.</a:t>
            </a:r>
            <a:endParaRPr lang="en-US" sz="1600" dirty="0"/>
          </a:p>
        </p:txBody>
      </p:sp>
      <p:cxnSp>
        <p:nvCxnSpPr>
          <p:cNvPr id="25" name="Straight Arrow Connector 24"/>
          <p:cNvCxnSpPr>
            <a:stCxn id="17" idx="1"/>
            <a:endCxn id="24" idx="3"/>
          </p:cNvCxnSpPr>
          <p:nvPr/>
        </p:nvCxnSpPr>
        <p:spPr>
          <a:xfrm flipH="1" flipV="1">
            <a:off x="3960395" y="2660984"/>
            <a:ext cx="1362830" cy="27492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371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FIBO Foundations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recent topics of interest are in Red FIBO somewhere</a:t>
            </a:r>
          </a:p>
          <a:p>
            <a:pPr lvl="1"/>
            <a:r>
              <a:rPr lang="en-US" dirty="0" smtClean="0"/>
              <a:t>Products and Services</a:t>
            </a:r>
          </a:p>
          <a:p>
            <a:pPr lvl="1"/>
            <a:r>
              <a:rPr lang="en-US" dirty="0" smtClean="0"/>
              <a:t>Regulations, Regulatory restrictions</a:t>
            </a:r>
          </a:p>
          <a:p>
            <a:pPr lvl="1"/>
            <a:r>
              <a:rPr lang="en-US" dirty="0" smtClean="0"/>
              <a:t>Codes, Schemes,</a:t>
            </a:r>
            <a:r>
              <a:rPr lang="en-US" baseline="0" dirty="0" smtClean="0"/>
              <a:t> Identifiers</a:t>
            </a:r>
          </a:p>
          <a:p>
            <a:pPr lvl="1"/>
            <a:endParaRPr lang="en-US" dirty="0"/>
          </a:p>
          <a:p>
            <a:r>
              <a:rPr lang="en-US" baseline="0" dirty="0" smtClean="0"/>
              <a:t>FCT Leads liaise with Foundations FCT for abstractions of all model content (nothing is defined in isolation)</a:t>
            </a:r>
          </a:p>
          <a:p>
            <a:pPr lvl="1"/>
            <a:r>
              <a:rPr lang="en-US" dirty="0" smtClean="0"/>
              <a:t>Foundations provides a more complete model so you can use the pieces you need right away</a:t>
            </a:r>
          </a:p>
          <a:p>
            <a:pPr lvl="1"/>
            <a:r>
              <a:rPr lang="en-US" baseline="0" dirty="0" smtClean="0"/>
              <a:t>Use case for this is non destructive changes when additional abstractions are needed by a future</a:t>
            </a:r>
            <a:r>
              <a:rPr lang="en-US" dirty="0" smtClean="0"/>
              <a:t> FCT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16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IV: FIBO</a:t>
            </a:r>
            <a:r>
              <a:rPr lang="en-US" baseline="0" dirty="0" smtClean="0"/>
              <a:t> Content and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52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961" y="-35859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Key to Colors</a:t>
            </a:r>
            <a:endParaRPr lang="en-US" sz="3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871363"/>
              </p:ext>
            </p:extLst>
          </p:nvPr>
        </p:nvGraphicFramePr>
        <p:xfrm>
          <a:off x="152401" y="1092200"/>
          <a:ext cx="8686800" cy="4917440"/>
        </p:xfrm>
        <a:graphic>
          <a:graphicData uri="http://schemas.openxmlformats.org/drawingml/2006/table">
            <a:tbl>
              <a:tblPr firstRow="1">
                <a:tableStyleId>{ED083AE6-46FA-4A59-8FB0-9F97EB10719F}</a:tableStyleId>
              </a:tblPr>
              <a:tblGrid>
                <a:gridCol w="533399"/>
                <a:gridCol w="3200400"/>
                <a:gridCol w="381000"/>
                <a:gridCol w="2438400"/>
                <a:gridCol w="533400"/>
                <a:gridCol w="533400"/>
                <a:gridCol w="457200"/>
                <a:gridCol w="609601"/>
              </a:tblGrid>
              <a:tr h="228600">
                <a:tc gridSpan="8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462280">
                <a:tc rowSpan="9"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Planned Phase Colors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 Colors</a:t>
                      </a:r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OMG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EA </a:t>
                      </a:r>
                      <a:r>
                        <a:rPr lang="en-US" sz="900" b="1" dirty="0" err="1" smtClean="0"/>
                        <a:t>Subst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EA Draft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Initial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Foundations and Business Entities, Indices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Red = EDM Council legacy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Common</a:t>
                      </a:r>
                      <a:r>
                        <a:rPr lang="en-US" sz="1100" baseline="0" dirty="0" smtClean="0"/>
                        <a:t> Concepts all Instruments; Equity; Debt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Pink = Initial Refactoring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Derivatives Common; Loans Common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Yellow = OMG</a:t>
                      </a:r>
                      <a:r>
                        <a:rPr lang="en-US" sz="1100" baseline="0" dirty="0" smtClean="0"/>
                        <a:t> Submission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9116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Derivatives: Rate, Credit, </a:t>
                      </a:r>
                      <a:r>
                        <a:rPr lang="en-US" sz="1100" dirty="0" err="1" smtClean="0"/>
                        <a:t>Fx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Green = OMG</a:t>
                      </a:r>
                      <a:r>
                        <a:rPr lang="en-US" sz="1100" baseline="0" dirty="0" smtClean="0"/>
                        <a:t> Final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Loans: Mortgage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Debt: Structured Finance, Money Markets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Derivatives: Asset, Commodity, CFD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Derivatives:</a:t>
                      </a:r>
                      <a:r>
                        <a:rPr lang="en-US" sz="1100" baseline="0" dirty="0" smtClean="0"/>
                        <a:t> Exchange Traded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8100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Collective Investment</a:t>
                      </a:r>
                      <a:r>
                        <a:rPr lang="en-US" sz="1100" baseline="0" dirty="0" smtClean="0"/>
                        <a:t> Vehicles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8100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Rights and Warrants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8100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 rot="16200000">
            <a:off x="263157" y="1718044"/>
            <a:ext cx="311888" cy="53339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1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16200000">
            <a:off x="263158" y="2099044"/>
            <a:ext cx="311888" cy="533399"/>
          </a:xfrm>
          <a:prstGeom prst="rect">
            <a:avLst/>
          </a:prstGeom>
          <a:solidFill>
            <a:srgbClr val="3C8C8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2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16200000">
            <a:off x="263158" y="2472955"/>
            <a:ext cx="311888" cy="533401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3 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rot="16200000">
            <a:off x="263164" y="2861037"/>
            <a:ext cx="311879" cy="533403"/>
          </a:xfrm>
          <a:prstGeom prst="rect">
            <a:avLst/>
          </a:prstGeom>
          <a:solidFill>
            <a:srgbClr val="B10F9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4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6327590"/>
            <a:ext cx="6858000" cy="230832"/>
          </a:xfrm>
          <a:prstGeom prst="rect">
            <a:avLst/>
          </a:prstGeom>
          <a:solidFill>
            <a:srgbClr val="0060B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rgbClr val="FFFFFF"/>
                </a:solidFill>
              </a:rPr>
              <a:t>OMG</a:t>
            </a:r>
            <a:r>
              <a:rPr lang="en-US" sz="800" b="1" dirty="0">
                <a:solidFill>
                  <a:srgbClr val="FFFFFF"/>
                </a:solidFill>
              </a:rPr>
              <a:t> </a:t>
            </a:r>
            <a:r>
              <a:rPr lang="en-US" sz="800" dirty="0">
                <a:solidFill>
                  <a:srgbClr val="FFFFFF"/>
                </a:solidFill>
              </a:rPr>
              <a:t>= in RDF/OWL; </a:t>
            </a:r>
            <a:r>
              <a:rPr lang="en-US" sz="900" b="1" dirty="0" smtClean="0">
                <a:solidFill>
                  <a:srgbClr val="FFFFFF"/>
                </a:solidFill>
              </a:rPr>
              <a:t>EA </a:t>
            </a:r>
            <a:r>
              <a:rPr lang="en-US" sz="900" b="1" dirty="0" err="1" smtClean="0">
                <a:solidFill>
                  <a:srgbClr val="FFFFFF"/>
                </a:solidFill>
              </a:rPr>
              <a:t>Subst</a:t>
            </a:r>
            <a:r>
              <a:rPr lang="en-US" sz="800" b="1" dirty="0" smtClean="0">
                <a:solidFill>
                  <a:srgbClr val="FFFFFF"/>
                </a:solidFill>
              </a:rPr>
              <a:t> </a:t>
            </a:r>
            <a:r>
              <a:rPr lang="en-US" sz="800" dirty="0">
                <a:solidFill>
                  <a:srgbClr val="FFFFFF"/>
                </a:solidFill>
              </a:rPr>
              <a:t>= Model Reviewed by SMEs; </a:t>
            </a:r>
            <a:r>
              <a:rPr lang="en-US" sz="900" b="1" dirty="0" smtClean="0">
                <a:solidFill>
                  <a:srgbClr val="FFFFFF"/>
                </a:solidFill>
              </a:rPr>
              <a:t>EA Draft</a:t>
            </a:r>
            <a:r>
              <a:rPr lang="en-US" sz="800" b="1" dirty="0" smtClean="0">
                <a:solidFill>
                  <a:srgbClr val="FFFFFF"/>
                </a:solidFill>
              </a:rPr>
              <a:t> </a:t>
            </a:r>
            <a:r>
              <a:rPr lang="en-US" sz="800" dirty="0">
                <a:solidFill>
                  <a:srgbClr val="FFFFFF"/>
                </a:solidFill>
              </a:rPr>
              <a:t>= Modeled in Enterprise Architect;</a:t>
            </a:r>
            <a:r>
              <a:rPr lang="en-US" sz="800" b="1" dirty="0">
                <a:solidFill>
                  <a:srgbClr val="FFFFFF"/>
                </a:solidFill>
              </a:rPr>
              <a:t> </a:t>
            </a:r>
            <a:r>
              <a:rPr lang="en-US" sz="900" b="1" dirty="0">
                <a:solidFill>
                  <a:srgbClr val="FFFFFF"/>
                </a:solidFill>
              </a:rPr>
              <a:t>Initial</a:t>
            </a:r>
            <a:r>
              <a:rPr lang="en-US" sz="800" b="1" dirty="0">
                <a:solidFill>
                  <a:srgbClr val="FFFFFF"/>
                </a:solidFill>
              </a:rPr>
              <a:t> </a:t>
            </a:r>
            <a:r>
              <a:rPr lang="en-US" sz="800" dirty="0">
                <a:solidFill>
                  <a:srgbClr val="FFFFFF"/>
                </a:solidFill>
              </a:rPr>
              <a:t>= Not Yet Modeled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032000" y="6358096"/>
            <a:ext cx="6959600" cy="679198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</a:rPr>
              <a:t>© 2014 EDMC   FIBO 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943A69-BF32-984C-A4D3-68564BFA4D05}" type="datetime1">
              <a:rPr lang="en-US" smtClean="0"/>
              <a:pPr/>
              <a:t>9/7/2016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402B-C8A5-5445-AD78-AAE8EACFDC0E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 rot="16200000">
            <a:off x="263161" y="3242041"/>
            <a:ext cx="311888" cy="533405"/>
          </a:xfrm>
          <a:prstGeom prst="rect">
            <a:avLst/>
          </a:prstGeom>
          <a:solidFill>
            <a:srgbClr val="9A581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5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16200000">
            <a:off x="263161" y="3623040"/>
            <a:ext cx="311888" cy="533407"/>
          </a:xfrm>
          <a:prstGeom prst="rect">
            <a:avLst/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6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 rot="16200000">
            <a:off x="263162" y="3996952"/>
            <a:ext cx="311888" cy="53340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7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 rot="16200000">
            <a:off x="263163" y="4385038"/>
            <a:ext cx="311888" cy="53341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8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rot="16200000">
            <a:off x="263162" y="5139950"/>
            <a:ext cx="311888" cy="53341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10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rot="16200000">
            <a:off x="263162" y="5520950"/>
            <a:ext cx="311888" cy="5334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Future</a:t>
            </a:r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rot="16200000">
            <a:off x="263162" y="4758950"/>
            <a:ext cx="311888" cy="533411"/>
          </a:xfrm>
          <a:prstGeom prst="rect">
            <a:avLst/>
          </a:prstGeom>
          <a:solidFill>
            <a:srgbClr val="CC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 smtClean="0">
                <a:solidFill>
                  <a:srgbClr val="FFFFFF"/>
                </a:solidFill>
              </a:rPr>
              <a:t>9</a:t>
            </a:r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20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696200" cy="685800"/>
          </a:xfrm>
        </p:spPr>
        <p:txBody>
          <a:bodyPr/>
          <a:lstStyle/>
          <a:p>
            <a:pPr>
              <a:tabLst>
                <a:tab pos="2286000" algn="l"/>
              </a:tabLst>
            </a:pPr>
            <a:r>
              <a:rPr lang="en-US" sz="2400" dirty="0" smtClean="0"/>
              <a:t>FIBO Development Scenario (August 2015)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474592"/>
              </p:ext>
            </p:extLst>
          </p:nvPr>
        </p:nvGraphicFramePr>
        <p:xfrm>
          <a:off x="152401" y="1066800"/>
          <a:ext cx="8859334" cy="4866640"/>
        </p:xfrm>
        <a:graphic>
          <a:graphicData uri="http://schemas.openxmlformats.org/drawingml/2006/table">
            <a:tbl>
              <a:tblPr firstRow="1">
                <a:effectLst/>
                <a:tableStyleId>{ED083AE6-46FA-4A59-8FB0-9F97EB10719F}</a:tableStyleId>
              </a:tblPr>
              <a:tblGrid>
                <a:gridCol w="761999"/>
                <a:gridCol w="1219200"/>
                <a:gridCol w="2514600"/>
                <a:gridCol w="2319582"/>
                <a:gridCol w="506466"/>
                <a:gridCol w="461246"/>
                <a:gridCol w="466640"/>
                <a:gridCol w="609601"/>
              </a:tblGrid>
              <a:tr h="228600">
                <a:tc gridSpan="8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Reference Data (product) Semantics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Phase</a:t>
                      </a:r>
                      <a:endParaRPr lang="en-US" sz="105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Domain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Sub-Domain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Dependency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OMG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RDF/OWL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EA </a:t>
                      </a:r>
                      <a:r>
                        <a:rPr lang="en-US" sz="900" b="1" dirty="0" err="1" smtClean="0"/>
                        <a:t>Subst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EA Draft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92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Foundations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  <a:tr h="203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Business Entities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  <a:tr h="42672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Indices</a:t>
                      </a:r>
                      <a:r>
                        <a:rPr lang="en-US" sz="1100" baseline="0" dirty="0" smtClean="0"/>
                        <a:t> and Indicators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  <a:tr h="518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3C8C8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Common Concepts</a:t>
                      </a:r>
                    </a:p>
                    <a:p>
                      <a:pPr algn="ctr"/>
                      <a:r>
                        <a:rPr lang="en-US" sz="1100" dirty="0" smtClean="0"/>
                        <a:t>(</a:t>
                      </a:r>
                      <a:r>
                        <a:rPr lang="en-US" sz="1100" i="1" dirty="0" smtClean="0"/>
                        <a:t>all instruments</a:t>
                      </a:r>
                      <a:r>
                        <a:rPr lang="en-US" sz="11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  <a:tr h="4267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rgbClr val="3C8C8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 smtClean="0"/>
                    </a:p>
                    <a:p>
                      <a:pPr algn="ctr"/>
                      <a:r>
                        <a:rPr lang="en-US" sz="1100" dirty="0" smtClean="0"/>
                        <a:t>Equity Instruments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Equities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  <a:tr h="19812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3C8C8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Debt Instruments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Debt</a:t>
                      </a:r>
                      <a:r>
                        <a:rPr lang="en-US" sz="1100" baseline="0" dirty="0" smtClean="0"/>
                        <a:t> Terms (</a:t>
                      </a:r>
                      <a:r>
                        <a:rPr lang="en-US" sz="1100" i="1" baseline="0" dirty="0" smtClean="0"/>
                        <a:t>including bonds</a:t>
                      </a:r>
                      <a:r>
                        <a:rPr lang="en-US" sz="1100" baseline="0" dirty="0" smtClean="0"/>
                        <a:t>)</a:t>
                      </a:r>
                      <a:endParaRPr 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  <a:tr h="38608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A581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Structured Finance 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 smtClean="0"/>
                        <a:t>Dependent on bonds and mortgage</a:t>
                      </a:r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sz="1100" baseline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A581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Money Markets (</a:t>
                      </a:r>
                      <a:r>
                        <a:rPr lang="en-US" sz="1100" i="1" dirty="0" smtClean="0"/>
                        <a:t>includes Repo, Treasury, Government, Tax Free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100" baseline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Loans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Common Loan Terms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A581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Mortgage Loan Terms</a:t>
                      </a:r>
                    </a:p>
                    <a:p>
                      <a:pPr algn="ctr"/>
                      <a:endParaRPr lang="en-US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Other (</a:t>
                      </a:r>
                      <a:r>
                        <a:rPr lang="en-US" sz="1100" i="1" dirty="0" smtClean="0"/>
                        <a:t>i.e. general purpose, construction, student, miscellaneous</a:t>
                      </a:r>
                      <a:r>
                        <a:rPr lang="en-US" sz="1100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66800" y="6248400"/>
            <a:ext cx="6858000" cy="400110"/>
          </a:xfrm>
          <a:prstGeom prst="rect">
            <a:avLst/>
          </a:prstGeom>
          <a:solidFill>
            <a:srgbClr val="0060B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FFFF"/>
                </a:solidFill>
              </a:rPr>
              <a:t>OMG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in </a:t>
            </a:r>
            <a:r>
              <a:rPr lang="en-US" sz="900" dirty="0" smtClean="0">
                <a:solidFill>
                  <a:srgbClr val="FFFFFF"/>
                </a:solidFill>
              </a:rPr>
              <a:t>standards process; </a:t>
            </a:r>
            <a:r>
              <a:rPr lang="en-US" sz="900" b="1" dirty="0" smtClean="0">
                <a:solidFill>
                  <a:srgbClr val="FFFFFF"/>
                </a:solidFill>
              </a:rPr>
              <a:t>RDF/OW</a:t>
            </a:r>
            <a:r>
              <a:rPr lang="en-US" sz="900" dirty="0" smtClean="0">
                <a:solidFill>
                  <a:srgbClr val="FFFFFF"/>
                </a:solidFill>
              </a:rPr>
              <a:t>L = in Web Ontology Language; </a:t>
            </a:r>
            <a:r>
              <a:rPr lang="en-US" sz="1000" b="1" dirty="0">
                <a:solidFill>
                  <a:srgbClr val="FFFFFF"/>
                </a:solidFill>
              </a:rPr>
              <a:t>Beta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 Reviewed by SMEs; </a:t>
            </a:r>
            <a:endParaRPr lang="en-US" sz="900" dirty="0" smtClean="0">
              <a:solidFill>
                <a:srgbClr val="FFFFFF"/>
              </a:solidFill>
            </a:endParaRPr>
          </a:p>
          <a:p>
            <a:pPr algn="ctr"/>
            <a:r>
              <a:rPr lang="en-US" sz="1000" b="1" dirty="0" smtClean="0">
                <a:solidFill>
                  <a:srgbClr val="FFFFFF"/>
                </a:solidFill>
              </a:rPr>
              <a:t>Model</a:t>
            </a:r>
            <a:r>
              <a:rPr lang="en-US" sz="900" b="1" dirty="0" smtClean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Modeled in Enterprise Architect;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endParaRPr lang="en-US" sz="9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85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220725"/>
              </p:ext>
            </p:extLst>
          </p:nvPr>
        </p:nvGraphicFramePr>
        <p:xfrm>
          <a:off x="152401" y="1066800"/>
          <a:ext cx="8859334" cy="5154991"/>
        </p:xfrm>
        <a:graphic>
          <a:graphicData uri="http://schemas.openxmlformats.org/drawingml/2006/table">
            <a:tbl>
              <a:tblPr firstRow="1">
                <a:tableStyleId>{ED083AE6-46FA-4A59-8FB0-9F97EB10719F}</a:tableStyleId>
              </a:tblPr>
              <a:tblGrid>
                <a:gridCol w="761999"/>
                <a:gridCol w="1219200"/>
                <a:gridCol w="1676400"/>
                <a:gridCol w="1371600"/>
                <a:gridCol w="1786182"/>
                <a:gridCol w="506466"/>
                <a:gridCol w="461246"/>
                <a:gridCol w="466640"/>
                <a:gridCol w="609601"/>
              </a:tblGrid>
              <a:tr h="228600">
                <a:tc gridSpan="9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Reference Data (product) Semantics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Phase</a:t>
                      </a:r>
                      <a:endParaRPr lang="en-US" sz="105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Domain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Sub-Domain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Class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Dependency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OMG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RDF/OWL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EA </a:t>
                      </a:r>
                      <a:r>
                        <a:rPr lang="en-US" sz="900" b="1" dirty="0" err="1" smtClean="0"/>
                        <a:t>Subst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EA Draft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915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Derivatives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Common Concepts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18402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 anchor="ctr">
                    <a:solidFill>
                      <a:srgbClr val="B10F9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OTC Derivatives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Rate Based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 smtClean="0"/>
                        <a:t>Dependent on indices</a:t>
                      </a:r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0F9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Credit Default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 smtClean="0"/>
                        <a:t>Dependent on common concepts</a:t>
                      </a:r>
                      <a:r>
                        <a:rPr lang="en-US" sz="1100" i="1" baseline="0" dirty="0" smtClean="0"/>
                        <a:t> for loans, common debt terms, indices</a:t>
                      </a:r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20987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 anchor="ctr">
                    <a:solidFill>
                      <a:srgbClr val="B10F9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Foreign</a:t>
                      </a:r>
                      <a:r>
                        <a:rPr lang="en-US" sz="1100" baseline="0" dirty="0" smtClean="0"/>
                        <a:t> Exchange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Asset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 smtClean="0"/>
                        <a:t>Dependent on equities, bonds,</a:t>
                      </a:r>
                      <a:r>
                        <a:rPr lang="en-US" sz="1100" i="1" baseline="0" dirty="0" smtClean="0"/>
                        <a:t> common debt terms</a:t>
                      </a:r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Commodity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41421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Contracts for Difference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41421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Exchange Traded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41421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Collective Investment Vehicles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1" dirty="0" smtClean="0"/>
                        <a:t>Dependent on listed instruments, derivatives, indices</a:t>
                      </a:r>
                    </a:p>
                    <a:p>
                      <a:pPr algn="ctr"/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41421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Rights</a:t>
                      </a:r>
                      <a:r>
                        <a:rPr lang="en-US" sz="1100" baseline="0" dirty="0" smtClean="0"/>
                        <a:t> &amp; Warrants</a:t>
                      </a:r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 smtClean="0"/>
                        <a:t>Dependent on common concepts for all instruments</a:t>
                      </a:r>
                      <a:endParaRPr lang="en-US" sz="1100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66800" y="6324600"/>
            <a:ext cx="6858000" cy="400110"/>
          </a:xfrm>
          <a:prstGeom prst="rect">
            <a:avLst/>
          </a:prstGeom>
          <a:solidFill>
            <a:srgbClr val="0060B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FFFF"/>
                </a:solidFill>
              </a:rPr>
              <a:t>OMG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in standards process; </a:t>
            </a:r>
            <a:r>
              <a:rPr lang="en-US" sz="900" b="1" dirty="0">
                <a:solidFill>
                  <a:srgbClr val="FFFFFF"/>
                </a:solidFill>
              </a:rPr>
              <a:t>RDF/OW</a:t>
            </a:r>
            <a:r>
              <a:rPr lang="en-US" sz="900" dirty="0">
                <a:solidFill>
                  <a:srgbClr val="FFFFFF"/>
                </a:solidFill>
              </a:rPr>
              <a:t>L = in Web Ontology Language; </a:t>
            </a:r>
            <a:r>
              <a:rPr lang="en-US" sz="1000" b="1" dirty="0">
                <a:solidFill>
                  <a:srgbClr val="FFFFFF"/>
                </a:solidFill>
              </a:rPr>
              <a:t>Beta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 Reviewed by SMEs; </a:t>
            </a:r>
          </a:p>
          <a:p>
            <a:pPr algn="ctr"/>
            <a:r>
              <a:rPr lang="en-US" sz="1000" b="1" dirty="0">
                <a:solidFill>
                  <a:srgbClr val="FFFFFF"/>
                </a:solidFill>
              </a:rPr>
              <a:t>Model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Modeled in Enterprise Architect;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endParaRPr lang="en-US" sz="900" dirty="0">
              <a:solidFill>
                <a:srgbClr val="FFFFFF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696200" cy="685800"/>
          </a:xfrm>
        </p:spPr>
        <p:txBody>
          <a:bodyPr/>
          <a:lstStyle/>
          <a:p>
            <a:pPr>
              <a:tabLst>
                <a:tab pos="2286000" algn="l"/>
              </a:tabLst>
            </a:pPr>
            <a:r>
              <a:rPr lang="en-US" sz="2400" dirty="0" smtClean="0"/>
              <a:t>FIBO Development Scenario </a:t>
            </a:r>
            <a:r>
              <a:rPr lang="en-US" sz="2400" dirty="0"/>
              <a:t>(August 2015)</a:t>
            </a:r>
          </a:p>
        </p:txBody>
      </p:sp>
    </p:spTree>
    <p:extLst>
      <p:ext uri="{BB962C8B-B14F-4D97-AF65-F5344CB8AC3E}">
        <p14:creationId xmlns:p14="http://schemas.microsoft.com/office/powerpoint/2010/main" val="325550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096000" y="65532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6BDA211-D83F-4883-8596-42D171D057D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</a:rPr>
              <a:t>Copyright © 2014 EDM Council Inc.</a:t>
            </a:r>
            <a:endParaRPr lang="en-US" dirty="0">
              <a:latin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552487"/>
              </p:ext>
            </p:extLst>
          </p:nvPr>
        </p:nvGraphicFramePr>
        <p:xfrm>
          <a:off x="304800" y="1092200"/>
          <a:ext cx="8630735" cy="4406054"/>
        </p:xfrm>
        <a:graphic>
          <a:graphicData uri="http://schemas.openxmlformats.org/drawingml/2006/table">
            <a:tbl>
              <a:tblPr firstRow="1">
                <a:tableStyleId>{ED083AE6-46FA-4A59-8FB0-9F97EB10719F}</a:tableStyleId>
              </a:tblPr>
              <a:tblGrid>
                <a:gridCol w="309521"/>
                <a:gridCol w="1286838"/>
                <a:gridCol w="2471981"/>
                <a:gridCol w="2518442"/>
                <a:gridCol w="506466"/>
                <a:gridCol w="461246"/>
                <a:gridCol w="446506"/>
                <a:gridCol w="629735"/>
              </a:tblGrid>
              <a:tr h="228600">
                <a:tc gridSpan="8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Market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 Data 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(time and date) Semantics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 rowSpan="11"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Domain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Sub-Domain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Dependency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OMG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RDF/OWL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EA </a:t>
                      </a:r>
                      <a:r>
                        <a:rPr lang="en-US" sz="900" b="1" dirty="0" err="1" smtClean="0"/>
                        <a:t>Subst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EA Draft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92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Common Terms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Equity Pricing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400" dirty="0" smtClean="0"/>
                    </a:p>
                    <a:p>
                      <a:pPr algn="ctr"/>
                      <a:r>
                        <a:rPr lang="en-US" sz="1100" dirty="0" smtClean="0"/>
                        <a:t>Debt Temporal Terms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Debt Pricing and Yields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38667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Debt Analytics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06493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Debt Pool Analytics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CIV Temporal</a:t>
                      </a:r>
                      <a:r>
                        <a:rPr lang="en-US" sz="1100" baseline="0" dirty="0" smtClean="0"/>
                        <a:t> Terms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Loan Temporal Terms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Trading Status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48827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1100" dirty="0" smtClean="0"/>
                    </a:p>
                    <a:p>
                      <a:pPr algn="ctr"/>
                      <a:r>
                        <a:rPr lang="en-US" sz="1100" dirty="0" smtClean="0"/>
                        <a:t>Credit Temporal Terms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Credit Rating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48827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Credit Status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04800" y="1905000"/>
            <a:ext cx="311888" cy="3581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>
                <a:solidFill>
                  <a:srgbClr val="FFFFFF"/>
                </a:solidFill>
              </a:rPr>
              <a:t>Future Phase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5791200"/>
            <a:ext cx="6858000" cy="400110"/>
          </a:xfrm>
          <a:prstGeom prst="rect">
            <a:avLst/>
          </a:prstGeom>
          <a:solidFill>
            <a:srgbClr val="0060B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FFFF"/>
                </a:solidFill>
              </a:rPr>
              <a:t>OMG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in standards process; </a:t>
            </a:r>
            <a:r>
              <a:rPr lang="en-US" sz="900" b="1" dirty="0">
                <a:solidFill>
                  <a:srgbClr val="FFFFFF"/>
                </a:solidFill>
              </a:rPr>
              <a:t>RDF/OW</a:t>
            </a:r>
            <a:r>
              <a:rPr lang="en-US" sz="900" dirty="0">
                <a:solidFill>
                  <a:srgbClr val="FFFFFF"/>
                </a:solidFill>
              </a:rPr>
              <a:t>L = in Web Ontology Language; </a:t>
            </a:r>
            <a:r>
              <a:rPr lang="en-US" sz="1000" b="1" dirty="0">
                <a:solidFill>
                  <a:srgbClr val="FFFFFF"/>
                </a:solidFill>
              </a:rPr>
              <a:t>Beta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 Reviewed by SMEs; </a:t>
            </a:r>
          </a:p>
          <a:p>
            <a:pPr algn="ctr"/>
            <a:r>
              <a:rPr lang="en-US" sz="1000" b="1" dirty="0">
                <a:solidFill>
                  <a:srgbClr val="FFFFFF"/>
                </a:solidFill>
              </a:rPr>
              <a:t>Model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Modeled in Enterprise Architect;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endParaRPr lang="en-US" sz="900" dirty="0">
              <a:solidFill>
                <a:srgbClr val="FFFFFF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696200" cy="685800"/>
          </a:xfrm>
        </p:spPr>
        <p:txBody>
          <a:bodyPr/>
          <a:lstStyle/>
          <a:p>
            <a:pPr>
              <a:tabLst>
                <a:tab pos="2286000" algn="l"/>
              </a:tabLst>
            </a:pPr>
            <a:r>
              <a:rPr lang="en-US" sz="2400" dirty="0" smtClean="0"/>
              <a:t>FIBO Development Scenario </a:t>
            </a:r>
            <a:r>
              <a:rPr lang="en-US" sz="2400" dirty="0"/>
              <a:t>(August 2015)</a:t>
            </a:r>
          </a:p>
        </p:txBody>
      </p:sp>
    </p:spTree>
    <p:extLst>
      <p:ext uri="{BB962C8B-B14F-4D97-AF65-F5344CB8AC3E}">
        <p14:creationId xmlns:p14="http://schemas.microsoft.com/office/powerpoint/2010/main" val="80627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32478"/>
              </p:ext>
            </p:extLst>
          </p:nvPr>
        </p:nvGraphicFramePr>
        <p:xfrm>
          <a:off x="284665" y="1258146"/>
          <a:ext cx="8630735" cy="4172374"/>
        </p:xfrm>
        <a:graphic>
          <a:graphicData uri="http://schemas.openxmlformats.org/drawingml/2006/table">
            <a:tbl>
              <a:tblPr firstRow="1">
                <a:tableStyleId>{ED083AE6-46FA-4A59-8FB0-9F97EB10719F}</a:tableStyleId>
              </a:tblPr>
              <a:tblGrid>
                <a:gridCol w="309521"/>
                <a:gridCol w="2072814"/>
                <a:gridCol w="2971800"/>
                <a:gridCol w="1232647"/>
                <a:gridCol w="506466"/>
                <a:gridCol w="461246"/>
                <a:gridCol w="466641"/>
                <a:gridCol w="609600"/>
              </a:tblGrid>
              <a:tr h="228600">
                <a:tc gridSpan="8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Process Related Semantics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 rowSpan="10"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Domain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Sub-Domain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Dependency</a:t>
                      </a:r>
                      <a:endParaRPr lang="en-US" sz="1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OMG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RDF/OWL</a:t>
                      </a:r>
                      <a:endParaRPr lang="en-US" sz="9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EA </a:t>
                      </a:r>
                      <a:r>
                        <a:rPr lang="en-US" sz="900" b="1" dirty="0" err="1" smtClean="0"/>
                        <a:t>Subst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EA Draft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92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Corporate Actions and Events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r>
                        <a:rPr lang="en-US" sz="1100" dirty="0" smtClean="0"/>
                        <a:t>Securities Issuance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Common Issuance</a:t>
                      </a:r>
                      <a:r>
                        <a:rPr lang="en-US" sz="1100" baseline="0" dirty="0" smtClean="0"/>
                        <a:t> Process Terms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Equity Issuance (</a:t>
                      </a:r>
                      <a:r>
                        <a:rPr lang="en-US" sz="1100" i="1" dirty="0" smtClean="0"/>
                        <a:t>includes IPO, primary</a:t>
                      </a:r>
                      <a:r>
                        <a:rPr lang="en-US" sz="1100" i="1" baseline="0" dirty="0" smtClean="0"/>
                        <a:t> market</a:t>
                      </a:r>
                      <a:r>
                        <a:rPr lang="en-US" sz="1100" baseline="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38667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Debt/Bonds Issuance (</a:t>
                      </a:r>
                      <a:r>
                        <a:rPr lang="en-US" sz="1100" i="1" dirty="0" smtClean="0"/>
                        <a:t>includes auction, syndication and other issuance processes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06493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Asset-Backed</a:t>
                      </a:r>
                      <a:r>
                        <a:rPr lang="en-US" sz="1100" baseline="0" dirty="0" smtClean="0"/>
                        <a:t> / Mortgage-Backed Issuance (</a:t>
                      </a:r>
                      <a:r>
                        <a:rPr lang="en-US" sz="1100" i="1" baseline="0" dirty="0" smtClean="0"/>
                        <a:t>includes ag</a:t>
                      </a:r>
                      <a:r>
                        <a:rPr lang="en-US" sz="1100" i="1" dirty="0" smtClean="0"/>
                        <a:t>ency and non-agency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Securities Transactions (</a:t>
                      </a:r>
                      <a:r>
                        <a:rPr lang="en-US" sz="1100" i="1" dirty="0" smtClean="0"/>
                        <a:t>includes trade, post trade, clearing, settlement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OTC Derivatives</a:t>
                      </a:r>
                      <a:r>
                        <a:rPr lang="en-US" sz="1100" baseline="0" dirty="0" smtClean="0"/>
                        <a:t> Transactions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 anchor="ctr">
                    <a:solidFill>
                      <a:srgbClr val="FF0000"/>
                    </a:solidFill>
                  </a:tcPr>
                </a:tc>
              </a:tr>
              <a:tr h="348827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Payments</a:t>
                      </a:r>
                      <a:r>
                        <a:rPr lang="en-US" sz="1100" baseline="0" dirty="0" smtClean="0"/>
                        <a:t> Processing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  <a:tr h="348827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Portfolio and Holdings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" i="1" dirty="0" smtClean="0"/>
                    </a:p>
                    <a:p>
                      <a:pPr algn="ctr"/>
                      <a:r>
                        <a:rPr lang="en-US" sz="1100" i="1" dirty="0" smtClean="0"/>
                        <a:t>s</a:t>
                      </a:r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 anchor="ctr"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97712" y="1905000"/>
            <a:ext cx="311888" cy="3581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>
                <a:solidFill>
                  <a:srgbClr val="FFFFFF"/>
                </a:solidFill>
              </a:rPr>
              <a:t>Future Phase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751513"/>
            <a:ext cx="68580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696200" cy="685800"/>
          </a:xfrm>
        </p:spPr>
        <p:txBody>
          <a:bodyPr/>
          <a:lstStyle/>
          <a:p>
            <a:pPr>
              <a:tabLst>
                <a:tab pos="2286000" algn="l"/>
              </a:tabLst>
            </a:pPr>
            <a:r>
              <a:rPr lang="en-US" sz="2400" dirty="0" smtClean="0"/>
              <a:t>FIBO Development Scenario </a:t>
            </a:r>
            <a:r>
              <a:rPr lang="en-US" sz="2400" dirty="0"/>
              <a:t>(August 2015)</a:t>
            </a:r>
          </a:p>
        </p:txBody>
      </p:sp>
    </p:spTree>
    <p:extLst>
      <p:ext uri="{BB962C8B-B14F-4D97-AF65-F5344CB8AC3E}">
        <p14:creationId xmlns:p14="http://schemas.microsoft.com/office/powerpoint/2010/main" val="123083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8165" y="6629400"/>
            <a:ext cx="393857" cy="228600"/>
          </a:xfrm>
        </p:spPr>
        <p:txBody>
          <a:bodyPr/>
          <a:lstStyle/>
          <a:p>
            <a:fld id="{0E49032C-FC1D-455E-94CE-D351C123772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0077" y="1295400"/>
            <a:ext cx="5476324" cy="4953000"/>
            <a:chOff x="10076" y="1219200"/>
            <a:chExt cx="6071747" cy="5410200"/>
          </a:xfrm>
        </p:grpSpPr>
        <p:grpSp>
          <p:nvGrpSpPr>
            <p:cNvPr id="6" name="Group 5"/>
            <p:cNvGrpSpPr/>
            <p:nvPr/>
          </p:nvGrpSpPr>
          <p:grpSpPr>
            <a:xfrm>
              <a:off x="825343" y="1371600"/>
              <a:ext cx="5256480" cy="5257800"/>
              <a:chOff x="34636" y="838200"/>
              <a:chExt cx="5769739" cy="5791200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914" t="1274" r="34120"/>
              <a:stretch/>
            </p:blipFill>
            <p:spPr bwMode="auto">
              <a:xfrm>
                <a:off x="34636" y="838200"/>
                <a:ext cx="5769739" cy="5791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" name="Rectangle 4"/>
              <p:cNvSpPr/>
              <p:nvPr/>
            </p:nvSpPr>
            <p:spPr>
              <a:xfrm rot="2799680">
                <a:off x="1760304" y="2804746"/>
                <a:ext cx="686917" cy="2286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>
                    <a:rot lat="21299999" lon="300000" rev="0"/>
                  </a:camera>
                  <a:lightRig rig="threePt" dir="t"/>
                </a:scene3d>
              </a:bodyPr>
              <a:lstStyle/>
              <a:p>
                <a:pPr algn="ctr"/>
                <a:endParaRPr lang="en-US" dirty="0" smtClean="0"/>
              </a:p>
            </p:txBody>
          </p:sp>
        </p:grp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76" y="1219200"/>
              <a:ext cx="2733124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696200" cy="533400"/>
          </a:xfrm>
        </p:spPr>
        <p:txBody>
          <a:bodyPr/>
          <a:lstStyle/>
          <a:p>
            <a:r>
              <a:rPr lang="en-US" sz="2400" b="1" cap="small" dirty="0" smtClean="0"/>
              <a:t>FIBO Vocabulary</a:t>
            </a:r>
            <a:endParaRPr lang="en-US" sz="2400" b="1" cap="small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58674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* Screen shot SmartLogic Semaphore</a:t>
            </a:r>
            <a:br>
              <a:rPr lang="en-US" sz="1000" b="1" dirty="0" smtClean="0"/>
            </a:br>
            <a:r>
              <a:rPr lang="en-US" sz="1000" b="1" dirty="0" smtClean="0"/>
              <a:t>  Ontology review tool</a:t>
            </a:r>
            <a:endParaRPr lang="en-US" sz="1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257800" y="3264456"/>
            <a:ext cx="3733800" cy="283154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/>
              <a:t>FIBO Vocabulary: Glossary for BCBS 239</a:t>
            </a:r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BCBS 239: align financial terms to the “concepts they represent”</a:t>
            </a:r>
          </a:p>
          <a:p>
            <a:endParaRPr lang="en-US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G-SIB request: FIBO business conceptual ontology but the standards process is taking too long</a:t>
            </a:r>
          </a:p>
          <a:p>
            <a:endParaRPr lang="en-US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Vocabulary: extract the legal concepts from the BCO and express as SKOS for industry validation</a:t>
            </a:r>
          </a:p>
          <a:p>
            <a:endParaRPr lang="en-US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FIBO work stream is now underway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072197"/>
            <a:ext cx="2362200" cy="1899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933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FIBO-V Rationale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get minimum viable deliverables for Derivatives, Bonds</a:t>
            </a:r>
            <a:r>
              <a:rPr lang="en-US" baseline="0" dirty="0" smtClean="0"/>
              <a:t> etc. to the industry in a timely manner…</a:t>
            </a:r>
          </a:p>
          <a:p>
            <a:pPr lvl="1"/>
            <a:r>
              <a:rPr lang="en-US" baseline="0" dirty="0" smtClean="0"/>
              <a:t>Exploring</a:t>
            </a:r>
            <a:r>
              <a:rPr lang="en-US" dirty="0" smtClean="0"/>
              <a:t> </a:t>
            </a:r>
            <a:r>
              <a:rPr lang="en-US" baseline="0" dirty="0" smtClean="0"/>
              <a:t>bringing forward the terminological ontologies (informally described as “FIBO Vocabulary” in EDM Council briefings)</a:t>
            </a:r>
          </a:p>
          <a:p>
            <a:pPr lvl="1"/>
            <a:r>
              <a:rPr lang="en-US" baseline="0" dirty="0" smtClean="0"/>
              <a:t>Focus on established business meaning;</a:t>
            </a:r>
          </a:p>
          <a:p>
            <a:pPr lvl="1"/>
            <a:r>
              <a:rPr lang="en-US" baseline="0" dirty="0" smtClean="0"/>
              <a:t>Includes basic restrictions</a:t>
            </a:r>
          </a:p>
          <a:p>
            <a:pPr lvl="1"/>
            <a:r>
              <a:rPr lang="en-US" baseline="0" dirty="0" smtClean="0"/>
              <a:t>Bring the reasoning enhancements into play later 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80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805267"/>
              </p:ext>
            </p:extLst>
          </p:nvPr>
        </p:nvGraphicFramePr>
        <p:xfrm>
          <a:off x="229755" y="991481"/>
          <a:ext cx="2349201" cy="411391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55936"/>
                <a:gridCol w="1008040"/>
                <a:gridCol w="585225"/>
              </a:tblGrid>
              <a:tr h="229025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Status</a:t>
                      </a:r>
                      <a:endParaRPr lang="en-US" sz="7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Domain</a:t>
                      </a:r>
                      <a:endParaRPr lang="en-US" sz="7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2016 Plan</a:t>
                      </a:r>
                      <a:endParaRPr lang="en-US" sz="700" dirty="0"/>
                    </a:p>
                  </a:txBody>
                  <a:tcPr marL="68580" marR="68580"/>
                </a:tc>
              </a:tr>
              <a:tr h="229025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Comprehensive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Foundations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Green (</a:t>
                      </a:r>
                      <a:r>
                        <a:rPr lang="en-US" sz="700" dirty="0" smtClean="0">
                          <a:sym typeface="Wingdings" panose="05000000000000000000" pitchFamily="2" charset="2"/>
                        </a:rPr>
                        <a:t>)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00B050"/>
                    </a:solidFill>
                  </a:tcPr>
                </a:tc>
              </a:tr>
              <a:tr h="2290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 smtClean="0"/>
                        <a:t>Comprehensive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Business Entities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Green (+)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00B050"/>
                    </a:solidFill>
                  </a:tcPr>
                </a:tc>
              </a:tr>
              <a:tr h="2290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 smtClean="0"/>
                        <a:t>Substantive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Indices / Indicators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Green (+)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00B050"/>
                    </a:solidFill>
                  </a:tcPr>
                </a:tc>
              </a:tr>
              <a:tr h="229025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Substantive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Securities / Equities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Yellow (</a:t>
                      </a:r>
                      <a:r>
                        <a:rPr lang="en-US" sz="500" u="none" dirty="0" smtClean="0">
                          <a:sym typeface="Wingdings" panose="05000000000000000000" pitchFamily="2" charset="2"/>
                        </a:rPr>
                        <a:t></a:t>
                      </a:r>
                      <a:r>
                        <a:rPr lang="en-US" sz="700" u="none" dirty="0" smtClean="0">
                          <a:sym typeface="Wingdings" panose="05000000000000000000" pitchFamily="2" charset="2"/>
                        </a:rPr>
                        <a:t>)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FF00"/>
                    </a:solidFill>
                  </a:tcPr>
                </a:tc>
              </a:tr>
              <a:tr h="229025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Substantive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OTC Derivatives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Yellow (</a:t>
                      </a:r>
                      <a:r>
                        <a:rPr lang="en-US" sz="500" u="none" dirty="0" smtClean="0">
                          <a:sym typeface="Wingdings" panose="05000000000000000000" pitchFamily="2" charset="2"/>
                        </a:rPr>
                        <a:t></a:t>
                      </a:r>
                      <a:r>
                        <a:rPr lang="en-US" sz="700" u="none" dirty="0" smtClean="0">
                          <a:sym typeface="Wingdings" panose="05000000000000000000" pitchFamily="2" charset="2"/>
                        </a:rPr>
                        <a:t>)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FF00"/>
                    </a:solidFill>
                  </a:tcPr>
                </a:tc>
              </a:tr>
              <a:tr h="229025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Substantive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Loans</a:t>
                      </a:r>
                      <a:r>
                        <a:rPr lang="en-US" sz="700" baseline="0" dirty="0" smtClean="0"/>
                        <a:t> (common)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Yellow (</a:t>
                      </a:r>
                      <a:r>
                        <a:rPr lang="en-US" sz="500" u="none" dirty="0" smtClean="0">
                          <a:sym typeface="Wingdings" panose="05000000000000000000" pitchFamily="2" charset="2"/>
                        </a:rPr>
                        <a:t></a:t>
                      </a:r>
                      <a:r>
                        <a:rPr lang="en-US" sz="700" u="none" dirty="0" smtClean="0">
                          <a:sym typeface="Wingdings" panose="05000000000000000000" pitchFamily="2" charset="2"/>
                        </a:rPr>
                        <a:t>)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FF00"/>
                    </a:solidFill>
                  </a:tcPr>
                </a:tc>
              </a:tr>
              <a:tr h="2290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 smtClean="0"/>
                        <a:t>Complete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 smtClean="0"/>
                        <a:t>Debt / Bonds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Pink (FCT)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6699"/>
                    </a:solidFill>
                  </a:tcPr>
                </a:tc>
              </a:tr>
              <a:tr h="314909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Majority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Collective Investment Vehicles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Pink (FCT)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6699"/>
                    </a:solidFill>
                  </a:tcPr>
                </a:tc>
              </a:tr>
              <a:tr h="2290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 smtClean="0"/>
                        <a:t>Complete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Equity &amp; Debt Pricing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Pink (FCT)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6699"/>
                    </a:solidFill>
                  </a:tcPr>
                </a:tc>
              </a:tr>
              <a:tr h="229025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Majority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Structured Finance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Pink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99CC"/>
                    </a:solidFill>
                  </a:tcPr>
                </a:tc>
              </a:tr>
              <a:tr h="189299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Majority 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Rights</a:t>
                      </a:r>
                      <a:r>
                        <a:rPr lang="en-US" sz="700" baseline="0" dirty="0" smtClean="0"/>
                        <a:t> &amp; Warrants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Pink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99CC"/>
                    </a:solidFill>
                  </a:tcPr>
                </a:tc>
              </a:tr>
              <a:tr h="189299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Good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Money Markets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Pink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99CC"/>
                    </a:solidFill>
                  </a:tcPr>
                </a:tc>
              </a:tr>
              <a:tr h="291229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Good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Exchange Traded Derivatives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Pink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99CC"/>
                    </a:solidFill>
                  </a:tcPr>
                </a:tc>
              </a:tr>
              <a:tr h="189299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Good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Mortgage Loans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Pink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99CC"/>
                    </a:solidFill>
                  </a:tcPr>
                </a:tc>
              </a:tr>
              <a:tr h="189299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Good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Corporate Actions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Pink</a:t>
                      </a:r>
                      <a:endParaRPr lang="en-US" sz="700" dirty="0"/>
                    </a:p>
                  </a:txBody>
                  <a:tcPr marL="68580" marR="68580">
                    <a:solidFill>
                      <a:srgbClr val="FF99CC"/>
                    </a:solidFill>
                  </a:tcPr>
                </a:tc>
              </a:tr>
              <a:tr h="400793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Initial</a:t>
                      </a:r>
                      <a:endParaRPr lang="en-US" sz="700" dirty="0"/>
                    </a:p>
                  </a:txBody>
                  <a:tcPr marL="68580" marR="68580"/>
                </a:tc>
                <a:tc gridSpan="2">
                  <a:txBody>
                    <a:bodyPr/>
                    <a:lstStyle/>
                    <a:p>
                      <a:r>
                        <a:rPr lang="en-US" sz="700" dirty="0" smtClean="0"/>
                        <a:t>Transactions,</a:t>
                      </a:r>
                      <a:r>
                        <a:rPr lang="en-US" sz="700" baseline="0" dirty="0" smtClean="0"/>
                        <a:t> trading status, credit rating &amp; status, payments, issuance, portfolios &amp; holdings</a:t>
                      </a:r>
                      <a:endParaRPr lang="en-US" sz="700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5181600"/>
            <a:ext cx="21327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 smtClean="0">
                <a:solidFill>
                  <a:prstClr val="black"/>
                </a:solidFill>
              </a:rPr>
              <a:t>Legend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900" b="1" i="1" dirty="0" smtClean="0">
                <a:solidFill>
                  <a:prstClr val="black"/>
                </a:solidFill>
              </a:rPr>
              <a:t>Comprehensive</a:t>
            </a:r>
            <a:r>
              <a:rPr lang="en-US" sz="900" dirty="0" smtClean="0">
                <a:solidFill>
                  <a:prstClr val="black"/>
                </a:solidFill>
              </a:rPr>
              <a:t>: modeled, EDMC tested, OMG process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900" b="1" i="1" dirty="0" smtClean="0">
                <a:solidFill>
                  <a:prstClr val="black"/>
                </a:solidFill>
              </a:rPr>
              <a:t>Substantive</a:t>
            </a:r>
            <a:r>
              <a:rPr lang="en-US" sz="900" dirty="0" smtClean="0">
                <a:solidFill>
                  <a:prstClr val="black"/>
                </a:solidFill>
              </a:rPr>
              <a:t>: modeled with SME review, to OMG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900" b="1" i="1" dirty="0" smtClean="0">
                <a:solidFill>
                  <a:prstClr val="black"/>
                </a:solidFill>
              </a:rPr>
              <a:t>Complete</a:t>
            </a:r>
            <a:r>
              <a:rPr lang="en-US" sz="900" dirty="0" smtClean="0">
                <a:solidFill>
                  <a:prstClr val="black"/>
                </a:solidFill>
              </a:rPr>
              <a:t>: needs alignment with FIBO structure, FCT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900" b="1" i="1" dirty="0" smtClean="0">
                <a:solidFill>
                  <a:prstClr val="black"/>
                </a:solidFill>
              </a:rPr>
              <a:t>Majority</a:t>
            </a:r>
            <a:r>
              <a:rPr lang="en-US" sz="900" dirty="0" smtClean="0">
                <a:solidFill>
                  <a:prstClr val="black"/>
                </a:solidFill>
              </a:rPr>
              <a:t>: modeled but not verified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900" b="1" i="1" dirty="0" smtClean="0">
                <a:solidFill>
                  <a:prstClr val="black"/>
                </a:solidFill>
              </a:rPr>
              <a:t>Good</a:t>
            </a:r>
            <a:r>
              <a:rPr lang="en-US" sz="900" dirty="0" smtClean="0">
                <a:solidFill>
                  <a:prstClr val="black"/>
                </a:solidFill>
              </a:rPr>
              <a:t>: modeled but not complete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900" b="1" i="1" dirty="0" smtClean="0">
                <a:solidFill>
                  <a:prstClr val="black"/>
                </a:solidFill>
              </a:rPr>
              <a:t>Initial</a:t>
            </a:r>
            <a:r>
              <a:rPr lang="en-US" sz="900" dirty="0" smtClean="0">
                <a:solidFill>
                  <a:prstClr val="black"/>
                </a:solidFill>
              </a:rPr>
              <a:t>: early stage</a:t>
            </a: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78956" y="717401"/>
            <a:ext cx="5681150" cy="7024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prstClr val="white"/>
                </a:solidFill>
              </a:rPr>
              <a:t>FIBO Repository Alignment </a:t>
            </a:r>
            <a:r>
              <a:rPr lang="en-US" sz="1400" dirty="0">
                <a:solidFill>
                  <a:prstClr val="white"/>
                </a:solidFill>
              </a:rPr>
              <a:t>-</a:t>
            </a:r>
            <a:r>
              <a:rPr lang="en-US" sz="1400" dirty="0" smtClean="0">
                <a:solidFill>
                  <a:prstClr val="white"/>
                </a:solidFill>
              </a:rPr>
              <a:t>FEBRUARY 2016</a:t>
            </a:r>
          </a:p>
          <a:p>
            <a:pPr algn="ctr"/>
            <a:r>
              <a:rPr lang="en-US" sz="1000" dirty="0" smtClean="0">
                <a:solidFill>
                  <a:prstClr val="white"/>
                </a:solidFill>
              </a:rPr>
              <a:t>Structural resolution – i.e. properties with more than one sub-property, name union/anonymous union, enumerated number ranges, object and data types properties replaced with restrictions, missing definitions, restrictive explanations, classification approach</a:t>
            </a:r>
            <a:endParaRPr lang="en-US" sz="1000" dirty="0">
              <a:solidFill>
                <a:prstClr val="white"/>
              </a:solidFill>
            </a:endParaRPr>
          </a:p>
        </p:txBody>
      </p:sp>
      <p:sp>
        <p:nvSpPr>
          <p:cNvPr id="16" name="Flowchart: Predefined Process 15"/>
          <p:cNvSpPr/>
          <p:nvPr/>
        </p:nvSpPr>
        <p:spPr>
          <a:xfrm>
            <a:off x="2843212" y="1890388"/>
            <a:ext cx="2233009" cy="1197981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dirty="0" smtClean="0">
                <a:solidFill>
                  <a:prstClr val="white"/>
                </a:solidFill>
              </a:rPr>
              <a:t>Member Verification Process</a:t>
            </a:r>
            <a:r>
              <a:rPr lang="en-US" sz="1200" dirty="0" smtClean="0">
                <a:solidFill>
                  <a:prstClr val="white"/>
                </a:solidFill>
              </a:rPr>
              <a:t/>
            </a:r>
            <a:br>
              <a:rPr lang="en-US" sz="1200" dirty="0" smtClean="0">
                <a:solidFill>
                  <a:prstClr val="white"/>
                </a:solidFill>
              </a:rPr>
            </a:br>
            <a:endParaRPr lang="en-US" sz="600" dirty="0" smtClean="0">
              <a:solidFill>
                <a:prstClr val="white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white"/>
                </a:solidFill>
              </a:rPr>
              <a:t>Enhancement &amp; finalization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white"/>
                </a:solidFill>
              </a:rPr>
              <a:t>Prioritized for BCBS 239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white"/>
                </a:solidFill>
              </a:rPr>
              <a:t>Managed by dedicated resource</a:t>
            </a:r>
            <a:endParaRPr lang="en-US" sz="1200" dirty="0">
              <a:solidFill>
                <a:prstClr val="white"/>
              </a:solidFill>
            </a:endParaRPr>
          </a:p>
        </p:txBody>
      </p:sp>
      <p:cxnSp>
        <p:nvCxnSpPr>
          <p:cNvPr id="25" name="Straight Arrow Connector 24"/>
          <p:cNvCxnSpPr>
            <a:stCxn id="2" idx="2"/>
          </p:cNvCxnSpPr>
          <p:nvPr/>
        </p:nvCxnSpPr>
        <p:spPr>
          <a:xfrm>
            <a:off x="5419531" y="1419853"/>
            <a:ext cx="2402249" cy="13940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5480" y="3613402"/>
            <a:ext cx="3439645" cy="305385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6488" y="4519080"/>
            <a:ext cx="1033764" cy="25269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36488" y="5000997"/>
            <a:ext cx="373374" cy="54020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36488" y="5770416"/>
            <a:ext cx="851463" cy="506823"/>
          </a:xfrm>
          <a:prstGeom prst="rect">
            <a:avLst/>
          </a:prstGeom>
        </p:spPr>
      </p:pic>
      <p:cxnSp>
        <p:nvCxnSpPr>
          <p:cNvPr id="20" name="Straight Connector 19"/>
          <p:cNvCxnSpPr/>
          <p:nvPr/>
        </p:nvCxnSpPr>
        <p:spPr>
          <a:xfrm>
            <a:off x="7198115" y="4146810"/>
            <a:ext cx="0" cy="1877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3" idx="1"/>
          </p:cNvCxnSpPr>
          <p:nvPr/>
        </p:nvCxnSpPr>
        <p:spPr>
          <a:xfrm flipH="1">
            <a:off x="7198115" y="4645429"/>
            <a:ext cx="63837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198115" y="5271096"/>
            <a:ext cx="63837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7198115" y="6023826"/>
            <a:ext cx="638373" cy="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995072" y="1928484"/>
            <a:ext cx="1790374" cy="4881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prstClr val="black"/>
                </a:solidFill>
              </a:rPr>
              <a:t>Align with FIBO, validate and generate OWL expressed as a single repository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265376" y="4395726"/>
            <a:ext cx="5711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prstClr val="black"/>
                </a:solidFill>
              </a:rPr>
              <a:t>generate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222509" y="5032380"/>
            <a:ext cx="5711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align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222676" y="5782448"/>
            <a:ext cx="6316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</a:rPr>
              <a:t>b</a:t>
            </a:r>
            <a:r>
              <a:rPr lang="en-US" sz="1100" dirty="0" smtClean="0">
                <a:solidFill>
                  <a:prstClr val="black"/>
                </a:solidFill>
              </a:rPr>
              <a:t>uild UML/</a:t>
            </a:r>
            <a:endParaRPr lang="en-US" sz="1100" dirty="0">
              <a:solidFill>
                <a:prstClr val="black"/>
              </a:solidFill>
            </a:endParaRPr>
          </a:p>
        </p:txBody>
      </p:sp>
      <p:cxnSp>
        <p:nvCxnSpPr>
          <p:cNvPr id="32" name="Straight Arrow Connector 31"/>
          <p:cNvCxnSpPr>
            <a:endCxn id="16" idx="3"/>
          </p:cNvCxnSpPr>
          <p:nvPr/>
        </p:nvCxnSpPr>
        <p:spPr>
          <a:xfrm flipH="1" flipV="1">
            <a:off x="5076221" y="2489378"/>
            <a:ext cx="1722567" cy="99061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258088" y="2847398"/>
            <a:ext cx="1340092" cy="38925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prstClr val="black"/>
                </a:solidFill>
              </a:rPr>
              <a:t>Address gaps and align with FIBO design principles</a:t>
            </a: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578955" y="3753751"/>
            <a:ext cx="740913" cy="12192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prstClr val="black"/>
                </a:solidFill>
              </a:rPr>
              <a:t>Integrate into FIBO engineering process for inference processing</a:t>
            </a:r>
            <a:endParaRPr lang="en-US" sz="1000" dirty="0">
              <a:solidFill>
                <a:prstClr val="black"/>
              </a:solidFill>
            </a:endParaRPr>
          </a:p>
        </p:txBody>
      </p:sp>
      <p:cxnSp>
        <p:nvCxnSpPr>
          <p:cNvPr id="41" name="Straight Arrow Connector 40"/>
          <p:cNvCxnSpPr>
            <a:stCxn id="35" idx="2"/>
          </p:cNvCxnSpPr>
          <p:nvPr/>
        </p:nvCxnSpPr>
        <p:spPr>
          <a:xfrm>
            <a:off x="2949412" y="4973021"/>
            <a:ext cx="751051" cy="56817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6" idx="2"/>
            <a:endCxn id="35" idx="0"/>
          </p:cNvCxnSpPr>
          <p:nvPr/>
        </p:nvCxnSpPr>
        <p:spPr>
          <a:xfrm flipH="1">
            <a:off x="2949412" y="3088369"/>
            <a:ext cx="1010305" cy="66538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86468" y="6023826"/>
            <a:ext cx="1221878" cy="515956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2496006" y="6540501"/>
            <a:ext cx="10535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>
                <a:solidFill>
                  <a:srgbClr val="ED7D31">
                    <a:lumMod val="75000"/>
                  </a:srgbClr>
                </a:solidFill>
              </a:rPr>
              <a:t>VOCABULARY V1.1</a:t>
            </a:r>
            <a:endParaRPr lang="en-US" sz="700" b="1" dirty="0">
              <a:solidFill>
                <a:srgbClr val="ED7D31">
                  <a:lumMod val="75000"/>
                </a:srgb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473559" y="5740424"/>
            <a:ext cx="115133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rgbClr val="ED7D31">
                    <a:lumMod val="75000"/>
                  </a:srgbClr>
                </a:solidFill>
              </a:rPr>
              <a:t>SEPTEMBER 2016</a:t>
            </a:r>
            <a:endParaRPr lang="en-US" sz="800" b="1" dirty="0">
              <a:solidFill>
                <a:srgbClr val="ED7D31">
                  <a:lumMod val="75000"/>
                </a:srgbClr>
              </a:solidFill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flipH="1" flipV="1">
            <a:off x="3637286" y="6532332"/>
            <a:ext cx="1894332" cy="745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Left Arrow 53"/>
          <p:cNvSpPr/>
          <p:nvPr/>
        </p:nvSpPr>
        <p:spPr>
          <a:xfrm>
            <a:off x="2352761" y="2381250"/>
            <a:ext cx="480927" cy="2159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19125" y="146050"/>
            <a:ext cx="79849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prstClr val="black"/>
                </a:solidFill>
              </a:rPr>
              <a:t>FIBO VOCABULARY DEVELOPMENT PROCESS </a:t>
            </a:r>
            <a:r>
              <a:rPr lang="en-US" dirty="0" smtClean="0">
                <a:solidFill>
                  <a:prstClr val="black"/>
                </a:solidFill>
              </a:rPr>
              <a:t>(for early adopters)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209862" y="1375715"/>
            <a:ext cx="36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❶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053568" y="1747880"/>
            <a:ext cx="36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❸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573200" y="2688243"/>
            <a:ext cx="36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❷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556770" y="3588212"/>
            <a:ext cx="36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❹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057551" y="6347665"/>
            <a:ext cx="36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❺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27651" y="5108957"/>
            <a:ext cx="688735" cy="370066"/>
          </a:xfrm>
          <a:prstGeom prst="rect">
            <a:avLst/>
          </a:prstGeom>
        </p:spPr>
      </p:pic>
      <p:cxnSp>
        <p:nvCxnSpPr>
          <p:cNvPr id="63" name="Straight Connector 62"/>
          <p:cNvCxnSpPr>
            <a:endCxn id="61" idx="1"/>
          </p:cNvCxnSpPr>
          <p:nvPr/>
        </p:nvCxnSpPr>
        <p:spPr>
          <a:xfrm>
            <a:off x="8213236" y="5293990"/>
            <a:ext cx="11441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Can 4"/>
          <p:cNvSpPr/>
          <p:nvPr/>
        </p:nvSpPr>
        <p:spPr>
          <a:xfrm>
            <a:off x="6850633" y="2826957"/>
            <a:ext cx="1803586" cy="1319111"/>
          </a:xfrm>
          <a:prstGeom prst="can">
            <a:avLst/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236798" y="6001413"/>
            <a:ext cx="5711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prstClr val="black"/>
                </a:solidFill>
              </a:rPr>
              <a:t>submit to</a:t>
            </a:r>
            <a:endParaRPr lang="en-US" sz="1100" dirty="0">
              <a:solidFill>
                <a:prstClr val="black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47641" y="3568776"/>
            <a:ext cx="825060" cy="348394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7384290" y="3248967"/>
            <a:ext cx="8372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prstClr val="black"/>
                </a:solidFill>
              </a:rPr>
              <a:t>APRIL 2016</a:t>
            </a:r>
            <a:endParaRPr lang="en-US" sz="900" b="1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72948" y="2861686"/>
            <a:ext cx="14249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prstClr val="black"/>
                </a:solidFill>
              </a:rPr>
              <a:t>Unified OWL Repository</a:t>
            </a:r>
            <a:endParaRPr lang="en-US" sz="1100" b="1" dirty="0">
              <a:solidFill>
                <a:prstClr val="black"/>
              </a:solidFill>
            </a:endParaRPr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0172" y="146051"/>
            <a:ext cx="863837" cy="745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90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152" y="990600"/>
            <a:ext cx="7849695" cy="52871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Anti-patterns</a:t>
            </a:r>
            <a:r>
              <a:rPr lang="en-US" baseline="0" dirty="0" smtClean="0"/>
              <a:t>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5560881"/>
            <a:ext cx="6400800" cy="1066800"/>
          </a:xfrm>
        </p:spPr>
        <p:txBody>
          <a:bodyPr/>
          <a:lstStyle/>
          <a:p>
            <a:r>
              <a:rPr lang="en-US" sz="1800" dirty="0" smtClean="0"/>
              <a:t>Numbers refer to numbered anti-patterns in spreadsheet</a:t>
            </a:r>
          </a:p>
          <a:p>
            <a:r>
              <a:rPr lang="en-US" sz="1800" dirty="0" smtClean="0"/>
              <a:t>See https://wiki.edmcouncil.org/display/FND/Anti-Patterns+for+FIBO-V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096000" y="65532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6BDA211-D83F-4883-8596-42D171D057D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EDM-Council/FIBO Foundations Content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24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48200" y="1126622"/>
            <a:ext cx="3962400" cy="3978778"/>
          </a:xfrm>
          <a:prstGeom prst="rect">
            <a:avLst/>
          </a:prstGeom>
          <a:solidFill>
            <a:srgbClr val="FF66FF"/>
          </a:solidFill>
          <a:ln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Rectangle 75"/>
          <p:cNvSpPr/>
          <p:nvPr/>
        </p:nvSpPr>
        <p:spPr>
          <a:xfrm>
            <a:off x="5486400" y="1828800"/>
            <a:ext cx="2351425" cy="457200"/>
          </a:xfrm>
          <a:prstGeom prst="rect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etc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410200" y="1752600"/>
            <a:ext cx="2351425" cy="457200"/>
          </a:xfrm>
          <a:prstGeom prst="rect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etc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Alignment: Red v Pink/Yellow/Green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096000" y="65532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6BDA211-D83F-4883-8596-42D171D057D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EDM-Council/FIBO Foundations Content Team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92843" y="1126622"/>
            <a:ext cx="3894221" cy="5390665"/>
          </a:xfrm>
          <a:prstGeom prst="rect">
            <a:avLst/>
          </a:prstGeom>
          <a:solidFill>
            <a:srgbClr val="FF7C8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27957" y="5105400"/>
            <a:ext cx="3962400" cy="609600"/>
          </a:xfrm>
          <a:prstGeom prst="rect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48200" y="5715000"/>
            <a:ext cx="3962400" cy="60960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28122" y="1600200"/>
            <a:ext cx="2531383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Upper Ontology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3796" y="2677207"/>
            <a:ext cx="761999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76400" y="4476750"/>
            <a:ext cx="2186609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UnitsAndMeasures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24200" y="2058396"/>
            <a:ext cx="986664" cy="42344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SysML</a:t>
            </a:r>
            <a:r>
              <a:rPr lang="en-US" sz="1400" dirty="0" smtClean="0">
                <a:solidFill>
                  <a:schemeClr val="tx1"/>
                </a:solidFill>
              </a:rPr>
              <a:t> (QUDT)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61712" y="5731042"/>
            <a:ext cx="2286000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MonetaryMeasures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31246" y="4460708"/>
            <a:ext cx="2351425" cy="457200"/>
          </a:xfrm>
          <a:prstGeom prst="rect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FBC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916154" y="5791200"/>
            <a:ext cx="1766011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FND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>
            <a:stCxn id="53" idx="1"/>
            <a:endCxn id="18" idx="3"/>
          </p:cNvCxnSpPr>
          <p:nvPr/>
        </p:nvCxnSpPr>
        <p:spPr>
          <a:xfrm flipH="1">
            <a:off x="6682165" y="5394158"/>
            <a:ext cx="429971" cy="62564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8" idx="1"/>
            <a:endCxn id="6" idx="3"/>
          </p:cNvCxnSpPr>
          <p:nvPr/>
        </p:nvCxnSpPr>
        <p:spPr>
          <a:xfrm flipH="1" flipV="1">
            <a:off x="4187064" y="3821955"/>
            <a:ext cx="729090" cy="2197845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28412" y="5105400"/>
            <a:ext cx="2267954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MeasurementTypes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88080" y="3771900"/>
            <a:ext cx="1469280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Quantities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22721" y="1609390"/>
            <a:ext cx="1320679" cy="91656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124200" y="1600200"/>
            <a:ext cx="9092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ext</a:t>
            </a:r>
            <a:r>
              <a:rPr lang="en-US" sz="1600" dirty="0" smtClean="0"/>
              <a:t>/snap</a:t>
            </a:r>
            <a:endParaRPr lang="en-US" sz="1600" dirty="0"/>
          </a:p>
        </p:txBody>
      </p:sp>
      <p:cxnSp>
        <p:nvCxnSpPr>
          <p:cNvPr id="26" name="Straight Arrow Connector 25"/>
          <p:cNvCxnSpPr>
            <a:stCxn id="24" idx="0"/>
            <a:endCxn id="15" idx="2"/>
          </p:cNvCxnSpPr>
          <p:nvPr/>
        </p:nvCxnSpPr>
        <p:spPr>
          <a:xfrm flipV="1">
            <a:off x="3022720" y="2481842"/>
            <a:ext cx="594812" cy="129005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1230379" y="3208447"/>
            <a:ext cx="1729126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Commitments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198295" y="1154668"/>
            <a:ext cx="2640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FIBO-KE (FKA “Red” FIBO)</a:t>
            </a:r>
            <a:endParaRPr lang="en-US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5858380" y="1154668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EDMC-FIBO</a:t>
            </a:r>
            <a:endParaRPr lang="en-US" b="1" dirty="0"/>
          </a:p>
        </p:txBody>
      </p:sp>
      <p:sp>
        <p:nvSpPr>
          <p:cNvPr id="45" name="Rectangle 44"/>
          <p:cNvSpPr/>
          <p:nvPr/>
        </p:nvSpPr>
        <p:spPr>
          <a:xfrm>
            <a:off x="790726" y="2133600"/>
            <a:ext cx="1956986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Social Constructs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93106" y="3902255"/>
            <a:ext cx="1344954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Information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574672" y="2667000"/>
            <a:ext cx="1729126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Transactions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112136" y="5165558"/>
            <a:ext cx="1298978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323224" y="3057514"/>
            <a:ext cx="2351425" cy="457200"/>
          </a:xfrm>
          <a:prstGeom prst="rect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LOAN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323225" y="3771900"/>
            <a:ext cx="2351425" cy="457200"/>
          </a:xfrm>
          <a:prstGeom prst="rect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SEC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>
            <a:stCxn id="17" idx="2"/>
          </p:cNvCxnSpPr>
          <p:nvPr/>
        </p:nvCxnSpPr>
        <p:spPr>
          <a:xfrm flipH="1">
            <a:off x="6259368" y="4917908"/>
            <a:ext cx="247591" cy="87329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6019800" y="4229100"/>
            <a:ext cx="479136" cy="15621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5323222" y="2434058"/>
            <a:ext cx="2351425" cy="457200"/>
          </a:xfrm>
          <a:prstGeom prst="rect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DEBT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5323221" y="1659523"/>
            <a:ext cx="2351425" cy="457200"/>
          </a:xfrm>
          <a:prstGeom prst="rect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etc.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77" name="Straight Arrow Connector 76"/>
          <p:cNvCxnSpPr>
            <a:stCxn id="57" idx="2"/>
            <a:endCxn id="18" idx="0"/>
          </p:cNvCxnSpPr>
          <p:nvPr/>
        </p:nvCxnSpPr>
        <p:spPr>
          <a:xfrm flipH="1">
            <a:off x="5799160" y="3514714"/>
            <a:ext cx="699777" cy="22764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4800600" y="2010201"/>
            <a:ext cx="0" cy="212065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8237875" y="2010201"/>
            <a:ext cx="0" cy="29106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5105400" y="2558410"/>
            <a:ext cx="0" cy="221889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7924800" y="2891258"/>
            <a:ext cx="0" cy="123959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73" idx="2"/>
          </p:cNvCxnSpPr>
          <p:nvPr/>
        </p:nvCxnSpPr>
        <p:spPr>
          <a:xfrm flipH="1">
            <a:off x="5562600" y="2891258"/>
            <a:ext cx="936335" cy="289994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233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13862</TotalTime>
  <Words>3533</Words>
  <Application>Microsoft Office PowerPoint</Application>
  <PresentationFormat>On-screen Show (4:3)</PresentationFormat>
  <Paragraphs>912</Paragraphs>
  <Slides>48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OMG Finance Domain Task Force (FDTF)</vt:lpstr>
      <vt:lpstr>Agenda</vt:lpstr>
      <vt:lpstr>News</vt:lpstr>
      <vt:lpstr>FIBO Vocabulary</vt:lpstr>
      <vt:lpstr>FIBO Vocabulary</vt:lpstr>
      <vt:lpstr>FIBO-V Rationale</vt:lpstr>
      <vt:lpstr>PowerPoint Presentation</vt:lpstr>
      <vt:lpstr>Anti-patterns Plan</vt:lpstr>
      <vt:lpstr>Alignment: Red v Pink/Yellow/Green</vt:lpstr>
      <vt:lpstr>Anti-patterns Status</vt:lpstr>
      <vt:lpstr>Anti-Patterns Ongoing Work</vt:lpstr>
      <vt:lpstr>PowerPoint Presentation</vt:lpstr>
      <vt:lpstr>OMG Quarterly Meeting Sept 2016 (Chicago IL)</vt:lpstr>
      <vt:lpstr>Tuesday </vt:lpstr>
      <vt:lpstr>Wednesday</vt:lpstr>
      <vt:lpstr>FTF and RTF Charters (Friday Plenary)</vt:lpstr>
      <vt:lpstr>FIGI Status</vt:lpstr>
      <vt:lpstr>Roadmap</vt:lpstr>
      <vt:lpstr>Current Activities</vt:lpstr>
      <vt:lpstr>OMG Spec Co-ordination and Timings</vt:lpstr>
      <vt:lpstr>Co-ordination</vt:lpstr>
      <vt:lpstr>FIBO Current Specifications Status Overview</vt:lpstr>
      <vt:lpstr>FIBO Indices and Indicators Status Detail</vt:lpstr>
      <vt:lpstr>FIBO-BE Status Detail</vt:lpstr>
      <vt:lpstr>FIBO FBC Status Detail</vt:lpstr>
      <vt:lpstr>Languages, Countries and Codes (LCC)</vt:lpstr>
      <vt:lpstr>FIBO Upcoming Specifications Status Overview</vt:lpstr>
      <vt:lpstr>FIBO: Scope and Content</vt:lpstr>
      <vt:lpstr>FIBO: Status</vt:lpstr>
      <vt:lpstr>FIBO Where is What!</vt:lpstr>
      <vt:lpstr>FIBO Atlassian Wiki Spaces</vt:lpstr>
      <vt:lpstr>schema.org Status</vt:lpstr>
      <vt:lpstr>Appendices: Background Slides</vt:lpstr>
      <vt:lpstr>Appendix I: Jargon Blaster</vt:lpstr>
      <vt:lpstr>Appendix II: FIBO Infrastructure</vt:lpstr>
      <vt:lpstr>How-To Guide</vt:lpstr>
      <vt:lpstr>Engagement Model</vt:lpstr>
      <vt:lpstr>Process Progress</vt:lpstr>
      <vt:lpstr>FIBO Content Teams</vt:lpstr>
      <vt:lpstr>Appendix III: Red FIBO </vt:lpstr>
      <vt:lpstr>Red v Pink working – Example</vt:lpstr>
      <vt:lpstr>Red FIBO Foundations Topics</vt:lpstr>
      <vt:lpstr>Appendix IV: FIBO Content and Status</vt:lpstr>
      <vt:lpstr>Key to Colors</vt:lpstr>
      <vt:lpstr>FIBO Development Scenario (August 2015)</vt:lpstr>
      <vt:lpstr>FIBO Development Scenario (August 2015)</vt:lpstr>
      <vt:lpstr>FIBO Development Scenario (August 2015)</vt:lpstr>
      <vt:lpstr>FIBO Development Scenario (August 2015)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 Council / Object Management Group Semantic Standards</dc:title>
  <dc:creator>Owner</dc:creator>
  <cp:lastModifiedBy>User</cp:lastModifiedBy>
  <cp:revision>600</cp:revision>
  <dcterms:created xsi:type="dcterms:W3CDTF">2011-04-19T19:19:23Z</dcterms:created>
  <dcterms:modified xsi:type="dcterms:W3CDTF">2016-09-07T19:06:26Z</dcterms:modified>
</cp:coreProperties>
</file>