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519" r:id="rId3"/>
    <p:sldId id="843" r:id="rId4"/>
    <p:sldId id="927" r:id="rId5"/>
    <p:sldId id="928" r:id="rId6"/>
    <p:sldId id="901" r:id="rId7"/>
    <p:sldId id="909" r:id="rId8"/>
    <p:sldId id="922" r:id="rId9"/>
    <p:sldId id="908" r:id="rId10"/>
    <p:sldId id="923" r:id="rId11"/>
    <p:sldId id="929" r:id="rId12"/>
    <p:sldId id="924" r:id="rId13"/>
    <p:sldId id="925" r:id="rId14"/>
    <p:sldId id="926" r:id="rId15"/>
    <p:sldId id="906" r:id="rId16"/>
    <p:sldId id="912" r:id="rId17"/>
    <p:sldId id="911" r:id="rId18"/>
    <p:sldId id="919" r:id="rId19"/>
    <p:sldId id="877" r:id="rId20"/>
    <p:sldId id="879" r:id="rId21"/>
    <p:sldId id="900" r:id="rId22"/>
    <p:sldId id="904" r:id="rId23"/>
    <p:sldId id="913" r:id="rId24"/>
    <p:sldId id="836" r:id="rId25"/>
    <p:sldId id="851" r:id="rId26"/>
    <p:sldId id="711" r:id="rId27"/>
    <p:sldId id="736" r:id="rId28"/>
    <p:sldId id="883" r:id="rId29"/>
    <p:sldId id="888" r:id="rId30"/>
    <p:sldId id="741" r:id="rId31"/>
    <p:sldId id="78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60B2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9A51E4-A635-42AD-ABCF-0813A773D1DE}" v="1505" dt="2020-05-13T20:08:08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58" d="100"/>
          <a:sy n="58" d="100"/>
        </p:scale>
        <p:origin x="814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4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A89A51E4-A635-42AD-ABCF-0813A773D1DE}"/>
    <pc:docChg chg="addSld delSld modSld">
      <pc:chgData name="Michael Bennett" userId="808163721be62333" providerId="LiveId" clId="{A89A51E4-A635-42AD-ABCF-0813A773D1DE}" dt="2020-05-18T21:03:45.870" v="1483" actId="20577"/>
      <pc:docMkLst>
        <pc:docMk/>
      </pc:docMkLst>
      <pc:sldChg chg="modSp">
        <pc:chgData name="Michael Bennett" userId="808163721be62333" providerId="LiveId" clId="{A89A51E4-A635-42AD-ABCF-0813A773D1DE}" dt="2020-05-13T15:46:26.280" v="6" actId="20577"/>
        <pc:sldMkLst>
          <pc:docMk/>
          <pc:sldMk cId="0" sldId="256"/>
        </pc:sldMkLst>
        <pc:spChg chg="mod">
          <ac:chgData name="Michael Bennett" userId="808163721be62333" providerId="LiveId" clId="{A89A51E4-A635-42AD-ABCF-0813A773D1DE}" dt="2020-05-13T15:46:26.280" v="6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Bennett" userId="808163721be62333" providerId="LiveId" clId="{A89A51E4-A635-42AD-ABCF-0813A773D1DE}" dt="2020-05-13T18:35:25.937" v="38" actId="20577"/>
        <pc:sldMkLst>
          <pc:docMk/>
          <pc:sldMk cId="2334629059" sldId="519"/>
        </pc:sldMkLst>
        <pc:spChg chg="mod">
          <ac:chgData name="Michael Bennett" userId="808163721be62333" providerId="LiveId" clId="{A89A51E4-A635-42AD-ABCF-0813A773D1DE}" dt="2020-05-13T18:35:25.937" v="38" actId="20577"/>
          <ac:spMkLst>
            <pc:docMk/>
            <pc:sldMk cId="2334629059" sldId="519"/>
            <ac:spMk id="3" creationId="{00000000-0000-0000-0000-000000000000}"/>
          </ac:spMkLst>
        </pc:spChg>
      </pc:sldChg>
      <pc:sldChg chg="modSp">
        <pc:chgData name="Michael Bennett" userId="808163721be62333" providerId="LiveId" clId="{A89A51E4-A635-42AD-ABCF-0813A773D1DE}" dt="2020-05-13T18:46:03.682" v="744" actId="404"/>
        <pc:sldMkLst>
          <pc:docMk/>
          <pc:sldMk cId="3947954689" sldId="843"/>
        </pc:sldMkLst>
        <pc:spChg chg="mod">
          <ac:chgData name="Michael Bennett" userId="808163721be62333" providerId="LiveId" clId="{A89A51E4-A635-42AD-ABCF-0813A773D1DE}" dt="2020-05-13T18:46:03.682" v="744" actId="404"/>
          <ac:spMkLst>
            <pc:docMk/>
            <pc:sldMk cId="3947954689" sldId="843"/>
            <ac:spMk id="3" creationId="{00000000-0000-0000-0000-000000000000}"/>
          </ac:spMkLst>
        </pc:spChg>
      </pc:sldChg>
      <pc:sldChg chg="modSp">
        <pc:chgData name="Michael Bennett" userId="808163721be62333" providerId="LiveId" clId="{A89A51E4-A635-42AD-ABCF-0813A773D1DE}" dt="2020-05-13T18:49:25.457" v="862"/>
        <pc:sldMkLst>
          <pc:docMk/>
          <pc:sldMk cId="150161656" sldId="901"/>
        </pc:sldMkLst>
        <pc:spChg chg="mod">
          <ac:chgData name="Michael Bennett" userId="808163721be62333" providerId="LiveId" clId="{A89A51E4-A635-42AD-ABCF-0813A773D1DE}" dt="2020-05-13T18:49:25.457" v="862"/>
          <ac:spMkLst>
            <pc:docMk/>
            <pc:sldMk cId="150161656" sldId="901"/>
            <ac:spMk id="2" creationId="{BA07A5EE-8BF2-4C2A-B276-B8A5707DF3DB}"/>
          </ac:spMkLst>
        </pc:spChg>
        <pc:spChg chg="mod">
          <ac:chgData name="Michael Bennett" userId="808163721be62333" providerId="LiveId" clId="{A89A51E4-A635-42AD-ABCF-0813A773D1DE}" dt="2020-05-13T18:38:14.247" v="225" actId="20577"/>
          <ac:spMkLst>
            <pc:docMk/>
            <pc:sldMk cId="150161656" sldId="901"/>
            <ac:spMk id="3" creationId="{47D23351-CB29-4274-A478-7D10748D9BF8}"/>
          </ac:spMkLst>
        </pc:spChg>
      </pc:sldChg>
      <pc:sldChg chg="modSp">
        <pc:chgData name="Michael Bennett" userId="808163721be62333" providerId="LiveId" clId="{A89A51E4-A635-42AD-ABCF-0813A773D1DE}" dt="2020-05-13T18:40:21.773" v="254" actId="20577"/>
        <pc:sldMkLst>
          <pc:docMk/>
          <pc:sldMk cId="3683865179" sldId="908"/>
        </pc:sldMkLst>
        <pc:spChg chg="mod">
          <ac:chgData name="Michael Bennett" userId="808163721be62333" providerId="LiveId" clId="{A89A51E4-A635-42AD-ABCF-0813A773D1DE}" dt="2020-05-13T18:40:21.773" v="254" actId="20577"/>
          <ac:spMkLst>
            <pc:docMk/>
            <pc:sldMk cId="3683865179" sldId="908"/>
            <ac:spMk id="2" creationId="{AB48908B-492A-4DB2-89A4-B5B910565B4E}"/>
          </ac:spMkLst>
        </pc:spChg>
      </pc:sldChg>
      <pc:sldChg chg="modSp">
        <pc:chgData name="Michael Bennett" userId="808163721be62333" providerId="LiveId" clId="{A89A51E4-A635-42AD-ABCF-0813A773D1DE}" dt="2020-05-13T18:39:32.956" v="243"/>
        <pc:sldMkLst>
          <pc:docMk/>
          <pc:sldMk cId="2815055961" sldId="909"/>
        </pc:sldMkLst>
        <pc:spChg chg="mod">
          <ac:chgData name="Michael Bennett" userId="808163721be62333" providerId="LiveId" clId="{A89A51E4-A635-42AD-ABCF-0813A773D1DE}" dt="2020-05-13T18:39:32.956" v="243"/>
          <ac:spMkLst>
            <pc:docMk/>
            <pc:sldMk cId="2815055961" sldId="909"/>
            <ac:spMk id="3" creationId="{B2957C12-1993-4137-B645-237F46E79BE0}"/>
          </ac:spMkLst>
        </pc:spChg>
      </pc:sldChg>
      <pc:sldChg chg="modSp">
        <pc:chgData name="Michael Bennett" userId="808163721be62333" providerId="LiveId" clId="{A89A51E4-A635-42AD-ABCF-0813A773D1DE}" dt="2020-05-13T18:48:04.858" v="841" actId="20577"/>
        <pc:sldMkLst>
          <pc:docMk/>
          <pc:sldMk cId="586003452" sldId="913"/>
        </pc:sldMkLst>
        <pc:spChg chg="mod">
          <ac:chgData name="Michael Bennett" userId="808163721be62333" providerId="LiveId" clId="{A89A51E4-A635-42AD-ABCF-0813A773D1DE}" dt="2020-05-13T18:48:04.858" v="841" actId="20577"/>
          <ac:spMkLst>
            <pc:docMk/>
            <pc:sldMk cId="586003452" sldId="913"/>
            <ac:spMk id="3" creationId="{CA8FFACD-C8C2-404C-A81C-07467C80EAA6}"/>
          </ac:spMkLst>
        </pc:spChg>
      </pc:sldChg>
      <pc:sldChg chg="del">
        <pc:chgData name="Michael Bennett" userId="808163721be62333" providerId="LiveId" clId="{A89A51E4-A635-42AD-ABCF-0813A773D1DE}" dt="2020-05-13T18:46:22.262" v="745" actId="2696"/>
        <pc:sldMkLst>
          <pc:docMk/>
          <pc:sldMk cId="794132461" sldId="917"/>
        </pc:sldMkLst>
      </pc:sldChg>
      <pc:sldChg chg="modSp">
        <pc:chgData name="Michael Bennett" userId="808163721be62333" providerId="LiveId" clId="{A89A51E4-A635-42AD-ABCF-0813A773D1DE}" dt="2020-05-13T18:47:26.818" v="795" actId="313"/>
        <pc:sldMkLst>
          <pc:docMk/>
          <pc:sldMk cId="3402813845" sldId="919"/>
        </pc:sldMkLst>
        <pc:spChg chg="mod">
          <ac:chgData name="Michael Bennett" userId="808163721be62333" providerId="LiveId" clId="{A89A51E4-A635-42AD-ABCF-0813A773D1DE}" dt="2020-05-13T18:47:26.818" v="795" actId="313"/>
          <ac:spMkLst>
            <pc:docMk/>
            <pc:sldMk cId="3402813845" sldId="919"/>
            <ac:spMk id="3" creationId="{BD2CCC22-FD2B-4838-93A5-9BA5DC642F8B}"/>
          </ac:spMkLst>
        </pc:spChg>
      </pc:sldChg>
      <pc:sldChg chg="del">
        <pc:chgData name="Michael Bennett" userId="808163721be62333" providerId="LiveId" clId="{A89A51E4-A635-42AD-ABCF-0813A773D1DE}" dt="2020-05-13T18:37:02.763" v="147" actId="2696"/>
        <pc:sldMkLst>
          <pc:docMk/>
          <pc:sldMk cId="3797313743" sldId="920"/>
        </pc:sldMkLst>
      </pc:sldChg>
      <pc:sldChg chg="del">
        <pc:chgData name="Michael Bennett" userId="808163721be62333" providerId="LiveId" clId="{A89A51E4-A635-42AD-ABCF-0813A773D1DE}" dt="2020-05-13T18:36:58.414" v="146" actId="2696"/>
        <pc:sldMkLst>
          <pc:docMk/>
          <pc:sldMk cId="3731207968" sldId="921"/>
        </pc:sldMkLst>
      </pc:sldChg>
      <pc:sldChg chg="modSp">
        <pc:chgData name="Michael Bennett" userId="808163721be62333" providerId="LiveId" clId="{A89A51E4-A635-42AD-ABCF-0813A773D1DE}" dt="2020-05-13T18:40:09.469" v="250"/>
        <pc:sldMkLst>
          <pc:docMk/>
          <pc:sldMk cId="2020199945" sldId="922"/>
        </pc:sldMkLst>
        <pc:spChg chg="mod">
          <ac:chgData name="Michael Bennett" userId="808163721be62333" providerId="LiveId" clId="{A89A51E4-A635-42AD-ABCF-0813A773D1DE}" dt="2020-05-13T18:39:45.483" v="249" actId="20577"/>
          <ac:spMkLst>
            <pc:docMk/>
            <pc:sldMk cId="2020199945" sldId="922"/>
            <ac:spMk id="2" creationId="{8053F227-6017-406B-B2E4-AA9A90565C54}"/>
          </ac:spMkLst>
        </pc:spChg>
        <pc:spChg chg="mod">
          <ac:chgData name="Michael Bennett" userId="808163721be62333" providerId="LiveId" clId="{A89A51E4-A635-42AD-ABCF-0813A773D1DE}" dt="2020-05-13T18:40:09.469" v="250"/>
          <ac:spMkLst>
            <pc:docMk/>
            <pc:sldMk cId="2020199945" sldId="922"/>
            <ac:spMk id="3" creationId="{2B739607-F00E-41D4-A897-B736CD4E23AD}"/>
          </ac:spMkLst>
        </pc:spChg>
      </pc:sldChg>
      <pc:sldChg chg="modSp mod">
        <pc:chgData name="Michael Bennett" userId="808163721be62333" providerId="LiveId" clId="{A89A51E4-A635-42AD-ABCF-0813A773D1DE}" dt="2020-05-18T21:03:45.870" v="1483" actId="20577"/>
        <pc:sldMkLst>
          <pc:docMk/>
          <pc:sldMk cId="3379236417" sldId="923"/>
        </pc:sldMkLst>
        <pc:spChg chg="mod">
          <ac:chgData name="Michael Bennett" userId="808163721be62333" providerId="LiveId" clId="{A89A51E4-A635-42AD-ABCF-0813A773D1DE}" dt="2020-05-18T21:03:45.870" v="1483" actId="20577"/>
          <ac:spMkLst>
            <pc:docMk/>
            <pc:sldMk cId="3379236417" sldId="923"/>
            <ac:spMk id="3" creationId="{5A0AFCBD-39D2-42E1-922E-B5C5AFC17A12}"/>
          </ac:spMkLst>
        </pc:spChg>
      </pc:sldChg>
      <pc:sldChg chg="modSp">
        <pc:chgData name="Michael Bennett" userId="808163721be62333" providerId="LiveId" clId="{A89A51E4-A635-42AD-ABCF-0813A773D1DE}" dt="2020-05-13T18:44:30.357" v="615" actId="20577"/>
        <pc:sldMkLst>
          <pc:docMk/>
          <pc:sldMk cId="3028221400" sldId="924"/>
        </pc:sldMkLst>
        <pc:spChg chg="mod">
          <ac:chgData name="Michael Bennett" userId="808163721be62333" providerId="LiveId" clId="{A89A51E4-A635-42AD-ABCF-0813A773D1DE}" dt="2020-05-13T18:41:14.683" v="257" actId="20577"/>
          <ac:spMkLst>
            <pc:docMk/>
            <pc:sldMk cId="3028221400" sldId="924"/>
            <ac:spMk id="2" creationId="{207E8F03-974D-4386-AC4E-92D8D0B045B3}"/>
          </ac:spMkLst>
        </pc:spChg>
        <pc:spChg chg="mod">
          <ac:chgData name="Michael Bennett" userId="808163721be62333" providerId="LiveId" clId="{A89A51E4-A635-42AD-ABCF-0813A773D1DE}" dt="2020-05-13T18:44:30.357" v="615" actId="20577"/>
          <ac:spMkLst>
            <pc:docMk/>
            <pc:sldMk cId="3028221400" sldId="924"/>
            <ac:spMk id="3" creationId="{70D6B711-1AB7-4CE0-A685-95AB703DBC9F}"/>
          </ac:spMkLst>
        </pc:spChg>
      </pc:sldChg>
      <pc:sldChg chg="modSp">
        <pc:chgData name="Michael Bennett" userId="808163721be62333" providerId="LiveId" clId="{A89A51E4-A635-42AD-ABCF-0813A773D1DE}" dt="2020-05-13T18:45:05.883" v="619" actId="20577"/>
        <pc:sldMkLst>
          <pc:docMk/>
          <pc:sldMk cId="1327305673" sldId="925"/>
        </pc:sldMkLst>
        <pc:spChg chg="mod">
          <ac:chgData name="Michael Bennett" userId="808163721be62333" providerId="LiveId" clId="{A89A51E4-A635-42AD-ABCF-0813A773D1DE}" dt="2020-05-13T18:45:05.883" v="619" actId="20577"/>
          <ac:spMkLst>
            <pc:docMk/>
            <pc:sldMk cId="1327305673" sldId="925"/>
            <ac:spMk id="3" creationId="{613C1A8A-23D8-4D47-BBA4-DB939EF09180}"/>
          </ac:spMkLst>
        </pc:spChg>
      </pc:sldChg>
      <pc:sldChg chg="modSp">
        <pc:chgData name="Michael Bennett" userId="808163721be62333" providerId="LiveId" clId="{A89A51E4-A635-42AD-ABCF-0813A773D1DE}" dt="2020-05-13T18:49:16.149" v="861"/>
        <pc:sldMkLst>
          <pc:docMk/>
          <pc:sldMk cId="1305169800" sldId="926"/>
        </pc:sldMkLst>
        <pc:spChg chg="mod">
          <ac:chgData name="Michael Bennett" userId="808163721be62333" providerId="LiveId" clId="{A89A51E4-A635-42AD-ABCF-0813A773D1DE}" dt="2020-05-13T18:48:37.292" v="851" actId="20577"/>
          <ac:spMkLst>
            <pc:docMk/>
            <pc:sldMk cId="1305169800" sldId="926"/>
            <ac:spMk id="2" creationId="{98A198A4-C4EB-436D-ABAF-CAD51B295A6A}"/>
          </ac:spMkLst>
        </pc:spChg>
        <pc:spChg chg="mod">
          <ac:chgData name="Michael Bennett" userId="808163721be62333" providerId="LiveId" clId="{A89A51E4-A635-42AD-ABCF-0813A773D1DE}" dt="2020-05-13T18:49:16.149" v="861"/>
          <ac:spMkLst>
            <pc:docMk/>
            <pc:sldMk cId="1305169800" sldId="926"/>
            <ac:spMk id="3" creationId="{F4CF800F-3E54-4753-8E05-48D6982FDE41}"/>
          </ac:spMkLst>
        </pc:spChg>
      </pc:sldChg>
      <pc:sldChg chg="modSp add">
        <pc:chgData name="Michael Bennett" userId="808163721be62333" providerId="LiveId" clId="{A89A51E4-A635-42AD-ABCF-0813A773D1DE}" dt="2020-05-13T19:24:19.870" v="1151" actId="20577"/>
        <pc:sldMkLst>
          <pc:docMk/>
          <pc:sldMk cId="650887780" sldId="927"/>
        </pc:sldMkLst>
        <pc:spChg chg="mod">
          <ac:chgData name="Michael Bennett" userId="808163721be62333" providerId="LiveId" clId="{A89A51E4-A635-42AD-ABCF-0813A773D1DE}" dt="2020-05-13T18:42:25.279" v="304" actId="20577"/>
          <ac:spMkLst>
            <pc:docMk/>
            <pc:sldMk cId="650887780" sldId="927"/>
            <ac:spMk id="2" creationId="{6ADFA5A7-9B38-47F7-A6B9-4B7606BD0AC1}"/>
          </ac:spMkLst>
        </pc:spChg>
        <pc:spChg chg="mod">
          <ac:chgData name="Michael Bennett" userId="808163721be62333" providerId="LiveId" clId="{A89A51E4-A635-42AD-ABCF-0813A773D1DE}" dt="2020-05-13T19:24:19.870" v="1151" actId="20577"/>
          <ac:spMkLst>
            <pc:docMk/>
            <pc:sldMk cId="650887780" sldId="927"/>
            <ac:spMk id="3" creationId="{2164E4FC-6656-4A41-824A-68A527DBAB7D}"/>
          </ac:spMkLst>
        </pc:spChg>
      </pc:sldChg>
      <pc:sldChg chg="modSp add del">
        <pc:chgData name="Michael Bennett" userId="808163721be62333" providerId="LiveId" clId="{A89A51E4-A635-42AD-ABCF-0813A773D1DE}" dt="2020-05-13T18:42:26.383" v="306" actId="2696"/>
        <pc:sldMkLst>
          <pc:docMk/>
          <pc:sldMk cId="2062308515" sldId="928"/>
        </pc:sldMkLst>
        <pc:spChg chg="mod">
          <ac:chgData name="Michael Bennett" userId="808163721be62333" providerId="LiveId" clId="{A89A51E4-A635-42AD-ABCF-0813A773D1DE}" dt="2020-05-13T18:42:25.914" v="305"/>
          <ac:spMkLst>
            <pc:docMk/>
            <pc:sldMk cId="2062308515" sldId="928"/>
            <ac:spMk id="2" creationId="{0696C15E-5669-4E9B-8DFA-57C7CEC3A2C1}"/>
          </ac:spMkLst>
        </pc:spChg>
      </pc:sldChg>
      <pc:sldChg chg="modSp add">
        <pc:chgData name="Michael Bennett" userId="808163721be62333" providerId="LiveId" clId="{A89A51E4-A635-42AD-ABCF-0813A773D1DE}" dt="2020-05-13T18:51:23.920" v="983" actId="404"/>
        <pc:sldMkLst>
          <pc:docMk/>
          <pc:sldMk cId="2375488208" sldId="928"/>
        </pc:sldMkLst>
        <pc:spChg chg="mod">
          <ac:chgData name="Michael Bennett" userId="808163721be62333" providerId="LiveId" clId="{A89A51E4-A635-42AD-ABCF-0813A773D1DE}" dt="2020-05-13T18:49:36.681" v="902" actId="20577"/>
          <ac:spMkLst>
            <pc:docMk/>
            <pc:sldMk cId="2375488208" sldId="928"/>
            <ac:spMk id="2" creationId="{2950366A-ECE7-49A4-A793-1B0C40ABC925}"/>
          </ac:spMkLst>
        </pc:spChg>
        <pc:spChg chg="mod">
          <ac:chgData name="Michael Bennett" userId="808163721be62333" providerId="LiveId" clId="{A89A51E4-A635-42AD-ABCF-0813A773D1DE}" dt="2020-05-13T18:51:23.920" v="983" actId="404"/>
          <ac:spMkLst>
            <pc:docMk/>
            <pc:sldMk cId="2375488208" sldId="928"/>
            <ac:spMk id="3" creationId="{1704E025-5D4C-41D0-AE53-B3B5D31B36EB}"/>
          </ac:spMkLst>
        </pc:spChg>
      </pc:sldChg>
      <pc:sldChg chg="modSp add">
        <pc:chgData name="Michael Bennett" userId="808163721be62333" providerId="LiveId" clId="{A89A51E4-A635-42AD-ABCF-0813A773D1DE}" dt="2020-05-13T20:08:08.806" v="1481" actId="403"/>
        <pc:sldMkLst>
          <pc:docMk/>
          <pc:sldMk cId="195602988" sldId="929"/>
        </pc:sldMkLst>
        <pc:spChg chg="mod">
          <ac:chgData name="Michael Bennett" userId="808163721be62333" providerId="LiveId" clId="{A89A51E4-A635-42AD-ABCF-0813A773D1DE}" dt="2020-05-13T20:00:30.642" v="1225" actId="20577"/>
          <ac:spMkLst>
            <pc:docMk/>
            <pc:sldMk cId="195602988" sldId="929"/>
            <ac:spMk id="2" creationId="{DDF74126-05F0-40AE-839F-36E6D28DB1BE}"/>
          </ac:spMkLst>
        </pc:spChg>
        <pc:spChg chg="mod">
          <ac:chgData name="Michael Bennett" userId="808163721be62333" providerId="LiveId" clId="{A89A51E4-A635-42AD-ABCF-0813A773D1DE}" dt="2020-05-13T20:08:08.806" v="1481" actId="403"/>
          <ac:spMkLst>
            <pc:docMk/>
            <pc:sldMk cId="195602988" sldId="929"/>
            <ac:spMk id="3" creationId="{A4E95900-D60E-48B3-9E5E-0564C8F6B84E}"/>
          </ac:spMkLst>
        </pc:spChg>
      </pc:sldChg>
      <pc:sldChg chg="modSp add del">
        <pc:chgData name="Michael Bennett" userId="808163721be62333" providerId="LiveId" clId="{A89A51E4-A635-42AD-ABCF-0813A773D1DE}" dt="2020-05-13T18:49:37.820" v="904" actId="2696"/>
        <pc:sldMkLst>
          <pc:docMk/>
          <pc:sldMk cId="4123549189" sldId="929"/>
        </pc:sldMkLst>
        <pc:spChg chg="mod">
          <ac:chgData name="Michael Bennett" userId="808163721be62333" providerId="LiveId" clId="{A89A51E4-A635-42AD-ABCF-0813A773D1DE}" dt="2020-05-13T18:49:37.345" v="903"/>
          <ac:spMkLst>
            <pc:docMk/>
            <pc:sldMk cId="4123549189" sldId="929"/>
            <ac:spMk id="2" creationId="{ED1057BB-DEAF-4C0D-AF71-BC8C652E333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5/18/2020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5/18/2020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5/18/2020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5/18/2020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5/18/2020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5/18/2020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May 13 2020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3ACBE-B067-4372-A4CB-FA64D7155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Others for FDTF meeting?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AFCBD-39D2-42E1-922E-B5C5AFC17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ACTUS (may not require a</a:t>
            </a:r>
            <a:r>
              <a:rPr lang="en-US" sz="2400" baseline="0" dirty="0"/>
              <a:t> session in June but monitor)</a:t>
            </a:r>
            <a:endParaRPr lang="en-US" sz="2400" dirty="0"/>
          </a:p>
          <a:p>
            <a:pPr lvl="1"/>
            <a:r>
              <a:rPr lang="en-US" sz="2000" dirty="0"/>
              <a:t>150 terms to calculate risk metrics (Data Dictionary)</a:t>
            </a:r>
          </a:p>
          <a:p>
            <a:pPr lvl="1"/>
            <a:r>
              <a:rPr lang="en-US" sz="2000" dirty="0"/>
              <a:t>SHACL type logics for those (rules for inputs to risk algos for the contract types)</a:t>
            </a:r>
          </a:p>
          <a:p>
            <a:pPr lvl="1"/>
            <a:r>
              <a:rPr lang="en-US" sz="2000" dirty="0"/>
              <a:t>FIBO alignment</a:t>
            </a:r>
          </a:p>
          <a:p>
            <a:r>
              <a:rPr lang="en-US" sz="2400" dirty="0"/>
              <a:t>Visit the Enterprise Risk Model ontology</a:t>
            </a:r>
          </a:p>
          <a:p>
            <a:pPr lvl="1"/>
            <a:r>
              <a:rPr lang="en-US" sz="2000" baseline="0" dirty="0"/>
              <a:t>Ensure FIBO consumable for this</a:t>
            </a:r>
          </a:p>
          <a:p>
            <a:pPr lvl="1"/>
            <a:r>
              <a:rPr lang="en-US" sz="2000" baseline="0" dirty="0"/>
              <a:t>Other finance domain ontologies that people might be interested in</a:t>
            </a:r>
          </a:p>
          <a:p>
            <a:pPr lvl="1"/>
            <a:r>
              <a:rPr lang="en-US" sz="2000" baseline="0" dirty="0"/>
              <a:t>Consider ontology requirements for risk modeling and risk ontology consumption/interoperability</a:t>
            </a:r>
          </a:p>
          <a:p>
            <a:pPr lvl="1"/>
            <a:r>
              <a:rPr lang="en-US" sz="2000" baseline="0" dirty="0"/>
              <a:t>Other e.g. ISO 20022 semantics – if 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86F69-ECEF-4353-BDA5-E29F4F2E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36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4126-05F0-40AE-839F-36E6D28DB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Possibly joint with </a:t>
            </a:r>
            <a:r>
              <a:rPr lang="en-US" dirty="0" err="1"/>
              <a:t>GovDTF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95900-D60E-48B3-9E5E-0564C8F6B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New NIEM ‘Slice’ starting for financial reporting </a:t>
            </a:r>
          </a:p>
          <a:p>
            <a:pPr lvl="1"/>
            <a:r>
              <a:rPr lang="en-US" sz="1800" dirty="0"/>
              <a:t>(FDTF or joint with FERM – TBC</a:t>
            </a:r>
            <a:r>
              <a:rPr lang="en-US" sz="1800" baseline="0" dirty="0"/>
              <a:t> later)</a:t>
            </a:r>
            <a:endParaRPr lang="en-US" sz="1800" dirty="0"/>
          </a:p>
          <a:p>
            <a:pPr lvl="1"/>
            <a:r>
              <a:rPr lang="en-US" sz="2000" dirty="0"/>
              <a:t>With US Treasury</a:t>
            </a:r>
            <a:r>
              <a:rPr lang="en-US" sz="2000" baseline="0" dirty="0"/>
              <a:t> Fiscal Bureau</a:t>
            </a:r>
          </a:p>
          <a:p>
            <a:pPr lvl="1"/>
            <a:r>
              <a:rPr lang="en-US" sz="2000" baseline="0" dirty="0"/>
              <a:t>Include a taxonomy (NIEM XML Schema rolled forward to a taxonomy)</a:t>
            </a:r>
          </a:p>
          <a:p>
            <a:pPr lvl="1"/>
            <a:r>
              <a:rPr lang="en-US" sz="2000" baseline="0" dirty="0"/>
              <a:t>Terms for 2014 Data Act conformance (200-odd terms)</a:t>
            </a:r>
          </a:p>
          <a:p>
            <a:pPr lvl="0"/>
            <a:r>
              <a:rPr lang="en-US" sz="2400" dirty="0"/>
              <a:t>For Gov DTF slot: Evidence Based Act and GREAT Act at OMB</a:t>
            </a:r>
          </a:p>
          <a:p>
            <a:pPr lvl="1"/>
            <a:r>
              <a:rPr lang="en-US" sz="2000" dirty="0"/>
              <a:t>GREAT Act ‘ontology’ </a:t>
            </a:r>
          </a:p>
          <a:p>
            <a:pPr lvl="1"/>
            <a:r>
              <a:rPr lang="en-US" sz="2000" dirty="0"/>
              <a:t>Single Audit arrangements</a:t>
            </a:r>
          </a:p>
          <a:p>
            <a:pPr lvl="2"/>
            <a:r>
              <a:rPr lang="en-US" sz="1600" dirty="0"/>
              <a:t>Any entity</a:t>
            </a:r>
            <a:r>
              <a:rPr lang="en-US" sz="1600" baseline="0" dirty="0"/>
              <a:t> using &gt;x total Gov funds reporting to grant agencies, as singe audit of funds usage</a:t>
            </a:r>
          </a:p>
          <a:p>
            <a:pPr lvl="2"/>
            <a:r>
              <a:rPr lang="en-US" sz="1600" baseline="0" dirty="0"/>
              <a:t>All US Government related e.g. health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7B097-A3C8-41FA-ABC3-7CCCFDDE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2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E8F03-974D-4386-AC4E-92D8D0B04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v2.1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6B711-1AB7-4CE0-A685-95AB703DB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18 months since we did the FIBO v2 RFC</a:t>
            </a:r>
            <a:r>
              <a:rPr lang="en-US" sz="2000" baseline="0" dirty="0"/>
              <a:t> Submission</a:t>
            </a:r>
            <a:endParaRPr lang="en-US" sz="2000" dirty="0"/>
          </a:p>
          <a:p>
            <a:r>
              <a:rPr lang="en-US" sz="2200" baseline="0" dirty="0"/>
              <a:t>We could short circuit some of this with new RFC</a:t>
            </a:r>
          </a:p>
          <a:p>
            <a:pPr lvl="1"/>
            <a:r>
              <a:rPr lang="en-US" sz="2000" dirty="0"/>
              <a:t>Rather than capture all the changes in last 18  months</a:t>
            </a:r>
          </a:p>
          <a:p>
            <a:pPr lvl="1"/>
            <a:r>
              <a:rPr lang="en-US" sz="2000" dirty="0"/>
              <a:t>Would be a new RFC with a new baseline with arrangements for subsequent changes</a:t>
            </a:r>
          </a:p>
          <a:p>
            <a:pPr lvl="1"/>
            <a:r>
              <a:rPr lang="en-US" sz="2000" dirty="0"/>
              <a:t>Managing the level of change via FTF is becoming</a:t>
            </a:r>
            <a:r>
              <a:rPr lang="en-US" sz="2000" baseline="0" dirty="0"/>
              <a:t> more untenable as this gets older</a:t>
            </a:r>
          </a:p>
          <a:p>
            <a:pPr lvl="1"/>
            <a:r>
              <a:rPr lang="en-US" sz="1800" dirty="0"/>
              <a:t>Decision for FDTF about whether to do new RFC instead</a:t>
            </a:r>
          </a:p>
          <a:p>
            <a:r>
              <a:rPr lang="en-US" sz="2200" dirty="0"/>
              <a:t>Would be a new RFC based on the current state with the usual period for external review</a:t>
            </a:r>
          </a:p>
          <a:p>
            <a:pPr lvl="0"/>
            <a:r>
              <a:rPr lang="en-US" sz="2000" dirty="0"/>
              <a:t>Major structural changes over that time frame</a:t>
            </a:r>
          </a:p>
          <a:p>
            <a:pPr lvl="1"/>
            <a:r>
              <a:rPr lang="en-US" sz="1800" dirty="0"/>
              <a:t>Need a birds eye view of the major</a:t>
            </a:r>
            <a:r>
              <a:rPr lang="en-US" sz="1800" baseline="0" dirty="0"/>
              <a:t> changes</a:t>
            </a:r>
          </a:p>
          <a:p>
            <a:pPr lvl="0"/>
            <a:r>
              <a:rPr lang="en-US" sz="2000" dirty="0"/>
              <a:t>Challenges / Questions</a:t>
            </a:r>
          </a:p>
          <a:p>
            <a:pPr lvl="1"/>
            <a:r>
              <a:rPr lang="en-US" sz="1800" dirty="0"/>
              <a:t>Would this simply be a snapshot of where it currently sits?</a:t>
            </a:r>
          </a:p>
          <a:p>
            <a:pPr lvl="1"/>
            <a:r>
              <a:rPr lang="en-US" sz="1800" dirty="0"/>
              <a:t>What happens to old RTFs?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03413-F7F7-4ED8-853B-6E43F9E8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2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111D8-F283-4C91-82B9-9568758B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v2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C1A8A-23D8-4D47-BBA4-DB939EF09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Decisions:</a:t>
            </a:r>
          </a:p>
          <a:p>
            <a:pPr lvl="1"/>
            <a:r>
              <a:rPr lang="en-US" sz="1400" dirty="0"/>
              <a:t>Discuss at June QM only? </a:t>
            </a:r>
          </a:p>
          <a:p>
            <a:pPr lvl="1"/>
            <a:r>
              <a:rPr lang="en-US" sz="1400" dirty="0"/>
              <a:t>Discuss on these Monthly calls?</a:t>
            </a:r>
          </a:p>
          <a:p>
            <a:pPr lvl="1"/>
            <a:r>
              <a:rPr lang="en-US" sz="1400" dirty="0"/>
              <a:t>Arrange further</a:t>
            </a:r>
            <a:r>
              <a:rPr lang="en-US" sz="1400" baseline="0" dirty="0"/>
              <a:t> calls between now and June</a:t>
            </a:r>
          </a:p>
          <a:p>
            <a:pPr lvl="0"/>
            <a:r>
              <a:rPr lang="en-US" sz="1600" dirty="0"/>
              <a:t>The proposal is to establish a new cutover into the OMG process</a:t>
            </a:r>
          </a:p>
          <a:p>
            <a:pPr lvl="1"/>
            <a:r>
              <a:rPr lang="en-US" sz="1400" dirty="0"/>
              <a:t>Would not need to track all the changes since Sept 2018</a:t>
            </a:r>
          </a:p>
          <a:p>
            <a:pPr lvl="1"/>
            <a:r>
              <a:rPr lang="en-US" sz="1400" dirty="0"/>
              <a:t>AB would not need to review</a:t>
            </a:r>
            <a:r>
              <a:rPr lang="en-US" sz="1400" baseline="0" dirty="0"/>
              <a:t> changes since the Sept 2018 draft</a:t>
            </a:r>
          </a:p>
          <a:p>
            <a:pPr lvl="1"/>
            <a:r>
              <a:rPr lang="en-US" sz="1400" baseline="0" dirty="0"/>
              <a:t>Also means the diagrams and format do not need to align</a:t>
            </a:r>
          </a:p>
          <a:p>
            <a:pPr lvl="0"/>
            <a:r>
              <a:rPr lang="en-US" sz="1600" dirty="0"/>
              <a:t>Need to determine how we would then track changes going forward (FTF/RTF)</a:t>
            </a:r>
          </a:p>
          <a:p>
            <a:pPr lvl="1"/>
            <a:r>
              <a:rPr lang="en-US" sz="1400" dirty="0"/>
              <a:t>We should only embark on this idea once we have determined the precise process for tracking changes going forward</a:t>
            </a:r>
          </a:p>
          <a:p>
            <a:pPr lvl="1"/>
            <a:r>
              <a:rPr lang="en-US" sz="1400" dirty="0"/>
              <a:t>E.g. OMG only v EDMC stuff</a:t>
            </a:r>
          </a:p>
          <a:p>
            <a:pPr lvl="1"/>
            <a:r>
              <a:rPr lang="en-US" sz="1400" dirty="0"/>
              <a:t>E.g. Provisional stuff outside OMG scope</a:t>
            </a:r>
          </a:p>
          <a:p>
            <a:pPr lvl="0"/>
            <a:r>
              <a:rPr lang="en-US" sz="1600" dirty="0"/>
              <a:t>Also identify how</a:t>
            </a:r>
            <a:r>
              <a:rPr lang="en-US" sz="1600" baseline="0" dirty="0"/>
              <a:t> this deals with changes coming in via the EDMC process</a:t>
            </a:r>
          </a:p>
          <a:p>
            <a:pPr lvl="1"/>
            <a:r>
              <a:rPr lang="en-US" sz="1400" dirty="0"/>
              <a:t>This has been pretty</a:t>
            </a:r>
            <a:r>
              <a:rPr lang="en-US" sz="1400" baseline="0" dirty="0"/>
              <a:t> well controlled on the EDMC GitHub up to now</a:t>
            </a:r>
          </a:p>
          <a:p>
            <a:pPr lvl="0"/>
            <a:r>
              <a:rPr lang="en-US" sz="1600" dirty="0"/>
              <a:t>Backward compatibility</a:t>
            </a:r>
            <a:endParaRPr lang="en-US" sz="1800" dirty="0"/>
          </a:p>
          <a:p>
            <a:pPr lvl="1"/>
            <a:r>
              <a:rPr lang="en-US" sz="1400" baseline="0" dirty="0"/>
              <a:t>Not a requirement for a 2.0 (any Major release need not be backward compatible)</a:t>
            </a:r>
          </a:p>
          <a:p>
            <a:pPr lvl="1"/>
            <a:r>
              <a:rPr lang="en-US" sz="1400" baseline="0" dirty="0"/>
              <a:t>Even though it was backwardly compatible anyway but did not need to be</a:t>
            </a:r>
          </a:p>
          <a:p>
            <a:pPr lvl="0"/>
            <a:r>
              <a:rPr lang="en-US" sz="1600" baseline="0" dirty="0"/>
              <a:t>We can also revisit whether or not CCM now supports all the FIBO design patterns </a:t>
            </a:r>
          </a:p>
          <a:p>
            <a:pPr lvl="0"/>
            <a:r>
              <a:rPr lang="en-US" sz="1600" baseline="0" dirty="0"/>
              <a:t>Also identify the format for the documentation of the ontology in the OMG spec (precedent or ontologies generally e.g. SBRM)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E6481-E65A-43A4-8C80-A8A29727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05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198A4-C4EB-436D-ABAF-CAD51B295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v2.1 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F800F-3E54-4753-8E05-48D6982FD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Discuss new RFC between now and June - confirmed</a:t>
            </a:r>
          </a:p>
          <a:p>
            <a:pPr lvl="1"/>
            <a:r>
              <a:rPr lang="en-US" sz="1200" dirty="0"/>
              <a:t>What made</a:t>
            </a:r>
            <a:r>
              <a:rPr lang="en-US" sz="1200" baseline="0" dirty="0"/>
              <a:t> a useful FIBO spec</a:t>
            </a:r>
          </a:p>
          <a:p>
            <a:pPr lvl="2"/>
            <a:r>
              <a:rPr lang="en-US" sz="1100" dirty="0"/>
              <a:t>No new guidance from EDMC on that</a:t>
            </a:r>
          </a:p>
          <a:p>
            <a:pPr lvl="1"/>
            <a:r>
              <a:rPr lang="en-US" sz="1200" dirty="0"/>
              <a:t>Identify the format we would use in the forward-looking process</a:t>
            </a:r>
          </a:p>
          <a:p>
            <a:pPr lvl="0"/>
            <a:r>
              <a:rPr lang="en-US" sz="1400" dirty="0"/>
              <a:t>Then have a session in June in the FDTF half day</a:t>
            </a:r>
          </a:p>
          <a:p>
            <a:pPr lvl="0"/>
            <a:r>
              <a:rPr lang="en-US" sz="1400" dirty="0"/>
              <a:t>Alongside monitoring any impact on EDMC opening the flood gates</a:t>
            </a:r>
          </a:p>
          <a:p>
            <a:pPr lvl="1"/>
            <a:r>
              <a:rPr lang="en-US" sz="1200" dirty="0"/>
              <a:t>And</a:t>
            </a:r>
            <a:r>
              <a:rPr lang="en-US" sz="1200" baseline="0" dirty="0"/>
              <a:t> </a:t>
            </a:r>
            <a:r>
              <a:rPr lang="en-US" sz="1200" dirty="0"/>
              <a:t>also who will be doing all that? </a:t>
            </a:r>
          </a:p>
          <a:p>
            <a:pPr lvl="1"/>
            <a:r>
              <a:rPr lang="en-US" sz="1200" dirty="0"/>
              <a:t>Previously EDMC has been a typical submitter to OMG</a:t>
            </a:r>
          </a:p>
          <a:p>
            <a:pPr lvl="1"/>
            <a:r>
              <a:rPr lang="en-US" sz="1200" dirty="0"/>
              <a:t>We</a:t>
            </a:r>
            <a:r>
              <a:rPr lang="en-US" sz="1200" baseline="0" dirty="0"/>
              <a:t> cannot assume anything about the rate of work coming from the Submitter</a:t>
            </a:r>
          </a:p>
          <a:p>
            <a:r>
              <a:rPr lang="en-US" sz="1400" dirty="0"/>
              <a:t>Need to consider backward compatibility challenges</a:t>
            </a:r>
          </a:p>
          <a:p>
            <a:pPr lvl="0"/>
            <a:r>
              <a:rPr lang="en-US" sz="1600" dirty="0"/>
              <a:t>Now have dedicated regular</a:t>
            </a:r>
            <a:r>
              <a:rPr lang="en-US" sz="1600" baseline="0" dirty="0"/>
              <a:t> meetings on this</a:t>
            </a:r>
          </a:p>
          <a:p>
            <a:pPr lvl="1"/>
            <a:r>
              <a:rPr lang="en-US" sz="1400" dirty="0"/>
              <a:t>Not in this time slot since it clashes</a:t>
            </a:r>
            <a:r>
              <a:rPr lang="en-US" sz="1400" baseline="0" dirty="0"/>
              <a:t> with </a:t>
            </a:r>
            <a:r>
              <a:rPr lang="en-US" sz="1400" baseline="0" dirty="0" err="1"/>
              <a:t>GovDTF</a:t>
            </a:r>
            <a:endParaRPr lang="en-US" sz="1400" baseline="0" dirty="0"/>
          </a:p>
          <a:p>
            <a:pPr lvl="1"/>
            <a:r>
              <a:rPr lang="en-US" sz="1400" baseline="0" dirty="0"/>
              <a:t>And is not the remit of this call anyway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15ACA-AAF7-4B92-82A8-F27F195B1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169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FA70-486F-4B3F-A37C-D728F88D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BC-PSIG</a:t>
            </a:r>
            <a:r>
              <a:rPr lang="en-US" baseline="0" dirty="0"/>
              <a:t> 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BFDB0-7B5A-4EC1-8A5E-97307ED64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Interoperability RFI potential RFPs</a:t>
            </a:r>
          </a:p>
          <a:p>
            <a:pPr lvl="1"/>
            <a:r>
              <a:rPr lang="en-US" dirty="0"/>
              <a:t>Low level protocols ontology – too soon?</a:t>
            </a:r>
          </a:p>
          <a:p>
            <a:pPr lvl="1"/>
            <a:r>
              <a:rPr lang="en-US" dirty="0"/>
              <a:t>Treatments for domain concept models – ongoing </a:t>
            </a:r>
          </a:p>
          <a:p>
            <a:r>
              <a:rPr lang="en-US" dirty="0"/>
              <a:t>Tangle (Node)</a:t>
            </a:r>
            <a:r>
              <a:rPr lang="en-US" baseline="0" dirty="0"/>
              <a:t> RFC</a:t>
            </a:r>
          </a:p>
          <a:p>
            <a:pPr lvl="1"/>
            <a:r>
              <a:rPr lang="en-US" baseline="0" dirty="0"/>
              <a:t>With </a:t>
            </a:r>
            <a:r>
              <a:rPr lang="en-US" baseline="0" dirty="0" err="1"/>
              <a:t>Coordicide</a:t>
            </a:r>
            <a:r>
              <a:rPr lang="en-US" baseline="0" dirty="0"/>
              <a:t> features</a:t>
            </a:r>
          </a:p>
          <a:p>
            <a:pPr lvl="1"/>
            <a:r>
              <a:rPr lang="en-US" baseline="0" dirty="0"/>
              <a:t>Possibly draft</a:t>
            </a:r>
          </a:p>
          <a:p>
            <a:r>
              <a:rPr lang="en-US" dirty="0"/>
              <a:t>LETS RFP</a:t>
            </a:r>
          </a:p>
          <a:p>
            <a:r>
              <a:rPr lang="en-US" baseline="0" dirty="0"/>
              <a:t>Event Dispatcher RFP on hold</a:t>
            </a:r>
          </a:p>
          <a:p>
            <a:r>
              <a:rPr lang="en-US" baseline="0" dirty="0"/>
              <a:t>DIDO </a:t>
            </a:r>
          </a:p>
          <a:p>
            <a:pPr lvl="1"/>
            <a:r>
              <a:rPr lang="en-US" baseline="0" dirty="0"/>
              <a:t>DIDO-CLI</a:t>
            </a:r>
          </a:p>
          <a:p>
            <a:pPr lvl="1"/>
            <a:r>
              <a:rPr lang="en-US" baseline="0" dirty="0"/>
              <a:t>DIDO-RA, TE, others</a:t>
            </a:r>
          </a:p>
          <a:p>
            <a:r>
              <a:rPr lang="en-US" baseline="0" dirty="0"/>
              <a:t>New ideas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BFAEF-AFDF-4A3A-931D-396AF075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40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23261-FD4C-4E6C-B1A5-371D8610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Finance Items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F3449-36C5-40C7-B9C0-EA6AF9875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Including Notes from previous Monthly Updates</a:t>
            </a:r>
          </a:p>
          <a:p>
            <a:pPr lvl="1"/>
            <a:r>
              <a:rPr lang="en-US" sz="2000" dirty="0"/>
              <a:t>ACTUS</a:t>
            </a:r>
          </a:p>
          <a:p>
            <a:pPr lvl="2"/>
            <a:r>
              <a:rPr lang="en-US" sz="1600" dirty="0"/>
              <a:t>Liaising</a:t>
            </a:r>
            <a:r>
              <a:rPr lang="en-US" sz="1600" baseline="0" dirty="0"/>
              <a:t> </a:t>
            </a:r>
            <a:r>
              <a:rPr lang="en-US" sz="1600" dirty="0"/>
              <a:t>with FERM WG</a:t>
            </a:r>
          </a:p>
          <a:p>
            <a:pPr lvl="2"/>
            <a:r>
              <a:rPr lang="en-US" sz="1600" dirty="0"/>
              <a:t>FIBO Integration? 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/>
              <a:t>Dodd Frank (2010) OFR</a:t>
            </a:r>
            <a:r>
              <a:rPr lang="en-US" sz="2000" baseline="0" dirty="0"/>
              <a:t> requirements for 2 databases</a:t>
            </a:r>
          </a:p>
          <a:p>
            <a:pPr lvl="2"/>
            <a:r>
              <a:rPr lang="en-US" sz="1800" dirty="0"/>
              <a:t>Legal entity identifier (done via GLIEF)</a:t>
            </a:r>
          </a:p>
          <a:p>
            <a:pPr lvl="2"/>
            <a:r>
              <a:rPr lang="en-US" sz="1800" dirty="0"/>
              <a:t>Financial Industry Reference Database (FIRD)</a:t>
            </a:r>
          </a:p>
          <a:p>
            <a:pPr lvl="1"/>
            <a:r>
              <a:rPr lang="en-US" sz="2400" baseline="0" dirty="0"/>
              <a:t>ISB looking for semantics of cash</a:t>
            </a:r>
          </a:p>
          <a:p>
            <a:pPr lvl="1"/>
            <a:r>
              <a:rPr lang="en-US" sz="2400" baseline="0" dirty="0"/>
              <a:t>SEC / FASB looking to OMG to help define semantics of these kinds of concept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B4BD4-48F3-46D8-B433-7C3B5EF0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40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ACE3F-1EED-4F19-80B4-68495563C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FIGI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3E5C9-A723-4B85-9F12-D61D34760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And ID for Crypto Assets WG</a:t>
            </a:r>
          </a:p>
          <a:p>
            <a:pPr lvl="1"/>
            <a:r>
              <a:rPr lang="en-US" sz="2000" dirty="0"/>
              <a:t>Originates</a:t>
            </a:r>
            <a:r>
              <a:rPr lang="en-US" sz="2000" baseline="0" dirty="0"/>
              <a:t> requirements for the FIGI </a:t>
            </a:r>
          </a:p>
          <a:p>
            <a:pPr lvl="1"/>
            <a:r>
              <a:rPr lang="en-US" sz="2000" baseline="0" dirty="0"/>
              <a:t>More on crypto assets</a:t>
            </a:r>
          </a:p>
          <a:p>
            <a:pPr lvl="1"/>
            <a:r>
              <a:rPr lang="en-US" sz="2000" baseline="0" dirty="0"/>
              <a:t>Maintenance guidelines for provider on criteria for determining which crypto assets get IDs and which do not (location issues, exposure etc.)</a:t>
            </a:r>
          </a:p>
          <a:p>
            <a:pPr lvl="1"/>
            <a:r>
              <a:rPr lang="en-US" sz="2000" baseline="0" dirty="0"/>
              <a:t>See also Crypto Compare, </a:t>
            </a:r>
            <a:r>
              <a:rPr lang="en-US" sz="2000" baseline="0" dirty="0" err="1"/>
              <a:t>Kaiko</a:t>
            </a:r>
            <a:endParaRPr lang="en-US" sz="2000" baseline="0" dirty="0"/>
          </a:p>
          <a:p>
            <a:pPr lvl="0"/>
            <a:r>
              <a:rPr lang="en-US" sz="2400" dirty="0"/>
              <a:t>RTF is open – extending to Sept (was June) for late requirements and potential spec ripple effects</a:t>
            </a:r>
          </a:p>
          <a:p>
            <a:pPr lvl="0"/>
            <a:r>
              <a:rPr lang="en-US" sz="2400" dirty="0"/>
              <a:t>Potential</a:t>
            </a:r>
            <a:r>
              <a:rPr lang="en-US" sz="2400" baseline="0" dirty="0"/>
              <a:t> new digital coin developments may also be relevant to this ID4CA group e.g. New York State</a:t>
            </a:r>
          </a:p>
          <a:p>
            <a:pPr lvl="0"/>
            <a:r>
              <a:rPr lang="en-US" sz="2400" baseline="0" dirty="0"/>
              <a:t>Update Mar 2020: things may be evolving from the above; WG continues to meet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1F49B-CB18-4184-BB79-84F317EB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8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EE26C-14F6-41E4-90CE-510F2052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CCC22-FD2B-4838-93A5-9BA5DC642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/>
              <a:t>‘</a:t>
            </a:r>
            <a:r>
              <a:rPr lang="en-US" sz="2200" dirty="0" err="1"/>
              <a:t>RegTech</a:t>
            </a:r>
            <a:r>
              <a:rPr lang="en-US" sz="2200" dirty="0"/>
              <a:t>’ is now with Gov DTF</a:t>
            </a:r>
          </a:p>
          <a:p>
            <a:pPr lvl="0"/>
            <a:r>
              <a:rPr lang="en-US" sz="2400" dirty="0"/>
              <a:t>‘Financial Transparency’ - </a:t>
            </a:r>
            <a:r>
              <a:rPr lang="en-US" sz="2400" dirty="0" err="1"/>
              <a:t>GovDTF</a:t>
            </a:r>
            <a:endParaRPr lang="en-US" sz="2400" dirty="0"/>
          </a:p>
          <a:p>
            <a:pPr lvl="0"/>
            <a:r>
              <a:rPr lang="en-US" sz="2400" dirty="0"/>
              <a:t>‘</a:t>
            </a:r>
            <a:r>
              <a:rPr lang="en-US" sz="2400" dirty="0" err="1"/>
              <a:t>RegTech</a:t>
            </a:r>
            <a:r>
              <a:rPr lang="en-US" sz="2400" dirty="0"/>
              <a:t>’ - </a:t>
            </a:r>
            <a:r>
              <a:rPr lang="en-US" sz="2400" dirty="0" err="1"/>
              <a:t>GovDTF</a:t>
            </a:r>
            <a:endParaRPr lang="en-US" sz="2400" dirty="0"/>
          </a:p>
          <a:p>
            <a:pPr lvl="0"/>
            <a:r>
              <a:rPr lang="en-US" sz="2400" dirty="0"/>
              <a:t>‘Digital Future’  -  </a:t>
            </a:r>
            <a:r>
              <a:rPr lang="en-US" sz="2400" dirty="0" err="1"/>
              <a:t>GovDTF</a:t>
            </a:r>
            <a:endParaRPr lang="en-US" sz="2400" dirty="0"/>
          </a:p>
          <a:p>
            <a:pPr lvl="0"/>
            <a:r>
              <a:rPr lang="en-US" sz="2400" dirty="0"/>
              <a:t>‘Digital Transformation’ - </a:t>
            </a:r>
            <a:r>
              <a:rPr lang="en-US" sz="2400" dirty="0" err="1"/>
              <a:t>GovDTF</a:t>
            </a:r>
            <a:endParaRPr lang="en-US" sz="2400" dirty="0"/>
          </a:p>
          <a:p>
            <a:pPr lvl="0"/>
            <a:r>
              <a:rPr lang="en-US" sz="2400" dirty="0"/>
              <a:t>‘FinTech’ – finance (FDTF)</a:t>
            </a:r>
          </a:p>
          <a:p>
            <a:pPr lvl="1"/>
            <a:r>
              <a:rPr lang="en-US" sz="2000" dirty="0"/>
              <a:t>Can</a:t>
            </a:r>
            <a:r>
              <a:rPr lang="en-US" sz="2000" baseline="0" dirty="0"/>
              <a:t> </a:t>
            </a:r>
            <a:r>
              <a:rPr lang="en-US" sz="2000" dirty="0"/>
              <a:t>use existing drafts but not voted on</a:t>
            </a:r>
          </a:p>
          <a:p>
            <a:pPr lvl="0"/>
            <a:r>
              <a:rPr lang="en-US" sz="2400" dirty="0"/>
              <a:t>‘</a:t>
            </a:r>
            <a:r>
              <a:rPr lang="en-US" sz="2400" dirty="0" err="1"/>
              <a:t>InsurTech</a:t>
            </a:r>
            <a:r>
              <a:rPr lang="en-US" sz="2400" dirty="0"/>
              <a:t>’ – FDTF; as above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23ED5-9F64-485F-82D4-F604CE57D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13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07B86-E7A1-49BB-92C9-5C39564E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FDTF Ongoing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39579-CEA6-4401-BA03-B12DFEF7D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Joint activities and Liaisons</a:t>
            </a:r>
          </a:p>
          <a:p>
            <a:pPr lvl="1"/>
            <a:r>
              <a:rPr lang="en-US" sz="2000" baseline="0" dirty="0"/>
              <a:t>Blockchain PSIG</a:t>
            </a:r>
          </a:p>
          <a:p>
            <a:pPr lvl="1"/>
            <a:r>
              <a:rPr lang="en-US" sz="2000" baseline="0" dirty="0"/>
              <a:t>Blockchain PSIG and MARS Joint Initiatives</a:t>
            </a:r>
          </a:p>
          <a:p>
            <a:pPr lvl="2"/>
            <a:r>
              <a:rPr lang="en-US" baseline="0" dirty="0"/>
              <a:t>DLT Interoperability RFI (with MARS)</a:t>
            </a:r>
          </a:p>
          <a:p>
            <a:pPr lvl="2"/>
            <a:r>
              <a:rPr lang="en-US" baseline="0" dirty="0"/>
              <a:t>IOTA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(with MARS)</a:t>
            </a:r>
            <a:endParaRPr lang="en-US" sz="1600" baseline="0" dirty="0"/>
          </a:p>
          <a:p>
            <a:pPr lvl="2"/>
            <a:r>
              <a:rPr lang="en-US" baseline="0" dirty="0"/>
              <a:t>DIDO-RA 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(with MARS)</a:t>
            </a:r>
            <a:endParaRPr lang="en-US" sz="1600" baseline="0" dirty="0"/>
          </a:p>
          <a:p>
            <a:pPr lvl="1"/>
            <a:r>
              <a:rPr lang="en-US" sz="2000" baseline="0" dirty="0"/>
              <a:t>IDs for Crypto Assets WG</a:t>
            </a:r>
          </a:p>
          <a:p>
            <a:pPr lvl="1"/>
            <a:r>
              <a:rPr lang="en-US" sz="2000" baseline="0" dirty="0"/>
              <a:t>Federated Enterprise Risk Management (FERM) WG</a:t>
            </a:r>
          </a:p>
          <a:p>
            <a:pPr lvl="0"/>
            <a:r>
              <a:rPr lang="en-US" sz="2400" baseline="0" dirty="0"/>
              <a:t>Active Standards Efforts</a:t>
            </a:r>
          </a:p>
          <a:p>
            <a:pPr lvl="1"/>
            <a:r>
              <a:rPr lang="en-US" sz="2000" baseline="0" dirty="0"/>
              <a:t>FIBO (FIBO v2)</a:t>
            </a:r>
          </a:p>
          <a:p>
            <a:pPr lvl="1"/>
            <a:r>
              <a:rPr lang="en-US" sz="2000" baseline="0" dirty="0"/>
              <a:t>FIGI (ID4CA is FIGI next version)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FEE14-4C38-4657-9F64-FC2BE278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6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400" dirty="0"/>
              <a:t>News</a:t>
            </a:r>
          </a:p>
          <a:p>
            <a:r>
              <a:rPr lang="en-US" sz="2400" dirty="0"/>
              <a:t>Housekeeping – email lists</a:t>
            </a:r>
          </a:p>
          <a:p>
            <a:r>
              <a:rPr lang="en-US" sz="2400" dirty="0"/>
              <a:t>Agenda Planning – ‘Orlando’</a:t>
            </a:r>
          </a:p>
          <a:p>
            <a:pPr lvl="1"/>
            <a:r>
              <a:rPr lang="en-US" sz="2000" dirty="0"/>
              <a:t>FDTF and Blockchain</a:t>
            </a:r>
            <a:r>
              <a:rPr lang="en-US" sz="2000" baseline="0" dirty="0"/>
              <a:t> PSIG agendas</a:t>
            </a:r>
          </a:p>
          <a:p>
            <a:pPr lvl="1"/>
            <a:r>
              <a:rPr lang="en-US" sz="2000" dirty="0"/>
              <a:t>Room block bookings</a:t>
            </a:r>
          </a:p>
          <a:p>
            <a:pPr lvl="1"/>
            <a:r>
              <a:rPr lang="en-US" sz="2000" dirty="0"/>
              <a:t>Liaisons</a:t>
            </a:r>
          </a:p>
          <a:p>
            <a:r>
              <a:rPr lang="en-US" sz="2400" dirty="0"/>
              <a:t>FDTF ongoing activities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/>
              <a:t>FDTF possible future activities</a:t>
            </a:r>
            <a:endParaRPr lang="en-US" sz="2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400" dirty="0">
              <a:effectLst/>
            </a:endParaRPr>
          </a:p>
          <a:p>
            <a:r>
              <a:rPr lang="en-US" sz="2400" dirty="0"/>
              <a:t>FIBO Status Takeaway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7B13F-1614-4CFD-84C0-9F750517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FDTF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5E9C3-E354-4ABA-8215-F7BEC16EC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FIGI - RTF chartered to support crypto</a:t>
            </a:r>
          </a:p>
          <a:p>
            <a:pPr lvl="1"/>
            <a:r>
              <a:rPr lang="en-US" dirty="0"/>
              <a:t>Crypto coin / ICOs</a:t>
            </a:r>
          </a:p>
          <a:p>
            <a:pPr lvl="1"/>
            <a:r>
              <a:rPr lang="en-US" dirty="0"/>
              <a:t>Crypto</a:t>
            </a:r>
            <a:r>
              <a:rPr lang="en-US" baseline="0" dirty="0"/>
              <a:t> exchange pairs (and crypto to fiat)</a:t>
            </a:r>
          </a:p>
          <a:p>
            <a:pPr lvl="1"/>
            <a:r>
              <a:rPr lang="en-US" baseline="0" dirty="0"/>
              <a:t>Crypto assets</a:t>
            </a:r>
          </a:p>
          <a:p>
            <a:pPr lvl="0"/>
            <a:r>
              <a:rPr lang="en-US" dirty="0"/>
              <a:t>FIBO</a:t>
            </a:r>
          </a:p>
          <a:p>
            <a:pPr lvl="1"/>
            <a:r>
              <a:rPr lang="en-US" dirty="0"/>
              <a:t>FIBO v2 FTF working on process alignment</a:t>
            </a:r>
          </a:p>
          <a:p>
            <a:pPr lvl="1"/>
            <a:r>
              <a:rPr lang="en-US" dirty="0"/>
              <a:t>Move to single URI </a:t>
            </a:r>
            <a:endParaRPr lang="en-US" baseline="0" dirty="0"/>
          </a:p>
          <a:p>
            <a:pPr lvl="1"/>
            <a:r>
              <a:rPr lang="en-US" baseline="0" dirty="0"/>
              <a:t>Smoother generation of future TF/RTF reports, redline,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9F3B2-A752-4882-AA01-A9C6622D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0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582A0-17B6-45CD-A169-FAC28F04C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FDTF Directions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2761-226E-4CA3-8D75-EC97A2FFF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Regulatory: </a:t>
            </a:r>
          </a:p>
          <a:p>
            <a:pPr lvl="1"/>
            <a:r>
              <a:rPr lang="en-US" sz="1800" dirty="0"/>
              <a:t>Monitor</a:t>
            </a:r>
            <a:r>
              <a:rPr lang="en-US" sz="1800" baseline="0" dirty="0"/>
              <a:t> </a:t>
            </a:r>
            <a:r>
              <a:rPr lang="en-US" sz="1800" dirty="0"/>
              <a:t>regulatory initiatives and requirements</a:t>
            </a:r>
          </a:p>
          <a:p>
            <a:pPr lvl="2"/>
            <a:r>
              <a:rPr lang="en-US" sz="1600" dirty="0"/>
              <a:t>BCBS239</a:t>
            </a:r>
          </a:p>
          <a:p>
            <a:pPr lvl="2"/>
            <a:r>
              <a:rPr lang="en-US" sz="1600" dirty="0"/>
              <a:t>EU / ECB</a:t>
            </a:r>
          </a:p>
          <a:p>
            <a:pPr lvl="2"/>
            <a:r>
              <a:rPr lang="en-US" sz="1600" dirty="0"/>
              <a:t>US – SEC, CFTC, Fed, OFR etc. </a:t>
            </a:r>
          </a:p>
          <a:p>
            <a:pPr lvl="2"/>
            <a:r>
              <a:rPr lang="en-US" sz="1600" dirty="0"/>
              <a:t>BoE, PRA/FCA etc. </a:t>
            </a:r>
          </a:p>
          <a:p>
            <a:pPr lvl="1"/>
            <a:r>
              <a:rPr lang="en-US" sz="1800" dirty="0"/>
              <a:t>FCA </a:t>
            </a:r>
            <a:r>
              <a:rPr lang="en-US" sz="1800" dirty="0" err="1"/>
              <a:t>PoC</a:t>
            </a:r>
            <a:r>
              <a:rPr lang="en-US" sz="1800" dirty="0"/>
              <a:t> and follow-ups</a:t>
            </a:r>
          </a:p>
          <a:p>
            <a:pPr lvl="2"/>
            <a:r>
              <a:rPr lang="en-US" sz="1600" dirty="0"/>
              <a:t>New interoperability thing at FCA (internationally)</a:t>
            </a:r>
          </a:p>
          <a:p>
            <a:pPr marL="1371600" lvl="3" indent="0">
              <a:buNone/>
            </a:pPr>
            <a:r>
              <a:rPr lang="en-US" sz="1400" dirty="0"/>
              <a:t> = Global Financial Innovation Network</a:t>
            </a:r>
          </a:p>
          <a:p>
            <a:pPr lvl="2"/>
            <a:r>
              <a:rPr lang="en-US" sz="1600" dirty="0"/>
              <a:t>OMG Observer status applied for</a:t>
            </a:r>
          </a:p>
          <a:p>
            <a:pPr lvl="1"/>
            <a:r>
              <a:rPr lang="en-US" sz="1800" dirty="0"/>
              <a:t>Term definitions</a:t>
            </a:r>
          </a:p>
          <a:p>
            <a:pPr lvl="2"/>
            <a:r>
              <a:rPr lang="en-US" sz="1400" dirty="0"/>
              <a:t>Initial 13 definitions (Amsterdam, June)</a:t>
            </a:r>
          </a:p>
          <a:p>
            <a:pPr lvl="2"/>
            <a:r>
              <a:rPr lang="en-US" sz="1400" dirty="0"/>
              <a:t>New definitions (Long Beach, December)</a:t>
            </a:r>
          </a:p>
          <a:p>
            <a:pPr lvl="2"/>
            <a:r>
              <a:rPr lang="en-US" sz="1400" dirty="0"/>
              <a:t>Input</a:t>
            </a:r>
            <a:r>
              <a:rPr lang="en-US" sz="1400" baseline="0" dirty="0"/>
              <a:t> </a:t>
            </a:r>
            <a:r>
              <a:rPr lang="en-US" sz="1400" dirty="0"/>
              <a:t>to the Data Coalition</a:t>
            </a:r>
          </a:p>
          <a:p>
            <a:pPr lvl="0"/>
            <a:r>
              <a:rPr lang="en-US" sz="2000" dirty="0"/>
              <a:t>Standards </a:t>
            </a:r>
          </a:p>
          <a:p>
            <a:pPr lvl="0"/>
            <a:r>
              <a:rPr lang="en-US" sz="2000" dirty="0"/>
              <a:t>Industry</a:t>
            </a:r>
            <a:r>
              <a:rPr lang="en-US" sz="2000" baseline="0" dirty="0"/>
              <a:t> </a:t>
            </a:r>
            <a:r>
              <a:rPr lang="en-US" sz="2000" dirty="0"/>
              <a:t>innovations</a:t>
            </a:r>
            <a:endParaRPr lang="en-US" sz="2000" baseline="0" dirty="0"/>
          </a:p>
          <a:p>
            <a:pPr lvl="0"/>
            <a:r>
              <a:rPr lang="en-US" sz="2000" baseline="0" dirty="0"/>
              <a:t>New tech – including Smart Contract, Crypto Assets (with BC-PSIG)</a:t>
            </a:r>
          </a:p>
          <a:p>
            <a:pPr lvl="0"/>
            <a:r>
              <a:rPr lang="en-US" sz="2000" baseline="0" dirty="0"/>
              <a:t>What else?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3DEDA-B77A-418E-B67F-5B990E6C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42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AF0B7-488B-4EBF-B42C-15DF8B505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dirty="0"/>
              <a:t>BC-PSIG and MARS Active 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AE31A-BE7A-43CE-98EF-B5B8C252F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Blockchain Ecosystem</a:t>
            </a:r>
            <a:r>
              <a:rPr lang="en-US" sz="2400" baseline="0" dirty="0"/>
              <a:t> </a:t>
            </a:r>
            <a:r>
              <a:rPr lang="en-US" sz="2400" dirty="0"/>
              <a:t>Interoperability RFPS</a:t>
            </a:r>
          </a:p>
          <a:p>
            <a:pPr lvl="1"/>
            <a:r>
              <a:rPr lang="en-US" sz="2000" dirty="0"/>
              <a:t>Protocol Ontology</a:t>
            </a:r>
          </a:p>
          <a:p>
            <a:pPr lvl="1"/>
            <a:r>
              <a:rPr lang="en-US" sz="2000" dirty="0"/>
              <a:t>Concept</a:t>
            </a:r>
            <a:r>
              <a:rPr lang="en-US" sz="2000" baseline="0" dirty="0"/>
              <a:t> models / ontology </a:t>
            </a:r>
            <a:r>
              <a:rPr lang="en-US" sz="2000" baseline="0" dirty="0" err="1"/>
              <a:t>treatents</a:t>
            </a:r>
            <a:endParaRPr lang="en-US" sz="2000" dirty="0"/>
          </a:p>
          <a:p>
            <a:pPr lvl="0"/>
            <a:r>
              <a:rPr lang="en-US" sz="24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Tangle (How to be a Node) Specification</a:t>
            </a:r>
          </a:p>
          <a:p>
            <a:pPr lvl="1"/>
            <a:r>
              <a:rPr lang="en-US" sz="20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Expected formal RFC first draft June</a:t>
            </a:r>
          </a:p>
          <a:p>
            <a:pPr lvl="1"/>
            <a:r>
              <a:rPr lang="en-US" sz="20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</a:t>
            </a:r>
            <a:r>
              <a:rPr lang="en-US" sz="200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Coordicide</a:t>
            </a:r>
            <a:endParaRPr lang="en-US" sz="20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20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</a:t>
            </a:r>
            <a:r>
              <a:rPr lang="en-US" sz="20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features e.g. ‘Chrysalis’</a:t>
            </a:r>
            <a:endParaRPr lang="en-US" sz="20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4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Linked Encrypted Data Streams (LETS)</a:t>
            </a:r>
            <a:r>
              <a:rPr lang="en-US" sz="24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RFP</a:t>
            </a:r>
            <a:endParaRPr lang="en-US" sz="24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20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MAM as potential submission in response</a:t>
            </a:r>
          </a:p>
          <a:p>
            <a:pPr lvl="0"/>
            <a:r>
              <a:rPr lang="en-US" sz="24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‘Event Dispatcher’ RFP </a:t>
            </a:r>
          </a:p>
          <a:p>
            <a:pPr lvl="1"/>
            <a:r>
              <a:rPr lang="en-US" sz="20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EEE</a:t>
            </a:r>
            <a:r>
              <a:rPr lang="en-US" sz="20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IoT-specific exemplar</a:t>
            </a:r>
          </a:p>
          <a:p>
            <a:pPr lvl="1"/>
            <a:r>
              <a:rPr lang="en-US" sz="20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Later than LETS</a:t>
            </a:r>
            <a:endParaRPr lang="en-US" sz="20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B3B68-8FC2-4FEA-BA18-E9E77E58D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830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E7E1B-29AA-43F5-9EEB-FCEB5E643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FIBO URI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FFACD-C8C2-404C-A81C-07467C80E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/>
              <a:t>EDMC and OMG management open to all proposals 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of EDM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Council URIs for both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URIs for EDMC and OMG as at present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of W3C community facility for URI redirection</a:t>
            </a:r>
          </a:p>
          <a:p>
            <a:pPr lvl="0" rtl="0" fontAlgn="base"/>
            <a:r>
              <a:rPr lang="en-US" dirty="0">
                <a:effectLst/>
              </a:rPr>
              <a:t>Precise proposal to adopt not yet determined</a:t>
            </a:r>
          </a:p>
          <a:p>
            <a:pPr lvl="0"/>
            <a:r>
              <a:rPr lang="en-US" baseline="0" dirty="0"/>
              <a:t>Preference is the W3C solution (single W3C based URIs), with redirection to either source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CFC911-1FFD-44A3-9E4C-3D9A20284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03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6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7D3F8-86EC-4FAB-B2B2-BFB1E452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v2 –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A0D5-2557-4BD3-ABFB-79228CE94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‘Finalization Task Force’ (FTF) </a:t>
            </a:r>
          </a:p>
          <a:p>
            <a:pPr lvl="1"/>
            <a:r>
              <a:rPr lang="en-US" sz="1600" dirty="0"/>
              <a:t>Chartered</a:t>
            </a:r>
            <a:r>
              <a:rPr lang="en-US" sz="1600" baseline="0" dirty="0"/>
              <a:t> </a:t>
            </a:r>
            <a:r>
              <a:rPr lang="en-US" sz="1600" dirty="0"/>
              <a:t>at the OMG meeting (December 2018)</a:t>
            </a:r>
          </a:p>
          <a:p>
            <a:pPr lvl="1"/>
            <a:r>
              <a:rPr lang="en-US" sz="1600" dirty="0"/>
              <a:t>Re-chartered as FTF2 in Dec 2019</a:t>
            </a:r>
          </a:p>
          <a:p>
            <a:pPr lvl="1"/>
            <a:r>
              <a:rPr lang="en-US" sz="1800" dirty="0"/>
              <a:t>This inherits the JIRAs listed for the FIBO v1 RTFs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Will generate OMG </a:t>
            </a:r>
            <a:r>
              <a:rPr lang="en-US" sz="1800" dirty="0" err="1"/>
              <a:t>Jiras</a:t>
            </a:r>
            <a:r>
              <a:rPr lang="en-US" sz="1800" dirty="0"/>
              <a:t> for changes since EDMC FIBO 2018Q2.5</a:t>
            </a:r>
            <a:r>
              <a:rPr lang="en-US" sz="1800" baseline="0" dirty="0"/>
              <a:t> </a:t>
            </a:r>
            <a:endParaRPr lang="en-US" sz="2800" dirty="0"/>
          </a:p>
          <a:p>
            <a:pPr lvl="2">
              <a:spcBef>
                <a:spcPts val="600"/>
              </a:spcBef>
            </a:pPr>
            <a:r>
              <a:rPr lang="en-US" sz="1800" dirty="0"/>
              <a:t>Will bring forward only those v1 </a:t>
            </a:r>
            <a:r>
              <a:rPr lang="en-US" sz="1800" dirty="0" err="1"/>
              <a:t>Jiras</a:t>
            </a:r>
            <a:r>
              <a:rPr lang="en-US" sz="1800" dirty="0"/>
              <a:t> that remain applicable</a:t>
            </a:r>
          </a:p>
          <a:p>
            <a:pPr lvl="1"/>
            <a:r>
              <a:rPr lang="en-US" sz="1800" dirty="0"/>
              <a:t>Beta1 published January 11 2019</a:t>
            </a:r>
          </a:p>
          <a:p>
            <a:pPr lvl="1"/>
            <a:r>
              <a:rPr lang="en-US" sz="1800" dirty="0"/>
              <a:t>Date for comments was Feb 28</a:t>
            </a:r>
          </a:p>
          <a:p>
            <a:pPr lvl="1"/>
            <a:r>
              <a:rPr lang="en-US" sz="1800" dirty="0"/>
              <a:t>FTF due to report in June 2020</a:t>
            </a:r>
          </a:p>
          <a:p>
            <a:pPr lvl="2"/>
            <a:r>
              <a:rPr lang="en-US" sz="1400" dirty="0"/>
              <a:t>Was March – motion to extend to be raised</a:t>
            </a:r>
            <a:r>
              <a:rPr lang="en-US" sz="1400" baseline="0" dirty="0"/>
              <a:t> at March plenary</a:t>
            </a:r>
            <a:endParaRPr lang="en-US" sz="1400" dirty="0"/>
          </a:p>
          <a:p>
            <a:pPr lvl="0"/>
            <a:r>
              <a:rPr lang="en-US" sz="2000" dirty="0"/>
              <a:t>Subsequent changes are in later RTFs which will run quarterly tracking the preceding EDM Council Quarterly Release</a:t>
            </a:r>
          </a:p>
          <a:p>
            <a:pPr lvl="1"/>
            <a:r>
              <a:rPr lang="en-US" sz="1800" dirty="0"/>
              <a:t>EDM Council would also need to provide some automation for the transformation for EDM Council OWL to OMG OWL</a:t>
            </a:r>
          </a:p>
          <a:p>
            <a:pPr lvl="1"/>
            <a:r>
              <a:rPr lang="en-US" sz="1800" baseline="0" dirty="0"/>
              <a:t>New challenges: use of GitHub rather than Jira at EDM Council</a:t>
            </a:r>
          </a:p>
          <a:p>
            <a:pPr lvl="2"/>
            <a:r>
              <a:rPr lang="en-US" sz="1400" dirty="0"/>
              <a:t>Either clone to EDMC </a:t>
            </a:r>
            <a:r>
              <a:rPr lang="en-US" sz="1400" dirty="0" err="1"/>
              <a:t>Jiras</a:t>
            </a:r>
            <a:r>
              <a:rPr lang="en-US" sz="1400" dirty="0"/>
              <a:t> per original process OR generate CSV for OMG Jira import directly</a:t>
            </a:r>
          </a:p>
          <a:p>
            <a:pPr lvl="2"/>
            <a:r>
              <a:rPr lang="en-US" sz="1400" dirty="0"/>
              <a:t>Requires that disposition, granularity, metadata etc. in GitHub match that needed in Jira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9DBF-F949-492A-A109-27A121EE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5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Foundations</a:t>
            </a:r>
            <a:endParaRPr lang="en-US" sz="1800" dirty="0"/>
          </a:p>
          <a:p>
            <a:pPr lvl="1"/>
            <a:r>
              <a:rPr lang="en-US" sz="1400" dirty="0"/>
              <a:t>1.2 RTF reported in </a:t>
            </a:r>
            <a:r>
              <a:rPr lang="en-US" sz="1400" baseline="0" dirty="0"/>
              <a:t>March 2017</a:t>
            </a:r>
          </a:p>
          <a:p>
            <a:pPr lvl="1"/>
            <a:r>
              <a:rPr lang="en-US" sz="1400" baseline="0" dirty="0"/>
              <a:t>1.3 RTF chartered Sept 2017</a:t>
            </a:r>
          </a:p>
          <a:p>
            <a:pPr lvl="2"/>
            <a:r>
              <a:rPr lang="en-US" sz="1400" dirty="0"/>
              <a:t>Extended to March 2020</a:t>
            </a:r>
          </a:p>
          <a:p>
            <a:pPr lvl="2"/>
            <a:r>
              <a:rPr lang="en-US" sz="1400" baseline="0" dirty="0"/>
              <a:t>Motion to extend to July (for June) at Reston plenary</a:t>
            </a:r>
          </a:p>
          <a:p>
            <a:r>
              <a:rPr lang="en-US" sz="1400" dirty="0"/>
              <a:t>Business Entities</a:t>
            </a:r>
          </a:p>
          <a:p>
            <a:pPr lvl="1"/>
            <a:r>
              <a:rPr lang="en-US" sz="1400" dirty="0"/>
              <a:t>1.2 RTF</a:t>
            </a:r>
            <a:r>
              <a:rPr lang="en-US" sz="14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effectLst/>
              </a:rPr>
              <a:t>Separate urgent issue – to be actioned by the RTF</a:t>
            </a:r>
          </a:p>
          <a:p>
            <a:pPr lvl="2">
              <a:defRPr/>
            </a:pPr>
            <a:r>
              <a:rPr lang="en-US" sz="1400" dirty="0"/>
              <a:t>Extended to March 2020</a:t>
            </a:r>
          </a:p>
          <a:p>
            <a:pPr lvl="2">
              <a:defRPr/>
            </a:pPr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July (for June) at Reston plenary</a:t>
            </a:r>
            <a:endParaRPr lang="en-US" sz="1400" kern="1200" baseline="0" dirty="0">
              <a:solidFill>
                <a:schemeClr val="tx1"/>
              </a:solidFill>
              <a:effectLst/>
            </a:endParaRPr>
          </a:p>
          <a:p>
            <a:r>
              <a:rPr lang="en-US" sz="1400" dirty="0"/>
              <a:t>Indices and Indicators</a:t>
            </a:r>
          </a:p>
          <a:p>
            <a:pPr lvl="1"/>
            <a:r>
              <a:rPr lang="en-US" sz="1400" dirty="0"/>
              <a:t>1.1 RTF chartered in Sept 2016</a:t>
            </a:r>
          </a:p>
          <a:p>
            <a:pPr lvl="2" rtl="0" fontAlgn="base"/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March 2020</a:t>
            </a:r>
            <a:endParaRPr lang="en-US" sz="1400" dirty="0">
              <a:effectLst/>
            </a:endParaRPr>
          </a:p>
          <a:p>
            <a:pPr lvl="2"/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July (for June) at Reston plenary</a:t>
            </a:r>
          </a:p>
          <a:p>
            <a:r>
              <a:rPr lang="en-US" sz="1600" dirty="0"/>
              <a:t>Financial Business and Commerce (FBC) </a:t>
            </a:r>
          </a:p>
          <a:p>
            <a:pPr lvl="1"/>
            <a:r>
              <a:rPr lang="en-US" sz="1400" dirty="0"/>
              <a:t>New RTF 1.1 chartered in September 2016</a:t>
            </a:r>
          </a:p>
          <a:p>
            <a:pPr lvl="2" rtl="0" fontAlgn="base"/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March 2020</a:t>
            </a:r>
            <a:endParaRPr lang="en-US" sz="1400" dirty="0">
              <a:effectLst/>
            </a:endParaRPr>
          </a:p>
          <a:p>
            <a:pPr lvl="2"/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July (for June) at Reston plenary</a:t>
            </a:r>
            <a:endParaRPr lang="en-US" sz="1400" dirty="0"/>
          </a:p>
          <a:p>
            <a:pPr lvl="0"/>
            <a:r>
              <a:rPr lang="en-US" sz="1600" dirty="0"/>
              <a:t>These remain in existence until FIBO2 is approved</a:t>
            </a:r>
          </a:p>
          <a:p>
            <a:pPr lvl="1"/>
            <a:r>
              <a:rPr lang="en-US" sz="1400" dirty="0"/>
              <a:t>Needed for approving urgent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FIBO Content and Status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Jargon Blaster</a:t>
            </a:r>
            <a:endParaRPr lang="en-US" sz="28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1657350"/>
            <a:ext cx="5486400" cy="2857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1" y="2000250"/>
            <a:ext cx="5486399" cy="40005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2914650"/>
            <a:ext cx="5486400" cy="13144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Contract Ontologies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4286250"/>
            <a:ext cx="5486400" cy="5143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5429250"/>
            <a:ext cx="5486400" cy="571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Concepts relating to individual institutions, reporting requirements etc.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8800" y="4857750"/>
            <a:ext cx="5486400" cy="5143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00250" y="3514725"/>
            <a:ext cx="2457450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29150" y="3514725"/>
            <a:ext cx="2514600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00250" y="3857625"/>
            <a:ext cx="2457450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29150" y="3857625"/>
            <a:ext cx="2514600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86400" y="2457450"/>
            <a:ext cx="1830304" cy="40005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00250" y="3200400"/>
            <a:ext cx="2457450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29150" y="3200400"/>
            <a:ext cx="2514600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2785" y="2457450"/>
            <a:ext cx="1777666" cy="400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2457450"/>
            <a:ext cx="1771650" cy="400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2610593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228976" y="2000250"/>
            <a:ext cx="4086224" cy="4000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000250"/>
            <a:ext cx="4171950" cy="4000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1657350"/>
            <a:ext cx="54864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1" y="2000250"/>
            <a:ext cx="5486399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2914650"/>
            <a:ext cx="5486400" cy="1314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Contract Ontologies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4286250"/>
            <a:ext cx="5486400" cy="51435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5429250"/>
            <a:ext cx="5486400" cy="5715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Concepts relating to individual institutions, reporting requirements etc.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8800" y="4857750"/>
            <a:ext cx="5486400" cy="51435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00250" y="3514725"/>
            <a:ext cx="2457450" cy="257175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29150" y="3514725"/>
            <a:ext cx="2514600" cy="257175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00250" y="3857625"/>
            <a:ext cx="2457450" cy="2571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29150" y="3857625"/>
            <a:ext cx="2514600" cy="2571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00250" y="3200400"/>
            <a:ext cx="2457450" cy="2571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29150" y="3200400"/>
            <a:ext cx="2514600" cy="257175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86200" y="857250"/>
            <a:ext cx="4114800" cy="742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2200" y="908384"/>
            <a:ext cx="1600200" cy="2376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71989" y="1248276"/>
            <a:ext cx="1594935" cy="237624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72200" y="1248276"/>
            <a:ext cx="1600200" cy="23762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Spec Release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71989" y="914400"/>
            <a:ext cx="1600200" cy="2376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86400" y="2457450"/>
            <a:ext cx="1830304" cy="4000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22785" y="2457450"/>
            <a:ext cx="1777666" cy="4000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57600" y="2457450"/>
            <a:ext cx="1771650" cy="4000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2000250" y="3518927"/>
            <a:ext cx="514350" cy="24877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507FC19-01DD-4F98-94FF-4D09BCF314A0}"/>
              </a:ext>
            </a:extLst>
          </p:cNvPr>
          <p:cNvSpPr/>
          <p:nvPr/>
        </p:nvSpPr>
        <p:spPr>
          <a:xfrm>
            <a:off x="4629150" y="3200400"/>
            <a:ext cx="1371600" cy="2571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5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 lvl="0"/>
            <a:r>
              <a:rPr lang="en-US" sz="2400" dirty="0"/>
              <a:t>June Quarterly Meeting – all virtual (as March)</a:t>
            </a:r>
          </a:p>
          <a:p>
            <a:pPr lvl="0"/>
            <a:r>
              <a:rPr lang="en-US" sz="2400" dirty="0"/>
              <a:t>FIBO </a:t>
            </a:r>
          </a:p>
          <a:p>
            <a:pPr lvl="1"/>
            <a:r>
              <a:rPr lang="en-US" sz="2000" dirty="0"/>
              <a:t>Looking to do a FIBO 2.1 RFC in place of FIBO 2.0 FTF Report</a:t>
            </a:r>
          </a:p>
          <a:p>
            <a:pPr lvl="1"/>
            <a:r>
              <a:rPr lang="en-US" sz="2000" dirty="0"/>
              <a:t>Ongoing discussions on ontology documentation requirements</a:t>
            </a:r>
          </a:p>
          <a:p>
            <a:pPr lvl="1"/>
            <a:r>
              <a:rPr lang="en-US" sz="2000" dirty="0"/>
              <a:t>EDMC and omg liaising directly on Jira / GitHub alignment</a:t>
            </a:r>
          </a:p>
          <a:p>
            <a:pPr lvl="0"/>
            <a:r>
              <a:rPr lang="en-US" sz="2400" dirty="0"/>
              <a:t>Blockchain PSIG</a:t>
            </a:r>
          </a:p>
          <a:p>
            <a:pPr lvl="1"/>
            <a:r>
              <a:rPr lang="en-US" sz="1800" dirty="0"/>
              <a:t>Possible RFPs from the Interoperability RFI</a:t>
            </a:r>
          </a:p>
          <a:p>
            <a:pPr lvl="1"/>
            <a:r>
              <a:rPr lang="en-US" sz="1800" dirty="0"/>
              <a:t>Possible SSID RFP – gap</a:t>
            </a:r>
            <a:r>
              <a:rPr lang="en-US" sz="1800" baseline="0" dirty="0"/>
              <a:t> analysis ongoing</a:t>
            </a:r>
            <a:endParaRPr lang="en-US" sz="1800" dirty="0"/>
          </a:p>
          <a:p>
            <a:pPr lvl="1"/>
            <a:r>
              <a:rPr lang="en-US" sz="1800" dirty="0"/>
              <a:t>IOTA Tangle – to be targeted at </a:t>
            </a:r>
            <a:r>
              <a:rPr lang="en-US" sz="1800" dirty="0" err="1"/>
              <a:t>Coordicide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54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Reporting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A5A7-9B38-47F7-A6B9-4B7606BD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Housekeeping:</a:t>
            </a:r>
            <a:r>
              <a:rPr lang="en-US" baseline="0" dirty="0"/>
              <a:t> Email lists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4E4FC-6656-4A41-824A-68A527DBA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fdtf@omg.org is a closed list</a:t>
            </a:r>
          </a:p>
          <a:p>
            <a:pPr lvl="1"/>
            <a:r>
              <a:rPr lang="en-US" dirty="0"/>
              <a:t>We no longer blind</a:t>
            </a:r>
            <a:r>
              <a:rPr lang="en-US" baseline="0" dirty="0"/>
              <a:t> copy other attendees</a:t>
            </a:r>
          </a:p>
          <a:p>
            <a:pPr lvl="1"/>
            <a:r>
              <a:rPr lang="en-US" baseline="0" dirty="0"/>
              <a:t>3 of those attendees wish to remain informed</a:t>
            </a:r>
          </a:p>
          <a:p>
            <a:pPr lvl="0"/>
            <a:r>
              <a:rPr lang="en-US" dirty="0" err="1"/>
              <a:t>financefriends</a:t>
            </a:r>
            <a:r>
              <a:rPr lang="en-US" dirty="0"/>
              <a:t> also exists (open list)</a:t>
            </a:r>
          </a:p>
          <a:p>
            <a:pPr lvl="0"/>
            <a:r>
              <a:rPr lang="en-US" dirty="0"/>
              <a:t>Proposal: do maybe a quarterly update for the</a:t>
            </a:r>
            <a:r>
              <a:rPr lang="en-US" baseline="0" dirty="0"/>
              <a:t> wider community? </a:t>
            </a:r>
          </a:p>
          <a:p>
            <a:pPr lvl="1"/>
            <a:r>
              <a:rPr lang="en-US" dirty="0"/>
              <a:t>These monthly updates not really of interest to them</a:t>
            </a:r>
          </a:p>
          <a:p>
            <a:pPr lvl="1"/>
            <a:r>
              <a:rPr lang="en-US" dirty="0"/>
              <a:t>OR  do an occasional </a:t>
            </a:r>
            <a:r>
              <a:rPr lang="en-US" dirty="0" err="1"/>
              <a:t>updae</a:t>
            </a:r>
            <a:r>
              <a:rPr lang="en-US" dirty="0"/>
              <a:t> as required e.g. 6 months</a:t>
            </a:r>
          </a:p>
          <a:p>
            <a:pPr lvl="1"/>
            <a:r>
              <a:rPr lang="en-US" dirty="0"/>
              <a:t>Depends on how much interest the </a:t>
            </a:r>
            <a:r>
              <a:rPr lang="en-US" dirty="0" err="1"/>
              <a:t>financefriends</a:t>
            </a:r>
            <a:r>
              <a:rPr lang="en-US" dirty="0"/>
              <a:t> would have (the others are probably on the monthly meeting)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18595-6AFE-4AF8-9996-30BF48FD8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8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0366A-ECE7-49A4-A793-1B0C40ABC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Update Calls – Note from April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4E025-5D4C-41D0-AE53-B3B5D31B3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Monthly Update Call or drop it?</a:t>
            </a:r>
            <a:endParaRPr lang="en-US" sz="2400" dirty="0">
              <a:effectLst/>
            </a:endParaRP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 FDTF and FIBO updates to the wider world</a:t>
            </a:r>
            <a:endParaRPr lang="en-US" sz="2400" dirty="0">
              <a:effectLst/>
            </a:endParaRP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we still need that?</a:t>
            </a:r>
            <a:endParaRPr lang="en-US" sz="2000" dirty="0">
              <a:effectLst/>
            </a:endParaRP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we can use this call to discuss the FIBO v2 RFC proposal</a:t>
            </a:r>
            <a:endParaRPr lang="en-US" sz="2000" dirty="0">
              <a:effectLst/>
            </a:endParaRP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whether to continue to have this call; there is other work that can be done so we need some ongoing FDTF calls e.g. bi-weekly</a:t>
            </a:r>
            <a:endParaRPr lang="en-US" sz="2400" dirty="0">
              <a:effectLst/>
            </a:endParaRP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Organize kick-off in 2 weeks on that OR discuss on next Monthly</a:t>
            </a:r>
            <a:endParaRPr lang="en-US" sz="2400" dirty="0">
              <a:effectLst/>
            </a:endParaRP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Proposal is for a special meeting in 2 weeks, at a time Elisa can attend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was for FIBO v2.1 documentation? That call under way now</a:t>
            </a:r>
            <a:endParaRPr lang="en-US" sz="2000" dirty="0">
              <a:effectLst/>
            </a:endParaRP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agreed. Times TBA</a:t>
            </a:r>
            <a:endParaRPr lang="en-US" sz="2000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D423A-25F4-494C-837E-DF729C3A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88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7A5EE-8BF2-4C2A-B276-B8A5707DF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23351-CB29-4274-A478-7D10748D9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FDTF </a:t>
            </a:r>
          </a:p>
          <a:p>
            <a:pPr lvl="1"/>
            <a:r>
              <a:rPr lang="en-US" dirty="0"/>
              <a:t>Schedule a half day Tue or Wed as available</a:t>
            </a:r>
          </a:p>
          <a:p>
            <a:pPr lvl="1"/>
            <a:r>
              <a:rPr lang="en-US" dirty="0"/>
              <a:t>Also meet</a:t>
            </a:r>
            <a:r>
              <a:rPr lang="en-US" baseline="0" dirty="0"/>
              <a:t> </a:t>
            </a:r>
            <a:r>
              <a:rPr lang="en-US" dirty="0"/>
              <a:t>jointly with FERM WG and </a:t>
            </a:r>
            <a:r>
              <a:rPr lang="en-US" dirty="0" err="1"/>
              <a:t>GovDTF</a:t>
            </a:r>
            <a:endParaRPr lang="en-US" dirty="0"/>
          </a:p>
          <a:p>
            <a:pPr lvl="0"/>
            <a:r>
              <a:rPr lang="en-US" dirty="0"/>
              <a:t>SBRM</a:t>
            </a:r>
            <a:r>
              <a:rPr lang="en-US" baseline="0" dirty="0"/>
              <a:t> event – postponed from March</a:t>
            </a:r>
          </a:p>
          <a:p>
            <a:pPr lvl="1"/>
            <a:r>
              <a:rPr lang="en-US" dirty="0"/>
              <a:t>Not part of June agenda</a:t>
            </a:r>
          </a:p>
          <a:p>
            <a:pPr lvl="1"/>
            <a:r>
              <a:rPr lang="en-US" dirty="0"/>
              <a:t>Plan session on line over some 4 weeks TBC</a:t>
            </a:r>
            <a:endParaRPr lang="en-US" baseline="0" dirty="0"/>
          </a:p>
          <a:p>
            <a:pPr lvl="0"/>
            <a:r>
              <a:rPr lang="en-US" dirty="0"/>
              <a:t>Blockchain PSIG</a:t>
            </a:r>
          </a:p>
          <a:p>
            <a:pPr lvl="1"/>
            <a:r>
              <a:rPr lang="en-US" dirty="0"/>
              <a:t>Monday with MARS</a:t>
            </a:r>
          </a:p>
          <a:p>
            <a:pPr lvl="1"/>
            <a:r>
              <a:rPr lang="en-US" dirty="0"/>
              <a:t>BC-PSIG session (half day?)</a:t>
            </a:r>
          </a:p>
          <a:p>
            <a:pPr lvl="1"/>
            <a:r>
              <a:rPr lang="en-US" dirty="0"/>
              <a:t>Follow-ups with Cloud 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A68BC-9DF5-457E-BC38-9980466C4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64761-7FA7-46E6-8617-BDE6DD790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Days to Meet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7C12-1993-4137-B645-237F46E79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Tuesday</a:t>
            </a:r>
          </a:p>
          <a:p>
            <a:pPr lvl="1"/>
            <a:r>
              <a:rPr lang="en-US" sz="1800" dirty="0"/>
              <a:t>Morning: Gov DTF</a:t>
            </a:r>
          </a:p>
          <a:p>
            <a:pPr lvl="2"/>
            <a:r>
              <a:rPr lang="en-US" sz="1600" dirty="0"/>
              <a:t>Including NIST, NIEM and NIEM/UML </a:t>
            </a:r>
          </a:p>
          <a:p>
            <a:pPr lvl="1"/>
            <a:r>
              <a:rPr lang="en-US" sz="1800" dirty="0"/>
              <a:t>Afternoon: Gov DTF</a:t>
            </a:r>
          </a:p>
          <a:p>
            <a:pPr lvl="2"/>
            <a:r>
              <a:rPr lang="en-US" sz="1600" dirty="0"/>
              <a:t>MIT, OMB, Crypto Asset, Internationalization, Gov Blockchain</a:t>
            </a:r>
          </a:p>
          <a:p>
            <a:pPr lvl="2"/>
            <a:r>
              <a:rPr lang="en-US" sz="1600" dirty="0"/>
              <a:t>FERM + FDTF half afternoon</a:t>
            </a:r>
          </a:p>
          <a:p>
            <a:pPr lvl="0"/>
            <a:r>
              <a:rPr lang="en-US" sz="2000" dirty="0"/>
              <a:t>Wednesday</a:t>
            </a:r>
          </a:p>
          <a:p>
            <a:pPr lvl="1"/>
            <a:r>
              <a:rPr lang="en-US" sz="1800" dirty="0"/>
              <a:t>Morning: </a:t>
            </a:r>
          </a:p>
          <a:p>
            <a:pPr lvl="2"/>
            <a:r>
              <a:rPr lang="en-US" sz="1600" dirty="0"/>
              <a:t>ADTF – sometimes interesting things, maybe not this time</a:t>
            </a:r>
          </a:p>
          <a:p>
            <a:pPr lvl="2"/>
            <a:r>
              <a:rPr lang="en-US" sz="1600" dirty="0"/>
              <a:t>FDTF – but avoid any specific ADTF things of interest</a:t>
            </a:r>
          </a:p>
          <a:p>
            <a:pPr lvl="1"/>
            <a:r>
              <a:rPr lang="en-US" sz="1800" dirty="0"/>
              <a:t>Afternoon: Blockchain PSIG</a:t>
            </a:r>
          </a:p>
          <a:p>
            <a:pPr lvl="0"/>
            <a:r>
              <a:rPr lang="en-US" sz="2200" dirty="0"/>
              <a:t>Other Groups</a:t>
            </a:r>
          </a:p>
          <a:p>
            <a:pPr lvl="1"/>
            <a:r>
              <a:rPr lang="en-US" sz="1600" dirty="0"/>
              <a:t>AI PTF – Tue all day</a:t>
            </a:r>
          </a:p>
          <a:p>
            <a:pPr lvl="1"/>
            <a:r>
              <a:rPr lang="en-US" sz="1600" dirty="0"/>
              <a:t>SBRM – Monday 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1C240-0642-466E-BDD2-10B41193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5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F227-6017-406B-B2E4-AA9A90565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Liaisons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9607-F00E-41D4-A897-B736CD4E2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Blockchain PSIG</a:t>
            </a:r>
          </a:p>
          <a:p>
            <a:r>
              <a:rPr lang="en-US" dirty="0"/>
              <a:t>FERM WG</a:t>
            </a:r>
          </a:p>
          <a:p>
            <a:r>
              <a:rPr lang="en-US" dirty="0"/>
              <a:t>Gov DTF</a:t>
            </a:r>
          </a:p>
          <a:p>
            <a:r>
              <a:rPr lang="en-US" dirty="0"/>
              <a:t>AI DTF</a:t>
            </a:r>
          </a:p>
          <a:p>
            <a:r>
              <a:rPr lang="en-US" dirty="0"/>
              <a:t>SBRM</a:t>
            </a:r>
          </a:p>
          <a:p>
            <a:endParaRPr lang="en-US" dirty="0"/>
          </a:p>
          <a:p>
            <a:pPr lvl="0"/>
            <a:r>
              <a:rPr lang="en-US" dirty="0"/>
              <a:t>No Board</a:t>
            </a:r>
            <a:r>
              <a:rPr lang="en-US" baseline="0" dirty="0"/>
              <a:t> meeting in June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9B690-B4AF-4EEF-80DD-1B073DC8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99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908B-492A-4DB2-89A4-B5B910565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FDTF Activities for 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AC95C-8C32-4593-B67B-ACF8E2384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FIBO Status and updates</a:t>
            </a:r>
          </a:p>
          <a:p>
            <a:pPr lvl="1"/>
            <a:r>
              <a:rPr lang="en-US" dirty="0"/>
              <a:t>Assess the new open EDM Council FIBO dev process (per motion in December)</a:t>
            </a:r>
          </a:p>
          <a:p>
            <a:pPr lvl="1"/>
            <a:r>
              <a:rPr lang="en-US" dirty="0"/>
              <a:t>Need to make some recommendation based on this and vote on that</a:t>
            </a:r>
          </a:p>
          <a:p>
            <a:pPr lvl="0"/>
            <a:r>
              <a:rPr lang="en-US" dirty="0"/>
              <a:t>FIGI – nothing this cycle</a:t>
            </a:r>
          </a:p>
          <a:p>
            <a:pPr lvl="1"/>
            <a:r>
              <a:rPr lang="en-US" dirty="0"/>
              <a:t>IDs</a:t>
            </a:r>
            <a:r>
              <a:rPr lang="en-US" baseline="0" dirty="0"/>
              <a:t> for Crypto  Assets – nothing this cycle</a:t>
            </a:r>
            <a:endParaRPr lang="en-US" dirty="0"/>
          </a:p>
          <a:p>
            <a:pPr lvl="0"/>
            <a:r>
              <a:rPr lang="en-US" dirty="0"/>
              <a:t>Definitions – remaining FDTF ones?</a:t>
            </a:r>
          </a:p>
          <a:p>
            <a:pPr lvl="0"/>
            <a:r>
              <a:rPr lang="en-US" dirty="0"/>
              <a:t>FIBO workshop? </a:t>
            </a:r>
          </a:p>
          <a:p>
            <a:pPr lvl="1"/>
            <a:r>
              <a:rPr lang="en-US" dirty="0"/>
              <a:t>Hard to do without a whiteboard</a:t>
            </a:r>
          </a:p>
          <a:p>
            <a:pPr lvl="1"/>
            <a:r>
              <a:rPr lang="en-US" dirty="0"/>
              <a:t>Could do after coffee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98E37-7717-4730-BC96-8AD3D0079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65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24735</TotalTime>
  <Words>2461</Words>
  <Application>Microsoft Office PowerPoint</Application>
  <PresentationFormat>On-screen Show (4:3)</PresentationFormat>
  <Paragraphs>394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OMG Finance Domain Task Force (FDTF)</vt:lpstr>
      <vt:lpstr>Agenda</vt:lpstr>
      <vt:lpstr>NEWS</vt:lpstr>
      <vt:lpstr>Housekeeping: Email lists</vt:lpstr>
      <vt:lpstr>Monthly Update Calls – Note from April</vt:lpstr>
      <vt:lpstr>June Agenda</vt:lpstr>
      <vt:lpstr>Days to Meet</vt:lpstr>
      <vt:lpstr>June Liaisons</vt:lpstr>
      <vt:lpstr>FDTF Activities for June</vt:lpstr>
      <vt:lpstr>Others for FDTF meeting?</vt:lpstr>
      <vt:lpstr>Possibly joint with GovDTF</vt:lpstr>
      <vt:lpstr>FIBO v2.1</vt:lpstr>
      <vt:lpstr>FIBO v2 Planning</vt:lpstr>
      <vt:lpstr>FIBO v2.1 Outcome</vt:lpstr>
      <vt:lpstr>BC-PSIG Agenda</vt:lpstr>
      <vt:lpstr>Other Finance Items of Interest</vt:lpstr>
      <vt:lpstr>FIGI Status</vt:lpstr>
      <vt:lpstr>Definitions Status</vt:lpstr>
      <vt:lpstr>FDTF Ongoing Activities</vt:lpstr>
      <vt:lpstr>Active FDTF Standards</vt:lpstr>
      <vt:lpstr>FDTF Directions and Future Work</vt:lpstr>
      <vt:lpstr>BC-PSIG and MARS Active Work</vt:lpstr>
      <vt:lpstr>FIBO URI Alignment</vt:lpstr>
      <vt:lpstr>Take-away Slides</vt:lpstr>
      <vt:lpstr>FIBO v2 – Status</vt:lpstr>
      <vt:lpstr>FTF and RTF Charters (Friday Plenary) </vt:lpstr>
      <vt:lpstr>Appendices: Background Slides</vt:lpstr>
      <vt:lpstr>FIBO: Scope and Content</vt:lpstr>
      <vt:lpstr>FIBO: Status</vt:lpstr>
      <vt:lpstr>Jargon Blaster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Mike Bennett</cp:lastModifiedBy>
  <cp:revision>729</cp:revision>
  <dcterms:created xsi:type="dcterms:W3CDTF">2011-04-19T19:19:23Z</dcterms:created>
  <dcterms:modified xsi:type="dcterms:W3CDTF">2020-05-18T21:04:12Z</dcterms:modified>
</cp:coreProperties>
</file>