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307" r:id="rId3"/>
    <p:sldId id="262" r:id="rId4"/>
    <p:sldId id="290" r:id="rId5"/>
    <p:sldId id="306" r:id="rId6"/>
    <p:sldId id="283" r:id="rId7"/>
    <p:sldId id="308" r:id="rId8"/>
    <p:sldId id="297" r:id="rId9"/>
    <p:sldId id="292" r:id="rId10"/>
    <p:sldId id="287" r:id="rId11"/>
    <p:sldId id="305" r:id="rId12"/>
    <p:sldId id="301" r:id="rId13"/>
    <p:sldId id="300" r:id="rId14"/>
    <p:sldId id="298" r:id="rId15"/>
    <p:sldId id="309" r:id="rId16"/>
    <p:sldId id="302" r:id="rId17"/>
    <p:sldId id="303" r:id="rId18"/>
    <p:sldId id="286" r:id="rId19"/>
    <p:sldId id="28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61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2/1/2012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2/1/2012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2/1/2012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2/1/2012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2/1/2012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2/1/2012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2/1/2012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2/1/2012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2/1/2012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2/1/2012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2/1/2012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2/1/2012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zN25a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zN25a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Financial Industry Business Ontology (FIBO)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February 1</a:t>
            </a:r>
            <a:r>
              <a:rPr lang="en-US" baseline="30000" dirty="0" smtClean="0">
                <a:solidFill>
                  <a:srgbClr val="898989"/>
                </a:solidFill>
              </a:rPr>
              <a:t>st</a:t>
            </a:r>
            <a:r>
              <a:rPr lang="en-US" dirty="0" smtClean="0">
                <a:solidFill>
                  <a:srgbClr val="898989"/>
                </a:solidFill>
              </a:rPr>
              <a:t> 2012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RFC Specification Document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Comments being processed</a:t>
            </a:r>
          </a:p>
          <a:p>
            <a:pPr lvl="0"/>
            <a:r>
              <a:rPr lang="en-US" dirty="0" smtClean="0"/>
              <a:t>Making progress on changes agreed at Santa Clara</a:t>
            </a:r>
          </a:p>
          <a:p>
            <a:pPr lvl="1"/>
            <a:r>
              <a:rPr lang="en-US" dirty="0" smtClean="0"/>
              <a:t>Scope, positioning</a:t>
            </a:r>
            <a:endParaRPr lang="en-US" baseline="0" dirty="0" smtClean="0"/>
          </a:p>
          <a:p>
            <a:pPr lvl="1"/>
            <a:r>
              <a:rPr lang="en-US" baseline="0" dirty="0" smtClean="0"/>
              <a:t>Definitions</a:t>
            </a:r>
          </a:p>
          <a:p>
            <a:pPr lvl="1"/>
            <a:r>
              <a:rPr lang="en-US" baseline="0" dirty="0" smtClean="0"/>
              <a:t>Going through open comments</a:t>
            </a:r>
            <a:endParaRPr lang="en-US" dirty="0" smtClean="0"/>
          </a:p>
          <a:p>
            <a:pPr lvl="0"/>
            <a:r>
              <a:rPr lang="en-US" dirty="0" smtClean="0"/>
              <a:t>General document requirements</a:t>
            </a:r>
          </a:p>
          <a:p>
            <a:pPr lvl="1"/>
            <a:r>
              <a:rPr lang="en-US" dirty="0" smtClean="0"/>
              <a:t>References</a:t>
            </a:r>
            <a:endParaRPr lang="en-US" baseline="0" dirty="0" smtClean="0"/>
          </a:p>
          <a:p>
            <a:pPr lvl="1"/>
            <a:r>
              <a:rPr lang="en-US" baseline="0" dirty="0" smtClean="0"/>
              <a:t>Sponsors / Submitters / Participants</a:t>
            </a:r>
          </a:p>
          <a:p>
            <a:pPr lvl="0"/>
            <a:r>
              <a:rPr lang="en-US" baseline="0" dirty="0" smtClean="0"/>
              <a:t>Change Management Section to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for Business Entities – 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RFC / Specification document completion</a:t>
            </a:r>
          </a:p>
          <a:p>
            <a:pPr lvl="1"/>
            <a:r>
              <a:rPr lang="en-US" dirty="0" smtClean="0"/>
              <a:t>Needed by February (4 week deadline)</a:t>
            </a:r>
          </a:p>
          <a:p>
            <a:pPr lvl="1"/>
            <a:r>
              <a:rPr lang="en-US" dirty="0" smtClean="0"/>
              <a:t>December draft</a:t>
            </a:r>
          </a:p>
          <a:p>
            <a:pPr lvl="2"/>
            <a:r>
              <a:rPr lang="en-US" dirty="0" smtClean="0"/>
              <a:t>Please review / comment</a:t>
            </a:r>
          </a:p>
          <a:p>
            <a:pPr lvl="1"/>
            <a:r>
              <a:rPr lang="en-US" dirty="0" smtClean="0"/>
              <a:t>Additional Changes worked on in “Workstream” time slot</a:t>
            </a:r>
          </a:p>
          <a:p>
            <a:pPr lvl="2"/>
            <a:r>
              <a:rPr lang="en-US" dirty="0" smtClean="0"/>
              <a:t>Thursdays 2 – 3 Eastern Time</a:t>
            </a:r>
          </a:p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Please review</a:t>
            </a:r>
          </a:p>
          <a:p>
            <a:pPr lvl="2"/>
            <a:r>
              <a:rPr lang="en-US" dirty="0" smtClean="0"/>
              <a:t>Via HTML Report</a:t>
            </a:r>
          </a:p>
          <a:p>
            <a:pPr lvl="3"/>
            <a:r>
              <a:rPr lang="en-US" dirty="0" smtClean="0"/>
              <a:t>but be aware this is reported as UML not natural language ontology</a:t>
            </a:r>
          </a:p>
          <a:p>
            <a:pPr lvl="2"/>
            <a:r>
              <a:rPr lang="en-US" dirty="0" smtClean="0"/>
              <a:t>Diagrams – will be circulated as PDF as well</a:t>
            </a:r>
          </a:p>
          <a:p>
            <a:pPr lvl="2"/>
            <a:r>
              <a:rPr lang="en-US" dirty="0" smtClean="0"/>
              <a:t>EA Model – via</a:t>
            </a:r>
            <a:r>
              <a:rPr lang="en-US" baseline="0" dirty="0" smtClean="0"/>
              <a:t> free reader</a:t>
            </a:r>
          </a:p>
          <a:p>
            <a:pPr lvl="2"/>
            <a:r>
              <a:rPr lang="en-US" baseline="0" dirty="0" smtClean="0"/>
              <a:t>Spreadsheets – to come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Expression of metadata in both UML and OWL</a:t>
            </a:r>
          </a:p>
          <a:p>
            <a:pPr lvl="1"/>
            <a:r>
              <a:rPr lang="en-US" sz="2000" dirty="0" smtClean="0"/>
              <a:t>Expressed as OWL Annotation</a:t>
            </a:r>
            <a:r>
              <a:rPr lang="en-US" sz="2000" baseline="0" dirty="0" smtClean="0"/>
              <a:t> Properties and their instances</a:t>
            </a:r>
          </a:p>
          <a:p>
            <a:pPr lvl="1"/>
            <a:r>
              <a:rPr lang="en-US" sz="2000" baseline="0" dirty="0" smtClean="0"/>
              <a:t>Uses and extends Dublin Core, SKOS constructs</a:t>
            </a:r>
            <a:endParaRPr lang="en-US" sz="2000" dirty="0" smtClean="0"/>
          </a:p>
          <a:p>
            <a:r>
              <a:rPr lang="en-US" sz="2400" dirty="0" smtClean="0"/>
              <a:t>Metadata</a:t>
            </a:r>
            <a:r>
              <a:rPr lang="en-US" sz="2400" baseline="0" dirty="0" smtClean="0"/>
              <a:t> for:</a:t>
            </a:r>
          </a:p>
          <a:p>
            <a:pPr lvl="1"/>
            <a:r>
              <a:rPr lang="en-US" sz="2000" dirty="0" smtClean="0"/>
              <a:t>Definitions, further notes</a:t>
            </a:r>
          </a:p>
          <a:p>
            <a:pPr lvl="1"/>
            <a:r>
              <a:rPr lang="en-US" sz="2000" dirty="0" smtClean="0"/>
              <a:t>Term and definitions origin</a:t>
            </a:r>
          </a:p>
          <a:p>
            <a:pPr lvl="1"/>
            <a:r>
              <a:rPr lang="en-US" sz="2000" dirty="0" smtClean="0"/>
              <a:t>Mapping (new)</a:t>
            </a:r>
          </a:p>
          <a:p>
            <a:pPr lvl="1"/>
            <a:r>
              <a:rPr lang="en-US" sz="2000" dirty="0" smtClean="0"/>
              <a:t>FIBO Specific tags: </a:t>
            </a:r>
          </a:p>
          <a:p>
            <a:pPr lvl="2"/>
            <a:r>
              <a:rPr lang="en-US" sz="1800" dirty="0" smtClean="0"/>
              <a:t>Archetype (existing)</a:t>
            </a:r>
          </a:p>
          <a:p>
            <a:pPr lvl="2"/>
            <a:r>
              <a:rPr lang="en-US" sz="1800" dirty="0" smtClean="0"/>
              <a:t>Classification</a:t>
            </a:r>
            <a:r>
              <a:rPr lang="en-US" sz="1800" baseline="0" dirty="0" smtClean="0"/>
              <a:t> Facet (new)</a:t>
            </a:r>
          </a:p>
          <a:p>
            <a:pPr lvl="1"/>
            <a:r>
              <a:rPr lang="en-US" sz="2000" baseline="0" dirty="0" smtClean="0"/>
              <a:t>Labels etc. (new)</a:t>
            </a:r>
          </a:p>
          <a:p>
            <a:pPr lvl="1"/>
            <a:r>
              <a:rPr lang="en-US" sz="2000" baseline="0" dirty="0" smtClean="0"/>
              <a:t>Change Management metadata </a:t>
            </a:r>
          </a:p>
          <a:p>
            <a:pPr lvl="2"/>
            <a:r>
              <a:rPr lang="en-US" sz="1800" baseline="0" dirty="0" smtClean="0"/>
              <a:t>(per OMG AB Recommendations)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Metadata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Metadata completion took</a:t>
            </a:r>
            <a:r>
              <a:rPr lang="en-US" baseline="0" dirty="0" smtClean="0"/>
              <a:t> longer than expected</a:t>
            </a:r>
          </a:p>
          <a:p>
            <a:pPr lvl="1"/>
            <a:r>
              <a:rPr lang="en-US" baseline="0" dirty="0" smtClean="0"/>
              <a:t>Metadata now substantively complete</a:t>
            </a:r>
          </a:p>
          <a:p>
            <a:pPr lvl="1"/>
            <a:r>
              <a:rPr lang="en-US" baseline="0" dirty="0" smtClean="0"/>
              <a:t>Issues with EA implementation, </a:t>
            </a:r>
            <a:r>
              <a:rPr lang="en-US" baseline="0" dirty="0" smtClean="0">
                <a:solidFill>
                  <a:srgbClr val="FF0000"/>
                </a:solidFill>
              </a:rPr>
              <a:t>to be resolved!</a:t>
            </a:r>
          </a:p>
          <a:p>
            <a:pPr lvl="0"/>
            <a:r>
              <a:rPr lang="en-US" baseline="0" dirty="0" smtClean="0"/>
              <a:t>New metadata business cases being developed</a:t>
            </a:r>
          </a:p>
          <a:p>
            <a:pPr lvl="1"/>
            <a:r>
              <a:rPr lang="en-US" baseline="0" dirty="0" smtClean="0"/>
              <a:t>Mapping to physical and logical standards terms</a:t>
            </a:r>
          </a:p>
          <a:p>
            <a:pPr lvl="1"/>
            <a:r>
              <a:rPr lang="en-US" baseline="0" dirty="0" smtClean="0"/>
              <a:t>References to regulatory requirements etc. </a:t>
            </a:r>
          </a:p>
          <a:p>
            <a:pPr lvl="1"/>
            <a:r>
              <a:rPr lang="en-US" baseline="0" dirty="0" smtClean="0"/>
              <a:t>Full Use Case still to be articulated for additional metadata</a:t>
            </a:r>
          </a:p>
          <a:p>
            <a:pPr lvl="2"/>
            <a:r>
              <a:rPr lang="en-US" baseline="0" dirty="0" smtClean="0"/>
              <a:t>Some of this would have to be in future RFCs</a:t>
            </a:r>
          </a:p>
          <a:p>
            <a:pPr lvl="2"/>
            <a:r>
              <a:rPr lang="en-US" baseline="0" dirty="0" smtClean="0"/>
              <a:t>Derivatives – per metadata requirements being articulated within Derivatives </a:t>
            </a:r>
            <a:r>
              <a:rPr lang="en-US" baseline="0" dirty="0" err="1" smtClean="0"/>
              <a:t>PoC</a:t>
            </a:r>
            <a:r>
              <a:rPr lang="en-US" baseline="0" dirty="0" smtClean="0"/>
              <a:t>, in OWL</a:t>
            </a:r>
          </a:p>
          <a:p>
            <a:pPr lvl="2"/>
            <a:r>
              <a:rPr lang="en-US" baseline="0" dirty="0" smtClean="0"/>
              <a:t>Tradable securities reference data</a:t>
            </a:r>
          </a:p>
          <a:p>
            <a:pPr lvl="2"/>
            <a:r>
              <a:rPr lang="en-US" baseline="0" dirty="0" smtClean="0"/>
              <a:t>Business Critical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Expectations</a:t>
            </a:r>
          </a:p>
          <a:p>
            <a:pPr lvl="1"/>
            <a:r>
              <a:rPr lang="en-US" sz="2000" dirty="0" smtClean="0"/>
              <a:t>Better business readable diagrams</a:t>
            </a:r>
          </a:p>
          <a:p>
            <a:pPr lvl="1"/>
            <a:r>
              <a:rPr lang="en-US" sz="2000" dirty="0" smtClean="0"/>
              <a:t>Tables as per existing website</a:t>
            </a:r>
          </a:p>
          <a:p>
            <a:pPr lvl="2"/>
            <a:r>
              <a:rPr lang="en-US" sz="1800" dirty="0" smtClean="0"/>
              <a:t>Term, Definition,</a:t>
            </a:r>
            <a:r>
              <a:rPr lang="en-US" sz="1800" baseline="0" dirty="0" smtClean="0"/>
              <a:t> Synonym</a:t>
            </a:r>
          </a:p>
          <a:p>
            <a:pPr lvl="2"/>
            <a:r>
              <a:rPr lang="en-US" sz="1800" baseline="0" dirty="0" smtClean="0"/>
              <a:t>Extended table (most OWL terms, in English)</a:t>
            </a:r>
          </a:p>
          <a:p>
            <a:pPr lvl="1"/>
            <a:r>
              <a:rPr lang="en-US" sz="2000" dirty="0" smtClean="0"/>
              <a:t>Definitive</a:t>
            </a:r>
            <a:r>
              <a:rPr lang="en-US" sz="2000" baseline="0" dirty="0" smtClean="0"/>
              <a:t> content report – for RFC document</a:t>
            </a:r>
            <a:endParaRPr lang="en-US" sz="2000" dirty="0" smtClean="0"/>
          </a:p>
          <a:p>
            <a:r>
              <a:rPr lang="en-US" sz="2400" dirty="0" smtClean="0"/>
              <a:t>In progress</a:t>
            </a:r>
          </a:p>
          <a:p>
            <a:pPr lvl="1"/>
            <a:r>
              <a:rPr lang="en-US" sz="2000" dirty="0" smtClean="0"/>
              <a:t>Waiting on completion of new metadata</a:t>
            </a:r>
          </a:p>
          <a:p>
            <a:pPr lvl="1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Transferring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metadata within FIBO for BE existing model from UML text fields to new metadata tags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then export as XMI, implement construct name changes per latest ODM 1.1, and import to Adaptive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 to be decided upon and implemented</a:t>
            </a:r>
            <a:endParaRPr lang="en-US" sz="24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Collaborations: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Transaction terms, pre-trade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etc. </a:t>
            </a:r>
          </a:p>
          <a:p>
            <a:pPr lvl="1" rtl="0" fontAlgn="base"/>
            <a:r>
              <a:rPr lang="en-US" sz="2400" dirty="0" smtClean="0">
                <a:effectLst/>
              </a:rPr>
              <a:t>Terms are all defined (at message level)</a:t>
            </a:r>
            <a:r>
              <a:rPr lang="en-US" sz="2400" baseline="0" dirty="0" smtClean="0">
                <a:effectLst/>
              </a:rPr>
              <a:t> in FIX</a:t>
            </a:r>
            <a:endParaRPr lang="en-US" sz="2400" dirty="0" smtClean="0">
              <a:effectLst/>
            </a:endParaRPr>
          </a:p>
          <a:p>
            <a:pPr lvl="0"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Links to </a:t>
            </a:r>
            <a:r>
              <a:rPr lang="en-US" sz="28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openMDDB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logical data model standard</a:t>
            </a:r>
          </a:p>
          <a:p>
            <a:pPr lvl="0"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Agreement in principle to work together on semantic representation of transaction terms</a:t>
            </a:r>
          </a:p>
          <a:p>
            <a:pPr lvl="0"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SME Reviews imminent</a:t>
            </a:r>
          </a:p>
          <a:p>
            <a:pPr lvl="1" rtl="0" fontAlgn="base"/>
            <a:r>
              <a:rPr lang="en-US" sz="2400" dirty="0" smtClean="0">
                <a:effectLst/>
              </a:rPr>
              <a:t>Transaction</a:t>
            </a:r>
            <a:r>
              <a:rPr lang="en-US" sz="2400" baseline="0" dirty="0" smtClean="0">
                <a:effectLst/>
              </a:rPr>
              <a:t> concepts refactored as part of Shared Semantics (REA and XBRL) alignment</a:t>
            </a:r>
          </a:p>
          <a:p>
            <a:pPr lvl="1" rtl="0" fontAlgn="base"/>
            <a:r>
              <a:rPr lang="en-US" sz="2400" baseline="0" dirty="0" smtClean="0">
                <a:effectLst/>
              </a:rPr>
              <a:t>Apply these to securities primary and secondary market transaction concepts</a:t>
            </a:r>
            <a:endParaRPr lang="en-US" sz="24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Derivatives Proof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Latest slides at </a:t>
            </a:r>
            <a:r>
              <a:rPr lang="en-US" dirty="0" smtClean="0">
                <a:hlinkClick r:id="rId2"/>
              </a:rPr>
              <a:t>http://bit.ly/zN25aq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Considerable </a:t>
            </a:r>
            <a:r>
              <a:rPr lang="en-US" dirty="0" smtClean="0"/>
              <a:t>progress in automatic classification</a:t>
            </a:r>
            <a:r>
              <a:rPr lang="en-US" baseline="0" dirty="0" smtClean="0"/>
              <a:t> of derivatives types</a:t>
            </a:r>
          </a:p>
          <a:p>
            <a:pPr lvl="1"/>
            <a:r>
              <a:rPr lang="en-US" dirty="0" smtClean="0"/>
              <a:t>Some of these require “classification rules”</a:t>
            </a:r>
          </a:p>
          <a:p>
            <a:pPr lvl="1"/>
            <a:r>
              <a:rPr lang="en-US" baseline="0" dirty="0" smtClean="0"/>
              <a:t>Feasibility </a:t>
            </a:r>
            <a:r>
              <a:rPr lang="en-US" baseline="0" dirty="0" smtClean="0"/>
              <a:t>demonstrated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were interesting gaps in the technology</a:t>
            </a:r>
            <a:endParaRPr lang="en-US" baseline="0" dirty="0" smtClean="0"/>
          </a:p>
          <a:p>
            <a:pPr lvl="0"/>
            <a:r>
              <a:rPr lang="en-US" dirty="0" smtClean="0"/>
              <a:t>Extending to</a:t>
            </a:r>
            <a:r>
              <a:rPr lang="en-US" baseline="0" dirty="0" smtClean="0"/>
              <a:t> full range of IR Swaps types </a:t>
            </a:r>
          </a:p>
          <a:p>
            <a:pPr lvl="1"/>
            <a:r>
              <a:rPr lang="en-US" dirty="0" smtClean="0"/>
              <a:t>Exotics,</a:t>
            </a:r>
            <a:r>
              <a:rPr lang="en-US" baseline="0" dirty="0" smtClean="0"/>
              <a:t> OIS, Inflation Swaps etc. </a:t>
            </a:r>
          </a:p>
          <a:p>
            <a:pPr lvl="1"/>
            <a:r>
              <a:rPr lang="en-US" baseline="0" dirty="0" smtClean="0"/>
              <a:t>Modularizing ontologies across asset and contract types</a:t>
            </a:r>
            <a:endParaRPr lang="en-US" dirty="0" smtClean="0"/>
          </a:p>
          <a:p>
            <a:pPr lvl="0"/>
            <a:r>
              <a:rPr lang="en-US" dirty="0" smtClean="0"/>
              <a:t>Refactoring </a:t>
            </a:r>
            <a:r>
              <a:rPr lang="en-US" dirty="0" smtClean="0"/>
              <a:t>/ simplifying ontology</a:t>
            </a:r>
            <a:endParaRPr lang="en-US" baseline="0" dirty="0" smtClean="0"/>
          </a:p>
          <a:p>
            <a:pPr lvl="1"/>
            <a:r>
              <a:rPr lang="en-US" baseline="0" dirty="0" smtClean="0"/>
              <a:t>Aligning top level relationship types with </a:t>
            </a:r>
            <a:r>
              <a:rPr lang="en-US" baseline="0" dirty="0" smtClean="0"/>
              <a:t>GIST</a:t>
            </a:r>
          </a:p>
          <a:p>
            <a:pPr lvl="2"/>
            <a:r>
              <a:rPr lang="en-US" baseline="0" dirty="0" smtClean="0"/>
              <a:t>To </a:t>
            </a:r>
            <a:r>
              <a:rPr lang="en-US" baseline="0" dirty="0" smtClean="0"/>
              <a:t>be implemented in FIBO itself as well as operationally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PoC</a:t>
            </a:r>
            <a:r>
              <a:rPr lang="en-US" dirty="0" smtClean="0"/>
              <a:t> Other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Conceptual and Operational</a:t>
            </a:r>
            <a:r>
              <a:rPr lang="en-US" baseline="0" dirty="0" smtClean="0"/>
              <a:t> Ontologies</a:t>
            </a:r>
            <a:endParaRPr lang="en-US" dirty="0" smtClean="0"/>
          </a:p>
          <a:p>
            <a:pPr lvl="1"/>
            <a:r>
              <a:rPr lang="en-US" dirty="0" smtClean="0"/>
              <a:t>what a Semantic</a:t>
            </a:r>
            <a:r>
              <a:rPr lang="en-US" baseline="0" dirty="0" smtClean="0"/>
              <a:t> Technology application looks like and the “Operational Ontology” requirements for this</a:t>
            </a:r>
          </a:p>
          <a:p>
            <a:pPr lvl="1"/>
            <a:r>
              <a:rPr lang="en-US" baseline="0" dirty="0" smtClean="0"/>
              <a:t>clear relationship between business conceptual ontology (FIBO) and operational ontology (OWL-DL sub-set)</a:t>
            </a:r>
          </a:p>
          <a:p>
            <a:pPr lvl="0"/>
            <a:r>
              <a:rPr lang="en-US" dirty="0" smtClean="0"/>
              <a:t>Deriving</a:t>
            </a:r>
            <a:r>
              <a:rPr lang="en-US" baseline="0" dirty="0" smtClean="0"/>
              <a:t> Operational Ontologies</a:t>
            </a:r>
            <a:endParaRPr lang="en-US" dirty="0" smtClean="0"/>
          </a:p>
          <a:p>
            <a:pPr lvl="1"/>
            <a:r>
              <a:rPr lang="en-US" dirty="0" smtClean="0"/>
              <a:t>Archetypes may help</a:t>
            </a:r>
            <a:r>
              <a:rPr lang="en-US" baseline="0" dirty="0" smtClean="0"/>
              <a:t> in extracting Operational Ontology from Conceptual Ontology</a:t>
            </a:r>
          </a:p>
          <a:p>
            <a:pPr lvl="1"/>
            <a:r>
              <a:rPr lang="en-US" baseline="0" dirty="0" smtClean="0"/>
              <a:t>Classification Facets and other metadata will help</a:t>
            </a:r>
          </a:p>
          <a:p>
            <a:pPr lvl="1"/>
            <a:r>
              <a:rPr lang="en-US" baseline="0" dirty="0" smtClean="0"/>
              <a:t>More formal use of “Third Order” Concept definitions will also help</a:t>
            </a:r>
          </a:p>
          <a:p>
            <a:pPr lvl="0"/>
            <a:r>
              <a:rPr lang="en-US" baseline="0" dirty="0" smtClean="0"/>
              <a:t>Hope to be able to specify automation of these transformations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Transactions and Accounting concepts</a:t>
            </a:r>
          </a:p>
          <a:p>
            <a:pPr lvl="1"/>
            <a:r>
              <a:rPr lang="en-US" dirty="0" smtClean="0"/>
              <a:t>REA,</a:t>
            </a:r>
            <a:r>
              <a:rPr lang="en-US" baseline="0" dirty="0" smtClean="0"/>
              <a:t> </a:t>
            </a:r>
            <a:r>
              <a:rPr lang="en-US" dirty="0" smtClean="0"/>
              <a:t>XBRL-GL</a:t>
            </a:r>
          </a:p>
          <a:p>
            <a:pPr lvl="1"/>
            <a:r>
              <a:rPr lang="en-US" dirty="0" smtClean="0"/>
              <a:t>Reconciliation</a:t>
            </a:r>
            <a:r>
              <a:rPr lang="en-US" baseline="0" dirty="0" smtClean="0"/>
              <a:t> of viewpoints on transactions</a:t>
            </a:r>
            <a:endParaRPr lang="en-US" dirty="0" smtClean="0"/>
          </a:p>
          <a:p>
            <a:pPr lvl="1"/>
            <a:r>
              <a:rPr lang="en-US" dirty="0" smtClean="0"/>
              <a:t>Monthly meeting, 4</a:t>
            </a:r>
            <a:r>
              <a:rPr lang="en-US" baseline="30000" dirty="0" smtClean="0"/>
              <a:t>th</a:t>
            </a:r>
            <a:r>
              <a:rPr lang="en-US" dirty="0" smtClean="0"/>
              <a:t> Monday 3pm ET</a:t>
            </a:r>
          </a:p>
          <a:p>
            <a:pPr lvl="0"/>
            <a:r>
              <a:rPr lang="en-US" dirty="0" smtClean="0"/>
              <a:t>Date/time</a:t>
            </a:r>
          </a:p>
          <a:p>
            <a:pPr lvl="1"/>
            <a:r>
              <a:rPr lang="en-US" dirty="0" smtClean="0"/>
              <a:t>OMG DTV (FTF completes in August)</a:t>
            </a:r>
          </a:p>
          <a:p>
            <a:pPr lvl="1"/>
            <a:r>
              <a:rPr lang="en-US" dirty="0" smtClean="0"/>
              <a:t>Two phases of alignment for FIBO:</a:t>
            </a:r>
          </a:p>
          <a:p>
            <a:pPr lvl="2"/>
            <a:r>
              <a:rPr lang="en-US" dirty="0" smtClean="0"/>
              <a:t>replace our Time section</a:t>
            </a:r>
          </a:p>
          <a:p>
            <a:pPr lvl="2"/>
            <a:r>
              <a:rPr lang="en-US" dirty="0" smtClean="0"/>
              <a:t>“dated terms” to draw on this material</a:t>
            </a:r>
          </a:p>
          <a:p>
            <a:pPr lvl="0"/>
            <a:r>
              <a:rPr lang="en-US" dirty="0" smtClean="0"/>
              <a:t>Others? </a:t>
            </a:r>
          </a:p>
          <a:p>
            <a:pPr lvl="1"/>
            <a:r>
              <a:rPr lang="en-US" dirty="0" smtClean="0"/>
              <a:t>Looking for Legal, Geographical, Math etc. definitive</a:t>
            </a:r>
            <a:r>
              <a:rPr lang="en-US" baseline="0" dirty="0" smtClean="0"/>
              <a:t> reference ontologies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for BE – deadline</a:t>
            </a:r>
            <a:r>
              <a:rPr lang="en-US" baseline="0" dirty="0" smtClean="0"/>
              <a:t> looming</a:t>
            </a:r>
          </a:p>
          <a:p>
            <a:pPr marL="742950" lvl="1" indent="-285750"/>
            <a:r>
              <a:rPr lang="en-US" dirty="0" smtClean="0"/>
              <a:t>Creation</a:t>
            </a:r>
            <a:r>
              <a:rPr lang="en-US" baseline="0" dirty="0" smtClean="0"/>
              <a:t> of model report depends on agreement on metadata implementation, which then needs to be done!</a:t>
            </a:r>
          </a:p>
          <a:p>
            <a:pPr marL="742950" lvl="1" indent="-285750"/>
            <a:r>
              <a:rPr lang="en-US" baseline="0" dirty="0" smtClean="0"/>
              <a:t>Document editing ongoing but time is tight!</a:t>
            </a:r>
          </a:p>
          <a:p>
            <a:pPr marL="514350" lvl="0" indent="-457200"/>
            <a:r>
              <a:rPr lang="en-US" dirty="0" smtClean="0"/>
              <a:t>FIBO for Securities,</a:t>
            </a:r>
            <a:r>
              <a:rPr lang="en-US" baseline="0" dirty="0" smtClean="0"/>
              <a:t> Loans etc. to follow</a:t>
            </a:r>
          </a:p>
          <a:p>
            <a:pPr marL="914400" lvl="1" indent="-457200"/>
            <a:r>
              <a:rPr lang="en-US" dirty="0" smtClean="0"/>
              <a:t>Needs completion on many other</a:t>
            </a:r>
            <a:r>
              <a:rPr lang="en-US" baseline="0" dirty="0" smtClean="0"/>
              <a:t> activities</a:t>
            </a:r>
          </a:p>
          <a:p>
            <a:pPr marL="1314450" lvl="2" indent="-457200"/>
            <a:r>
              <a:rPr lang="en-US" dirty="0" smtClean="0"/>
              <a:t>Shared semantics</a:t>
            </a:r>
          </a:p>
          <a:p>
            <a:pPr marL="1314450" lvl="2" indent="-457200"/>
            <a:r>
              <a:rPr lang="en-US" dirty="0" smtClean="0"/>
              <a:t>Modularization of Global Terms sections</a:t>
            </a:r>
          </a:p>
          <a:p>
            <a:pPr marL="514350" lvl="0" indent="-457200"/>
            <a:r>
              <a:rPr lang="en-US" dirty="0" smtClean="0"/>
              <a:t>FIBO for Securities Transactions</a:t>
            </a:r>
          </a:p>
          <a:p>
            <a:pPr marL="914400" lvl="1" indent="-457200"/>
            <a:r>
              <a:rPr lang="en-US" dirty="0" smtClean="0"/>
              <a:t>Itching to start on this. Engagement with FIX essential</a:t>
            </a:r>
          </a:p>
          <a:p>
            <a:pPr marL="514350" lvl="0" indent="-457200"/>
            <a:r>
              <a:rPr lang="en-US" dirty="0" smtClean="0"/>
              <a:t>Shared Semantics: Good progress</a:t>
            </a:r>
            <a:r>
              <a:rPr lang="en-US" baseline="0" dirty="0" smtClean="0"/>
              <a:t> on transactions</a:t>
            </a:r>
          </a:p>
          <a:p>
            <a:pPr marL="514350" lvl="0" indent="-457200"/>
            <a:r>
              <a:rPr lang="en-US" baseline="0" dirty="0" smtClean="0"/>
              <a:t>Proof of Concept: Excellent progress</a:t>
            </a:r>
          </a:p>
          <a:p>
            <a:pPr marL="514350" lvl="0" indent="-457200"/>
            <a:r>
              <a:rPr lang="en-US" dirty="0" smtClean="0"/>
              <a:t>Annotation Metadata: ongoing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3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FIBO Works update by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GB" sz="2800" dirty="0" smtClean="0"/>
              <a:t>FIBO RFCs Roadmap, timelines</a:t>
            </a:r>
          </a:p>
          <a:p>
            <a:pPr lvl="0">
              <a:lnSpc>
                <a:spcPct val="90000"/>
              </a:lnSpc>
            </a:pPr>
            <a:r>
              <a:rPr lang="en-GB" sz="2800" dirty="0" smtClean="0"/>
              <a:t>FIBO for Business Entities Status, timelines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Work</a:t>
            </a:r>
            <a:r>
              <a:rPr lang="en-GB" sz="2400" baseline="0" dirty="0" smtClean="0"/>
              <a:t> in progress</a:t>
            </a:r>
            <a:endParaRPr lang="en-GB" sz="2400" dirty="0" smtClean="0"/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Annotation Metadata</a:t>
            </a:r>
            <a:endParaRPr lang="en-US" sz="2800" dirty="0" smtClean="0">
              <a:effectLst/>
            </a:endParaRPr>
          </a:p>
          <a:p>
            <a:pPr lvl="0">
              <a:lnSpc>
                <a:spcPct val="90000"/>
              </a:lnSpc>
            </a:pPr>
            <a:r>
              <a:rPr lang="en-GB" sz="2800" dirty="0" smtClean="0"/>
              <a:t>Adaptive Migration</a:t>
            </a:r>
          </a:p>
          <a:p>
            <a:pPr lvl="0">
              <a:lnSpc>
                <a:spcPct val="90000"/>
              </a:lnSpc>
            </a:pPr>
            <a:r>
              <a:rPr lang="en-GB" sz="2800" dirty="0" smtClean="0"/>
              <a:t>OTC Proof of </a:t>
            </a:r>
            <a:r>
              <a:rPr lang="en-GB" sz="2800" dirty="0" smtClean="0"/>
              <a:t>Concept: 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hlinkClick r:id="rId2"/>
              </a:rPr>
              <a:t>http://bit.ly/zN25aq</a:t>
            </a:r>
            <a:endParaRPr lang="en-GB" sz="2000" dirty="0" smtClean="0"/>
          </a:p>
          <a:p>
            <a:pPr lvl="0">
              <a:lnSpc>
                <a:spcPct val="90000"/>
              </a:lnSpc>
            </a:pPr>
            <a:r>
              <a:rPr lang="en-GB" sz="2800" dirty="0" smtClean="0"/>
              <a:t>Shared</a:t>
            </a:r>
            <a:r>
              <a:rPr lang="en-GB" sz="2800" baseline="0" dirty="0" smtClean="0"/>
              <a:t> </a:t>
            </a:r>
            <a:r>
              <a:rPr lang="en-GB" sz="2800" baseline="0" dirty="0" smtClean="0"/>
              <a:t>Semantics Activities</a:t>
            </a:r>
          </a:p>
          <a:p>
            <a:pPr lvl="0">
              <a:lnSpc>
                <a:spcPct val="90000"/>
              </a:lnSpc>
            </a:pPr>
            <a:r>
              <a:rPr lang="en-GB" sz="2800" baseline="0" dirty="0" smtClean="0"/>
              <a:t>Collaborations</a:t>
            </a:r>
          </a:p>
          <a:p>
            <a:pPr lvl="0">
              <a:lnSpc>
                <a:spcPct val="90000"/>
              </a:lnSpc>
            </a:pPr>
            <a:r>
              <a:rPr lang="en-GB" sz="2800" baseline="0" dirty="0" smtClean="0"/>
              <a:t>March 13 Event in New York</a:t>
            </a:r>
          </a:p>
          <a:p>
            <a:pPr lvl="0">
              <a:lnSpc>
                <a:spcPct val="90000"/>
              </a:lnSpc>
            </a:pPr>
            <a:r>
              <a:rPr lang="en-GB" sz="2800" baseline="0" dirty="0" smtClean="0"/>
              <a:t>Quarterly Events after OMG Meetings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Replaces Monthly Call for that </a:t>
            </a:r>
            <a:r>
              <a:rPr lang="en-GB" sz="2400" dirty="0" smtClean="0"/>
              <a:t>month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Takes</a:t>
            </a:r>
            <a:r>
              <a:rPr lang="en-GB" sz="2400" baseline="0" dirty="0" smtClean="0"/>
              <a:t> the form of a 2h webinar</a:t>
            </a: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04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FIBO Roadmap (best case)</a:t>
            </a:r>
            <a:endParaRPr lang="en-US" sz="1800" dirty="0"/>
          </a:p>
        </p:txBody>
      </p:sp>
      <p:sp>
        <p:nvSpPr>
          <p:cNvPr id="4" name="Right Arrow 3"/>
          <p:cNvSpPr/>
          <p:nvPr/>
        </p:nvSpPr>
        <p:spPr>
          <a:xfrm>
            <a:off x="76200" y="685800"/>
            <a:ext cx="8686800" cy="304800"/>
          </a:xfrm>
          <a:prstGeom prst="rightArrow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576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102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" y="685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Q1, 2012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713601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Q2, 2012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Q3, 2012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6096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Q4, 2012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543800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Q1, 2013</a:t>
            </a:r>
            <a:endParaRPr lang="en-US" sz="12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49067" y="1217557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RFC1</a:t>
            </a:r>
          </a:p>
          <a:p>
            <a:pPr algn="ctr"/>
            <a:r>
              <a:rPr lang="en-US" sz="1000" b="1" dirty="0" smtClean="0"/>
              <a:t>Business Entity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733800" y="396240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Date Dependent</a:t>
            </a:r>
          </a:p>
          <a:p>
            <a:pPr algn="ctr"/>
            <a:r>
              <a:rPr lang="en-US" sz="1000" b="1" dirty="0" smtClean="0"/>
              <a:t>Market Date Ontology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28600" y="5486400"/>
            <a:ext cx="8077200" cy="1524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Business Vocabulary (SBVR); business applications of FIBO document </a:t>
            </a:r>
            <a:endParaRPr lang="en-US" sz="12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228600" y="5943600"/>
            <a:ext cx="3581400" cy="2286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Business Critical Elements for Counterparty credit risk  </a:t>
            </a:r>
            <a:endParaRPr lang="en-US" sz="10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268406" y="6248400"/>
            <a:ext cx="80772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FDTF-EDMC Derivatives POC; MBS POC</a:t>
            </a:r>
            <a:endParaRPr lang="en-US" sz="1000" b="1" dirty="0"/>
          </a:p>
        </p:txBody>
      </p:sp>
      <p:sp>
        <p:nvSpPr>
          <p:cNvPr id="50" name="Rounded Rectangle 49"/>
          <p:cNvSpPr/>
          <p:nvPr/>
        </p:nvSpPr>
        <p:spPr>
          <a:xfrm>
            <a:off x="2021006" y="350322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LOANS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967552" y="198120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Securities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697005" y="449580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Process</a:t>
            </a:r>
          </a:p>
          <a:p>
            <a:pPr algn="ctr"/>
            <a:r>
              <a:rPr lang="en-US" sz="1000" b="1" dirty="0" smtClean="0"/>
              <a:t>Corporate Actions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709916" y="4962099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Process</a:t>
            </a:r>
          </a:p>
          <a:p>
            <a:pPr algn="ctr"/>
            <a:r>
              <a:rPr lang="en-US" sz="1000" b="1" dirty="0" smtClean="0"/>
              <a:t>Transactions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981200" y="251460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Derivatives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084870" y="2968388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Funds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239" y="5080745"/>
            <a:ext cx="2658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SMER content reviews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2192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18931" y="10022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697005" y="20690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697005" y="25262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697005" y="34406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86400" y="40502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433124" y="20574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410200" y="24384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410200" y="34406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315200" y="40502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5410200" y="1295400"/>
            <a:ext cx="33528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RFC1 revisions</a:t>
            </a:r>
          </a:p>
          <a:p>
            <a:pPr algn="ctr"/>
            <a:r>
              <a:rPr lang="en-US" sz="1000" b="1" dirty="0" smtClean="0"/>
              <a:t>Business Entity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8411" y="1383268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Usage feedback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486400" y="45074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86400" y="49646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315200" y="45074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315200" y="49646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57800" y="3059668"/>
            <a:ext cx="1886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Funds BE Terms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10187" y="4038600"/>
            <a:ext cx="172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DTV Alignment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228600" y="5715000"/>
            <a:ext cx="3581400" cy="2286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Transaction Terms / FIX Semantics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0637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04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FIBO Roadmap (proposals)</a:t>
            </a:r>
            <a:endParaRPr lang="en-US" sz="1800" dirty="0"/>
          </a:p>
        </p:txBody>
      </p:sp>
      <p:sp>
        <p:nvSpPr>
          <p:cNvPr id="4" name="Right Arrow 3"/>
          <p:cNvSpPr/>
          <p:nvPr/>
        </p:nvSpPr>
        <p:spPr>
          <a:xfrm>
            <a:off x="76200" y="685800"/>
            <a:ext cx="8686800" cy="304800"/>
          </a:xfrm>
          <a:prstGeom prst="rightArrow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576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102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" y="685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Q1, 2012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713601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Q2, 2012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Q3, 2012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6096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Q4, 2012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543800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Q1, 2013</a:t>
            </a:r>
            <a:endParaRPr lang="en-US" sz="12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49067" y="1217557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RFC1</a:t>
            </a:r>
          </a:p>
          <a:p>
            <a:pPr algn="ctr"/>
            <a:r>
              <a:rPr lang="en-US" sz="1000" b="1" dirty="0" smtClean="0"/>
              <a:t>Business Entity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733800" y="396240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Date Dependent</a:t>
            </a:r>
          </a:p>
          <a:p>
            <a:pPr algn="ctr"/>
            <a:r>
              <a:rPr lang="en-US" sz="1000" b="1" dirty="0" smtClean="0"/>
              <a:t>Market Date Ontology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28600" y="5486400"/>
            <a:ext cx="8077200" cy="1524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Business Vocabulary (SBVR); business applications of FIBO document </a:t>
            </a:r>
            <a:endParaRPr lang="en-US" sz="12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228600" y="5943600"/>
            <a:ext cx="3581400" cy="2286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Business Critical Elements for Counterparty credit risk  </a:t>
            </a:r>
            <a:endParaRPr lang="en-US" sz="10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268406" y="6248400"/>
            <a:ext cx="80772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FDTF-EDMC Derivatives POC; MBS POC</a:t>
            </a:r>
            <a:endParaRPr lang="en-US" sz="1000" b="1" dirty="0"/>
          </a:p>
        </p:txBody>
      </p:sp>
      <p:sp>
        <p:nvSpPr>
          <p:cNvPr id="50" name="Rounded Rectangle 49"/>
          <p:cNvSpPr/>
          <p:nvPr/>
        </p:nvSpPr>
        <p:spPr>
          <a:xfrm>
            <a:off x="2021006" y="350322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LOANS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967552" y="198120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Securities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697005" y="449580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Process</a:t>
            </a:r>
          </a:p>
          <a:p>
            <a:pPr algn="ctr"/>
            <a:r>
              <a:rPr lang="en-US" sz="1000" b="1" dirty="0" smtClean="0"/>
              <a:t>Corporate Actions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709916" y="4962099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Process</a:t>
            </a:r>
          </a:p>
          <a:p>
            <a:pPr algn="ctr"/>
            <a:r>
              <a:rPr lang="en-US" sz="1000" b="1" dirty="0" smtClean="0"/>
              <a:t>Transactions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981200" y="251460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Derivatives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084870" y="2968388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Funds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239" y="5080745"/>
            <a:ext cx="2658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SMER content reviews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2192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18931" y="10022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697005" y="20690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697005" y="25262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697005" y="34406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86400" y="40502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433124" y="20574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410200" y="24384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410200" y="34406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315200" y="40502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5410200" y="1295400"/>
            <a:ext cx="33528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RFC1 revisions</a:t>
            </a:r>
          </a:p>
          <a:p>
            <a:pPr algn="ctr"/>
            <a:r>
              <a:rPr lang="en-US" sz="1000" b="1" dirty="0" smtClean="0"/>
              <a:t>Business Entity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8411" y="1383268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Usage feedback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486400" y="45074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86400" y="49646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315200" y="45074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315200" y="49646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953000" y="2907268"/>
            <a:ext cx="1886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Funds BE Terms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10187" y="4038600"/>
            <a:ext cx="172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DTV Alignment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228600" y="5715000"/>
            <a:ext cx="3581400" cy="2286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Transaction Terms / FIX Semantics</a:t>
            </a:r>
            <a:endParaRPr lang="en-US" sz="1000" b="1" dirty="0"/>
          </a:p>
        </p:txBody>
      </p:sp>
      <p:sp>
        <p:nvSpPr>
          <p:cNvPr id="9" name="Oval 8"/>
          <p:cNvSpPr/>
          <p:nvPr/>
        </p:nvSpPr>
        <p:spPr>
          <a:xfrm>
            <a:off x="1791490" y="2441812"/>
            <a:ext cx="2228712" cy="6823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6"/>
          </p:cNvCxnSpPr>
          <p:nvPr/>
        </p:nvCxnSpPr>
        <p:spPr>
          <a:xfrm>
            <a:off x="4020202" y="2783006"/>
            <a:ext cx="135320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3505200" y="4423012"/>
            <a:ext cx="2228712" cy="6823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9" idx="6"/>
          </p:cNvCxnSpPr>
          <p:nvPr/>
        </p:nvCxnSpPr>
        <p:spPr>
          <a:xfrm>
            <a:off x="5733912" y="4764206"/>
            <a:ext cx="28004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828800" y="4583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notation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762888" y="2895600"/>
            <a:ext cx="2228712" cy="6823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53" idx="2"/>
          </p:cNvCxnSpPr>
          <p:nvPr/>
        </p:nvCxnSpPr>
        <p:spPr>
          <a:xfrm flipH="1">
            <a:off x="5525805" y="3236794"/>
            <a:ext cx="1237083" cy="75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3505200" y="3810000"/>
            <a:ext cx="2228712" cy="6823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stCxn id="58" idx="6"/>
          </p:cNvCxnSpPr>
          <p:nvPr/>
        </p:nvCxnSpPr>
        <p:spPr>
          <a:xfrm>
            <a:off x="5733912" y="4151194"/>
            <a:ext cx="135320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844620" y="2057400"/>
            <a:ext cx="1689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Tax ontology</a:t>
            </a:r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6952597" y="2438400"/>
            <a:ext cx="135320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477000" y="2450068"/>
            <a:ext cx="214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Contracts ontology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Entities RFC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RFC Draft</a:t>
            </a:r>
          </a:p>
          <a:p>
            <a:pPr lvl="1"/>
            <a:r>
              <a:rPr lang="en-US" dirty="0" smtClean="0"/>
              <a:t>November 14 version</a:t>
            </a:r>
          </a:p>
          <a:p>
            <a:pPr lvl="1"/>
            <a:r>
              <a:rPr lang="en-US" dirty="0" smtClean="0"/>
              <a:t>Updated as at December 2011 Santa Clara</a:t>
            </a:r>
          </a:p>
          <a:p>
            <a:pPr lvl="1"/>
            <a:r>
              <a:rPr lang="en-US" dirty="0" smtClean="0"/>
              <a:t>Comments,</a:t>
            </a:r>
            <a:r>
              <a:rPr lang="en-US" baseline="0" dirty="0" smtClean="0"/>
              <a:t> changes ongoing</a:t>
            </a:r>
          </a:p>
          <a:p>
            <a:pPr lvl="1"/>
            <a:r>
              <a:rPr lang="en-US" baseline="0" dirty="0" smtClean="0"/>
              <a:t>Deadline: Feb 17</a:t>
            </a:r>
            <a:endParaRPr lang="en-US" dirty="0" smtClean="0"/>
          </a:p>
          <a:p>
            <a:r>
              <a:rPr lang="en-US" dirty="0" smtClean="0"/>
              <a:t>Content substantively complete</a:t>
            </a:r>
          </a:p>
          <a:p>
            <a:pPr lvl="1"/>
            <a:r>
              <a:rPr lang="en-US" dirty="0" smtClean="0"/>
              <a:t>Needs offline review between now and February</a:t>
            </a:r>
          </a:p>
          <a:p>
            <a:pPr lvl="0"/>
            <a:r>
              <a:rPr lang="en-US" dirty="0" smtClean="0"/>
              <a:t>Metadata implementation</a:t>
            </a:r>
          </a:p>
          <a:p>
            <a:pPr lvl="0"/>
            <a:r>
              <a:rPr lang="en-US" dirty="0" smtClean="0"/>
              <a:t>Can then export XMI, import to Adaptive</a:t>
            </a:r>
          </a:p>
          <a:p>
            <a:pPr lvl="1"/>
            <a:r>
              <a:rPr lang="en-US" dirty="0" smtClean="0"/>
              <a:t>OWL generation from this or via XMI / other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r>
              <a:rPr lang="en-US" baseline="0" dirty="0" smtClean="0"/>
              <a:t> FIBO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Expect to present the next set of FIBO specifications at the March Quarterly Meeting</a:t>
            </a:r>
          </a:p>
          <a:p>
            <a:pPr lvl="1"/>
            <a:r>
              <a:rPr lang="en-US" sz="2000" dirty="0" smtClean="0"/>
              <a:t>FIBO for Securities, </a:t>
            </a:r>
            <a:r>
              <a:rPr lang="en-US" sz="2000" baseline="0" dirty="0" smtClean="0"/>
              <a:t>Loans</a:t>
            </a:r>
          </a:p>
          <a:p>
            <a:pPr lvl="0"/>
            <a:r>
              <a:rPr lang="en-US" sz="2400" dirty="0" smtClean="0"/>
              <a:t>The content</a:t>
            </a:r>
            <a:r>
              <a:rPr lang="en-US" sz="2400" baseline="0" dirty="0" smtClean="0"/>
              <a:t> for these is already in “Beta”</a:t>
            </a:r>
          </a:p>
          <a:p>
            <a:pPr lvl="1"/>
            <a:r>
              <a:rPr lang="en-US" sz="2000" dirty="0" smtClean="0"/>
              <a:t>Requires</a:t>
            </a:r>
            <a:r>
              <a:rPr lang="en-US" sz="2000" baseline="0" dirty="0" smtClean="0"/>
              <a:t> </a:t>
            </a:r>
          </a:p>
          <a:p>
            <a:pPr lvl="2"/>
            <a:r>
              <a:rPr lang="en-US" sz="1800" baseline="0" dirty="0" smtClean="0"/>
              <a:t>Upper ontology, shared semantics refactoring, Business Areas</a:t>
            </a:r>
          </a:p>
          <a:p>
            <a:pPr lvl="2"/>
            <a:r>
              <a:rPr lang="en-US" sz="1800" baseline="0" dirty="0" smtClean="0"/>
              <a:t>Modularization of remaining Global Terms</a:t>
            </a:r>
          </a:p>
          <a:p>
            <a:pPr lvl="2"/>
            <a:r>
              <a:rPr lang="en-US" sz="1800" baseline="0" dirty="0" smtClean="0"/>
              <a:t>Metadata implementation including classification metadata (new)</a:t>
            </a:r>
          </a:p>
          <a:p>
            <a:pPr lvl="0"/>
            <a:r>
              <a:rPr lang="en-US" sz="2400" dirty="0" smtClean="0"/>
              <a:t>Suggest we slip Derivatives to following quarter</a:t>
            </a:r>
          </a:p>
          <a:p>
            <a:pPr lvl="1"/>
            <a:r>
              <a:rPr lang="en-US" sz="2000" dirty="0" smtClean="0"/>
              <a:t>Dependency on much of the Securities content</a:t>
            </a:r>
          </a:p>
          <a:p>
            <a:pPr lvl="0"/>
            <a:r>
              <a:rPr lang="en-US" sz="2400" dirty="0" smtClean="0"/>
              <a:t>FIBO for Securities Transactions</a:t>
            </a:r>
          </a:p>
          <a:p>
            <a:pPr lvl="1"/>
            <a:r>
              <a:rPr lang="en-US" sz="2000" dirty="0" smtClean="0"/>
              <a:t>Starting SME Reviews imminently</a:t>
            </a:r>
          </a:p>
          <a:p>
            <a:pPr lvl="1"/>
            <a:r>
              <a:rPr lang="en-US" sz="2000" dirty="0" smtClean="0"/>
              <a:t>Dependency on FIX collaboration</a:t>
            </a:r>
          </a:p>
          <a:p>
            <a:pPr lvl="0"/>
            <a:r>
              <a:rPr lang="en-US" sz="2400" dirty="0" smtClean="0"/>
              <a:t>Other FIBO RFCs have dependencies</a:t>
            </a:r>
            <a:r>
              <a:rPr lang="en-US" sz="2400" baseline="0" dirty="0" smtClean="0"/>
              <a:t> on ongoing work</a:t>
            </a:r>
          </a:p>
          <a:p>
            <a:pPr lvl="1"/>
            <a:r>
              <a:rPr lang="en-US" sz="2000" dirty="0" smtClean="0"/>
              <a:t>Process,</a:t>
            </a:r>
            <a:r>
              <a:rPr lang="en-US" sz="2000" baseline="0" dirty="0" smtClean="0"/>
              <a:t> Date/Time, Shared semantics, metadata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for BE- Work 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ODM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Implementation</a:t>
            </a:r>
          </a:p>
          <a:p>
            <a:pPr lvl="1" rtl="0" fontAlgn="base"/>
            <a:r>
              <a:rPr lang="en-US" sz="2400" dirty="0" smtClean="0">
                <a:effectLst/>
              </a:rPr>
              <a:t>Complete</a:t>
            </a:r>
          </a:p>
          <a:p>
            <a:pPr lvl="0"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Annotation Metadata</a:t>
            </a:r>
          </a:p>
          <a:p>
            <a:pPr lvl="1" rtl="0" fontAlgn="base"/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Implementation issues with EA profiles</a:t>
            </a:r>
          </a:p>
          <a:p>
            <a:pPr lvl="1" rtl="0" fontAlgn="base"/>
            <a:r>
              <a:rPr lang="en-US" sz="2400" dirty="0" smtClean="0">
                <a:effectLst/>
              </a:rPr>
              <a:t>Still to figure</a:t>
            </a:r>
            <a:r>
              <a:rPr lang="en-US" sz="2400" baseline="0" dirty="0" smtClean="0">
                <a:effectLst/>
              </a:rPr>
              <a:t> out: </a:t>
            </a:r>
          </a:p>
          <a:p>
            <a:pPr lvl="2" rtl="0" fontAlgn="base"/>
            <a:r>
              <a:rPr lang="en-US" sz="2000" baseline="0" dirty="0" smtClean="0">
                <a:effectLst/>
              </a:rPr>
              <a:t>archetypes, classification facet</a:t>
            </a:r>
          </a:p>
          <a:p>
            <a:pPr lvl="0"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Shared Semantics Treatments</a:t>
            </a:r>
          </a:p>
          <a:p>
            <a:pPr lvl="1" rtl="0" fontAlgn="base"/>
            <a:r>
              <a:rPr lang="en-US" sz="2400" dirty="0" smtClean="0">
                <a:effectLst/>
              </a:rPr>
              <a:t>Complete</a:t>
            </a:r>
          </a:p>
          <a:p>
            <a:pPr lvl="0"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Management and Process</a:t>
            </a:r>
          </a:p>
          <a:p>
            <a:pPr lvl="1" rtl="0" fontAlgn="base"/>
            <a:r>
              <a:rPr lang="en-US" sz="2400" dirty="0" smtClean="0">
                <a:effectLst/>
              </a:rPr>
              <a:t>To be written</a:t>
            </a:r>
          </a:p>
          <a:p>
            <a:pPr lvl="1" rtl="0" fontAlgn="base"/>
            <a:r>
              <a:rPr lang="en-US" sz="2400" dirty="0" smtClean="0">
                <a:effectLst/>
              </a:rPr>
              <a:t>Need</a:t>
            </a:r>
            <a:r>
              <a:rPr lang="en-US" sz="2400" baseline="0" dirty="0" smtClean="0">
                <a:effectLst/>
              </a:rPr>
              <a:t> clear definition of “Content”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</a:t>
            </a:r>
            <a:r>
              <a:rPr lang="en-US" baseline="0" dirty="0" smtClean="0"/>
              <a:t> for BE: </a:t>
            </a: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in completed state</a:t>
            </a:r>
          </a:p>
          <a:p>
            <a:pPr lvl="1"/>
            <a:r>
              <a:rPr lang="en-US" dirty="0" smtClean="0"/>
              <a:t>Apart from annotations in new metadata</a:t>
            </a:r>
          </a:p>
          <a:p>
            <a:pPr lvl="1"/>
            <a:r>
              <a:rPr lang="en-US" dirty="0" smtClean="0"/>
              <a:t>Ready</a:t>
            </a:r>
            <a:r>
              <a:rPr lang="en-US" baseline="0" dirty="0" smtClean="0"/>
              <a:t> for offline review by SMEs</a:t>
            </a:r>
          </a:p>
          <a:p>
            <a:pPr lvl="1"/>
            <a:r>
              <a:rPr lang="en-US" baseline="0" dirty="0" smtClean="0"/>
              <a:t>Available as pack of GIFs, will make available as PDF also</a:t>
            </a:r>
            <a:endParaRPr lang="en-US" dirty="0" smtClean="0"/>
          </a:p>
          <a:p>
            <a:r>
              <a:rPr lang="en-US" dirty="0" smtClean="0"/>
              <a:t>Report available in HTML</a:t>
            </a:r>
          </a:p>
          <a:p>
            <a:pPr lvl="1"/>
            <a:r>
              <a:rPr lang="en-US" dirty="0" smtClean="0"/>
              <a:t>Not business format</a:t>
            </a:r>
          </a:p>
          <a:p>
            <a:r>
              <a:rPr lang="en-US" dirty="0" smtClean="0"/>
              <a:t>Business readable diagrams </a:t>
            </a:r>
          </a:p>
          <a:p>
            <a:pPr lvl="1"/>
            <a:r>
              <a:rPr lang="en-US" dirty="0" smtClean="0"/>
              <a:t>Done a basic set of these</a:t>
            </a:r>
          </a:p>
          <a:p>
            <a:pPr lvl="1"/>
            <a:r>
              <a:rPr lang="en-US" dirty="0" smtClean="0"/>
              <a:t>Will go in annex to specification</a:t>
            </a:r>
          </a:p>
          <a:p>
            <a:pPr lvl="1"/>
            <a:r>
              <a:rPr lang="en-US" dirty="0" smtClean="0"/>
              <a:t>Tables to</a:t>
            </a:r>
            <a:r>
              <a:rPr lang="en-US" baseline="0" dirty="0" smtClean="0"/>
              <a:t> be done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0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1300</Words>
  <Application>Microsoft Office PowerPoint</Application>
  <PresentationFormat>On-screen Show (4:3)</PresentationFormat>
  <Paragraphs>292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Financial Industry Business Ontology (FIBO)</vt:lpstr>
      <vt:lpstr>Headline Points</vt:lpstr>
      <vt:lpstr>FIBO Works update by Activity</vt:lpstr>
      <vt:lpstr>FIBO Roadmap (best case)</vt:lpstr>
      <vt:lpstr>FIBO Roadmap (proposals)</vt:lpstr>
      <vt:lpstr>Business Entities RFC Status</vt:lpstr>
      <vt:lpstr>Upcoming FIBO Releases</vt:lpstr>
      <vt:lpstr>FIBO for BE- Work in Progress</vt:lpstr>
      <vt:lpstr>FIBO for BE: Content</vt:lpstr>
      <vt:lpstr>OMG RFC Specification Document </vt:lpstr>
      <vt:lpstr>FIBO for Business Entities – What now?</vt:lpstr>
      <vt:lpstr>Annotation Metadata</vt:lpstr>
      <vt:lpstr>Annotation Metadata Status</vt:lpstr>
      <vt:lpstr>Adaptive Migration</vt:lpstr>
      <vt:lpstr>Collaborations: FIX</vt:lpstr>
      <vt:lpstr>Derivatives Proof of Concept</vt:lpstr>
      <vt:lpstr>PoC Other Findings</vt:lpstr>
      <vt:lpstr>Shared Semantics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102</cp:revision>
  <dcterms:created xsi:type="dcterms:W3CDTF">2011-04-19T19:19:23Z</dcterms:created>
  <dcterms:modified xsi:type="dcterms:W3CDTF">2012-02-01T20:09:23Z</dcterms:modified>
</cp:coreProperties>
</file>