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1"/>
  </p:notesMasterIdLst>
  <p:sldIdLst>
    <p:sldId id="256" r:id="rId2"/>
    <p:sldId id="307" r:id="rId3"/>
    <p:sldId id="262" r:id="rId4"/>
    <p:sldId id="290" r:id="rId5"/>
    <p:sldId id="306" r:id="rId6"/>
    <p:sldId id="283" r:id="rId7"/>
    <p:sldId id="308" r:id="rId8"/>
    <p:sldId id="297" r:id="rId9"/>
    <p:sldId id="292" r:id="rId10"/>
    <p:sldId id="287" r:id="rId11"/>
    <p:sldId id="305" r:id="rId12"/>
    <p:sldId id="301" r:id="rId13"/>
    <p:sldId id="300" r:id="rId14"/>
    <p:sldId id="298" r:id="rId15"/>
    <p:sldId id="309" r:id="rId16"/>
    <p:sldId id="302" r:id="rId17"/>
    <p:sldId id="303" r:id="rId18"/>
    <p:sldId id="286" r:id="rId19"/>
    <p:sldId id="282" r:id="rId2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0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559" autoAdjust="0"/>
    <p:restoredTop sz="86323" autoAdjust="0"/>
  </p:normalViewPr>
  <p:slideViewPr>
    <p:cSldViewPr>
      <p:cViewPr>
        <p:scale>
          <a:sx n="70" d="100"/>
          <a:sy n="70" d="100"/>
        </p:scale>
        <p:origin x="-612" y="17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735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FC723B-399F-4A90-8296-830E5DB4E765}" type="datetimeFigureOut">
              <a:rPr lang="en-US" smtClean="0"/>
              <a:pPr/>
              <a:t>2/1/2012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D2869B-921B-4CCE-897D-ADE41B506C3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98162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9E1B46-8ADD-4A2E-AB61-0E5BCC4C79AB}" type="datetime1">
              <a:rPr lang="en-US" smtClean="0"/>
              <a:pPr>
                <a:defRPr/>
              </a:pPr>
              <a:t>2/1/2012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18E282-EBFC-4412-8B3F-30C7B15CB7F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D6267C-5F63-43FB-953A-A976EF4E6229}" type="datetime1">
              <a:rPr lang="en-US" smtClean="0"/>
              <a:pPr>
                <a:defRPr/>
              </a:pPr>
              <a:t>2/1/2012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6F74EC-37D6-44FE-8E84-6CFA0135BCA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A45367-FC62-4735-BCA9-3DD46055D026}" type="datetime1">
              <a:rPr lang="en-US" smtClean="0"/>
              <a:pPr>
                <a:defRPr/>
              </a:pPr>
              <a:t>2/1/2012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6D6DB0-F130-4CD7-BC01-EC857653013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563562"/>
          </a:xfrm>
        </p:spPr>
        <p:txBody>
          <a:bodyPr/>
          <a:lstStyle>
            <a:lvl1pPr algn="l"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86800" y="6356350"/>
            <a:ext cx="381000" cy="3651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57200" y="838200"/>
            <a:ext cx="822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F68903-0092-42E3-817E-1D62A797690F}" type="datetime1">
              <a:rPr lang="en-US" smtClean="0"/>
              <a:pPr>
                <a:defRPr/>
              </a:pPr>
              <a:t>2/1/2012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5D8AD-8C41-461C-977C-39E1B6B656D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B24C57-850C-417E-9FAA-BE8D6A8DBE2C}" type="datetime1">
              <a:rPr lang="en-US" smtClean="0"/>
              <a:pPr>
                <a:defRPr/>
              </a:pPr>
              <a:t>2/1/2012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C97409-C3A8-4142-9020-BEC4CC15808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C28E2E-814B-4C22-851F-F0549AD7FC66}" type="datetime1">
              <a:rPr lang="en-US" smtClean="0"/>
              <a:pPr>
                <a:defRPr/>
              </a:pPr>
              <a:t>2/1/2012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56F763-BEBA-4E81-AB50-EEE533FC35F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73F742-F6A3-4DC9-AE0A-7277E31EA597}" type="datetime1">
              <a:rPr lang="en-US" smtClean="0"/>
              <a:pPr>
                <a:defRPr/>
              </a:pPr>
              <a:t>2/1/2012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4868DC-D813-47B4-BCA0-5910B6BA042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C3BC2E-9C88-463F-A988-4D5ECDDA207E}" type="datetime1">
              <a:rPr lang="en-US" smtClean="0"/>
              <a:pPr>
                <a:defRPr/>
              </a:pPr>
              <a:t>2/1/2012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8D8CD7-FEF3-4495-AF79-015AD3D984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875F7E-86C8-48D4-AA60-B2BA6081090A}" type="datetime1">
              <a:rPr lang="en-US" smtClean="0"/>
              <a:pPr>
                <a:defRPr/>
              </a:pPr>
              <a:t>2/1/2012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35A33-83E3-44CF-92E6-9E49D666A92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8898F2-689D-4729-A6BF-EDB64FFEC70D}" type="datetime1">
              <a:rPr lang="en-US" smtClean="0"/>
              <a:pPr>
                <a:defRPr/>
              </a:pPr>
              <a:t>2/1/2012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EECB8-9F4C-4F27-840F-D7F2A3FA883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7A79AE5-5F06-42A5-9C04-AB48C36DAE94}" type="datetime1">
              <a:rPr lang="en-US" smtClean="0"/>
              <a:pPr>
                <a:defRPr/>
              </a:pPr>
              <a:t>2/1/2012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008EE3A-0931-4FF7-8196-554F4BA17F7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bit.ly/zN25aq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bit.ly/zN25aq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Financial Industry Business Ontology (FIBO)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898989"/>
                </a:solidFill>
              </a:rPr>
              <a:t>Monthly Status/review call</a:t>
            </a:r>
          </a:p>
          <a:p>
            <a:r>
              <a:rPr lang="en-US" dirty="0" smtClean="0">
                <a:solidFill>
                  <a:srgbClr val="898989"/>
                </a:solidFill>
              </a:rPr>
              <a:t>Wednesday February 1</a:t>
            </a:r>
            <a:r>
              <a:rPr lang="en-US" baseline="30000" dirty="0" smtClean="0">
                <a:solidFill>
                  <a:srgbClr val="898989"/>
                </a:solidFill>
              </a:rPr>
              <a:t>st</a:t>
            </a:r>
            <a:r>
              <a:rPr lang="en-US" dirty="0" smtClean="0">
                <a:solidFill>
                  <a:srgbClr val="898989"/>
                </a:solidFill>
              </a:rPr>
              <a:t> 2012</a:t>
            </a:r>
          </a:p>
        </p:txBody>
      </p:sp>
      <p:pic>
        <p:nvPicPr>
          <p:cNvPr id="13315" name="Picture 3" descr="[OMG's 20th Anniversary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2" y="76200"/>
            <a:ext cx="2185988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6" name="Picture 4" descr="EDM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1400" y="34925"/>
            <a:ext cx="1600200" cy="87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5" descr="http://fdtf.omg.org/images/buttons-icons-lines/finance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62200" y="304800"/>
            <a:ext cx="5029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OMG RFC Specification Document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Comments being processed</a:t>
            </a:r>
          </a:p>
          <a:p>
            <a:pPr lvl="0"/>
            <a:r>
              <a:rPr lang="en-US" dirty="0" smtClean="0"/>
              <a:t>Making progress on changes agreed at Santa Clara</a:t>
            </a:r>
          </a:p>
          <a:p>
            <a:pPr lvl="1"/>
            <a:r>
              <a:rPr lang="en-US" dirty="0" smtClean="0"/>
              <a:t>Scope, positioning</a:t>
            </a:r>
            <a:endParaRPr lang="en-US" baseline="0" dirty="0" smtClean="0"/>
          </a:p>
          <a:p>
            <a:pPr lvl="1"/>
            <a:r>
              <a:rPr lang="en-US" baseline="0" dirty="0" smtClean="0"/>
              <a:t>Definitions</a:t>
            </a:r>
          </a:p>
          <a:p>
            <a:pPr lvl="1"/>
            <a:r>
              <a:rPr lang="en-US" baseline="0" dirty="0" smtClean="0"/>
              <a:t>Going through open comments</a:t>
            </a:r>
            <a:endParaRPr lang="en-US" dirty="0" smtClean="0"/>
          </a:p>
          <a:p>
            <a:pPr lvl="0"/>
            <a:r>
              <a:rPr lang="en-US" dirty="0" smtClean="0"/>
              <a:t>General document requirements</a:t>
            </a:r>
          </a:p>
          <a:p>
            <a:pPr lvl="1"/>
            <a:r>
              <a:rPr lang="en-US" dirty="0" smtClean="0"/>
              <a:t>References</a:t>
            </a:r>
            <a:endParaRPr lang="en-US" baseline="0" dirty="0" smtClean="0"/>
          </a:p>
          <a:p>
            <a:pPr lvl="1"/>
            <a:r>
              <a:rPr lang="en-US" baseline="0" dirty="0" smtClean="0"/>
              <a:t>Sponsors / Submitters / Participants</a:t>
            </a:r>
          </a:p>
          <a:p>
            <a:pPr lvl="0"/>
            <a:r>
              <a:rPr lang="en-US" baseline="0" dirty="0" smtClean="0"/>
              <a:t>Change Management Section to do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6967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FIBO for Business Entities – What now?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RFC / Specification document completion</a:t>
            </a:r>
          </a:p>
          <a:p>
            <a:pPr lvl="1"/>
            <a:r>
              <a:rPr lang="en-US" dirty="0" smtClean="0"/>
              <a:t>Needed by February (4 week deadline)</a:t>
            </a:r>
          </a:p>
          <a:p>
            <a:pPr lvl="1"/>
            <a:r>
              <a:rPr lang="en-US" dirty="0" smtClean="0"/>
              <a:t>December draft</a:t>
            </a:r>
          </a:p>
          <a:p>
            <a:pPr lvl="2"/>
            <a:r>
              <a:rPr lang="en-US" dirty="0" smtClean="0"/>
              <a:t>Please review / comment</a:t>
            </a:r>
          </a:p>
          <a:p>
            <a:pPr lvl="1"/>
            <a:r>
              <a:rPr lang="en-US" dirty="0" smtClean="0"/>
              <a:t>Additional Changes worked on in “Workstream” time slot</a:t>
            </a:r>
          </a:p>
          <a:p>
            <a:pPr lvl="2"/>
            <a:r>
              <a:rPr lang="en-US" dirty="0" smtClean="0"/>
              <a:t>Thursdays 2 – 3 Eastern Time</a:t>
            </a:r>
          </a:p>
          <a:p>
            <a:pPr lvl="0"/>
            <a:r>
              <a:rPr lang="en-US" dirty="0" smtClean="0"/>
              <a:t>Content</a:t>
            </a:r>
          </a:p>
          <a:p>
            <a:pPr lvl="1"/>
            <a:r>
              <a:rPr lang="en-US" dirty="0" smtClean="0"/>
              <a:t>Please review</a:t>
            </a:r>
          </a:p>
          <a:p>
            <a:pPr lvl="2"/>
            <a:r>
              <a:rPr lang="en-US" dirty="0" smtClean="0"/>
              <a:t>Via HTML Report</a:t>
            </a:r>
          </a:p>
          <a:p>
            <a:pPr lvl="3"/>
            <a:r>
              <a:rPr lang="en-US" dirty="0" smtClean="0"/>
              <a:t>but be aware this is reported as UML not natural language ontology</a:t>
            </a:r>
          </a:p>
          <a:p>
            <a:pPr lvl="2"/>
            <a:r>
              <a:rPr lang="en-US" dirty="0" smtClean="0"/>
              <a:t>Diagrams – will be circulated as PDF as well</a:t>
            </a:r>
          </a:p>
          <a:p>
            <a:pPr lvl="2"/>
            <a:r>
              <a:rPr lang="en-US" dirty="0" smtClean="0"/>
              <a:t>EA Model – via</a:t>
            </a:r>
            <a:r>
              <a:rPr lang="en-US" baseline="0" dirty="0" smtClean="0"/>
              <a:t> free reader</a:t>
            </a:r>
          </a:p>
          <a:p>
            <a:pPr lvl="2"/>
            <a:r>
              <a:rPr lang="en-US" baseline="0" dirty="0" smtClean="0"/>
              <a:t>Spreadsheets – to come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8704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Annotation Metadata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Expression of metadata in both UML and OWL</a:t>
            </a:r>
          </a:p>
          <a:p>
            <a:pPr lvl="1"/>
            <a:r>
              <a:rPr lang="en-US" sz="2000" dirty="0" smtClean="0"/>
              <a:t>Expressed as OWL Annotation</a:t>
            </a:r>
            <a:r>
              <a:rPr lang="en-US" sz="2000" baseline="0" dirty="0" smtClean="0"/>
              <a:t> Properties and their instances</a:t>
            </a:r>
          </a:p>
          <a:p>
            <a:pPr lvl="1"/>
            <a:r>
              <a:rPr lang="en-US" sz="2000" baseline="0" dirty="0" smtClean="0"/>
              <a:t>Uses and extends Dublin Core, SKOS constructs</a:t>
            </a:r>
            <a:endParaRPr lang="en-US" sz="2000" dirty="0" smtClean="0"/>
          </a:p>
          <a:p>
            <a:r>
              <a:rPr lang="en-US" sz="2400" dirty="0" smtClean="0"/>
              <a:t>Metadata</a:t>
            </a:r>
            <a:r>
              <a:rPr lang="en-US" sz="2400" baseline="0" dirty="0" smtClean="0"/>
              <a:t> for:</a:t>
            </a:r>
          </a:p>
          <a:p>
            <a:pPr lvl="1"/>
            <a:r>
              <a:rPr lang="en-US" sz="2000" dirty="0" smtClean="0"/>
              <a:t>Definitions, further notes</a:t>
            </a:r>
          </a:p>
          <a:p>
            <a:pPr lvl="1"/>
            <a:r>
              <a:rPr lang="en-US" sz="2000" dirty="0" smtClean="0"/>
              <a:t>Term and definitions origin</a:t>
            </a:r>
          </a:p>
          <a:p>
            <a:pPr lvl="1"/>
            <a:r>
              <a:rPr lang="en-US" sz="2000" dirty="0" smtClean="0"/>
              <a:t>Mapping (new)</a:t>
            </a:r>
          </a:p>
          <a:p>
            <a:pPr lvl="1"/>
            <a:r>
              <a:rPr lang="en-US" sz="2000" dirty="0" smtClean="0"/>
              <a:t>FIBO Specific tags: </a:t>
            </a:r>
          </a:p>
          <a:p>
            <a:pPr lvl="2"/>
            <a:r>
              <a:rPr lang="en-US" sz="1800" dirty="0" smtClean="0"/>
              <a:t>Archetype (existing)</a:t>
            </a:r>
          </a:p>
          <a:p>
            <a:pPr lvl="2"/>
            <a:r>
              <a:rPr lang="en-US" sz="1800" dirty="0" smtClean="0"/>
              <a:t>Classification</a:t>
            </a:r>
            <a:r>
              <a:rPr lang="en-US" sz="1800" baseline="0" dirty="0" smtClean="0"/>
              <a:t> Facet (new)</a:t>
            </a:r>
          </a:p>
          <a:p>
            <a:pPr lvl="1"/>
            <a:r>
              <a:rPr lang="en-US" sz="2000" baseline="0" dirty="0" smtClean="0"/>
              <a:t>Labels etc. (new)</a:t>
            </a:r>
          </a:p>
          <a:p>
            <a:pPr lvl="1"/>
            <a:r>
              <a:rPr lang="en-US" sz="2000" baseline="0" dirty="0" smtClean="0"/>
              <a:t>Change Management metadata </a:t>
            </a:r>
          </a:p>
          <a:p>
            <a:pPr lvl="2"/>
            <a:r>
              <a:rPr lang="en-US" sz="1800" baseline="0" dirty="0" smtClean="0"/>
              <a:t>(per OMG AB Recommendations)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1971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Annotation Metadata Status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Metadata completion took</a:t>
            </a:r>
            <a:r>
              <a:rPr lang="en-US" baseline="0" dirty="0" smtClean="0"/>
              <a:t> longer than expected</a:t>
            </a:r>
          </a:p>
          <a:p>
            <a:pPr lvl="1"/>
            <a:r>
              <a:rPr lang="en-US" baseline="0" dirty="0" smtClean="0"/>
              <a:t>Metadata now substantively complete</a:t>
            </a:r>
          </a:p>
          <a:p>
            <a:pPr lvl="1"/>
            <a:r>
              <a:rPr lang="en-US" baseline="0" dirty="0" smtClean="0"/>
              <a:t>Issues with EA implementation, </a:t>
            </a:r>
            <a:r>
              <a:rPr lang="en-US" baseline="0" dirty="0" smtClean="0">
                <a:solidFill>
                  <a:srgbClr val="FF0000"/>
                </a:solidFill>
              </a:rPr>
              <a:t>to be resolved!</a:t>
            </a:r>
          </a:p>
          <a:p>
            <a:pPr lvl="0"/>
            <a:r>
              <a:rPr lang="en-US" baseline="0" dirty="0" smtClean="0"/>
              <a:t>New metadata business cases being developed</a:t>
            </a:r>
          </a:p>
          <a:p>
            <a:pPr lvl="1"/>
            <a:r>
              <a:rPr lang="en-US" baseline="0" dirty="0" smtClean="0"/>
              <a:t>Mapping to physical and logical standards terms</a:t>
            </a:r>
          </a:p>
          <a:p>
            <a:pPr lvl="1"/>
            <a:r>
              <a:rPr lang="en-US" baseline="0" dirty="0" smtClean="0"/>
              <a:t>References to regulatory requirements etc. </a:t>
            </a:r>
          </a:p>
          <a:p>
            <a:pPr lvl="1"/>
            <a:r>
              <a:rPr lang="en-US" baseline="0" dirty="0" smtClean="0"/>
              <a:t>Full Use Case still to be articulated for additional metadata</a:t>
            </a:r>
          </a:p>
          <a:p>
            <a:pPr lvl="2"/>
            <a:r>
              <a:rPr lang="en-US" baseline="0" dirty="0" smtClean="0"/>
              <a:t>Some of this would have to be in future RFCs</a:t>
            </a:r>
          </a:p>
          <a:p>
            <a:pPr lvl="2"/>
            <a:r>
              <a:rPr lang="en-US" baseline="0" dirty="0" smtClean="0"/>
              <a:t>Derivatives – per metadata requirements being articulated within Derivatives </a:t>
            </a:r>
            <a:r>
              <a:rPr lang="en-US" baseline="0" dirty="0" err="1" smtClean="0"/>
              <a:t>PoC</a:t>
            </a:r>
            <a:r>
              <a:rPr lang="en-US" baseline="0" dirty="0" smtClean="0"/>
              <a:t>, in OWL</a:t>
            </a:r>
          </a:p>
          <a:p>
            <a:pPr lvl="2"/>
            <a:r>
              <a:rPr lang="en-US" baseline="0" dirty="0" smtClean="0"/>
              <a:t>Tradable securities reference data</a:t>
            </a:r>
          </a:p>
          <a:p>
            <a:pPr lvl="2"/>
            <a:r>
              <a:rPr lang="en-US" baseline="0" dirty="0" smtClean="0"/>
              <a:t>Business Critical Elements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1472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Adaptive Migration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Expectations</a:t>
            </a:r>
          </a:p>
          <a:p>
            <a:pPr lvl="1"/>
            <a:r>
              <a:rPr lang="en-US" sz="2000" dirty="0" smtClean="0"/>
              <a:t>Better business readable diagrams</a:t>
            </a:r>
          </a:p>
          <a:p>
            <a:pPr lvl="1"/>
            <a:r>
              <a:rPr lang="en-US" sz="2000" dirty="0" smtClean="0"/>
              <a:t>Tables as per existing website</a:t>
            </a:r>
          </a:p>
          <a:p>
            <a:pPr lvl="2"/>
            <a:r>
              <a:rPr lang="en-US" sz="1800" dirty="0" smtClean="0"/>
              <a:t>Term, Definition,</a:t>
            </a:r>
            <a:r>
              <a:rPr lang="en-US" sz="1800" baseline="0" dirty="0" smtClean="0"/>
              <a:t> Synonym</a:t>
            </a:r>
          </a:p>
          <a:p>
            <a:pPr lvl="2"/>
            <a:r>
              <a:rPr lang="en-US" sz="1800" baseline="0" dirty="0" smtClean="0"/>
              <a:t>Extended table (most OWL terms, in English)</a:t>
            </a:r>
          </a:p>
          <a:p>
            <a:pPr lvl="1"/>
            <a:r>
              <a:rPr lang="en-US" sz="2000" dirty="0" smtClean="0"/>
              <a:t>Definitive</a:t>
            </a:r>
            <a:r>
              <a:rPr lang="en-US" sz="2000" baseline="0" dirty="0" smtClean="0"/>
              <a:t> content report – for RFC document</a:t>
            </a:r>
            <a:endParaRPr lang="en-US" sz="2000" dirty="0" smtClean="0"/>
          </a:p>
          <a:p>
            <a:r>
              <a:rPr lang="en-US" sz="2400" dirty="0" smtClean="0"/>
              <a:t>In progress</a:t>
            </a:r>
          </a:p>
          <a:p>
            <a:pPr lvl="1"/>
            <a:r>
              <a:rPr lang="en-US" sz="2000" dirty="0" smtClean="0"/>
              <a:t>Waiting on completion of new metadata</a:t>
            </a:r>
          </a:p>
          <a:p>
            <a:pPr lvl="1"/>
            <a:r>
              <a:rPr lang="en-US" sz="20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Transferring</a:t>
            </a:r>
            <a:r>
              <a:rPr lang="en-US" sz="20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of metadata within FIBO for BE existing model from UML text fields to new metadata tags</a:t>
            </a:r>
          </a:p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4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Will then export as XMI, implement construct name changes per latest ODM 1.1, and import to Adaptive</a:t>
            </a:r>
          </a:p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4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Namespace to be decided upon and implemented</a:t>
            </a:r>
            <a:endParaRPr lang="en-US" sz="2400" dirty="0" smtClean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288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Collaborations: </a:t>
            </a:r>
            <a:r>
              <a:rPr lang="en-US" sz="2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rtl="0" fontAlgn="base"/>
            <a:r>
              <a:rPr lang="en-US" sz="2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Transaction terms, pre-trade</a:t>
            </a:r>
            <a:r>
              <a:rPr lang="en-US" sz="28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etc. </a:t>
            </a:r>
          </a:p>
          <a:p>
            <a:pPr lvl="1" rtl="0" fontAlgn="base"/>
            <a:r>
              <a:rPr lang="en-US" sz="2400" dirty="0" smtClean="0">
                <a:effectLst/>
              </a:rPr>
              <a:t>Terms are all defined (at message level)</a:t>
            </a:r>
            <a:r>
              <a:rPr lang="en-US" sz="2400" baseline="0" dirty="0" smtClean="0">
                <a:effectLst/>
              </a:rPr>
              <a:t> in FIX</a:t>
            </a:r>
            <a:endParaRPr lang="en-US" sz="2400" dirty="0" smtClean="0">
              <a:effectLst/>
            </a:endParaRPr>
          </a:p>
          <a:p>
            <a:pPr lvl="0" rtl="0" fontAlgn="base"/>
            <a:r>
              <a:rPr lang="en-US" sz="28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Links to </a:t>
            </a:r>
            <a:r>
              <a:rPr lang="en-US" sz="28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openMDDB</a:t>
            </a:r>
            <a:r>
              <a:rPr lang="en-US" sz="28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logical data model standard</a:t>
            </a:r>
          </a:p>
          <a:p>
            <a:pPr lvl="0" rtl="0" fontAlgn="base"/>
            <a:r>
              <a:rPr lang="en-US" sz="28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Agreement in principle to work together on semantic representation of transaction terms</a:t>
            </a:r>
          </a:p>
          <a:p>
            <a:pPr lvl="0" rtl="0" fontAlgn="base"/>
            <a:r>
              <a:rPr lang="en-US" sz="28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SME Reviews imminent</a:t>
            </a:r>
          </a:p>
          <a:p>
            <a:pPr lvl="1" rtl="0" fontAlgn="base"/>
            <a:r>
              <a:rPr lang="en-US" sz="2400" dirty="0" smtClean="0">
                <a:effectLst/>
              </a:rPr>
              <a:t>Transaction</a:t>
            </a:r>
            <a:r>
              <a:rPr lang="en-US" sz="2400" baseline="0" dirty="0" smtClean="0">
                <a:effectLst/>
              </a:rPr>
              <a:t> concepts refactored as part of Shared Semantics (REA and XBRL) alignment</a:t>
            </a:r>
          </a:p>
          <a:p>
            <a:pPr lvl="1" rtl="0" fontAlgn="base"/>
            <a:r>
              <a:rPr lang="en-US" sz="2400" baseline="0" dirty="0" smtClean="0">
                <a:effectLst/>
              </a:rPr>
              <a:t>Apply these to securities primary and secondary market transaction concepts</a:t>
            </a:r>
            <a:endParaRPr lang="en-US" sz="2400" dirty="0" smtClean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4986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Derivatives Proof of Concept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Latest slides at </a:t>
            </a:r>
            <a:r>
              <a:rPr lang="en-US" dirty="0" smtClean="0">
                <a:hlinkClick r:id="rId2"/>
              </a:rPr>
              <a:t>http://bit.ly/zN25aq</a:t>
            </a:r>
            <a:r>
              <a:rPr lang="en-US" dirty="0" smtClean="0"/>
              <a:t> </a:t>
            </a:r>
          </a:p>
          <a:p>
            <a:r>
              <a:rPr lang="en-US" dirty="0" smtClean="0"/>
              <a:t>Considerable </a:t>
            </a:r>
            <a:r>
              <a:rPr lang="en-US" dirty="0" smtClean="0"/>
              <a:t>progress in automatic classification</a:t>
            </a:r>
            <a:r>
              <a:rPr lang="en-US" baseline="0" dirty="0" smtClean="0"/>
              <a:t> of derivatives types</a:t>
            </a:r>
          </a:p>
          <a:p>
            <a:pPr lvl="1"/>
            <a:r>
              <a:rPr lang="en-US" dirty="0" smtClean="0"/>
              <a:t>Some of these require “classification rules”</a:t>
            </a:r>
          </a:p>
          <a:p>
            <a:pPr lvl="1"/>
            <a:r>
              <a:rPr lang="en-US" baseline="0" dirty="0" smtClean="0"/>
              <a:t>Feasibility </a:t>
            </a:r>
            <a:r>
              <a:rPr lang="en-US" baseline="0" dirty="0" smtClean="0"/>
              <a:t>demonstrated</a:t>
            </a:r>
          </a:p>
          <a:p>
            <a:pPr marL="1143000" marR="0" lvl="2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0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There were interesting gaps in the technology</a:t>
            </a:r>
            <a:endParaRPr lang="en-US" baseline="0" dirty="0" smtClean="0"/>
          </a:p>
          <a:p>
            <a:pPr lvl="0"/>
            <a:r>
              <a:rPr lang="en-US" dirty="0" smtClean="0"/>
              <a:t>Extending to</a:t>
            </a:r>
            <a:r>
              <a:rPr lang="en-US" baseline="0" dirty="0" smtClean="0"/>
              <a:t> full range of IR Swaps types </a:t>
            </a:r>
          </a:p>
          <a:p>
            <a:pPr lvl="1"/>
            <a:r>
              <a:rPr lang="en-US" dirty="0" smtClean="0"/>
              <a:t>Exotics,</a:t>
            </a:r>
            <a:r>
              <a:rPr lang="en-US" baseline="0" dirty="0" smtClean="0"/>
              <a:t> OIS, Inflation Swaps etc. </a:t>
            </a:r>
          </a:p>
          <a:p>
            <a:pPr lvl="1"/>
            <a:r>
              <a:rPr lang="en-US" baseline="0" dirty="0" smtClean="0"/>
              <a:t>Modularizing ontologies across asset and contract types</a:t>
            </a:r>
            <a:endParaRPr lang="en-US" dirty="0" smtClean="0"/>
          </a:p>
          <a:p>
            <a:pPr lvl="0"/>
            <a:r>
              <a:rPr lang="en-US" dirty="0" smtClean="0"/>
              <a:t>Refactoring </a:t>
            </a:r>
            <a:r>
              <a:rPr lang="en-US" dirty="0" smtClean="0"/>
              <a:t>/ simplifying ontology</a:t>
            </a:r>
            <a:endParaRPr lang="en-US" baseline="0" dirty="0" smtClean="0"/>
          </a:p>
          <a:p>
            <a:pPr lvl="1"/>
            <a:r>
              <a:rPr lang="en-US" baseline="0" dirty="0" smtClean="0"/>
              <a:t>Aligning top level relationship types with </a:t>
            </a:r>
            <a:r>
              <a:rPr lang="en-US" baseline="0" dirty="0" smtClean="0"/>
              <a:t>GIST</a:t>
            </a:r>
          </a:p>
          <a:p>
            <a:pPr lvl="2"/>
            <a:r>
              <a:rPr lang="en-US" baseline="0" dirty="0" smtClean="0"/>
              <a:t>To </a:t>
            </a:r>
            <a:r>
              <a:rPr lang="en-US" baseline="0" dirty="0" smtClean="0"/>
              <a:t>be implemented in FIBO itself as well as operationally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9325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PoC</a:t>
            </a:r>
            <a:r>
              <a:rPr lang="en-US" dirty="0" smtClean="0"/>
              <a:t> Other Findings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Conceptual and Operational</a:t>
            </a:r>
            <a:r>
              <a:rPr lang="en-US" baseline="0" dirty="0" smtClean="0"/>
              <a:t> Ontologies</a:t>
            </a:r>
            <a:endParaRPr lang="en-US" dirty="0" smtClean="0"/>
          </a:p>
          <a:p>
            <a:pPr lvl="1"/>
            <a:r>
              <a:rPr lang="en-US" dirty="0" smtClean="0"/>
              <a:t>what a Semantic</a:t>
            </a:r>
            <a:r>
              <a:rPr lang="en-US" baseline="0" dirty="0" smtClean="0"/>
              <a:t> Technology application looks like and the “Operational Ontology” requirements for this</a:t>
            </a:r>
          </a:p>
          <a:p>
            <a:pPr lvl="1"/>
            <a:r>
              <a:rPr lang="en-US" baseline="0" dirty="0" smtClean="0"/>
              <a:t>clear relationship between business conceptual ontology (FIBO) and operational ontology (OWL-DL sub-set)</a:t>
            </a:r>
          </a:p>
          <a:p>
            <a:pPr lvl="0"/>
            <a:r>
              <a:rPr lang="en-US" dirty="0" smtClean="0"/>
              <a:t>Deriving</a:t>
            </a:r>
            <a:r>
              <a:rPr lang="en-US" baseline="0" dirty="0" smtClean="0"/>
              <a:t> Operational Ontologies</a:t>
            </a:r>
            <a:endParaRPr lang="en-US" dirty="0" smtClean="0"/>
          </a:p>
          <a:p>
            <a:pPr lvl="1"/>
            <a:r>
              <a:rPr lang="en-US" dirty="0" smtClean="0"/>
              <a:t>Archetypes may help</a:t>
            </a:r>
            <a:r>
              <a:rPr lang="en-US" baseline="0" dirty="0" smtClean="0"/>
              <a:t> in extracting Operational Ontology from Conceptual Ontology</a:t>
            </a:r>
          </a:p>
          <a:p>
            <a:pPr lvl="1"/>
            <a:r>
              <a:rPr lang="en-US" baseline="0" dirty="0" smtClean="0"/>
              <a:t>Classification Facets and other metadata will help</a:t>
            </a:r>
          </a:p>
          <a:p>
            <a:pPr lvl="1"/>
            <a:r>
              <a:rPr lang="en-US" baseline="0" dirty="0" smtClean="0"/>
              <a:t>More formal use of “Third Order” Concept definitions will also help</a:t>
            </a:r>
          </a:p>
          <a:p>
            <a:pPr lvl="0"/>
            <a:r>
              <a:rPr lang="en-US" baseline="0" dirty="0" smtClean="0"/>
              <a:t>Hope to be able to specify automation of these transformations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5992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Shared Semantics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aseline="0" dirty="0" smtClean="0"/>
              <a:t>Transactions and Accounting concepts</a:t>
            </a:r>
          </a:p>
          <a:p>
            <a:pPr lvl="1"/>
            <a:r>
              <a:rPr lang="en-US" dirty="0" smtClean="0"/>
              <a:t>REA,</a:t>
            </a:r>
            <a:r>
              <a:rPr lang="en-US" baseline="0" dirty="0" smtClean="0"/>
              <a:t> </a:t>
            </a:r>
            <a:r>
              <a:rPr lang="en-US" dirty="0" smtClean="0"/>
              <a:t>XBRL-GL</a:t>
            </a:r>
          </a:p>
          <a:p>
            <a:pPr lvl="1"/>
            <a:r>
              <a:rPr lang="en-US" dirty="0" smtClean="0"/>
              <a:t>Reconciliation</a:t>
            </a:r>
            <a:r>
              <a:rPr lang="en-US" baseline="0" dirty="0" smtClean="0"/>
              <a:t> of viewpoints on transactions</a:t>
            </a:r>
            <a:endParaRPr lang="en-US" dirty="0" smtClean="0"/>
          </a:p>
          <a:p>
            <a:pPr lvl="1"/>
            <a:r>
              <a:rPr lang="en-US" dirty="0" smtClean="0"/>
              <a:t>Monthly meeting, 4</a:t>
            </a:r>
            <a:r>
              <a:rPr lang="en-US" baseline="30000" dirty="0" smtClean="0"/>
              <a:t>th</a:t>
            </a:r>
            <a:r>
              <a:rPr lang="en-US" dirty="0" smtClean="0"/>
              <a:t> Monday 3pm ET</a:t>
            </a:r>
          </a:p>
          <a:p>
            <a:pPr lvl="0"/>
            <a:r>
              <a:rPr lang="en-US" dirty="0" smtClean="0"/>
              <a:t>Date/time</a:t>
            </a:r>
          </a:p>
          <a:p>
            <a:pPr lvl="1"/>
            <a:r>
              <a:rPr lang="en-US" dirty="0" smtClean="0"/>
              <a:t>OMG DTV (FTF completes in August)</a:t>
            </a:r>
          </a:p>
          <a:p>
            <a:pPr lvl="1"/>
            <a:r>
              <a:rPr lang="en-US" dirty="0" smtClean="0"/>
              <a:t>Two phases of alignment for FIBO:</a:t>
            </a:r>
          </a:p>
          <a:p>
            <a:pPr lvl="2"/>
            <a:r>
              <a:rPr lang="en-US" dirty="0" smtClean="0"/>
              <a:t>replace our Time section</a:t>
            </a:r>
          </a:p>
          <a:p>
            <a:pPr lvl="2"/>
            <a:r>
              <a:rPr lang="en-US" dirty="0" smtClean="0"/>
              <a:t>“dated terms” to draw on this material</a:t>
            </a:r>
          </a:p>
          <a:p>
            <a:pPr lvl="0"/>
            <a:r>
              <a:rPr lang="en-US" dirty="0" smtClean="0"/>
              <a:t>Others? </a:t>
            </a:r>
          </a:p>
          <a:p>
            <a:pPr lvl="1"/>
            <a:r>
              <a:rPr lang="en-US" dirty="0" smtClean="0"/>
              <a:t>Looking for Legal, Geographical, Math etc. definitive</a:t>
            </a:r>
            <a:r>
              <a:rPr lang="en-US" baseline="0" dirty="0" smtClean="0"/>
              <a:t> reference ontologies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9499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Questions?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7916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Headline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FIBO for BE – deadline</a:t>
            </a:r>
            <a:r>
              <a:rPr lang="en-US" baseline="0" dirty="0" smtClean="0"/>
              <a:t> looming</a:t>
            </a:r>
          </a:p>
          <a:p>
            <a:pPr marL="742950" lvl="1" indent="-285750"/>
            <a:r>
              <a:rPr lang="en-US" dirty="0" smtClean="0"/>
              <a:t>Creation</a:t>
            </a:r>
            <a:r>
              <a:rPr lang="en-US" baseline="0" dirty="0" smtClean="0"/>
              <a:t> of model report depends on agreement on metadata implementation, which then needs to be done!</a:t>
            </a:r>
          </a:p>
          <a:p>
            <a:pPr marL="742950" lvl="1" indent="-285750"/>
            <a:r>
              <a:rPr lang="en-US" baseline="0" dirty="0" smtClean="0"/>
              <a:t>Document editing ongoing but time is tight!</a:t>
            </a:r>
          </a:p>
          <a:p>
            <a:pPr marL="514350" lvl="0" indent="-457200"/>
            <a:r>
              <a:rPr lang="en-US" dirty="0" smtClean="0"/>
              <a:t>FIBO for Securities,</a:t>
            </a:r>
            <a:r>
              <a:rPr lang="en-US" baseline="0" dirty="0" smtClean="0"/>
              <a:t> Loans etc. to follow</a:t>
            </a:r>
          </a:p>
          <a:p>
            <a:pPr marL="914400" lvl="1" indent="-457200"/>
            <a:r>
              <a:rPr lang="en-US" dirty="0" smtClean="0"/>
              <a:t>Needs completion on many other</a:t>
            </a:r>
            <a:r>
              <a:rPr lang="en-US" baseline="0" dirty="0" smtClean="0"/>
              <a:t> activities</a:t>
            </a:r>
          </a:p>
          <a:p>
            <a:pPr marL="1314450" lvl="2" indent="-457200"/>
            <a:r>
              <a:rPr lang="en-US" dirty="0" smtClean="0"/>
              <a:t>Shared semantics</a:t>
            </a:r>
          </a:p>
          <a:p>
            <a:pPr marL="1314450" lvl="2" indent="-457200"/>
            <a:r>
              <a:rPr lang="en-US" dirty="0" smtClean="0"/>
              <a:t>Modularization of Global Terms sections</a:t>
            </a:r>
          </a:p>
          <a:p>
            <a:pPr marL="514350" lvl="0" indent="-457200"/>
            <a:r>
              <a:rPr lang="en-US" dirty="0" smtClean="0"/>
              <a:t>FIBO for Securities Transactions</a:t>
            </a:r>
          </a:p>
          <a:p>
            <a:pPr marL="914400" lvl="1" indent="-457200"/>
            <a:r>
              <a:rPr lang="en-US" dirty="0" smtClean="0"/>
              <a:t>Itching to start on this. Engagement with FIX essential</a:t>
            </a:r>
          </a:p>
          <a:p>
            <a:pPr marL="514350" lvl="0" indent="-457200"/>
            <a:r>
              <a:rPr lang="en-US" dirty="0" smtClean="0"/>
              <a:t>Shared Semantics: Good progress</a:t>
            </a:r>
            <a:r>
              <a:rPr lang="en-US" baseline="0" dirty="0" smtClean="0"/>
              <a:t> on transactions</a:t>
            </a:r>
          </a:p>
          <a:p>
            <a:pPr marL="514350" lvl="0" indent="-457200"/>
            <a:r>
              <a:rPr lang="en-US" baseline="0" dirty="0" smtClean="0"/>
              <a:t>Proof of Concept: Excellent progress</a:t>
            </a:r>
          </a:p>
          <a:p>
            <a:pPr marL="514350" lvl="0" indent="-457200"/>
            <a:r>
              <a:rPr lang="en-US" dirty="0" smtClean="0"/>
              <a:t>Annotation Metadata: ongoing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6835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FIBO Works update by Activity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90000"/>
              </a:lnSpc>
            </a:pPr>
            <a:r>
              <a:rPr lang="en-GB" sz="2800" dirty="0" smtClean="0"/>
              <a:t>FIBO RFCs Roadmap, timelines</a:t>
            </a:r>
          </a:p>
          <a:p>
            <a:pPr lvl="0">
              <a:lnSpc>
                <a:spcPct val="90000"/>
              </a:lnSpc>
            </a:pPr>
            <a:r>
              <a:rPr lang="en-GB" sz="2800" dirty="0" smtClean="0"/>
              <a:t>FIBO for Business Entities Status, timelines</a:t>
            </a:r>
          </a:p>
          <a:p>
            <a:pPr lvl="1">
              <a:lnSpc>
                <a:spcPct val="90000"/>
              </a:lnSpc>
            </a:pPr>
            <a:r>
              <a:rPr lang="en-GB" sz="2400" dirty="0" smtClean="0"/>
              <a:t>Work</a:t>
            </a:r>
            <a:r>
              <a:rPr lang="en-GB" sz="2400" baseline="0" dirty="0" smtClean="0"/>
              <a:t> in progress</a:t>
            </a:r>
            <a:endParaRPr lang="en-GB" sz="2400" dirty="0" smtClean="0"/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GB" sz="2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Annotation Metadata</a:t>
            </a:r>
            <a:endParaRPr lang="en-US" sz="2800" dirty="0" smtClean="0">
              <a:effectLst/>
            </a:endParaRPr>
          </a:p>
          <a:p>
            <a:pPr lvl="0">
              <a:lnSpc>
                <a:spcPct val="90000"/>
              </a:lnSpc>
            </a:pPr>
            <a:r>
              <a:rPr lang="en-GB" sz="2800" dirty="0" smtClean="0"/>
              <a:t>Adaptive Migration</a:t>
            </a:r>
          </a:p>
          <a:p>
            <a:pPr lvl="0">
              <a:lnSpc>
                <a:spcPct val="90000"/>
              </a:lnSpc>
            </a:pPr>
            <a:r>
              <a:rPr lang="en-GB" sz="2800" dirty="0" smtClean="0"/>
              <a:t>OTC Proof of </a:t>
            </a:r>
            <a:r>
              <a:rPr lang="en-GB" sz="2800" dirty="0" smtClean="0"/>
              <a:t>Concept: </a:t>
            </a:r>
          </a:p>
          <a:p>
            <a:pPr lvl="1">
              <a:lnSpc>
                <a:spcPct val="90000"/>
              </a:lnSpc>
            </a:pPr>
            <a:r>
              <a:rPr lang="en-GB" sz="2000" dirty="0" smtClean="0">
                <a:hlinkClick r:id="rId2"/>
              </a:rPr>
              <a:t>http://bit.ly/zN25aq</a:t>
            </a:r>
            <a:endParaRPr lang="en-GB" sz="2000" dirty="0" smtClean="0"/>
          </a:p>
          <a:p>
            <a:pPr lvl="0">
              <a:lnSpc>
                <a:spcPct val="90000"/>
              </a:lnSpc>
            </a:pPr>
            <a:r>
              <a:rPr lang="en-GB" sz="2800" dirty="0" smtClean="0"/>
              <a:t>Shared</a:t>
            </a:r>
            <a:r>
              <a:rPr lang="en-GB" sz="2800" baseline="0" dirty="0" smtClean="0"/>
              <a:t> </a:t>
            </a:r>
            <a:r>
              <a:rPr lang="en-GB" sz="2800" baseline="0" dirty="0" smtClean="0"/>
              <a:t>Semantics Activities</a:t>
            </a:r>
          </a:p>
          <a:p>
            <a:pPr lvl="0">
              <a:lnSpc>
                <a:spcPct val="90000"/>
              </a:lnSpc>
            </a:pPr>
            <a:r>
              <a:rPr lang="en-GB" sz="2800" baseline="0" dirty="0" smtClean="0"/>
              <a:t>Collaborations</a:t>
            </a:r>
          </a:p>
          <a:p>
            <a:pPr lvl="0">
              <a:lnSpc>
                <a:spcPct val="90000"/>
              </a:lnSpc>
            </a:pPr>
            <a:r>
              <a:rPr lang="en-GB" sz="2800" baseline="0" dirty="0" smtClean="0"/>
              <a:t>March 13 Event in New York</a:t>
            </a:r>
          </a:p>
          <a:p>
            <a:pPr lvl="0">
              <a:lnSpc>
                <a:spcPct val="90000"/>
              </a:lnSpc>
            </a:pPr>
            <a:r>
              <a:rPr lang="en-GB" sz="2800" baseline="0" dirty="0" smtClean="0"/>
              <a:t>Quarterly Events after OMG Meetings</a:t>
            </a:r>
          </a:p>
          <a:p>
            <a:pPr lvl="1">
              <a:lnSpc>
                <a:spcPct val="90000"/>
              </a:lnSpc>
            </a:pPr>
            <a:r>
              <a:rPr lang="en-GB" sz="2400" dirty="0" smtClean="0"/>
              <a:t>Replaces Monthly Call for that </a:t>
            </a:r>
            <a:r>
              <a:rPr lang="en-GB" sz="2400" dirty="0" smtClean="0"/>
              <a:t>month</a:t>
            </a:r>
          </a:p>
          <a:p>
            <a:pPr lvl="1">
              <a:lnSpc>
                <a:spcPct val="90000"/>
              </a:lnSpc>
            </a:pPr>
            <a:r>
              <a:rPr lang="en-GB" sz="2400" dirty="0" smtClean="0"/>
              <a:t>Takes</a:t>
            </a:r>
            <a:r>
              <a:rPr lang="en-GB" sz="2400" baseline="0" dirty="0" smtClean="0"/>
              <a:t> the form of a 2h webinar</a:t>
            </a:r>
            <a:endParaRPr lang="en-GB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601"/>
            <a:ext cx="7772400" cy="304800"/>
          </a:xfrm>
        </p:spPr>
        <p:txBody>
          <a:bodyPr>
            <a:noAutofit/>
          </a:bodyPr>
          <a:lstStyle/>
          <a:p>
            <a:r>
              <a:rPr lang="en-US" sz="1800" dirty="0" smtClean="0"/>
              <a:t>FIBO Roadmap (best case)</a:t>
            </a:r>
            <a:endParaRPr lang="en-US" sz="1800" dirty="0"/>
          </a:p>
        </p:txBody>
      </p:sp>
      <p:sp>
        <p:nvSpPr>
          <p:cNvPr id="4" name="Right Arrow 3"/>
          <p:cNvSpPr/>
          <p:nvPr/>
        </p:nvSpPr>
        <p:spPr>
          <a:xfrm>
            <a:off x="76200" y="685800"/>
            <a:ext cx="8686800" cy="304800"/>
          </a:xfrm>
          <a:prstGeom prst="rightArrow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05000" y="685800"/>
            <a:ext cx="0" cy="2286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657600" y="685800"/>
            <a:ext cx="0" cy="2286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410200" y="685800"/>
            <a:ext cx="0" cy="2286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7239000" y="685800"/>
            <a:ext cx="0" cy="2286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609600" y="685800"/>
            <a:ext cx="7553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Q1, 2012</a:t>
            </a:r>
            <a:endParaRPr lang="en-US" sz="12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2362200" y="713601"/>
            <a:ext cx="75854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Q2, 2012</a:t>
            </a:r>
            <a:endParaRPr lang="en-US" sz="12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4038600" y="685800"/>
            <a:ext cx="75854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Q3, 2012</a:t>
            </a:r>
            <a:endParaRPr lang="en-US" sz="12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5943600" y="609600"/>
            <a:ext cx="75854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Q4, 2012</a:t>
            </a:r>
            <a:endParaRPr lang="en-US" sz="12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7543800" y="685800"/>
            <a:ext cx="75854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Q1, 2013</a:t>
            </a:r>
            <a:endParaRPr lang="en-US" sz="1200" b="1" dirty="0"/>
          </a:p>
        </p:txBody>
      </p:sp>
      <p:sp>
        <p:nvSpPr>
          <p:cNvPr id="31" name="Rounded Rectangle 30"/>
          <p:cNvSpPr/>
          <p:nvPr/>
        </p:nvSpPr>
        <p:spPr>
          <a:xfrm>
            <a:off x="149067" y="1217557"/>
            <a:ext cx="1676400" cy="457200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FIBO RFC1</a:t>
            </a:r>
          </a:p>
          <a:p>
            <a:pPr algn="ctr"/>
            <a:r>
              <a:rPr lang="en-US" sz="1000" b="1" dirty="0" smtClean="0"/>
              <a:t>Business Entity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3733800" y="3962400"/>
            <a:ext cx="1676400" cy="457200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FIBO Date Dependent</a:t>
            </a:r>
          </a:p>
          <a:p>
            <a:pPr algn="ctr"/>
            <a:r>
              <a:rPr lang="en-US" sz="1000" b="1" dirty="0" smtClean="0"/>
              <a:t>Market Date Ontology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228600" y="5486400"/>
            <a:ext cx="8077200" cy="152400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FIBO Business Vocabulary (SBVR); business applications of FIBO document </a:t>
            </a:r>
            <a:endParaRPr lang="en-US" sz="1200" b="1" dirty="0"/>
          </a:p>
        </p:txBody>
      </p:sp>
      <p:sp>
        <p:nvSpPr>
          <p:cNvPr id="38" name="Rounded Rectangle 37"/>
          <p:cNvSpPr/>
          <p:nvPr/>
        </p:nvSpPr>
        <p:spPr>
          <a:xfrm>
            <a:off x="228600" y="5943600"/>
            <a:ext cx="3581400" cy="228600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/>
              <a:t>Business Critical Elements for Counterparty credit risk  </a:t>
            </a:r>
            <a:endParaRPr lang="en-US" sz="1000" b="1" dirty="0"/>
          </a:p>
        </p:txBody>
      </p:sp>
      <p:sp>
        <p:nvSpPr>
          <p:cNvPr id="47" name="Rounded Rectangle 46"/>
          <p:cNvSpPr/>
          <p:nvPr/>
        </p:nvSpPr>
        <p:spPr>
          <a:xfrm>
            <a:off x="268406" y="6248400"/>
            <a:ext cx="80772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/>
              <a:t>FDTF-EDMC Derivatives POC; MBS POC</a:t>
            </a:r>
            <a:endParaRPr lang="en-US" sz="1000" b="1" dirty="0"/>
          </a:p>
        </p:txBody>
      </p:sp>
      <p:sp>
        <p:nvSpPr>
          <p:cNvPr id="50" name="Rounded Rectangle 49"/>
          <p:cNvSpPr/>
          <p:nvPr/>
        </p:nvSpPr>
        <p:spPr>
          <a:xfrm>
            <a:off x="2021006" y="3503220"/>
            <a:ext cx="1676400" cy="457200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FIBO LOANS</a:t>
            </a:r>
          </a:p>
        </p:txBody>
      </p:sp>
      <p:sp>
        <p:nvSpPr>
          <p:cNvPr id="59" name="Rounded Rectangle 58"/>
          <p:cNvSpPr/>
          <p:nvPr/>
        </p:nvSpPr>
        <p:spPr>
          <a:xfrm>
            <a:off x="1967552" y="1981200"/>
            <a:ext cx="1676400" cy="457200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FIBO Reference Data</a:t>
            </a:r>
          </a:p>
          <a:p>
            <a:pPr algn="ctr"/>
            <a:r>
              <a:rPr lang="en-US" sz="1000" b="1" dirty="0" smtClean="0"/>
              <a:t>Securities</a:t>
            </a:r>
          </a:p>
        </p:txBody>
      </p:sp>
      <p:sp>
        <p:nvSpPr>
          <p:cNvPr id="61" name="Rounded Rectangle 60"/>
          <p:cNvSpPr/>
          <p:nvPr/>
        </p:nvSpPr>
        <p:spPr>
          <a:xfrm>
            <a:off x="3697005" y="4495800"/>
            <a:ext cx="1676400" cy="457200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FIBO Process</a:t>
            </a:r>
          </a:p>
          <a:p>
            <a:pPr algn="ctr"/>
            <a:r>
              <a:rPr lang="en-US" sz="1000" b="1" dirty="0" smtClean="0"/>
              <a:t>Corporate Actions</a:t>
            </a:r>
          </a:p>
        </p:txBody>
      </p:sp>
      <p:sp>
        <p:nvSpPr>
          <p:cNvPr id="62" name="Rounded Rectangle 61"/>
          <p:cNvSpPr/>
          <p:nvPr/>
        </p:nvSpPr>
        <p:spPr>
          <a:xfrm>
            <a:off x="3709916" y="4962099"/>
            <a:ext cx="1676400" cy="457200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FIBO Process</a:t>
            </a:r>
          </a:p>
          <a:p>
            <a:pPr algn="ctr"/>
            <a:r>
              <a:rPr lang="en-US" sz="1000" b="1" dirty="0" smtClean="0"/>
              <a:t>Transactions</a:t>
            </a:r>
          </a:p>
        </p:txBody>
      </p:sp>
      <p:sp>
        <p:nvSpPr>
          <p:cNvPr id="63" name="Rounded Rectangle 62"/>
          <p:cNvSpPr/>
          <p:nvPr/>
        </p:nvSpPr>
        <p:spPr>
          <a:xfrm>
            <a:off x="1981200" y="2514600"/>
            <a:ext cx="1676400" cy="457200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FIBO Reference Data</a:t>
            </a:r>
          </a:p>
          <a:p>
            <a:pPr algn="ctr"/>
            <a:r>
              <a:rPr lang="en-US" sz="1000" b="1" dirty="0" smtClean="0"/>
              <a:t>Derivatives</a:t>
            </a:r>
          </a:p>
        </p:txBody>
      </p:sp>
      <p:sp>
        <p:nvSpPr>
          <p:cNvPr id="64" name="Rounded Rectangle 63"/>
          <p:cNvSpPr/>
          <p:nvPr/>
        </p:nvSpPr>
        <p:spPr>
          <a:xfrm>
            <a:off x="7084870" y="2968388"/>
            <a:ext cx="1676400" cy="457200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FIBO Reference Data</a:t>
            </a:r>
          </a:p>
          <a:p>
            <a:pPr algn="ctr"/>
            <a:r>
              <a:rPr lang="en-US" sz="1000" b="1" dirty="0" smtClean="0"/>
              <a:t>Funds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62239" y="5080745"/>
            <a:ext cx="26585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SMER content reviews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905000" y="1219200"/>
            <a:ext cx="646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Vote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618931" y="1002268"/>
            <a:ext cx="1043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Approve</a:t>
            </a:r>
            <a:endParaRPr lang="en-US" dirty="0"/>
          </a:p>
        </p:txBody>
      </p:sp>
      <p:sp>
        <p:nvSpPr>
          <p:cNvPr id="65" name="TextBox 64"/>
          <p:cNvSpPr txBox="1"/>
          <p:nvPr/>
        </p:nvSpPr>
        <p:spPr>
          <a:xfrm>
            <a:off x="3697005" y="2069068"/>
            <a:ext cx="646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Vote</a:t>
            </a:r>
            <a:endParaRPr lang="en-US" dirty="0"/>
          </a:p>
        </p:txBody>
      </p:sp>
      <p:sp>
        <p:nvSpPr>
          <p:cNvPr id="66" name="TextBox 65"/>
          <p:cNvSpPr txBox="1"/>
          <p:nvPr/>
        </p:nvSpPr>
        <p:spPr>
          <a:xfrm>
            <a:off x="3697005" y="2526268"/>
            <a:ext cx="646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Vote</a:t>
            </a:r>
            <a:endParaRPr lang="en-US" dirty="0"/>
          </a:p>
        </p:txBody>
      </p:sp>
      <p:sp>
        <p:nvSpPr>
          <p:cNvPr id="68" name="TextBox 67"/>
          <p:cNvSpPr txBox="1"/>
          <p:nvPr/>
        </p:nvSpPr>
        <p:spPr>
          <a:xfrm>
            <a:off x="3697005" y="3440668"/>
            <a:ext cx="646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Vote</a:t>
            </a:r>
            <a:endParaRPr lang="en-US" dirty="0"/>
          </a:p>
        </p:txBody>
      </p:sp>
      <p:sp>
        <p:nvSpPr>
          <p:cNvPr id="69" name="TextBox 68"/>
          <p:cNvSpPr txBox="1"/>
          <p:nvPr/>
        </p:nvSpPr>
        <p:spPr>
          <a:xfrm>
            <a:off x="5486400" y="4050268"/>
            <a:ext cx="646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Vote</a:t>
            </a:r>
            <a:endParaRPr lang="en-US" dirty="0"/>
          </a:p>
        </p:txBody>
      </p:sp>
      <p:sp>
        <p:nvSpPr>
          <p:cNvPr id="70" name="TextBox 69"/>
          <p:cNvSpPr txBox="1"/>
          <p:nvPr/>
        </p:nvSpPr>
        <p:spPr>
          <a:xfrm>
            <a:off x="5433124" y="2057400"/>
            <a:ext cx="1043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Approve</a:t>
            </a:r>
            <a:endParaRPr lang="en-US" dirty="0"/>
          </a:p>
        </p:txBody>
      </p:sp>
      <p:sp>
        <p:nvSpPr>
          <p:cNvPr id="71" name="TextBox 70"/>
          <p:cNvSpPr txBox="1"/>
          <p:nvPr/>
        </p:nvSpPr>
        <p:spPr>
          <a:xfrm>
            <a:off x="5410200" y="2438400"/>
            <a:ext cx="1043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Approve</a:t>
            </a:r>
            <a:endParaRPr lang="en-US" dirty="0"/>
          </a:p>
        </p:txBody>
      </p:sp>
      <p:sp>
        <p:nvSpPr>
          <p:cNvPr id="73" name="TextBox 72"/>
          <p:cNvSpPr txBox="1"/>
          <p:nvPr/>
        </p:nvSpPr>
        <p:spPr>
          <a:xfrm>
            <a:off x="5410200" y="3440668"/>
            <a:ext cx="1043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Approve</a:t>
            </a:r>
            <a:endParaRPr lang="en-US" dirty="0"/>
          </a:p>
        </p:txBody>
      </p:sp>
      <p:sp>
        <p:nvSpPr>
          <p:cNvPr id="74" name="TextBox 73"/>
          <p:cNvSpPr txBox="1"/>
          <p:nvPr/>
        </p:nvSpPr>
        <p:spPr>
          <a:xfrm>
            <a:off x="7315200" y="4050268"/>
            <a:ext cx="1043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Approve</a:t>
            </a:r>
            <a:endParaRPr lang="en-US" dirty="0"/>
          </a:p>
        </p:txBody>
      </p:sp>
      <p:sp>
        <p:nvSpPr>
          <p:cNvPr id="75" name="Rounded Rectangle 74"/>
          <p:cNvSpPr/>
          <p:nvPr/>
        </p:nvSpPr>
        <p:spPr>
          <a:xfrm>
            <a:off x="5410200" y="1295400"/>
            <a:ext cx="3352800" cy="457200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FIBO RFC1 revisions</a:t>
            </a:r>
          </a:p>
          <a:p>
            <a:pPr algn="ctr"/>
            <a:r>
              <a:rPr lang="en-US" sz="1000" b="1" dirty="0" smtClean="0"/>
              <a:t>Business Entity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558411" y="1383268"/>
            <a:ext cx="18517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Usage feedback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5486400" y="4507468"/>
            <a:ext cx="646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Vote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5486400" y="4964668"/>
            <a:ext cx="646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Vote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7315200" y="4507468"/>
            <a:ext cx="1043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Approve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7315200" y="4964668"/>
            <a:ext cx="1043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Approve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5257800" y="3059668"/>
            <a:ext cx="18861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Funds BE Terms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2010187" y="4038600"/>
            <a:ext cx="17236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DTV Alignment</a:t>
            </a:r>
            <a:endParaRPr lang="en-US" dirty="0"/>
          </a:p>
        </p:txBody>
      </p:sp>
      <p:sp>
        <p:nvSpPr>
          <p:cNvPr id="45" name="Rounded Rectangle 44"/>
          <p:cNvSpPr/>
          <p:nvPr/>
        </p:nvSpPr>
        <p:spPr>
          <a:xfrm>
            <a:off x="228600" y="5715000"/>
            <a:ext cx="3581400" cy="228600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/>
              <a:t>Transaction Terms / FIX Semantics</a:t>
            </a:r>
            <a:endParaRPr lang="en-US" sz="1000" b="1" dirty="0"/>
          </a:p>
        </p:txBody>
      </p:sp>
    </p:spTree>
    <p:extLst>
      <p:ext uri="{BB962C8B-B14F-4D97-AF65-F5344CB8AC3E}">
        <p14:creationId xmlns:p14="http://schemas.microsoft.com/office/powerpoint/2010/main" val="1063724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601"/>
            <a:ext cx="7772400" cy="304800"/>
          </a:xfrm>
        </p:spPr>
        <p:txBody>
          <a:bodyPr>
            <a:noAutofit/>
          </a:bodyPr>
          <a:lstStyle/>
          <a:p>
            <a:r>
              <a:rPr lang="en-US" sz="1800" dirty="0" smtClean="0"/>
              <a:t>FIBO Roadmap (proposals)</a:t>
            </a:r>
            <a:endParaRPr lang="en-US" sz="1800" dirty="0"/>
          </a:p>
        </p:txBody>
      </p:sp>
      <p:sp>
        <p:nvSpPr>
          <p:cNvPr id="4" name="Right Arrow 3"/>
          <p:cNvSpPr/>
          <p:nvPr/>
        </p:nvSpPr>
        <p:spPr>
          <a:xfrm>
            <a:off x="76200" y="685800"/>
            <a:ext cx="8686800" cy="304800"/>
          </a:xfrm>
          <a:prstGeom prst="rightArrow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05000" y="685800"/>
            <a:ext cx="0" cy="2286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657600" y="685800"/>
            <a:ext cx="0" cy="2286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410200" y="685800"/>
            <a:ext cx="0" cy="2286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7239000" y="685800"/>
            <a:ext cx="0" cy="2286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609600" y="685800"/>
            <a:ext cx="7553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Q1, 2012</a:t>
            </a:r>
            <a:endParaRPr lang="en-US" sz="12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2362200" y="713601"/>
            <a:ext cx="75854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Q2, 2012</a:t>
            </a:r>
            <a:endParaRPr lang="en-US" sz="12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4038600" y="685800"/>
            <a:ext cx="75854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Q3, 2012</a:t>
            </a:r>
            <a:endParaRPr lang="en-US" sz="12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5943600" y="609600"/>
            <a:ext cx="75854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Q4, 2012</a:t>
            </a:r>
            <a:endParaRPr lang="en-US" sz="12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7543800" y="685800"/>
            <a:ext cx="75854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Q1, 2013</a:t>
            </a:r>
            <a:endParaRPr lang="en-US" sz="1200" b="1" dirty="0"/>
          </a:p>
        </p:txBody>
      </p:sp>
      <p:sp>
        <p:nvSpPr>
          <p:cNvPr id="31" name="Rounded Rectangle 30"/>
          <p:cNvSpPr/>
          <p:nvPr/>
        </p:nvSpPr>
        <p:spPr>
          <a:xfrm>
            <a:off x="149067" y="1217557"/>
            <a:ext cx="1676400" cy="457200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FIBO RFC1</a:t>
            </a:r>
          </a:p>
          <a:p>
            <a:pPr algn="ctr"/>
            <a:r>
              <a:rPr lang="en-US" sz="1000" b="1" dirty="0" smtClean="0"/>
              <a:t>Business Entity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3733800" y="3962400"/>
            <a:ext cx="1676400" cy="457200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FIBO Date Dependent</a:t>
            </a:r>
          </a:p>
          <a:p>
            <a:pPr algn="ctr"/>
            <a:r>
              <a:rPr lang="en-US" sz="1000" b="1" dirty="0" smtClean="0"/>
              <a:t>Market Date Ontology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228600" y="5486400"/>
            <a:ext cx="8077200" cy="152400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FIBO Business Vocabulary (SBVR); business applications of FIBO document </a:t>
            </a:r>
            <a:endParaRPr lang="en-US" sz="1200" b="1" dirty="0"/>
          </a:p>
        </p:txBody>
      </p:sp>
      <p:sp>
        <p:nvSpPr>
          <p:cNvPr id="38" name="Rounded Rectangle 37"/>
          <p:cNvSpPr/>
          <p:nvPr/>
        </p:nvSpPr>
        <p:spPr>
          <a:xfrm>
            <a:off x="228600" y="5943600"/>
            <a:ext cx="3581400" cy="228600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/>
              <a:t>Business Critical Elements for Counterparty credit risk  </a:t>
            </a:r>
            <a:endParaRPr lang="en-US" sz="1000" b="1" dirty="0"/>
          </a:p>
        </p:txBody>
      </p:sp>
      <p:sp>
        <p:nvSpPr>
          <p:cNvPr id="47" name="Rounded Rectangle 46"/>
          <p:cNvSpPr/>
          <p:nvPr/>
        </p:nvSpPr>
        <p:spPr>
          <a:xfrm>
            <a:off x="268406" y="6248400"/>
            <a:ext cx="80772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/>
              <a:t>FDTF-EDMC Derivatives POC; MBS POC</a:t>
            </a:r>
            <a:endParaRPr lang="en-US" sz="1000" b="1" dirty="0"/>
          </a:p>
        </p:txBody>
      </p:sp>
      <p:sp>
        <p:nvSpPr>
          <p:cNvPr id="50" name="Rounded Rectangle 49"/>
          <p:cNvSpPr/>
          <p:nvPr/>
        </p:nvSpPr>
        <p:spPr>
          <a:xfrm>
            <a:off x="2021006" y="3503220"/>
            <a:ext cx="1676400" cy="457200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FIBO LOANS</a:t>
            </a:r>
          </a:p>
        </p:txBody>
      </p:sp>
      <p:sp>
        <p:nvSpPr>
          <p:cNvPr id="59" name="Rounded Rectangle 58"/>
          <p:cNvSpPr/>
          <p:nvPr/>
        </p:nvSpPr>
        <p:spPr>
          <a:xfrm>
            <a:off x="1967552" y="1981200"/>
            <a:ext cx="1676400" cy="457200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FIBO Reference Data</a:t>
            </a:r>
          </a:p>
          <a:p>
            <a:pPr algn="ctr"/>
            <a:r>
              <a:rPr lang="en-US" sz="1000" b="1" dirty="0" smtClean="0"/>
              <a:t>Securities</a:t>
            </a:r>
          </a:p>
        </p:txBody>
      </p:sp>
      <p:sp>
        <p:nvSpPr>
          <p:cNvPr id="61" name="Rounded Rectangle 60"/>
          <p:cNvSpPr/>
          <p:nvPr/>
        </p:nvSpPr>
        <p:spPr>
          <a:xfrm>
            <a:off x="3697005" y="4495800"/>
            <a:ext cx="1676400" cy="457200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FIBO Process</a:t>
            </a:r>
          </a:p>
          <a:p>
            <a:pPr algn="ctr"/>
            <a:r>
              <a:rPr lang="en-US" sz="1000" b="1" dirty="0" smtClean="0"/>
              <a:t>Corporate Actions</a:t>
            </a:r>
          </a:p>
        </p:txBody>
      </p:sp>
      <p:sp>
        <p:nvSpPr>
          <p:cNvPr id="62" name="Rounded Rectangle 61"/>
          <p:cNvSpPr/>
          <p:nvPr/>
        </p:nvSpPr>
        <p:spPr>
          <a:xfrm>
            <a:off x="3709916" y="4962099"/>
            <a:ext cx="1676400" cy="457200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FIBO Process</a:t>
            </a:r>
          </a:p>
          <a:p>
            <a:pPr algn="ctr"/>
            <a:r>
              <a:rPr lang="en-US" sz="1000" b="1" dirty="0" smtClean="0"/>
              <a:t>Transactions</a:t>
            </a:r>
          </a:p>
        </p:txBody>
      </p:sp>
      <p:sp>
        <p:nvSpPr>
          <p:cNvPr id="63" name="Rounded Rectangle 62"/>
          <p:cNvSpPr/>
          <p:nvPr/>
        </p:nvSpPr>
        <p:spPr>
          <a:xfrm>
            <a:off x="1981200" y="2514600"/>
            <a:ext cx="1676400" cy="457200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FIBO Reference Data</a:t>
            </a:r>
          </a:p>
          <a:p>
            <a:pPr algn="ctr"/>
            <a:r>
              <a:rPr lang="en-US" sz="1000" b="1" dirty="0" smtClean="0"/>
              <a:t>Derivatives</a:t>
            </a:r>
          </a:p>
        </p:txBody>
      </p:sp>
      <p:sp>
        <p:nvSpPr>
          <p:cNvPr id="64" name="Rounded Rectangle 63"/>
          <p:cNvSpPr/>
          <p:nvPr/>
        </p:nvSpPr>
        <p:spPr>
          <a:xfrm>
            <a:off x="7084870" y="2968388"/>
            <a:ext cx="1676400" cy="457200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FIBO Reference Data</a:t>
            </a:r>
          </a:p>
          <a:p>
            <a:pPr algn="ctr"/>
            <a:r>
              <a:rPr lang="en-US" sz="1000" b="1" dirty="0" smtClean="0"/>
              <a:t>Funds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62239" y="5080745"/>
            <a:ext cx="26585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SMER content reviews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905000" y="1219200"/>
            <a:ext cx="646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Vote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618931" y="1002268"/>
            <a:ext cx="1043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Approve</a:t>
            </a:r>
            <a:endParaRPr lang="en-US" dirty="0"/>
          </a:p>
        </p:txBody>
      </p:sp>
      <p:sp>
        <p:nvSpPr>
          <p:cNvPr id="65" name="TextBox 64"/>
          <p:cNvSpPr txBox="1"/>
          <p:nvPr/>
        </p:nvSpPr>
        <p:spPr>
          <a:xfrm>
            <a:off x="3697005" y="2069068"/>
            <a:ext cx="646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Vote</a:t>
            </a:r>
            <a:endParaRPr lang="en-US" dirty="0"/>
          </a:p>
        </p:txBody>
      </p:sp>
      <p:sp>
        <p:nvSpPr>
          <p:cNvPr id="66" name="TextBox 65"/>
          <p:cNvSpPr txBox="1"/>
          <p:nvPr/>
        </p:nvSpPr>
        <p:spPr>
          <a:xfrm>
            <a:off x="3697005" y="2526268"/>
            <a:ext cx="646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Vote</a:t>
            </a:r>
            <a:endParaRPr lang="en-US" dirty="0"/>
          </a:p>
        </p:txBody>
      </p:sp>
      <p:sp>
        <p:nvSpPr>
          <p:cNvPr id="68" name="TextBox 67"/>
          <p:cNvSpPr txBox="1"/>
          <p:nvPr/>
        </p:nvSpPr>
        <p:spPr>
          <a:xfrm>
            <a:off x="3697005" y="3440668"/>
            <a:ext cx="646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Vote</a:t>
            </a:r>
            <a:endParaRPr lang="en-US" dirty="0"/>
          </a:p>
        </p:txBody>
      </p:sp>
      <p:sp>
        <p:nvSpPr>
          <p:cNvPr id="69" name="TextBox 68"/>
          <p:cNvSpPr txBox="1"/>
          <p:nvPr/>
        </p:nvSpPr>
        <p:spPr>
          <a:xfrm>
            <a:off x="5486400" y="4050268"/>
            <a:ext cx="646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Vote</a:t>
            </a:r>
            <a:endParaRPr lang="en-US" dirty="0"/>
          </a:p>
        </p:txBody>
      </p:sp>
      <p:sp>
        <p:nvSpPr>
          <p:cNvPr id="70" name="TextBox 69"/>
          <p:cNvSpPr txBox="1"/>
          <p:nvPr/>
        </p:nvSpPr>
        <p:spPr>
          <a:xfrm>
            <a:off x="5433124" y="2057400"/>
            <a:ext cx="1043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Approve</a:t>
            </a:r>
            <a:endParaRPr lang="en-US" dirty="0"/>
          </a:p>
        </p:txBody>
      </p:sp>
      <p:sp>
        <p:nvSpPr>
          <p:cNvPr id="71" name="TextBox 70"/>
          <p:cNvSpPr txBox="1"/>
          <p:nvPr/>
        </p:nvSpPr>
        <p:spPr>
          <a:xfrm>
            <a:off x="5410200" y="2438400"/>
            <a:ext cx="1043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Approve</a:t>
            </a:r>
            <a:endParaRPr lang="en-US" dirty="0"/>
          </a:p>
        </p:txBody>
      </p:sp>
      <p:sp>
        <p:nvSpPr>
          <p:cNvPr id="73" name="TextBox 72"/>
          <p:cNvSpPr txBox="1"/>
          <p:nvPr/>
        </p:nvSpPr>
        <p:spPr>
          <a:xfrm>
            <a:off x="5410200" y="3440668"/>
            <a:ext cx="1043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Approve</a:t>
            </a:r>
            <a:endParaRPr lang="en-US" dirty="0"/>
          </a:p>
        </p:txBody>
      </p:sp>
      <p:sp>
        <p:nvSpPr>
          <p:cNvPr id="74" name="TextBox 73"/>
          <p:cNvSpPr txBox="1"/>
          <p:nvPr/>
        </p:nvSpPr>
        <p:spPr>
          <a:xfrm>
            <a:off x="7315200" y="4050268"/>
            <a:ext cx="1043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Approve</a:t>
            </a:r>
            <a:endParaRPr lang="en-US" dirty="0"/>
          </a:p>
        </p:txBody>
      </p:sp>
      <p:sp>
        <p:nvSpPr>
          <p:cNvPr id="75" name="Rounded Rectangle 74"/>
          <p:cNvSpPr/>
          <p:nvPr/>
        </p:nvSpPr>
        <p:spPr>
          <a:xfrm>
            <a:off x="5410200" y="1295400"/>
            <a:ext cx="3352800" cy="457200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FIBO RFC1 revisions</a:t>
            </a:r>
          </a:p>
          <a:p>
            <a:pPr algn="ctr"/>
            <a:r>
              <a:rPr lang="en-US" sz="1000" b="1" dirty="0" smtClean="0"/>
              <a:t>Business Entity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558411" y="1383268"/>
            <a:ext cx="18517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Usage feedback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5486400" y="4507468"/>
            <a:ext cx="646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Vote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5486400" y="4964668"/>
            <a:ext cx="646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Vote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7315200" y="4507468"/>
            <a:ext cx="1043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Approve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7315200" y="4964668"/>
            <a:ext cx="1043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Approve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4953000" y="2907268"/>
            <a:ext cx="18861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Funds BE Terms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2010187" y="4038600"/>
            <a:ext cx="17236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DTV Alignment</a:t>
            </a:r>
            <a:endParaRPr lang="en-US" dirty="0"/>
          </a:p>
        </p:txBody>
      </p:sp>
      <p:sp>
        <p:nvSpPr>
          <p:cNvPr id="45" name="Rounded Rectangle 44"/>
          <p:cNvSpPr/>
          <p:nvPr/>
        </p:nvSpPr>
        <p:spPr>
          <a:xfrm>
            <a:off x="228600" y="5715000"/>
            <a:ext cx="3581400" cy="228600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/>
              <a:t>Transaction Terms / FIX Semantics</a:t>
            </a:r>
            <a:endParaRPr lang="en-US" sz="1000" b="1" dirty="0"/>
          </a:p>
        </p:txBody>
      </p:sp>
      <p:sp>
        <p:nvSpPr>
          <p:cNvPr id="9" name="Oval 8"/>
          <p:cNvSpPr/>
          <p:nvPr/>
        </p:nvSpPr>
        <p:spPr>
          <a:xfrm>
            <a:off x="1791490" y="2441812"/>
            <a:ext cx="2228712" cy="68238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/>
          <p:cNvCxnSpPr>
            <a:stCxn id="9" idx="6"/>
          </p:cNvCxnSpPr>
          <p:nvPr/>
        </p:nvCxnSpPr>
        <p:spPr>
          <a:xfrm>
            <a:off x="4020202" y="2783006"/>
            <a:ext cx="1353203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Oval 48"/>
          <p:cNvSpPr/>
          <p:nvPr/>
        </p:nvSpPr>
        <p:spPr>
          <a:xfrm>
            <a:off x="3505200" y="4423012"/>
            <a:ext cx="2228712" cy="68238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1" name="Straight Arrow Connector 50"/>
          <p:cNvCxnSpPr>
            <a:stCxn id="49" idx="6"/>
          </p:cNvCxnSpPr>
          <p:nvPr/>
        </p:nvCxnSpPr>
        <p:spPr>
          <a:xfrm>
            <a:off x="5733912" y="4764206"/>
            <a:ext cx="2800488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1828800" y="4583668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Process notation</a:t>
            </a:r>
            <a:endParaRPr lang="en-US" dirty="0"/>
          </a:p>
        </p:txBody>
      </p:sp>
      <p:sp>
        <p:nvSpPr>
          <p:cNvPr id="53" name="Oval 52"/>
          <p:cNvSpPr/>
          <p:nvPr/>
        </p:nvSpPr>
        <p:spPr>
          <a:xfrm>
            <a:off x="6762888" y="2895600"/>
            <a:ext cx="2228712" cy="68238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4" name="Straight Arrow Connector 53"/>
          <p:cNvCxnSpPr>
            <a:stCxn id="53" idx="2"/>
          </p:cNvCxnSpPr>
          <p:nvPr/>
        </p:nvCxnSpPr>
        <p:spPr>
          <a:xfrm flipH="1">
            <a:off x="5525805" y="3236794"/>
            <a:ext cx="1237083" cy="754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Oval 57"/>
          <p:cNvSpPr/>
          <p:nvPr/>
        </p:nvSpPr>
        <p:spPr>
          <a:xfrm>
            <a:off x="3505200" y="3810000"/>
            <a:ext cx="2228712" cy="68238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0" name="Straight Arrow Connector 59"/>
          <p:cNvCxnSpPr>
            <a:stCxn id="58" idx="6"/>
          </p:cNvCxnSpPr>
          <p:nvPr/>
        </p:nvCxnSpPr>
        <p:spPr>
          <a:xfrm>
            <a:off x="5733912" y="4151194"/>
            <a:ext cx="1353203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6844620" y="2057400"/>
            <a:ext cx="16897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Tax ontology</a:t>
            </a:r>
            <a:endParaRPr lang="en-US" dirty="0"/>
          </a:p>
        </p:txBody>
      </p:sp>
      <p:cxnSp>
        <p:nvCxnSpPr>
          <p:cNvPr id="72" name="Straight Arrow Connector 71"/>
          <p:cNvCxnSpPr/>
          <p:nvPr/>
        </p:nvCxnSpPr>
        <p:spPr>
          <a:xfrm>
            <a:off x="6952597" y="2438400"/>
            <a:ext cx="1353203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/>
          <p:nvPr/>
        </p:nvSpPr>
        <p:spPr>
          <a:xfrm>
            <a:off x="6477000" y="2450068"/>
            <a:ext cx="21469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Contracts ontology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1370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Business Entities RFC Status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RFC Draft</a:t>
            </a:r>
          </a:p>
          <a:p>
            <a:pPr lvl="1"/>
            <a:r>
              <a:rPr lang="en-US" dirty="0" smtClean="0"/>
              <a:t>November 14 version</a:t>
            </a:r>
          </a:p>
          <a:p>
            <a:pPr lvl="1"/>
            <a:r>
              <a:rPr lang="en-US" dirty="0" smtClean="0"/>
              <a:t>Updated as at December 2011 Santa Clara</a:t>
            </a:r>
          </a:p>
          <a:p>
            <a:pPr lvl="1"/>
            <a:r>
              <a:rPr lang="en-US" dirty="0" smtClean="0"/>
              <a:t>Comments,</a:t>
            </a:r>
            <a:r>
              <a:rPr lang="en-US" baseline="0" dirty="0" smtClean="0"/>
              <a:t> changes ongoing</a:t>
            </a:r>
          </a:p>
          <a:p>
            <a:pPr lvl="1"/>
            <a:r>
              <a:rPr lang="en-US" baseline="0" dirty="0" smtClean="0"/>
              <a:t>Deadline: Feb 17</a:t>
            </a:r>
            <a:endParaRPr lang="en-US" dirty="0" smtClean="0"/>
          </a:p>
          <a:p>
            <a:r>
              <a:rPr lang="en-US" dirty="0" smtClean="0"/>
              <a:t>Content substantively complete</a:t>
            </a:r>
          </a:p>
          <a:p>
            <a:pPr lvl="1"/>
            <a:r>
              <a:rPr lang="en-US" dirty="0" smtClean="0"/>
              <a:t>Needs offline review between now and February</a:t>
            </a:r>
          </a:p>
          <a:p>
            <a:pPr lvl="0"/>
            <a:r>
              <a:rPr lang="en-US" dirty="0" smtClean="0"/>
              <a:t>Metadata implementation</a:t>
            </a:r>
          </a:p>
          <a:p>
            <a:pPr lvl="0"/>
            <a:r>
              <a:rPr lang="en-US" dirty="0" smtClean="0"/>
              <a:t>Can then export XMI, import to Adaptive</a:t>
            </a:r>
          </a:p>
          <a:p>
            <a:pPr lvl="1"/>
            <a:r>
              <a:rPr lang="en-US" dirty="0" smtClean="0"/>
              <a:t>OWL generation from this or via XMI / other tools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077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Upcoming</a:t>
            </a:r>
            <a:r>
              <a:rPr lang="en-US" baseline="0" dirty="0" smtClean="0"/>
              <a:t> FIBO Releases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Expect to present the next set of FIBO specifications at the March Quarterly Meeting</a:t>
            </a:r>
          </a:p>
          <a:p>
            <a:pPr lvl="1"/>
            <a:r>
              <a:rPr lang="en-US" sz="2000" dirty="0" smtClean="0"/>
              <a:t>FIBO for Securities, </a:t>
            </a:r>
            <a:r>
              <a:rPr lang="en-US" sz="2000" baseline="0" dirty="0" smtClean="0"/>
              <a:t>Loans</a:t>
            </a:r>
          </a:p>
          <a:p>
            <a:pPr lvl="0"/>
            <a:r>
              <a:rPr lang="en-US" sz="2400" dirty="0" smtClean="0"/>
              <a:t>The content</a:t>
            </a:r>
            <a:r>
              <a:rPr lang="en-US" sz="2400" baseline="0" dirty="0" smtClean="0"/>
              <a:t> for these is already in “Beta”</a:t>
            </a:r>
          </a:p>
          <a:p>
            <a:pPr lvl="1"/>
            <a:r>
              <a:rPr lang="en-US" sz="2000" dirty="0" smtClean="0"/>
              <a:t>Requires</a:t>
            </a:r>
            <a:r>
              <a:rPr lang="en-US" sz="2000" baseline="0" dirty="0" smtClean="0"/>
              <a:t> </a:t>
            </a:r>
          </a:p>
          <a:p>
            <a:pPr lvl="2"/>
            <a:r>
              <a:rPr lang="en-US" sz="1800" baseline="0" dirty="0" smtClean="0"/>
              <a:t>Upper ontology, shared semantics refactoring, Business Areas</a:t>
            </a:r>
          </a:p>
          <a:p>
            <a:pPr lvl="2"/>
            <a:r>
              <a:rPr lang="en-US" sz="1800" baseline="0" dirty="0" smtClean="0"/>
              <a:t>Modularization of remaining Global Terms</a:t>
            </a:r>
          </a:p>
          <a:p>
            <a:pPr lvl="2"/>
            <a:r>
              <a:rPr lang="en-US" sz="1800" baseline="0" dirty="0" smtClean="0"/>
              <a:t>Metadata implementation including classification metadata (new)</a:t>
            </a:r>
          </a:p>
          <a:p>
            <a:pPr lvl="0"/>
            <a:r>
              <a:rPr lang="en-US" sz="2400" dirty="0" smtClean="0"/>
              <a:t>Suggest we slip Derivatives to following quarter</a:t>
            </a:r>
          </a:p>
          <a:p>
            <a:pPr lvl="1"/>
            <a:r>
              <a:rPr lang="en-US" sz="2000" dirty="0" smtClean="0"/>
              <a:t>Dependency on much of the Securities content</a:t>
            </a:r>
          </a:p>
          <a:p>
            <a:pPr lvl="0"/>
            <a:r>
              <a:rPr lang="en-US" sz="2400" dirty="0" smtClean="0"/>
              <a:t>FIBO for Securities Transactions</a:t>
            </a:r>
          </a:p>
          <a:p>
            <a:pPr lvl="1"/>
            <a:r>
              <a:rPr lang="en-US" sz="2000" dirty="0" smtClean="0"/>
              <a:t>Starting SME Reviews imminently</a:t>
            </a:r>
          </a:p>
          <a:p>
            <a:pPr lvl="1"/>
            <a:r>
              <a:rPr lang="en-US" sz="2000" dirty="0" smtClean="0"/>
              <a:t>Dependency on FIX collaboration</a:t>
            </a:r>
          </a:p>
          <a:p>
            <a:pPr lvl="0"/>
            <a:r>
              <a:rPr lang="en-US" sz="2400" dirty="0" smtClean="0"/>
              <a:t>Other FIBO RFCs have dependencies</a:t>
            </a:r>
            <a:r>
              <a:rPr lang="en-US" sz="2400" baseline="0" dirty="0" smtClean="0"/>
              <a:t> on ongoing work</a:t>
            </a:r>
          </a:p>
          <a:p>
            <a:pPr lvl="1"/>
            <a:r>
              <a:rPr lang="en-US" sz="2000" dirty="0" smtClean="0"/>
              <a:t>Process,</a:t>
            </a:r>
            <a:r>
              <a:rPr lang="en-US" sz="2000" baseline="0" dirty="0" smtClean="0"/>
              <a:t> Date/Time, Shared semantics, metadata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7742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FIBO for BE- Work in Progress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rtl="0" fontAlgn="base"/>
            <a:r>
              <a:rPr lang="en-US" sz="2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ODM</a:t>
            </a:r>
            <a:r>
              <a:rPr lang="en-US" sz="28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Implementation</a:t>
            </a:r>
          </a:p>
          <a:p>
            <a:pPr lvl="1" rtl="0" fontAlgn="base"/>
            <a:r>
              <a:rPr lang="en-US" sz="2400" dirty="0" smtClean="0">
                <a:effectLst/>
              </a:rPr>
              <a:t>Complete</a:t>
            </a:r>
          </a:p>
          <a:p>
            <a:pPr lvl="0" rtl="0" fontAlgn="base"/>
            <a:r>
              <a:rPr lang="en-US" sz="28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Annotation Metadata</a:t>
            </a:r>
          </a:p>
          <a:p>
            <a:pPr lvl="1" rtl="0" fontAlgn="base"/>
            <a:r>
              <a:rPr lang="en-US" sz="24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Implementation issues with EA profiles</a:t>
            </a:r>
          </a:p>
          <a:p>
            <a:pPr lvl="1" rtl="0" fontAlgn="base"/>
            <a:r>
              <a:rPr lang="en-US" sz="2400" dirty="0" smtClean="0">
                <a:effectLst/>
              </a:rPr>
              <a:t>Still to figure</a:t>
            </a:r>
            <a:r>
              <a:rPr lang="en-US" sz="2400" baseline="0" dirty="0" smtClean="0">
                <a:effectLst/>
              </a:rPr>
              <a:t> out: </a:t>
            </a:r>
          </a:p>
          <a:p>
            <a:pPr lvl="2" rtl="0" fontAlgn="base"/>
            <a:r>
              <a:rPr lang="en-US" sz="2000" baseline="0" dirty="0" smtClean="0">
                <a:effectLst/>
              </a:rPr>
              <a:t>archetypes, classification facet</a:t>
            </a:r>
          </a:p>
          <a:p>
            <a:pPr lvl="0" rtl="0" fontAlgn="base"/>
            <a:r>
              <a:rPr lang="en-US" sz="28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Shared Semantics Treatments</a:t>
            </a:r>
          </a:p>
          <a:p>
            <a:pPr lvl="1" rtl="0" fontAlgn="base"/>
            <a:r>
              <a:rPr lang="en-US" sz="2400" dirty="0" smtClean="0">
                <a:effectLst/>
              </a:rPr>
              <a:t>Complete</a:t>
            </a:r>
          </a:p>
          <a:p>
            <a:pPr lvl="0" rtl="0" fontAlgn="base"/>
            <a:r>
              <a:rPr lang="en-US" sz="28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Change Management and Process</a:t>
            </a:r>
          </a:p>
          <a:p>
            <a:pPr lvl="1" rtl="0" fontAlgn="base"/>
            <a:r>
              <a:rPr lang="en-US" sz="2400" dirty="0" smtClean="0">
                <a:effectLst/>
              </a:rPr>
              <a:t>To be written</a:t>
            </a:r>
          </a:p>
          <a:p>
            <a:pPr lvl="1" rtl="0" fontAlgn="base"/>
            <a:r>
              <a:rPr lang="en-US" sz="2400" dirty="0" smtClean="0">
                <a:effectLst/>
              </a:rPr>
              <a:t>Need</a:t>
            </a:r>
            <a:r>
              <a:rPr lang="en-US" sz="2400" baseline="0" dirty="0" smtClean="0">
                <a:effectLst/>
              </a:rPr>
              <a:t> clear definition of “Content”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2978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FIBO</a:t>
            </a:r>
            <a:r>
              <a:rPr lang="en-US" baseline="0" dirty="0" smtClean="0"/>
              <a:t> for BE: </a:t>
            </a:r>
            <a:r>
              <a:rPr lang="en-US" dirty="0" smtClean="0"/>
              <a:t>Content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Content in completed state</a:t>
            </a:r>
          </a:p>
          <a:p>
            <a:pPr lvl="1"/>
            <a:r>
              <a:rPr lang="en-US" dirty="0" smtClean="0"/>
              <a:t>Apart from annotations in new metadata</a:t>
            </a:r>
          </a:p>
          <a:p>
            <a:pPr lvl="1"/>
            <a:r>
              <a:rPr lang="en-US" dirty="0" smtClean="0"/>
              <a:t>Ready</a:t>
            </a:r>
            <a:r>
              <a:rPr lang="en-US" baseline="0" dirty="0" smtClean="0"/>
              <a:t> for offline review by SMEs</a:t>
            </a:r>
          </a:p>
          <a:p>
            <a:pPr lvl="1"/>
            <a:r>
              <a:rPr lang="en-US" baseline="0" dirty="0" smtClean="0"/>
              <a:t>Available as pack of GIFs, will make available as PDF also</a:t>
            </a:r>
            <a:endParaRPr lang="en-US" dirty="0" smtClean="0"/>
          </a:p>
          <a:p>
            <a:r>
              <a:rPr lang="en-US" dirty="0" smtClean="0"/>
              <a:t>Report available in HTML</a:t>
            </a:r>
          </a:p>
          <a:p>
            <a:pPr lvl="1"/>
            <a:r>
              <a:rPr lang="en-US" dirty="0" smtClean="0"/>
              <a:t>Not business format</a:t>
            </a:r>
          </a:p>
          <a:p>
            <a:r>
              <a:rPr lang="en-US" dirty="0" smtClean="0"/>
              <a:t>Business readable diagrams </a:t>
            </a:r>
          </a:p>
          <a:p>
            <a:pPr lvl="1"/>
            <a:r>
              <a:rPr lang="en-US" dirty="0" smtClean="0"/>
              <a:t>Done a basic set of these</a:t>
            </a:r>
          </a:p>
          <a:p>
            <a:pPr lvl="1"/>
            <a:r>
              <a:rPr lang="en-US" dirty="0" smtClean="0"/>
              <a:t>Will go in annex to specification</a:t>
            </a:r>
          </a:p>
          <a:p>
            <a:pPr lvl="1"/>
            <a:r>
              <a:rPr lang="en-US" dirty="0" smtClean="0"/>
              <a:t>Tables to</a:t>
            </a:r>
            <a:r>
              <a:rPr lang="en-US" baseline="0" dirty="0" smtClean="0"/>
              <a:t> be done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6089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2207</TotalTime>
  <Words>1300</Words>
  <Application>Microsoft Office PowerPoint</Application>
  <PresentationFormat>On-screen Show (4:3)</PresentationFormat>
  <Paragraphs>292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Financial Industry Business Ontology (FIBO)</vt:lpstr>
      <vt:lpstr>Headline Points</vt:lpstr>
      <vt:lpstr>FIBO Works update by Activity</vt:lpstr>
      <vt:lpstr>FIBO Roadmap (best case)</vt:lpstr>
      <vt:lpstr>FIBO Roadmap (proposals)</vt:lpstr>
      <vt:lpstr>Business Entities RFC Status</vt:lpstr>
      <vt:lpstr>Upcoming FIBO Releases</vt:lpstr>
      <vt:lpstr>FIBO for BE- Work in Progress</vt:lpstr>
      <vt:lpstr>FIBO for BE: Content</vt:lpstr>
      <vt:lpstr>OMG RFC Specification Document </vt:lpstr>
      <vt:lpstr>FIBO for Business Entities – What now?</vt:lpstr>
      <vt:lpstr>Annotation Metadata</vt:lpstr>
      <vt:lpstr>Annotation Metadata Status</vt:lpstr>
      <vt:lpstr>Adaptive Migration</vt:lpstr>
      <vt:lpstr>Collaborations: FIX</vt:lpstr>
      <vt:lpstr>Derivatives Proof of Concept</vt:lpstr>
      <vt:lpstr>PoC Other Findings</vt:lpstr>
      <vt:lpstr>Shared Semantics</vt:lpstr>
      <vt:lpstr>Questions?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EDM Council / Object Management Group Semantic Standards</dc:title>
  <dc:creator>Owner</dc:creator>
  <cp:lastModifiedBy>User</cp:lastModifiedBy>
  <cp:revision>102</cp:revision>
  <dcterms:created xsi:type="dcterms:W3CDTF">2011-04-19T19:19:23Z</dcterms:created>
  <dcterms:modified xsi:type="dcterms:W3CDTF">2012-02-01T20:09:23Z</dcterms:modified>
</cp:coreProperties>
</file>