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519" r:id="rId3"/>
    <p:sldId id="729" r:id="rId4"/>
    <p:sldId id="846" r:id="rId5"/>
    <p:sldId id="798" r:id="rId6"/>
    <p:sldId id="804" r:id="rId7"/>
    <p:sldId id="800" r:id="rId8"/>
    <p:sldId id="845" r:id="rId9"/>
    <p:sldId id="837" r:id="rId10"/>
    <p:sldId id="849" r:id="rId11"/>
    <p:sldId id="847" r:id="rId12"/>
    <p:sldId id="850" r:id="rId13"/>
    <p:sldId id="838" r:id="rId14"/>
    <p:sldId id="711" r:id="rId15"/>
    <p:sldId id="822" r:id="rId16"/>
    <p:sldId id="831" r:id="rId17"/>
    <p:sldId id="830" r:id="rId18"/>
    <p:sldId id="826" r:id="rId19"/>
    <p:sldId id="828" r:id="rId20"/>
    <p:sldId id="835" r:id="rId21"/>
    <p:sldId id="824" r:id="rId22"/>
    <p:sldId id="848" r:id="rId23"/>
    <p:sldId id="833" r:id="rId24"/>
    <p:sldId id="834" r:id="rId25"/>
    <p:sldId id="832" r:id="rId26"/>
    <p:sldId id="836" r:id="rId27"/>
    <p:sldId id="809" r:id="rId28"/>
    <p:sldId id="483" r:id="rId29"/>
    <p:sldId id="665" r:id="rId30"/>
    <p:sldId id="666" r:id="rId31"/>
    <p:sldId id="734" r:id="rId32"/>
    <p:sldId id="735" r:id="rId33"/>
    <p:sldId id="793" r:id="rId34"/>
    <p:sldId id="749" r:id="rId35"/>
    <p:sldId id="736" r:id="rId36"/>
    <p:sldId id="741" r:id="rId37"/>
    <p:sldId id="700" r:id="rId38"/>
    <p:sldId id="704" r:id="rId39"/>
    <p:sldId id="701" r:id="rId40"/>
    <p:sldId id="702" r:id="rId41"/>
    <p:sldId id="668" r:id="rId42"/>
    <p:sldId id="78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888BF0-E1E7-40DA-8E6E-60837B92A3AE}" v="2031" dt="2018-08-01T19:13:08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03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5CCE3D33-840E-4B4C-B28E-17ADADDB265A}"/>
    <pc:docChg chg="addSld delSld modSld">
      <pc:chgData name="Michael Bennett" userId="808163721be62333" providerId="LiveId" clId="{5CCE3D33-840E-4B4C-B28E-17ADADDB265A}" dt="2018-08-01T19:13:08.647" v="2006" actId="20577"/>
      <pc:docMkLst>
        <pc:docMk/>
      </pc:docMkLst>
      <pc:sldChg chg="modSp">
        <pc:chgData name="Michael Bennett" userId="808163721be62333" providerId="LiveId" clId="{5CCE3D33-840E-4B4C-B28E-17ADADDB265A}" dt="2018-08-01T14:19:58.648" v="7" actId="20577"/>
        <pc:sldMkLst>
          <pc:docMk/>
          <pc:sldMk cId="0" sldId="256"/>
        </pc:sldMkLst>
        <pc:spChg chg="mod">
          <ac:chgData name="Michael Bennett" userId="808163721be62333" providerId="LiveId" clId="{5CCE3D33-840E-4B4C-B28E-17ADADDB265A}" dt="2018-08-01T14:19:58.648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5CCE3D33-840E-4B4C-B28E-17ADADDB265A}" dt="2018-08-01T14:20:15.845" v="8" actId="20577"/>
        <pc:sldMkLst>
          <pc:docMk/>
          <pc:sldMk cId="2334629059" sldId="519"/>
        </pc:sldMkLst>
        <pc:spChg chg="mod">
          <ac:chgData name="Michael Bennett" userId="808163721be62333" providerId="LiveId" clId="{5CCE3D33-840E-4B4C-B28E-17ADADDB265A}" dt="2018-08-01T14:20:15.845" v="8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modSp">
        <pc:chgData name="Michael Bennett" userId="808163721be62333" providerId="LiveId" clId="{5CCE3D33-840E-4B4C-B28E-17ADADDB265A}" dt="2018-08-01T14:45:20.470" v="1022" actId="403"/>
        <pc:sldMkLst>
          <pc:docMk/>
          <pc:sldMk cId="3035194195" sldId="729"/>
        </pc:sldMkLst>
        <pc:spChg chg="mod">
          <ac:chgData name="Michael Bennett" userId="808163721be62333" providerId="LiveId" clId="{5CCE3D33-840E-4B4C-B28E-17ADADDB265A}" dt="2018-08-01T14:45:20.470" v="1022" actId="403"/>
          <ac:spMkLst>
            <pc:docMk/>
            <pc:sldMk cId="3035194195" sldId="729"/>
            <ac:spMk id="3" creationId="{00000000-0000-0000-0000-000000000000}"/>
          </ac:spMkLst>
        </pc:spChg>
      </pc:sldChg>
      <pc:sldChg chg="modSp">
        <pc:chgData name="Michael Bennett" userId="808163721be62333" providerId="LiveId" clId="{5CCE3D33-840E-4B4C-B28E-17ADADDB265A}" dt="2018-08-01T14:27:30.135" v="345" actId="20577"/>
        <pc:sldMkLst>
          <pc:docMk/>
          <pc:sldMk cId="804677021" sldId="822"/>
        </pc:sldMkLst>
        <pc:spChg chg="mod">
          <ac:chgData name="Michael Bennett" userId="808163721be62333" providerId="LiveId" clId="{5CCE3D33-840E-4B4C-B28E-17ADADDB265A}" dt="2018-08-01T14:27:30.135" v="345" actId="20577"/>
          <ac:spMkLst>
            <pc:docMk/>
            <pc:sldMk cId="804677021" sldId="822"/>
            <ac:spMk id="2" creationId="{15389A8D-5D27-4961-BBB4-DD5FAE2FDC05}"/>
          </ac:spMkLst>
        </pc:spChg>
      </pc:sldChg>
      <pc:sldChg chg="modSp">
        <pc:chgData name="Michael Bennett" userId="808163721be62333" providerId="LiveId" clId="{5CCE3D33-840E-4B4C-B28E-17ADADDB265A}" dt="2018-08-01T14:31:13.025" v="443" actId="20577"/>
        <pc:sldMkLst>
          <pc:docMk/>
          <pc:sldMk cId="4112804300" sldId="824"/>
        </pc:sldMkLst>
        <pc:spChg chg="mod">
          <ac:chgData name="Michael Bennett" userId="808163721be62333" providerId="LiveId" clId="{5CCE3D33-840E-4B4C-B28E-17ADADDB265A}" dt="2018-08-01T14:31:13.025" v="443" actId="20577"/>
          <ac:spMkLst>
            <pc:docMk/>
            <pc:sldMk cId="4112804300" sldId="824"/>
            <ac:spMk id="3" creationId="{07B6A6E7-0CFE-4B4E-A6CA-327310662FA0}"/>
          </ac:spMkLst>
        </pc:spChg>
      </pc:sldChg>
      <pc:sldChg chg="modSp">
        <pc:chgData name="Michael Bennett" userId="808163721be62333" providerId="LiveId" clId="{5CCE3D33-840E-4B4C-B28E-17ADADDB265A}" dt="2018-08-01T14:30:08.206" v="436" actId="20577"/>
        <pc:sldMkLst>
          <pc:docMk/>
          <pc:sldMk cId="2110287403" sldId="826"/>
        </pc:sldMkLst>
        <pc:spChg chg="mod">
          <ac:chgData name="Michael Bennett" userId="808163721be62333" providerId="LiveId" clId="{5CCE3D33-840E-4B4C-B28E-17ADADDB265A}" dt="2018-08-01T14:30:08.206" v="436" actId="20577"/>
          <ac:spMkLst>
            <pc:docMk/>
            <pc:sldMk cId="2110287403" sldId="826"/>
            <ac:spMk id="3" creationId="{00000000-0000-0000-0000-000000000000}"/>
          </ac:spMkLst>
        </pc:spChg>
      </pc:sldChg>
      <pc:sldChg chg="modSp">
        <pc:chgData name="Michael Bennett" userId="808163721be62333" providerId="LiveId" clId="{5CCE3D33-840E-4B4C-B28E-17ADADDB265A}" dt="2018-08-01T14:30:34.845" v="440" actId="20577"/>
        <pc:sldMkLst>
          <pc:docMk/>
          <pc:sldMk cId="3745068925" sldId="828"/>
        </pc:sldMkLst>
        <pc:spChg chg="mod">
          <ac:chgData name="Michael Bennett" userId="808163721be62333" providerId="LiveId" clId="{5CCE3D33-840E-4B4C-B28E-17ADADDB265A}" dt="2018-08-01T14:30:34.845" v="440" actId="20577"/>
          <ac:spMkLst>
            <pc:docMk/>
            <pc:sldMk cId="3745068925" sldId="828"/>
            <ac:spMk id="3" creationId="{52113A36-7FF2-4520-902F-B50C1BA78745}"/>
          </ac:spMkLst>
        </pc:spChg>
      </pc:sldChg>
      <pc:sldChg chg="modSp">
        <pc:chgData name="Michael Bennett" userId="808163721be62333" providerId="LiveId" clId="{5CCE3D33-840E-4B4C-B28E-17ADADDB265A}" dt="2018-08-01T14:28:22.663" v="397" actId="20577"/>
        <pc:sldMkLst>
          <pc:docMk/>
          <pc:sldMk cId="2345439217" sldId="831"/>
        </pc:sldMkLst>
        <pc:spChg chg="mod">
          <ac:chgData name="Michael Bennett" userId="808163721be62333" providerId="LiveId" clId="{5CCE3D33-840E-4B4C-B28E-17ADADDB265A}" dt="2018-08-01T14:28:22.663" v="397" actId="20577"/>
          <ac:spMkLst>
            <pc:docMk/>
            <pc:sldMk cId="2345439217" sldId="831"/>
            <ac:spMk id="3" creationId="{B6E6E5EF-B542-4952-937E-F348F4D9E637}"/>
          </ac:spMkLst>
        </pc:spChg>
      </pc:sldChg>
      <pc:sldChg chg="modSp">
        <pc:chgData name="Michael Bennett" userId="808163721be62333" providerId="LiveId" clId="{5CCE3D33-840E-4B4C-B28E-17ADADDB265A}" dt="2018-08-01T14:33:17.212" v="475" actId="20577"/>
        <pc:sldMkLst>
          <pc:docMk/>
          <pc:sldMk cId="3070257000" sldId="833"/>
        </pc:sldMkLst>
        <pc:spChg chg="mod">
          <ac:chgData name="Michael Bennett" userId="808163721be62333" providerId="LiveId" clId="{5CCE3D33-840E-4B4C-B28E-17ADADDB265A}" dt="2018-08-01T14:33:17.212" v="475" actId="20577"/>
          <ac:spMkLst>
            <pc:docMk/>
            <pc:sldMk cId="3070257000" sldId="833"/>
            <ac:spMk id="3" creationId="{AAB5D0E4-A101-4187-A15D-673C4FA363F9}"/>
          </ac:spMkLst>
        </pc:spChg>
      </pc:sldChg>
      <pc:sldChg chg="modSp">
        <pc:chgData name="Michael Bennett" userId="808163721be62333" providerId="LiveId" clId="{5CCE3D33-840E-4B4C-B28E-17ADADDB265A}" dt="2018-08-01T14:34:35.574" v="752" actId="20577"/>
        <pc:sldMkLst>
          <pc:docMk/>
          <pc:sldMk cId="723982052" sldId="834"/>
        </pc:sldMkLst>
        <pc:spChg chg="mod">
          <ac:chgData name="Michael Bennett" userId="808163721be62333" providerId="LiveId" clId="{5CCE3D33-840E-4B4C-B28E-17ADADDB265A}" dt="2018-08-01T14:34:35.574" v="752" actId="20577"/>
          <ac:spMkLst>
            <pc:docMk/>
            <pc:sldMk cId="723982052" sldId="834"/>
            <ac:spMk id="3" creationId="{AE6C7DE3-6BCE-4EE2-82DD-4C564166554C}"/>
          </ac:spMkLst>
        </pc:spChg>
      </pc:sldChg>
      <pc:sldChg chg="modSp">
        <pc:chgData name="Michael Bennett" userId="808163721be62333" providerId="LiveId" clId="{5CCE3D33-840E-4B4C-B28E-17ADADDB265A}" dt="2018-08-01T19:01:28.940" v="1275" actId="20577"/>
        <pc:sldMkLst>
          <pc:docMk/>
          <pc:sldMk cId="1316094766" sldId="837"/>
        </pc:sldMkLst>
        <pc:spChg chg="mod">
          <ac:chgData name="Michael Bennett" userId="808163721be62333" providerId="LiveId" clId="{5CCE3D33-840E-4B4C-B28E-17ADADDB265A}" dt="2018-08-01T19:01:28.940" v="1275" actId="20577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5CCE3D33-840E-4B4C-B28E-17ADADDB265A}" dt="2018-08-01T14:27:16.904" v="344" actId="20577"/>
        <pc:sldMkLst>
          <pc:docMk/>
          <pc:sldMk cId="4211051418" sldId="838"/>
        </pc:sldMkLst>
        <pc:spChg chg="mod">
          <ac:chgData name="Michael Bennett" userId="808163721be62333" providerId="LiveId" clId="{5CCE3D33-840E-4B4C-B28E-17ADADDB265A}" dt="2018-08-01T14:27:16.904" v="344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5CCE3D33-840E-4B4C-B28E-17ADADDB265A}" dt="2018-08-01T19:04:07.123" v="1398" actId="20577"/>
        <pc:sldMkLst>
          <pc:docMk/>
          <pc:sldMk cId="2207867841" sldId="847"/>
        </pc:sldMkLst>
        <pc:spChg chg="mod">
          <ac:chgData name="Michael Bennett" userId="808163721be62333" providerId="LiveId" clId="{5CCE3D33-840E-4B4C-B28E-17ADADDB265A}" dt="2018-08-01T19:04:07.123" v="1398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 add">
        <pc:chgData name="Michael Bennett" userId="808163721be62333" providerId="LiveId" clId="{5CCE3D33-840E-4B4C-B28E-17ADADDB265A}" dt="2018-08-01T19:02:27.837" v="1397" actId="313"/>
        <pc:sldMkLst>
          <pc:docMk/>
          <pc:sldMk cId="3071212602" sldId="849"/>
        </pc:sldMkLst>
        <pc:spChg chg="mod">
          <ac:chgData name="Michael Bennett" userId="808163721be62333" providerId="LiveId" clId="{5CCE3D33-840E-4B4C-B28E-17ADADDB265A}" dt="2018-08-01T19:01:30.665" v="1276"/>
          <ac:spMkLst>
            <pc:docMk/>
            <pc:sldMk cId="3071212602" sldId="849"/>
            <ac:spMk id="2" creationId="{6D9E4104-4006-4621-8CEB-C21A4F166F8B}"/>
          </ac:spMkLst>
        </pc:spChg>
        <pc:spChg chg="mod">
          <ac:chgData name="Michael Bennett" userId="808163721be62333" providerId="LiveId" clId="{5CCE3D33-840E-4B4C-B28E-17ADADDB265A}" dt="2018-08-01T19:02:27.837" v="1397" actId="313"/>
          <ac:spMkLst>
            <pc:docMk/>
            <pc:sldMk cId="3071212602" sldId="849"/>
            <ac:spMk id="3" creationId="{098626B8-8720-4B43-B6BA-5311AF14FB53}"/>
          </ac:spMkLst>
        </pc:spChg>
      </pc:sldChg>
      <pc:sldChg chg="modSp add">
        <pc:chgData name="Michael Bennett" userId="808163721be62333" providerId="LiveId" clId="{5CCE3D33-840E-4B4C-B28E-17ADADDB265A}" dt="2018-08-01T19:13:08.647" v="2006" actId="20577"/>
        <pc:sldMkLst>
          <pc:docMk/>
          <pc:sldMk cId="2537408918" sldId="850"/>
        </pc:sldMkLst>
        <pc:spChg chg="mod">
          <ac:chgData name="Michael Bennett" userId="808163721be62333" providerId="LiveId" clId="{5CCE3D33-840E-4B4C-B28E-17ADADDB265A}" dt="2018-08-01T19:04:10.167" v="1405" actId="20577"/>
          <ac:spMkLst>
            <pc:docMk/>
            <pc:sldMk cId="2537408918" sldId="850"/>
            <ac:spMk id="2" creationId="{FCF34D31-E998-41EC-BB14-3C600C174E8C}"/>
          </ac:spMkLst>
        </pc:spChg>
        <pc:spChg chg="mod">
          <ac:chgData name="Michael Bennett" userId="808163721be62333" providerId="LiveId" clId="{5CCE3D33-840E-4B4C-B28E-17ADADDB265A}" dt="2018-08-01T19:13:08.647" v="2006" actId="20577"/>
          <ac:spMkLst>
            <pc:docMk/>
            <pc:sldMk cId="2537408918" sldId="850"/>
            <ac:spMk id="3" creationId="{69DE3F1E-79AD-45A2-97C7-E443F809A320}"/>
          </ac:spMkLst>
        </pc:spChg>
      </pc:sldChg>
      <pc:sldChg chg="modSp add del">
        <pc:chgData name="Michael Bennett" userId="808163721be62333" providerId="LiveId" clId="{5CCE3D33-840E-4B4C-B28E-17ADADDB265A}" dt="2018-08-01T19:04:11.163" v="1407" actId="2696"/>
        <pc:sldMkLst>
          <pc:docMk/>
          <pc:sldMk cId="1296731722" sldId="851"/>
        </pc:sldMkLst>
        <pc:spChg chg="mod">
          <ac:chgData name="Michael Bennett" userId="808163721be62333" providerId="LiveId" clId="{5CCE3D33-840E-4B4C-B28E-17ADADDB265A}" dt="2018-08-01T19:04:10.720" v="1406"/>
          <ac:spMkLst>
            <pc:docMk/>
            <pc:sldMk cId="1296731722" sldId="851"/>
            <ac:spMk id="2" creationId="{D31C3156-150B-4DCA-B09E-86024C9809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8/1/2018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mcouncil.org/page/edmconnect" TargetMode="External"/><Relationship Id="rId2" Type="http://schemas.openxmlformats.org/officeDocument/2006/relationships/hyperlink" Target="https://edmcouncil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mcouncil.org/events/EventDetails.aspx?id=1132472&amp;group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August 01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baseline="0" dirty="0"/>
              <a:t>Workshop ideas?... (today)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FIBO – how to populate with the right instance data (enough information on the intended semantics?)</a:t>
            </a:r>
          </a:p>
          <a:p>
            <a:pPr lvl="1"/>
            <a:r>
              <a:rPr lang="en-US" sz="1800" dirty="0"/>
              <a:t>DLT</a:t>
            </a:r>
            <a:r>
              <a:rPr lang="en-US" sz="1800" baseline="0" dirty="0"/>
              <a:t> </a:t>
            </a:r>
            <a:r>
              <a:rPr lang="en-US" sz="1800" baseline="0" dirty="0" err="1"/>
              <a:t>PoC</a:t>
            </a:r>
            <a:r>
              <a:rPr lang="en-US" sz="1800" baseline="0" dirty="0"/>
              <a:t> (IR Swaps)</a:t>
            </a:r>
          </a:p>
          <a:p>
            <a:pPr lvl="1"/>
            <a:r>
              <a:rPr lang="en-US" sz="1800" baseline="0" dirty="0"/>
              <a:t>Other ideas?</a:t>
            </a:r>
          </a:p>
          <a:p>
            <a:pPr lvl="0"/>
            <a:r>
              <a:rPr lang="en-US" sz="2200" dirty="0"/>
              <a:t>Present a proposal in the Sept MUD call for considerations</a:t>
            </a:r>
          </a:p>
          <a:p>
            <a:pPr lvl="1"/>
            <a:r>
              <a:rPr lang="en-US" sz="1800" dirty="0"/>
              <a:t>Equities, options etc.. (see PR EDW presentation)</a:t>
            </a:r>
          </a:p>
          <a:p>
            <a:pPr lvl="1"/>
            <a:r>
              <a:rPr lang="en-US" sz="1800" dirty="0"/>
              <a:t>Business Entities - L2 parent / ownership / accounting consolidation (GLIEF)</a:t>
            </a:r>
          </a:p>
          <a:p>
            <a:pPr lvl="2"/>
            <a:r>
              <a:rPr lang="en-US" sz="1400" dirty="0"/>
              <a:t>Including UK developments on entity identification</a:t>
            </a:r>
          </a:p>
          <a:p>
            <a:pPr lvl="2"/>
            <a:r>
              <a:rPr lang="en-US" dirty="0"/>
              <a:t>LEI / GLIEF and Accounting consolidation being done</a:t>
            </a:r>
          </a:p>
          <a:p>
            <a:pPr lvl="2"/>
            <a:r>
              <a:rPr lang="en-US" dirty="0"/>
              <a:t>Ownership and Control more sophisticated per UK – look at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Agenda: Things to cover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update / deliverables plan</a:t>
            </a:r>
            <a:endParaRPr lang="en-US" sz="2200" dirty="0">
              <a:effectLst/>
            </a:endParaRPr>
          </a:p>
          <a:p>
            <a:pPr lvl="0"/>
            <a:r>
              <a:rPr lang="en-US" sz="2200" dirty="0"/>
              <a:t>FIBO 2.0 RFC submission</a:t>
            </a:r>
          </a:p>
          <a:p>
            <a:pPr lvl="0"/>
            <a:r>
              <a:rPr lang="en-US" sz="2200" dirty="0"/>
              <a:t>DLT Matters</a:t>
            </a:r>
          </a:p>
          <a:p>
            <a:pPr lvl="1"/>
            <a:r>
              <a:rPr lang="en-US" sz="1800" dirty="0"/>
              <a:t>Distributed</a:t>
            </a:r>
            <a:r>
              <a:rPr lang="en-US" sz="1800" baseline="0" dirty="0"/>
              <a:t> Ledger </a:t>
            </a:r>
            <a:r>
              <a:rPr lang="en-US" sz="1800" baseline="0" dirty="0" err="1"/>
              <a:t>PoC</a:t>
            </a:r>
            <a:r>
              <a:rPr lang="en-US" sz="1800" baseline="0" dirty="0"/>
              <a:t> Report-back</a:t>
            </a:r>
          </a:p>
          <a:p>
            <a:pPr marL="742950" lvl="1" indent="-285750"/>
            <a:r>
              <a:rPr lang="en-US" sz="1800" baseline="0" dirty="0"/>
              <a:t>DIDO RA collaboration with MARS – at MARS meetings only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 on standards work in DLT</a:t>
            </a:r>
            <a:endParaRPr lang="en-US" sz="1800" dirty="0">
              <a:effectLst/>
            </a:endParaRPr>
          </a:p>
          <a:p>
            <a:pPr lvl="0"/>
            <a:r>
              <a:rPr lang="en-US" sz="2200" dirty="0"/>
              <a:t>IOTA Tangle skeleton RFC discussion </a:t>
            </a:r>
            <a:endParaRPr lang="en-US" sz="1800" dirty="0"/>
          </a:p>
          <a:p>
            <a:pPr lvl="0"/>
            <a:r>
              <a:rPr lang="en-US" sz="2600" baseline="0" dirty="0"/>
              <a:t>Regulatory matters and initiatives</a:t>
            </a:r>
          </a:p>
          <a:p>
            <a:pPr lvl="1"/>
            <a:r>
              <a:rPr lang="en-US" sz="2200" baseline="0" dirty="0"/>
              <a:t>Like previous FCA Regulatory Call for comments </a:t>
            </a:r>
          </a:p>
          <a:p>
            <a:pPr lvl="0"/>
            <a:r>
              <a:rPr lang="en-US" sz="2600" baseline="0" dirty="0"/>
              <a:t>What else ?</a:t>
            </a:r>
          </a:p>
          <a:p>
            <a:pPr lvl="0"/>
            <a:r>
              <a:rPr lang="en-US" sz="2000" baseline="0" dirty="0"/>
              <a:t>Anything in other groups we need to go along to?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4D31-E998-41EC-BB14-3C600C17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E3F1E-79AD-45A2-97C7-E443F809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Integration with FIGI</a:t>
            </a:r>
          </a:p>
          <a:p>
            <a:pPr lvl="1"/>
            <a:r>
              <a:rPr lang="en-US" sz="1800" dirty="0"/>
              <a:t>Equivalence and sub classis, mapping and classification matters</a:t>
            </a:r>
          </a:p>
          <a:p>
            <a:pPr lvl="1"/>
            <a:r>
              <a:rPr lang="en-US" sz="1800" dirty="0"/>
              <a:t>Ontology of information constructs e.g. identifiers versus security concepts?</a:t>
            </a:r>
          </a:p>
          <a:p>
            <a:pPr lvl="0"/>
            <a:r>
              <a:rPr lang="en-US" sz="2000" dirty="0"/>
              <a:t>FIBO shortfalls in separation</a:t>
            </a:r>
            <a:r>
              <a:rPr lang="en-US" sz="2000" baseline="0" dirty="0"/>
              <a:t> between share equity versus share instruments</a:t>
            </a:r>
          </a:p>
          <a:p>
            <a:pPr lvl="0"/>
            <a:r>
              <a:rPr lang="en-US" sz="2000" baseline="0" dirty="0"/>
              <a:t>Industry updates</a:t>
            </a:r>
          </a:p>
          <a:p>
            <a:pPr lvl="1"/>
            <a:r>
              <a:rPr lang="en-US" sz="1800" dirty="0"/>
              <a:t>Regulatory</a:t>
            </a:r>
            <a:r>
              <a:rPr lang="en-US" sz="1800" baseline="0" dirty="0"/>
              <a:t> e.g. MIFID</a:t>
            </a:r>
          </a:p>
          <a:p>
            <a:pPr lvl="1"/>
            <a:r>
              <a:rPr lang="en-US" sz="1800" baseline="0" dirty="0"/>
              <a:t>Standards e.g. ISO 20022 and WG1 work</a:t>
            </a:r>
          </a:p>
          <a:p>
            <a:pPr lvl="1"/>
            <a:r>
              <a:rPr lang="en-US" sz="1800" baseline="0" dirty="0"/>
              <a:t>Get out of our bubble</a:t>
            </a:r>
          </a:p>
          <a:p>
            <a:pPr lvl="1"/>
            <a:r>
              <a:rPr lang="en-US" sz="1800" baseline="0" dirty="0"/>
              <a:t>Other financial areas like Microfinance</a:t>
            </a:r>
          </a:p>
          <a:p>
            <a:pPr lvl="0"/>
            <a:r>
              <a:rPr lang="en-US" sz="2000" dirty="0"/>
              <a:t>People to approach for talks etc. </a:t>
            </a:r>
          </a:p>
          <a:p>
            <a:pPr lvl="1"/>
            <a:r>
              <a:rPr lang="en-US" sz="1800" dirty="0"/>
              <a:t>PJ </a:t>
            </a:r>
            <a:r>
              <a:rPr lang="en-US" sz="1800" dirty="0" err="1"/>
              <a:t>DiGiammarino</a:t>
            </a:r>
            <a:endParaRPr lang="en-US" sz="1800" dirty="0"/>
          </a:p>
          <a:p>
            <a:pPr lvl="1"/>
            <a:r>
              <a:rPr lang="en-US" sz="1800" dirty="0" err="1"/>
              <a:t>RegTech</a:t>
            </a:r>
            <a:r>
              <a:rPr lang="en-US" sz="1800" dirty="0"/>
              <a:t> Council – looking to reach out to other e.g. EDMC / OMG</a:t>
            </a:r>
          </a:p>
          <a:p>
            <a:pPr lvl="1"/>
            <a:r>
              <a:rPr lang="en-US" sz="1800" dirty="0"/>
              <a:t>Others to be sent along – review next month</a:t>
            </a:r>
          </a:p>
          <a:p>
            <a:pPr lvl="1"/>
            <a:r>
              <a:rPr lang="en-US" sz="1800" dirty="0"/>
              <a:t>Hashtags: #</a:t>
            </a:r>
            <a:r>
              <a:rPr lang="en-US" sz="1800" dirty="0" err="1"/>
              <a:t>RegTech</a:t>
            </a:r>
            <a:r>
              <a:rPr lang="en-US" sz="1800" dirty="0"/>
              <a:t> #FinTech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6D7B7-7916-4CDB-8BE0-09202A15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08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Tuesday </a:t>
            </a:r>
          </a:p>
          <a:p>
            <a:pPr lvl="1"/>
            <a:r>
              <a:rPr lang="en-US" sz="2000" dirty="0"/>
              <a:t>Morning (9 – 12)</a:t>
            </a:r>
          </a:p>
          <a:p>
            <a:pPr lvl="2"/>
            <a:r>
              <a:rPr lang="en-US" sz="1800" dirty="0"/>
              <a:t>FIBO Updates (DW)</a:t>
            </a:r>
            <a:r>
              <a:rPr lang="en-US" sz="1800" baseline="0" dirty="0"/>
              <a:t> </a:t>
            </a:r>
          </a:p>
          <a:p>
            <a:pPr lvl="2"/>
            <a:r>
              <a:rPr lang="en-US" sz="1800" baseline="0" dirty="0"/>
              <a:t>FIBO2 RFC </a:t>
            </a:r>
            <a:endParaRPr lang="en-US" sz="1800" dirty="0"/>
          </a:p>
          <a:p>
            <a:pPr lvl="1"/>
            <a:r>
              <a:rPr lang="en-US" sz="2000" dirty="0"/>
              <a:t>Afternoon (1 – 5) (Board also meets – impact?)</a:t>
            </a:r>
            <a:endParaRPr lang="en-US" sz="2000" baseline="0" dirty="0"/>
          </a:p>
          <a:p>
            <a:pPr lvl="2"/>
            <a:r>
              <a:rPr lang="en-US" sz="1600" dirty="0"/>
              <a:t>Distributed Ledger Tech? </a:t>
            </a:r>
          </a:p>
          <a:p>
            <a:pPr lvl="3"/>
            <a:r>
              <a:rPr lang="en-US" sz="1600" dirty="0"/>
              <a:t>DLT </a:t>
            </a:r>
            <a:r>
              <a:rPr lang="en-US" sz="1600" dirty="0" err="1"/>
              <a:t>PoC</a:t>
            </a:r>
            <a:r>
              <a:rPr lang="en-US" sz="1600" dirty="0"/>
              <a:t> ?</a:t>
            </a:r>
            <a:endParaRPr lang="en-US" sz="1400" dirty="0"/>
          </a:p>
          <a:p>
            <a:pPr lvl="3"/>
            <a:r>
              <a:rPr lang="en-US" sz="1400" baseline="0" dirty="0"/>
              <a:t>DLT IOTA standard draft</a:t>
            </a:r>
            <a:endParaRPr lang="en-US" sz="1600" dirty="0"/>
          </a:p>
          <a:p>
            <a:r>
              <a:rPr lang="en-US" sz="2400" dirty="0"/>
              <a:t>Wednesday </a:t>
            </a:r>
          </a:p>
          <a:p>
            <a:pPr lvl="1"/>
            <a:r>
              <a:rPr lang="en-US" sz="2000" dirty="0"/>
              <a:t>Morning (9 – 12) </a:t>
            </a:r>
          </a:p>
          <a:p>
            <a:pPr lvl="2"/>
            <a:r>
              <a:rPr lang="en-US" sz="1600" dirty="0"/>
              <a:t>– Attend ADTF  and other work groups – </a:t>
            </a:r>
          </a:p>
          <a:p>
            <a:pPr lvl="1"/>
            <a:r>
              <a:rPr lang="en-US" sz="2000" dirty="0"/>
              <a:t>Extended</a:t>
            </a:r>
            <a:r>
              <a:rPr lang="en-US" sz="2000" baseline="0" dirty="0"/>
              <a:t> lunch 12 – 1:30</a:t>
            </a:r>
            <a:endParaRPr lang="en-US" sz="2000" dirty="0"/>
          </a:p>
          <a:p>
            <a:pPr lvl="1"/>
            <a:r>
              <a:rPr lang="en-US" sz="2000" dirty="0"/>
              <a:t>Afternoon (1:30 – 5)</a:t>
            </a:r>
          </a:p>
          <a:p>
            <a:pPr lvl="2"/>
            <a:r>
              <a:rPr lang="en-US" sz="1800" dirty="0"/>
              <a:t>Workshop e.g. FIBO use – populating with data etc.</a:t>
            </a:r>
          </a:p>
          <a:p>
            <a:pPr lvl="2"/>
            <a:r>
              <a:rPr lang="en-US" sz="1800" dirty="0"/>
              <a:t>Finalize today or  Sept Monthly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June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baseline="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86E6-9707-4101-ABB0-15D2D2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598-2B2E-4766-81AE-BBE439DA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spec.edmcouncil.org  has EDM Council specific metadata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/>
              <a:t>versionIRI</a:t>
            </a:r>
            <a:r>
              <a:rPr lang="en-US" sz="2000" dirty="0"/>
              <a:t> (autogenerated)</a:t>
            </a:r>
          </a:p>
          <a:p>
            <a:pPr lvl="1"/>
            <a:r>
              <a:rPr lang="en-US" sz="2000" dirty="0"/>
              <a:t>uses OMG AB </a:t>
            </a:r>
            <a:r>
              <a:rPr lang="en-US" sz="2000" dirty="0" err="1"/>
              <a:t>SpecificationMetadata</a:t>
            </a:r>
            <a:r>
              <a:rPr lang="en-US" sz="2000" dirty="0"/>
              <a:t> where appropriate</a:t>
            </a:r>
          </a:p>
          <a:p>
            <a:pPr lvl="1"/>
            <a:r>
              <a:rPr lang="en-US" sz="2000" dirty="0"/>
              <a:t>Replaces </a:t>
            </a:r>
            <a:r>
              <a:rPr lang="en-US" sz="2000" dirty="0" err="1"/>
              <a:t>sm:responsibleTaskForce</a:t>
            </a:r>
            <a:r>
              <a:rPr lang="en-US" sz="2000" baseline="0" dirty="0"/>
              <a:t> with </a:t>
            </a:r>
            <a:r>
              <a:rPr lang="en-US" sz="2000" baseline="0" dirty="0" err="1"/>
              <a:t>dct:creator</a:t>
            </a:r>
            <a:r>
              <a:rPr lang="en-US" sz="2000" baseline="0" dirty="0"/>
              <a:t> (link to FCT pages)</a:t>
            </a:r>
            <a:endParaRPr lang="en-US" sz="2000" dirty="0"/>
          </a:p>
          <a:p>
            <a:pPr lvl="1"/>
            <a:r>
              <a:rPr lang="en-US" sz="2000" dirty="0"/>
              <a:t>New “Artifacts” ontology to drive new metadata eventually</a:t>
            </a:r>
          </a:p>
          <a:p>
            <a:pPr lvl="0"/>
            <a:r>
              <a:rPr lang="en-US" sz="2400" dirty="0"/>
              <a:t>OMG FIBO v2 needs minimal additional metadata</a:t>
            </a:r>
          </a:p>
          <a:p>
            <a:pPr lvl="1"/>
            <a:r>
              <a:rPr lang="en-US" sz="2000" dirty="0"/>
              <a:t>Formal publication dates / submission dates</a:t>
            </a:r>
          </a:p>
          <a:p>
            <a:pPr lvl="1"/>
            <a:r>
              <a:rPr lang="en-US" sz="2000" dirty="0" err="1"/>
              <a:t>sm:responsibleTaskForce</a:t>
            </a:r>
            <a:r>
              <a:rPr lang="en-US" sz="2000" dirty="0"/>
              <a:t> (FDTF)</a:t>
            </a:r>
          </a:p>
          <a:p>
            <a:pPr lvl="1"/>
            <a:r>
              <a:rPr lang="en-US" sz="2000" dirty="0"/>
              <a:t>OMG copyright statement</a:t>
            </a:r>
          </a:p>
          <a:p>
            <a:pPr lvl="0"/>
            <a:r>
              <a:rPr lang="en-US" sz="2400" dirty="0"/>
              <a:t>Changes</a:t>
            </a:r>
            <a:r>
              <a:rPr lang="en-US" sz="2400" baseline="0" dirty="0"/>
              <a:t> from FIBO v1</a:t>
            </a:r>
          </a:p>
          <a:p>
            <a:pPr lvl="2"/>
            <a:r>
              <a:rPr lang="en-US" sz="1600" dirty="0"/>
              <a:t>Specification </a:t>
            </a:r>
            <a:r>
              <a:rPr lang="en-US" sz="1600" dirty="0">
                <a:sym typeface="Wingdings" panose="05000000000000000000" pitchFamily="2" charset="2"/>
              </a:rPr>
              <a:t> Domain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Family  Specification </a:t>
            </a:r>
            <a:endParaRPr lang="en-US" sz="1600" dirty="0"/>
          </a:p>
          <a:p>
            <a:pPr lvl="0"/>
            <a:r>
              <a:rPr lang="en-US" sz="2400" dirty="0"/>
              <a:t>Needed to change: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“Responsible Task Force” =&gt; FCT</a:t>
            </a:r>
            <a:endParaRPr lang="en-US" sz="24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4C1C-F0C6-400E-856E-9F0B1E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45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plans for OMG Submission</a:t>
            </a:r>
            <a:endParaRPr lang="en-US" sz="2800" dirty="0">
              <a:effectLst/>
            </a:endParaRP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September OMG FDTF Quarterly Meeting (Ottawa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 – CCM, Metadata, Products etc.</a:t>
            </a: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Individuals?</a:t>
            </a: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(to test)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1"/>
            <a:r>
              <a:rPr lang="en-US" sz="1400" dirty="0"/>
              <a:t>Extending to Provisional as well as Release</a:t>
            </a:r>
            <a:endParaRPr lang="en-US" sz="1100" dirty="0"/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1"/>
            <a:r>
              <a:rPr lang="en-US" sz="1400" dirty="0"/>
              <a:t>Existing issues fixed</a:t>
            </a:r>
          </a:p>
          <a:p>
            <a:pPr lvl="1"/>
            <a:r>
              <a:rPr lang="en-US" sz="1400" dirty="0"/>
              <a:t>New document content (abstracts etc.)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lvl="1"/>
            <a:r>
              <a:rPr lang="en-US" sz="2200" dirty="0"/>
              <a:t>These are in Alpha and Beta SME review status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53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(OMG) 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</a:t>
            </a:r>
            <a:r>
              <a:rPr lang="en-US" sz="2000" baseline="0" dirty="0"/>
              <a:t> – which of these to include?</a:t>
            </a:r>
            <a:endParaRPr lang="en-US" sz="2000" dirty="0"/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 err="1"/>
              <a:t>FIBOPedia</a:t>
            </a:r>
            <a:endParaRPr lang="en-US" sz="1800" dirty="0"/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/>
              <a:t>Widoco (VOWL + Specification document)</a:t>
            </a:r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- Keep</a:t>
            </a:r>
          </a:p>
          <a:p>
            <a:pPr lvl="2"/>
            <a:r>
              <a:rPr lang="en-US" sz="1400" dirty="0"/>
              <a:t>SMIF XMI / CCM </a:t>
            </a:r>
            <a:r>
              <a:rPr lang="en-US" sz="1400" b="1" dirty="0"/>
              <a:t>NEW – </a:t>
            </a:r>
            <a:r>
              <a:rPr lang="en-US" sz="1400" dirty="0"/>
              <a:t>do we also deliver this? (not normative). No diagram semantics</a:t>
            </a:r>
            <a:endParaRPr lang="en-US" sz="1400" b="1" dirty="0"/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</a:t>
            </a:r>
            <a:endParaRPr lang="en-US" sz="1400" dirty="0"/>
          </a:p>
          <a:p>
            <a:pPr lvl="1"/>
            <a:r>
              <a:rPr lang="en-US" sz="1800" dirty="0"/>
              <a:t>ODM XMI – Review whether to deliver this</a:t>
            </a:r>
          </a:p>
          <a:p>
            <a:pPr lvl="1"/>
            <a:r>
              <a:rPr lang="en-US" sz="1800" dirty="0"/>
              <a:t>Ancillary file(s): SMIF Repository (CCM)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57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 for Submitters: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needs to be Normative for OMG end users?  Not adding EDMC deliverables</a:t>
            </a:r>
          </a:p>
          <a:p>
            <a:pPr lvl="0"/>
            <a:r>
              <a:rPr lang="en-US" sz="2800" baseline="0" dirty="0"/>
              <a:t>What do users need to assert conformance with?</a:t>
            </a:r>
          </a:p>
          <a:p>
            <a:pPr lvl="0"/>
            <a:r>
              <a:rPr lang="en-US" sz="2800" dirty="0"/>
              <a:t>Decision: not to deliver UMLXMI or ODMXMI? </a:t>
            </a:r>
          </a:p>
          <a:p>
            <a:pPr lvl="1"/>
            <a:r>
              <a:rPr lang="en-US" sz="2400" dirty="0"/>
              <a:t>Ongoing discussion</a:t>
            </a:r>
          </a:p>
          <a:p>
            <a:pPr lvl="0"/>
            <a:r>
              <a:rPr lang="en-US" sz="2800" dirty="0"/>
              <a:t>Decision: to include informative </a:t>
            </a:r>
            <a:r>
              <a:rPr lang="en-US" sz="2800" dirty="0" err="1"/>
              <a:t>MDZip</a:t>
            </a:r>
            <a:r>
              <a:rPr lang="en-US" sz="2800" dirty="0"/>
              <a:t> files for CCM</a:t>
            </a:r>
            <a:r>
              <a:rPr lang="en-US" sz="2800" baseline="0" dirty="0"/>
              <a:t> models</a:t>
            </a:r>
          </a:p>
          <a:p>
            <a:pPr lvl="1"/>
            <a:r>
              <a:rPr lang="en-US" sz="2400" dirty="0"/>
              <a:t>EDM Council to consider whether to include these on spec.edmcouncil.org as well</a:t>
            </a:r>
          </a:p>
          <a:p>
            <a:pPr lvl="1"/>
            <a:r>
              <a:rPr lang="en-US" sz="2400" dirty="0"/>
              <a:t>EDM Council to consider whether to track similar statuses of Definitive / Normative / Informative for the deliverables there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2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Dec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Dec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Dec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Dec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EDM Council new website</a:t>
            </a:r>
          </a:p>
          <a:p>
            <a:pPr lvl="1"/>
            <a:r>
              <a:rPr lang="en-US" sz="2000" dirty="0">
                <a:hlinkClick r:id="rId2"/>
              </a:rPr>
              <a:t>https://edmcouncil.org/</a:t>
            </a:r>
            <a:r>
              <a:rPr lang="en-US" sz="2000" dirty="0"/>
              <a:t>? </a:t>
            </a:r>
          </a:p>
          <a:p>
            <a:pPr lvl="1"/>
            <a:r>
              <a:rPr lang="en-US" sz="2000" dirty="0" err="1"/>
              <a:t>EDMConnect</a:t>
            </a:r>
            <a:r>
              <a:rPr lang="en-US" sz="2000" baseline="0" dirty="0"/>
              <a:t> new portal: </a:t>
            </a:r>
            <a:r>
              <a:rPr lang="en-US" sz="2000" dirty="0">
                <a:hlinkClick r:id="rId3"/>
              </a:rPr>
              <a:t>https://edmcouncil.org/page/edmconnect</a:t>
            </a:r>
            <a:r>
              <a:rPr lang="en-US" sz="2000" dirty="0"/>
              <a:t> </a:t>
            </a:r>
          </a:p>
          <a:p>
            <a:pPr lvl="0"/>
            <a:r>
              <a:rPr lang="en-US" sz="2400" dirty="0"/>
              <a:t>Upcoming FIBO Training</a:t>
            </a:r>
          </a:p>
          <a:p>
            <a:pPr lvl="1"/>
            <a:r>
              <a:rPr lang="en-US" sz="2000" dirty="0"/>
              <a:t>Chicago, October 10 - 11: FIBO in-depth with Mike Atkin, Dean </a:t>
            </a:r>
            <a:r>
              <a:rPr lang="en-US" sz="2000" dirty="0" err="1"/>
              <a:t>Allemang</a:t>
            </a:r>
            <a:r>
              <a:rPr lang="en-US" sz="2000" dirty="0"/>
              <a:t>, Dennis Wisnosky and Jacobus </a:t>
            </a:r>
            <a:r>
              <a:rPr lang="en-US" sz="2000" dirty="0" err="1"/>
              <a:t>Geluk</a:t>
            </a:r>
            <a:endParaRPr lang="en-US" sz="2000" dirty="0"/>
          </a:p>
          <a:p>
            <a:pPr lvl="2"/>
            <a:r>
              <a:rPr lang="en-US" sz="1600" dirty="0">
                <a:hlinkClick r:id="rId4"/>
              </a:rPr>
              <a:t>https://edmcouncil.org/events/EventDetails.aspx?id=1132472&amp;group</a:t>
            </a:r>
            <a:r>
              <a:rPr lang="en-US" sz="1600" dirty="0"/>
              <a:t>= </a:t>
            </a:r>
          </a:p>
          <a:p>
            <a:pPr lvl="1"/>
            <a:r>
              <a:rPr lang="en-US" sz="2000" dirty="0"/>
              <a:t>Cape Town, September 17/18:</a:t>
            </a:r>
            <a:r>
              <a:rPr lang="en-US" sz="2000" baseline="0" dirty="0"/>
              <a:t> Mike Bennett, Conceptual Ontology Engineering</a:t>
            </a:r>
            <a:endParaRPr lang="en-US" sz="2000" dirty="0"/>
          </a:p>
          <a:p>
            <a:pPr lvl="0"/>
            <a:r>
              <a:rPr lang="en-US" sz="2400" dirty="0"/>
              <a:t>CCM </a:t>
            </a:r>
          </a:p>
          <a:p>
            <a:pPr lvl="1"/>
            <a:r>
              <a:rPr lang="en-US" sz="2000" dirty="0"/>
              <a:t>18.0 SP13 (on MagicDraw 18.5)</a:t>
            </a:r>
          </a:p>
          <a:p>
            <a:pPr lvl="2"/>
            <a:r>
              <a:rPr lang="en-US" sz="1800" dirty="0"/>
              <a:t>Coordinated update to be carried out Thursday 9am ET</a:t>
            </a:r>
          </a:p>
          <a:p>
            <a:pPr lvl="1"/>
            <a:r>
              <a:rPr lang="en-US" sz="2000" dirty="0"/>
              <a:t>CCM 19</a:t>
            </a:r>
            <a:r>
              <a:rPr lang="en-US" sz="2000" baseline="0" dirty="0"/>
              <a:t> (with MagicDraw 19)</a:t>
            </a:r>
            <a:endParaRPr lang="en-US" sz="2000" dirty="0"/>
          </a:p>
          <a:p>
            <a:pPr lvl="2"/>
            <a:r>
              <a:rPr lang="en-US" sz="1800" dirty="0"/>
              <a:t>Will be bundled as CCM 19.0 with MagicDraw 19</a:t>
            </a:r>
          </a:p>
          <a:p>
            <a:pPr lvl="2"/>
            <a:r>
              <a:rPr lang="en-US" sz="1800" dirty="0"/>
              <a:t>Move to this in September</a:t>
            </a:r>
          </a:p>
          <a:p>
            <a:pPr lvl="0"/>
            <a:r>
              <a:rPr lang="en-US" sz="2400" dirty="0"/>
              <a:t>OMG Cat A liaison with ISO TC68/SC8 and TC68/SC9</a:t>
            </a:r>
            <a:r>
              <a:rPr lang="en-US" sz="2400" baseline="0" dirty="0"/>
              <a:t> and TC68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AF8B1-5027-4FB9-B624-48626AE3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/>
              <a:t>OMG FIBO Plans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554CE-3704-495F-92F5-15DE6022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OMG FIBO v2 substantive draft</a:t>
            </a:r>
            <a:r>
              <a:rPr lang="en-US" sz="2400" baseline="0" dirty="0"/>
              <a:t> reviewed at </a:t>
            </a:r>
            <a:r>
              <a:rPr lang="en-US" sz="2400" dirty="0"/>
              <a:t>June FDTF</a:t>
            </a:r>
          </a:p>
          <a:p>
            <a:pPr lvl="1"/>
            <a:r>
              <a:rPr lang="en-US" sz="1800" dirty="0"/>
              <a:t>Feedback</a:t>
            </a:r>
            <a:r>
              <a:rPr lang="en-US" sz="1800" baseline="0" dirty="0"/>
              <a:t> on format for content annexes</a:t>
            </a:r>
          </a:p>
          <a:p>
            <a:pPr lvl="1"/>
            <a:r>
              <a:rPr lang="en-US" sz="1800" baseline="0" dirty="0"/>
              <a:t>Metadata updates in progress</a:t>
            </a:r>
            <a:endParaRPr lang="en-US" sz="1800" dirty="0"/>
          </a:p>
          <a:p>
            <a:pPr lvl="0"/>
            <a:r>
              <a:rPr lang="en-US" sz="2400" dirty="0"/>
              <a:t>FIBO v2 RFC</a:t>
            </a:r>
            <a:r>
              <a:rPr lang="en-US" sz="2400" baseline="0" dirty="0"/>
              <a:t> September (June 30 Q2 Release OWL baseline)</a:t>
            </a:r>
            <a:endParaRPr lang="en-US" sz="2400" dirty="0"/>
          </a:p>
          <a:p>
            <a:pPr lvl="0"/>
            <a:r>
              <a:rPr lang="en-US" sz="2400" dirty="0"/>
              <a:t>OMG FIBO v1 (urgent CR on BE) pending</a:t>
            </a:r>
          </a:p>
          <a:p>
            <a:pPr lvl="0"/>
            <a:r>
              <a:rPr lang="en-US" sz="2400" dirty="0"/>
              <a:t>Metadata updates in Q2 release</a:t>
            </a:r>
          </a:p>
          <a:p>
            <a:pPr lvl="1"/>
            <a:r>
              <a:rPr lang="en-US" sz="1800" dirty="0"/>
              <a:t>Complete except for </a:t>
            </a:r>
            <a:r>
              <a:rPr lang="en-US" sz="1800" baseline="0" dirty="0"/>
              <a:t>individual ontology files</a:t>
            </a:r>
          </a:p>
          <a:p>
            <a:pPr lvl="1"/>
            <a:r>
              <a:rPr lang="en-US" sz="1800" baseline="0" dirty="0"/>
              <a:t>Some loose ends e.g. namespace abbreviation inconsistencies</a:t>
            </a:r>
            <a:endParaRPr lang="en-US" sz="1800" dirty="0"/>
          </a:p>
          <a:p>
            <a:pPr lvl="0"/>
            <a:r>
              <a:rPr lang="en-US" sz="2400" dirty="0"/>
              <a:t>CCM FIBO-Master</a:t>
            </a:r>
          </a:p>
          <a:p>
            <a:pPr lvl="1"/>
            <a:r>
              <a:rPr lang="en-US" sz="1800" baseline="0" dirty="0"/>
              <a:t>Diagrams for remaining FIBO2 / Release content making good progress</a:t>
            </a:r>
          </a:p>
          <a:p>
            <a:pPr lvl="1"/>
            <a:r>
              <a:rPr lang="en-US" sz="1800" baseline="0" dirty="0"/>
              <a:t>Will ingest Q2 release when all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91787-F0FD-4576-B196-893E17FC5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7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March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s new RTF chair for each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currently originates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(formerly About) files derived from EDM Council metadata</a:t>
            </a:r>
          </a:p>
          <a:p>
            <a:pPr lvl="1" rtl="0" fontAlgn="base"/>
            <a:r>
              <a:rPr lang="en-US" sz="2000" baseline="0" dirty="0">
                <a:effectLst/>
              </a:rPr>
              <a:t>Minimal OMG metadata to be added for submission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dirty="0">
                <a:effectLst/>
              </a:rPr>
              <a:t>September RFC submission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not include rationalization of modular structure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 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dirty="0"/>
              <a:t>RFC to be submitted at September FDTF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RTF issues across to FIBO2 FTF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 – in recess until Labor Day week</a:t>
            </a:r>
            <a:endParaRPr lang="en-US" sz="2000" dirty="0">
              <a:effectLst/>
            </a:endParaRP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for Smart Contracts</a:t>
            </a:r>
          </a:p>
          <a:p>
            <a:pPr lvl="1" rtl="0" fontAlgn="base"/>
            <a:r>
              <a:rPr lang="en-US" sz="1800" dirty="0">
                <a:effectLst/>
              </a:rPr>
              <a:t>Process models for IR Swaps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</a:p>
          <a:p>
            <a:pPr lvl="0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</a:t>
            </a:r>
          </a:p>
          <a:p>
            <a:pPr lvl="1"/>
            <a:r>
              <a:rPr lang="en-US" sz="1800" dirty="0"/>
              <a:t>Pseudocode</a:t>
            </a:r>
          </a:p>
          <a:p>
            <a:pPr lvl="1"/>
            <a:r>
              <a:rPr lang="en-US" sz="1800" dirty="0"/>
              <a:t>Example</a:t>
            </a:r>
            <a:r>
              <a:rPr lang="en-US" sz="1800" baseline="0" dirty="0"/>
              <a:t> </a:t>
            </a:r>
            <a:r>
              <a:rPr lang="en-US" sz="1800" dirty="0"/>
              <a:t>implementations with different architectures e.g. IOTA</a:t>
            </a:r>
          </a:p>
          <a:p>
            <a:pPr lvl="1"/>
            <a:r>
              <a:rPr lang="en-US" sz="1800" dirty="0"/>
              <a:t>Assume logical model remains unchanged for different architectures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easy or otherwise it is to pull  the relevant stuff from FIBO</a:t>
            </a: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Standards 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not chain of blocks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Scalable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Platform: to be released via Eclipse (June 2018?)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Protocols via ETSE (Europe)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Architecture: via OMG</a:t>
            </a:r>
            <a:endParaRPr lang="en-US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RFC in preparation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review in September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Decision (previous call)</a:t>
            </a:r>
          </a:p>
          <a:p>
            <a:pPr lvl="1"/>
            <a:r>
              <a:rPr lang="en-US" sz="1800" dirty="0"/>
              <a:t>Meet on Tuesday + do the Wednesday afternoon workshop</a:t>
            </a:r>
          </a:p>
          <a:p>
            <a:pPr marL="457200" lvl="1" indent="0">
              <a:buNone/>
            </a:pPr>
            <a:endParaRPr lang="en-US" sz="1800" baseline="0" dirty="0"/>
          </a:p>
          <a:p>
            <a:pPr lvl="0"/>
            <a:r>
              <a:rPr lang="en-US" sz="2400" dirty="0"/>
              <a:t>Workshop - </a:t>
            </a:r>
            <a:r>
              <a:rPr lang="en-US" sz="1800" dirty="0"/>
              <a:t>Wednesday afternoon? </a:t>
            </a:r>
          </a:p>
          <a:p>
            <a:pPr lvl="1"/>
            <a:r>
              <a:rPr lang="en-US" sz="1800" dirty="0"/>
              <a:t>Last</a:t>
            </a:r>
            <a:r>
              <a:rPr lang="en-US" sz="1800" baseline="0" dirty="0"/>
              <a:t> time we did not</a:t>
            </a:r>
          </a:p>
          <a:p>
            <a:pPr lvl="1"/>
            <a:r>
              <a:rPr lang="en-US" sz="1800" baseline="0" dirty="0"/>
              <a:t>Decision last time: determine workshop agenda in these Monthly Update Calls not on the Tuesday</a:t>
            </a:r>
          </a:p>
          <a:p>
            <a:pPr lvl="1"/>
            <a:endParaRPr lang="en-US" sz="1800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18309</TotalTime>
  <Words>3406</Words>
  <Application>Microsoft Office PowerPoint</Application>
  <PresentationFormat>On-screen Show (4:3)</PresentationFormat>
  <Paragraphs>544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Gill Sans</vt:lpstr>
      <vt:lpstr>Wingdings</vt:lpstr>
      <vt:lpstr>ヒラギノ角ゴ ProN W3</vt:lpstr>
      <vt:lpstr>Office Theme</vt:lpstr>
      <vt:lpstr>OMG Finance Domain Task Force (FDTF)</vt:lpstr>
      <vt:lpstr>Agenda</vt:lpstr>
      <vt:lpstr>News</vt:lpstr>
      <vt:lpstr>OMG FIBO Plans</vt:lpstr>
      <vt:lpstr>FIBO Plans</vt:lpstr>
      <vt:lpstr>FIBO 2.0</vt:lpstr>
      <vt:lpstr>FDTF DLT WG (Blockchain)</vt:lpstr>
      <vt:lpstr>IOTA</vt:lpstr>
      <vt:lpstr>Plans for September Quarterly Meeting</vt:lpstr>
      <vt:lpstr>Workshop ideas?... (today)</vt:lpstr>
      <vt:lpstr>Agenda: Things to cover</vt:lpstr>
      <vt:lpstr>Ideas:</vt:lpstr>
      <vt:lpstr>Draft Agenda</vt:lpstr>
      <vt:lpstr>FTF and RTF Charters (Friday Plenary) June results</vt:lpstr>
      <vt:lpstr>FIBO Detailed Information</vt:lpstr>
      <vt:lpstr>Terminology</vt:lpstr>
      <vt:lpstr>FIBO Metadata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FIBO 2.0 (OMG)  Deliverables</vt:lpstr>
      <vt:lpstr>Decision for Submitters: 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2018-08-01T19:13:15Z</dcterms:modified>
</cp:coreProperties>
</file>