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6" r:id="rId3"/>
    <p:sldId id="262" r:id="rId4"/>
    <p:sldId id="271" r:id="rId5"/>
    <p:sldId id="267" r:id="rId6"/>
    <p:sldId id="273" r:id="rId7"/>
    <p:sldId id="280" r:id="rId8"/>
    <p:sldId id="274" r:id="rId9"/>
    <p:sldId id="281" r:id="rId10"/>
    <p:sldId id="279" r:id="rId11"/>
    <p:sldId id="277" r:id="rId12"/>
    <p:sldId id="278" r:id="rId13"/>
    <p:sldId id="264" r:id="rId14"/>
    <p:sldId id="272" r:id="rId15"/>
    <p:sldId id="261" r:id="rId16"/>
    <p:sldId id="276" r:id="rId17"/>
    <p:sldId id="260" r:id="rId18"/>
    <p:sldId id="259" r:id="rId19"/>
    <p:sldId id="275" r:id="rId20"/>
    <p:sldId id="269" r:id="rId21"/>
    <p:sldId id="268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9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4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F3328-5D58-40B9-AB04-91D134B8E189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0FF2C-D5FD-4E7B-8C55-D9498848F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9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C7C6-CC99-4AA6-858B-C4AFD7EADC1C}" type="datetime1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7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C252-04AB-4037-BFBB-C989F32C0973}" type="datetime1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9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11A4-D13C-40F1-A6FF-2E2AE5229055}" type="datetime1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7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8FCF-91F9-48F2-9490-4BAF168067A6}" type="datetime1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5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895E-4F4E-450D-B1DB-31C4CAB5561B}" type="datetime1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0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CA1F-3244-4D9E-A80C-F8DCAD24D53C}" type="datetime1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6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D0AB-33A5-4F6F-AFCE-5D6C322733A8}" type="datetime1">
              <a:rPr lang="en-US" smtClean="0"/>
              <a:t>9/14/2016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8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4FC5-DD62-4915-9BAD-AFC140449A1B}" type="datetime1">
              <a:rPr lang="en-US" smtClean="0"/>
              <a:t>9/14/2016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7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FE53-1008-4CE0-B866-0681DFF33976}" type="datetime1">
              <a:rPr lang="en-US" smtClean="0"/>
              <a:t>9/14/2016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0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43B54-EFDE-4DEE-AC11-D73EDB2E7749}" type="datetime1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0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B8F2-899D-43EB-A04A-65BA76BD7493}" type="datetime1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12F23-0372-4CAC-AA30-219BF269D242}" type="datetime1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FB680-3F4A-45AC-A598-122F19FBDD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9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SECM </a:t>
            </a:r>
            <a:r>
              <a:rPr lang="en-US" smtClean="0"/>
              <a:t>- Requirements </a:t>
            </a:r>
            <a:r>
              <a:rPr lang="en-US" dirty="0" smtClean="0"/>
              <a:t>Concepts - Draft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Watson </a:t>
            </a:r>
          </a:p>
          <a:p>
            <a:r>
              <a:rPr lang="en-US" dirty="0" smtClean="0"/>
              <a:t>9/14/2016 Rev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5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Transform a Text based Behavior Requirement to a Formal </a:t>
            </a:r>
            <a:r>
              <a:rPr lang="en-US" sz="2400" dirty="0" smtClean="0"/>
              <a:t>Requirement Example - Copied 9/12/2016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716" y="326541"/>
            <a:ext cx="8364568" cy="6212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262" y="1362075"/>
            <a:ext cx="6467475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42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52472" y="6310312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/>
              <a:t>Functional Requirement Example -Updated 9/xx/2016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4072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52472" y="6310312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/>
              <a:t>Interface Requirement Example -Updated 9/xx/2016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5333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008" y="365125"/>
            <a:ext cx="11045792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Derived </a:t>
            </a:r>
            <a:r>
              <a:rPr lang="en-US" sz="4000" i="1" u="sng" dirty="0" smtClean="0"/>
              <a:t>Required</a:t>
            </a:r>
            <a:r>
              <a:rPr lang="en-US" sz="4000" dirty="0" smtClean="0"/>
              <a:t> Requirement Example</a:t>
            </a:r>
            <a:br>
              <a:rPr lang="en-US" sz="4000" dirty="0" smtClean="0"/>
            </a:br>
            <a:r>
              <a:rPr lang="en-US" sz="3100" dirty="0" smtClean="0"/>
              <a:t>Engine Power from Vehicle Weight &amp; Vehicle Acceleration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709684" y="4026089"/>
            <a:ext cx="3712191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06722" y="5868537"/>
            <a:ext cx="522709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51163" y="3525033"/>
            <a:ext cx="817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Engine</a:t>
            </a:r>
          </a:p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50325" y="5860535"/>
            <a:ext cx="1584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Vehicle Weight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28346" y="3466532"/>
            <a:ext cx="239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Pwr-reqd</a:t>
            </a:r>
            <a:r>
              <a:rPr lang="en-US" dirty="0" smtClean="0"/>
              <a:t> = k * Wt-</a:t>
            </a:r>
            <a:r>
              <a:rPr lang="en-US" dirty="0" err="1" smtClean="0"/>
              <a:t>reqd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223146" y="4162567"/>
            <a:ext cx="4228532" cy="1312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0614003">
            <a:off x="3850943" y="4560629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Accel</a:t>
            </a:r>
            <a:r>
              <a:rPr lang="en-US" dirty="0" smtClean="0"/>
              <a:t> = 0-60 in 10 sec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5254388" y="4694830"/>
            <a:ext cx="2292824" cy="272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6496335" y="5404513"/>
            <a:ext cx="504967" cy="3684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37278" y="5049672"/>
            <a:ext cx="97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Wt-</a:t>
            </a:r>
            <a:r>
              <a:rPr lang="en-US" dirty="0" err="1" smtClean="0"/>
              <a:t>reqd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346697" y="3864207"/>
            <a:ext cx="217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</a:t>
            </a:r>
            <a:r>
              <a:rPr lang="en-US" dirty="0" smtClean="0"/>
              <a:t>-actual&gt;</a:t>
            </a:r>
            <a:r>
              <a:rPr lang="en-US" dirty="0" err="1" smtClean="0"/>
              <a:t>Pwr-reqd</a:t>
            </a:r>
            <a:endParaRPr lang="en-US" dirty="0" smtClean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552131" y="4464452"/>
            <a:ext cx="3848669" cy="272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318913" y="4016352"/>
            <a:ext cx="163774" cy="15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rot="16200000" flipH="1">
            <a:off x="5786649" y="3538682"/>
            <a:ext cx="477672" cy="450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172500" y="3156545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</a:t>
            </a:r>
            <a:r>
              <a:rPr lang="en-US" dirty="0" smtClean="0"/>
              <a:t>-actual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803931" y="1828800"/>
            <a:ext cx="3201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Constraint can be reused for</a:t>
            </a:r>
          </a:p>
          <a:p>
            <a:r>
              <a:rPr lang="en-US" dirty="0" smtClean="0"/>
              <a:t>defining the power requirement</a:t>
            </a:r>
          </a:p>
          <a:p>
            <a:r>
              <a:rPr lang="en-US" dirty="0" smtClean="0"/>
              <a:t>and the weight requirement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476465" y="4218006"/>
            <a:ext cx="1" cy="2737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4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008" y="365125"/>
            <a:ext cx="11045792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Derived </a:t>
            </a:r>
            <a:r>
              <a:rPr lang="en-US" sz="4000" i="1" u="sng" dirty="0" smtClean="0"/>
              <a:t>Desired</a:t>
            </a:r>
            <a:r>
              <a:rPr lang="en-US" sz="4000" dirty="0" smtClean="0"/>
              <a:t> Requirement Example</a:t>
            </a:r>
            <a:br>
              <a:rPr lang="en-US" sz="4000" dirty="0" smtClean="0"/>
            </a:br>
            <a:r>
              <a:rPr lang="en-US" sz="4000" dirty="0" smtClean="0"/>
              <a:t>       </a:t>
            </a:r>
            <a:r>
              <a:rPr lang="en-US" sz="3100" dirty="0" smtClean="0"/>
              <a:t>Engine Power from Vehicle Weight &amp; Vehicle Acceleration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709684" y="4026089"/>
            <a:ext cx="3712191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06722" y="5868537"/>
            <a:ext cx="522709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61574" y="3571672"/>
            <a:ext cx="817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Engine</a:t>
            </a:r>
          </a:p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37797" y="5921865"/>
            <a:ext cx="1584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Vehicle Weight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070746" y="3016155"/>
            <a:ext cx="4380932" cy="2306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28346" y="3466532"/>
            <a:ext cx="239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Pwr-reqd</a:t>
            </a:r>
            <a:r>
              <a:rPr lang="en-US" dirty="0" smtClean="0"/>
              <a:t> = k * Wt-</a:t>
            </a:r>
            <a:r>
              <a:rPr lang="en-US" dirty="0" err="1" smtClean="0"/>
              <a:t>reqd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20008361">
            <a:off x="3716109" y="4012444"/>
            <a:ext cx="207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Accel</a:t>
            </a:r>
            <a:r>
              <a:rPr lang="en-US" dirty="0" smtClean="0"/>
              <a:t> = 0-60 in 5 sec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223146" y="4162567"/>
            <a:ext cx="4228532" cy="1312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0614003">
            <a:off x="3850943" y="4560629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Accel</a:t>
            </a:r>
            <a:r>
              <a:rPr lang="en-US" dirty="0" smtClean="0"/>
              <a:t> = 0-60 in 10 sec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5254388" y="4694830"/>
            <a:ext cx="2292824" cy="272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4" idx="2"/>
          </p:cNvCxnSpPr>
          <p:nvPr/>
        </p:nvCxnSpPr>
        <p:spPr>
          <a:xfrm flipH="1">
            <a:off x="6400250" y="5526626"/>
            <a:ext cx="596507" cy="32257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09989" y="5157294"/>
            <a:ext cx="97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Wt-</a:t>
            </a:r>
            <a:r>
              <a:rPr lang="en-US" dirty="0" err="1" smtClean="0"/>
              <a:t>reqd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52021" y="2918992"/>
            <a:ext cx="2433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</a:t>
            </a:r>
            <a:r>
              <a:rPr lang="en-US" dirty="0" smtClean="0"/>
              <a:t>-actual&gt;</a:t>
            </a:r>
            <a:r>
              <a:rPr lang="en-US" dirty="0" err="1" smtClean="0"/>
              <a:t>Pwr</a:t>
            </a:r>
            <a:r>
              <a:rPr lang="en-US" dirty="0" smtClean="0"/>
              <a:t>-desired</a:t>
            </a:r>
          </a:p>
        </p:txBody>
      </p:sp>
      <p:cxnSp>
        <p:nvCxnSpPr>
          <p:cNvPr id="27" name="Straight Arrow Connector 26"/>
          <p:cNvCxnSpPr>
            <a:stCxn id="25" idx="2"/>
          </p:cNvCxnSpPr>
          <p:nvPr/>
        </p:nvCxnSpPr>
        <p:spPr>
          <a:xfrm>
            <a:off x="4468957" y="3288324"/>
            <a:ext cx="96277" cy="2737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579427" y="3562066"/>
            <a:ext cx="3835021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803931" y="1828800"/>
            <a:ext cx="3201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Constraint can be reused for</a:t>
            </a:r>
          </a:p>
          <a:p>
            <a:r>
              <a:rPr lang="en-US" dirty="0" smtClean="0"/>
              <a:t>defining the power requirement</a:t>
            </a:r>
          </a:p>
          <a:p>
            <a:r>
              <a:rPr lang="en-US" dirty="0" smtClean="0"/>
              <a:t>and the weight requirement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318913" y="4016352"/>
            <a:ext cx="163774" cy="15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31" idx="1"/>
          </p:cNvCxnSpPr>
          <p:nvPr/>
        </p:nvCxnSpPr>
        <p:spPr>
          <a:xfrm flipH="1">
            <a:off x="6537278" y="4032618"/>
            <a:ext cx="319525" cy="4188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56803" y="3847952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</a:t>
            </a:r>
            <a:r>
              <a:rPr lang="en-US" dirty="0" smtClean="0"/>
              <a:t>-actual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39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601" y="543778"/>
            <a:ext cx="10152797" cy="563271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Reviewed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71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Library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171" y="5005387"/>
            <a:ext cx="10417628" cy="1563462"/>
          </a:xfrm>
        </p:spPr>
        <p:txBody>
          <a:bodyPr/>
          <a:lstStyle/>
          <a:p>
            <a:r>
              <a:rPr lang="en-US" dirty="0" smtClean="0"/>
              <a:t>This diagram surfaces concepts of specification vs. realization and the use of libraries. </a:t>
            </a:r>
          </a:p>
          <a:p>
            <a:r>
              <a:rPr lang="en-US" dirty="0" smtClean="0"/>
              <a:t>The next diagram is a quick and dirty activity of some of library usage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7" y="1852612"/>
            <a:ext cx="7629525" cy="31527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1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Usage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64506"/>
            <a:ext cx="4206800" cy="4351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646" y="1764506"/>
            <a:ext cx="4400550" cy="42291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0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Dated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55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735"/>
            <a:ext cx="10515600" cy="1325563"/>
          </a:xfrm>
        </p:spPr>
        <p:txBody>
          <a:bodyPr/>
          <a:lstStyle/>
          <a:p>
            <a:r>
              <a:rPr lang="en-US" dirty="0" smtClean="0"/>
              <a:t>What’s New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5592"/>
            <a:ext cx="10515600" cy="4891371"/>
          </a:xfrm>
        </p:spPr>
        <p:txBody>
          <a:bodyPr>
            <a:normAutofit/>
          </a:bodyPr>
          <a:lstStyle/>
          <a:p>
            <a:r>
              <a:rPr lang="en-US" dirty="0" smtClean="0"/>
              <a:t>Slide 3, 4, 5, </a:t>
            </a:r>
            <a:r>
              <a:rPr lang="en-US" dirty="0" smtClean="0"/>
              <a:t>6, 8 </a:t>
            </a:r>
            <a:r>
              <a:rPr lang="en-US" dirty="0" smtClean="0"/>
              <a:t>– No significant </a:t>
            </a:r>
            <a:r>
              <a:rPr lang="en-US" dirty="0" smtClean="0"/>
              <a:t>Change, Maybe typos</a:t>
            </a:r>
            <a:endParaRPr lang="en-US" dirty="0" smtClean="0"/>
          </a:p>
          <a:p>
            <a:r>
              <a:rPr lang="en-US" dirty="0" smtClean="0"/>
              <a:t>Slides 7 – New </a:t>
            </a:r>
            <a:r>
              <a:rPr lang="en-US" dirty="0"/>
              <a:t>– Weight Verification Via Analysis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02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407" y="53975"/>
            <a:ext cx="10515600" cy="80872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Performance Example – Stopping Distance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19401" y="6211670"/>
            <a:ext cx="6263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IS A VERY INITIAL EXAMPLE FOR OUR EARLY DISCUSSIONS </a:t>
            </a:r>
          </a:p>
          <a:p>
            <a:r>
              <a:rPr lang="en-US" dirty="0">
                <a:solidFill>
                  <a:srgbClr val="FF0000"/>
                </a:solidFill>
              </a:rPr>
              <a:t>WHICH NEEDS TO BE REWORKED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911" y="878697"/>
            <a:ext cx="7568592" cy="534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3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165949"/>
            <a:ext cx="10515600" cy="107937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Performance Example - Crash Safety with </a:t>
            </a:r>
            <a:r>
              <a:rPr lang="en-US" sz="2800" dirty="0"/>
              <a:t>Child and Derived </a:t>
            </a:r>
            <a:r>
              <a:rPr lang="en-US" sz="2800" dirty="0" smtClean="0"/>
              <a:t>Requirements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1" y="1341611"/>
            <a:ext cx="87725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1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08370"/>
            <a:ext cx="10515600" cy="69732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Behavior Example – Produce Diagnostic Report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2" y="1206228"/>
            <a:ext cx="909637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05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34963" y="0"/>
            <a:ext cx="402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Requirement Concepts – Copied 9/12/16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3</a:t>
            </a:fld>
            <a:endParaRPr lang="en-US"/>
          </a:p>
        </p:txBody>
      </p:sp>
      <p:pic>
        <p:nvPicPr>
          <p:cNvPr id="7" name="-6675132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68" y="369332"/>
            <a:ext cx="11206492" cy="640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6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39097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4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37011" y="82205"/>
            <a:ext cx="6911567" cy="1778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Requirement Traceability Diagram - Copied 9/12/2016</a:t>
            </a:r>
            <a:endParaRPr lang="en-US" sz="2400" dirty="0"/>
          </a:p>
        </p:txBody>
      </p:sp>
      <p:pic>
        <p:nvPicPr>
          <p:cNvPr id="8" name="-13683345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29" y="433139"/>
            <a:ext cx="11085330" cy="627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82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77" y="11005"/>
            <a:ext cx="10515600" cy="462648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Requirements Attributes - Copied 9/12/2016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27436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5</a:t>
            </a:fld>
            <a:endParaRPr lang="en-US" dirty="0"/>
          </a:p>
        </p:txBody>
      </p:sp>
      <p:pic>
        <p:nvPicPr>
          <p:cNvPr id="18" name="-7259344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398" y="473653"/>
            <a:ext cx="10262958" cy="606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52472" y="6310312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/>
              <a:t>Vehicle Weight Performance Requirement Example - Copied 9/12/2016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02" y="518564"/>
            <a:ext cx="11279595" cy="573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74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699225"/>
            <a:ext cx="8702470" cy="616353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/>
              <a:t>Vehicle Weight </a:t>
            </a:r>
            <a:r>
              <a:rPr lang="en-US" sz="2400" dirty="0" smtClean="0"/>
              <a:t>Verification Via Analysis Example </a:t>
            </a:r>
            <a:r>
              <a:rPr lang="en-US" sz="2400" dirty="0" smtClean="0"/>
              <a:t>- Copied </a:t>
            </a:r>
            <a:r>
              <a:rPr lang="en-US" sz="2400" dirty="0" smtClean="0"/>
              <a:t>9/14/2016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4372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/>
              <a:t>Decompose a Compound Text Based Requirement Example - Copied 9/12/2016</a:t>
            </a:r>
            <a:endParaRPr lang="en-US" sz="2400" dirty="0"/>
          </a:p>
        </p:txBody>
      </p:sp>
      <p:pic>
        <p:nvPicPr>
          <p:cNvPr id="7" name="-18242557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363" y="462648"/>
            <a:ext cx="7597273" cy="606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45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79244" y="203352"/>
            <a:ext cx="85835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Design Constraint </a:t>
            </a:r>
            <a:r>
              <a:rPr lang="en-US" sz="2000" dirty="0"/>
              <a:t>Requirement Example - Copied </a:t>
            </a:r>
            <a:r>
              <a:rPr lang="en-US" sz="2000" dirty="0" smtClean="0"/>
              <a:t>9/14/2016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715" y="774150"/>
            <a:ext cx="9249234" cy="588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92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41720</TotalTime>
  <Words>288</Words>
  <Application>Microsoft Office PowerPoint</Application>
  <PresentationFormat>Widescreen</PresentationFormat>
  <Paragraphs>74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SECM - Requirements Concepts - Draft</vt:lpstr>
      <vt:lpstr>What’s New</vt:lpstr>
      <vt:lpstr>PowerPoint Presentation</vt:lpstr>
      <vt:lpstr>Requirement Traceability Diagram - Copied 9/12/2016</vt:lpstr>
      <vt:lpstr>Requirements Attributes - Copied 9/12/2016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Derived Required Requirement Example Engine Power from Vehicle Weight &amp; Vehicle Acceleration</vt:lpstr>
      <vt:lpstr>Derived Desired Requirement Example        Engine Power from Vehicle Weight &amp; Vehicle Acceleration</vt:lpstr>
      <vt:lpstr>PowerPoint Presentation</vt:lpstr>
      <vt:lpstr>To Be Reviewed</vt:lpstr>
      <vt:lpstr>Requirement Library Concepts</vt:lpstr>
      <vt:lpstr>Library Usage</vt:lpstr>
      <vt:lpstr>Dated Examples</vt:lpstr>
      <vt:lpstr>Performance Example – Stopping Distance</vt:lpstr>
      <vt:lpstr>Performance Example - Crash Safety with Child and Derived Requirements</vt:lpstr>
      <vt:lpstr>Behavior Example – Produce Diagnostic Report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Watson</dc:creator>
  <cp:lastModifiedBy>John Watson</cp:lastModifiedBy>
  <cp:revision>65</cp:revision>
  <dcterms:created xsi:type="dcterms:W3CDTF">2016-07-08T14:54:35Z</dcterms:created>
  <dcterms:modified xsi:type="dcterms:W3CDTF">2016-09-14T19:36:25Z</dcterms:modified>
</cp:coreProperties>
</file>