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9" r:id="rId3"/>
    <p:sldId id="295" r:id="rId4"/>
    <p:sldId id="260" r:id="rId5"/>
    <p:sldId id="261" r:id="rId6"/>
    <p:sldId id="263" r:id="rId7"/>
    <p:sldId id="303" r:id="rId8"/>
    <p:sldId id="291" r:id="rId9"/>
    <p:sldId id="293" r:id="rId10"/>
    <p:sldId id="270" r:id="rId11"/>
    <p:sldId id="294" r:id="rId12"/>
    <p:sldId id="271" r:id="rId13"/>
    <p:sldId id="272" r:id="rId14"/>
    <p:sldId id="273" r:id="rId15"/>
    <p:sldId id="275" r:id="rId16"/>
    <p:sldId id="276" r:id="rId17"/>
    <p:sldId id="280" r:id="rId18"/>
    <p:sldId id="281" r:id="rId19"/>
    <p:sldId id="296" r:id="rId20"/>
    <p:sldId id="297" r:id="rId21"/>
    <p:sldId id="301" r:id="rId22"/>
    <p:sldId id="298" r:id="rId23"/>
    <p:sldId id="300" r:id="rId24"/>
    <p:sldId id="288" r:id="rId25"/>
    <p:sldId id="302" r:id="rId2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21" autoAdjust="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761F6D-9413-4911-B00F-30A0B75C9EAC}" type="datetimeFigureOut">
              <a:rPr lang="de-DE" smtClean="0"/>
              <a:pPr/>
              <a:t>10.12.2015</a:t>
            </a:fld>
            <a:endParaRPr lang="de-D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124BC4-E5EB-4365-84A1-624E32692890}" type="slidenum">
              <a:rPr lang="de-DE" smtClean="0"/>
              <a:pPr/>
              <a:t>‹#›</a:t>
            </a:fld>
            <a:endParaRPr lang="de-DE"/>
          </a:p>
        </p:txBody>
      </p:sp>
    </p:spTree>
    <p:extLst>
      <p:ext uri="{BB962C8B-B14F-4D97-AF65-F5344CB8AC3E}">
        <p14:creationId xmlns:p14="http://schemas.microsoft.com/office/powerpoint/2010/main" val="2027639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OSLC stands for Open Services for Lifecycle Collaboration. OSLC is a very promising integration approach which is increasingly used for Product Lifecycle Management (PLM) and Application Lifecycle Management (ALM) solutions</a:t>
            </a:r>
            <a:endParaRPr lang="de-DE" dirty="0"/>
          </a:p>
        </p:txBody>
      </p:sp>
      <p:sp>
        <p:nvSpPr>
          <p:cNvPr id="4" name="Slide Number Placeholder 3"/>
          <p:cNvSpPr>
            <a:spLocks noGrp="1"/>
          </p:cNvSpPr>
          <p:nvPr>
            <p:ph type="sldNum" sz="quarter" idx="10"/>
          </p:nvPr>
        </p:nvSpPr>
        <p:spPr/>
        <p:txBody>
          <a:bodyPr/>
          <a:lstStyle/>
          <a:p>
            <a:fld id="{551B3772-6077-4C1F-A946-18339C54FE8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 certain requirement can for example be satisfied by a specific system architecture component, for which there is a more detailed geometric model, whose parameters such as the center of gravity need to be forwarded to a simulation tool, whose simulation results will ultimately be used to test and validate the original system requirement. This is just one example of a chain of relationships which exists between engineering data. There are many more and it is impossible for engineers to memorize them all. However, it is crucial to keep track of these relationships because this is the basis for enabling data traceability and integration. Changes always happen in engineering.</a:t>
            </a:r>
          </a:p>
          <a:p>
            <a:endParaRPr lang="en-US" dirty="0"/>
          </a:p>
          <a:p>
            <a:pPr defTabSz="914372">
              <a:defRPr/>
            </a:pPr>
            <a:r>
              <a:rPr lang="en-US" dirty="0"/>
              <a:t>This is challenging because the data is created with different tools, thus the data is available in different formats and is accessible through different protocols. Existing solutions are mostly based on proprietary sets of integrated tools, which are limited in their capability to capture all the possible relationships. This is why we still speak of PLM and of ALM solutions as separate solutions. Eventually, we need a common solution which can be applied across all engineering disciplines.</a:t>
            </a:r>
            <a:endParaRPr lang="de-DE" dirty="0"/>
          </a:p>
          <a:p>
            <a:r>
              <a:rPr lang="en-US" dirty="0"/>
              <a:t> </a:t>
            </a:r>
            <a:endParaRPr lang="de-DE" dirty="0"/>
          </a:p>
        </p:txBody>
      </p:sp>
      <p:sp>
        <p:nvSpPr>
          <p:cNvPr id="4" name="Slide Number Placeholder 3"/>
          <p:cNvSpPr>
            <a:spLocks noGrp="1"/>
          </p:cNvSpPr>
          <p:nvPr>
            <p:ph type="sldNum" sz="quarter" idx="10"/>
          </p:nvPr>
        </p:nvSpPr>
        <p:spPr/>
        <p:txBody>
          <a:bodyPr/>
          <a:lstStyle/>
          <a:p>
            <a:fld id="{6C4C5AF9-2C87-4D0A-ACC9-C5786965CEB7}" type="slidenum">
              <a:rPr lang="de-DE" smtClean="0"/>
              <a:pPr/>
              <a:t>5</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72">
              <a:defRPr/>
            </a:pPr>
            <a:r>
              <a:rPr lang="en-US" dirty="0"/>
              <a:t>Using </a:t>
            </a:r>
            <a:r>
              <a:rPr lang="en-US" dirty="0" err="1"/>
              <a:t>DBPedia</a:t>
            </a:r>
            <a:r>
              <a:rPr lang="en-US" dirty="0"/>
              <a:t>, you can for example perform a query to know the capitals in Europe. Instead of receiving a bunch of web pages as a result of your query, the user receives the query results in a machine-readable format, which contain links to related data, such as the geographical location of the capitals. The query results can then be easily pushed to Google Maps for visualization. Linked Data is an important new way to use the Web. Linked Data allows the Web to capture relationships between data in general, including links between engineering data!</a:t>
            </a:r>
            <a:endParaRPr lang="de-DE" dirty="0"/>
          </a:p>
          <a:p>
            <a:r>
              <a:rPr lang="en-US" dirty="0"/>
              <a:t>understood by machines. A famous example of Linked data is </a:t>
            </a:r>
            <a:r>
              <a:rPr lang="en-US" dirty="0" err="1"/>
              <a:t>DBPedia</a:t>
            </a:r>
            <a:r>
              <a:rPr lang="en-US" dirty="0"/>
              <a:t>, the equivalent of Wikipedia in structured data format. </a:t>
            </a:r>
            <a:endParaRPr lang="de-DE" dirty="0"/>
          </a:p>
        </p:txBody>
      </p:sp>
      <p:sp>
        <p:nvSpPr>
          <p:cNvPr id="4" name="Slide Number Placeholder 3"/>
          <p:cNvSpPr>
            <a:spLocks noGrp="1"/>
          </p:cNvSpPr>
          <p:nvPr>
            <p:ph type="sldNum" sz="quarter" idx="10"/>
          </p:nvPr>
        </p:nvSpPr>
        <p:spPr/>
        <p:txBody>
          <a:bodyPr/>
          <a:lstStyle/>
          <a:p>
            <a:fld id="{551B3772-6077-4C1F-A946-18339C54FE8E}"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e-DE"/>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86BCF2-628B-40B5-A588-993649818539}" type="datetimeFigureOut">
              <a:rPr lang="de-DE" smtClean="0"/>
              <a:pPr/>
              <a:t>10.12.2015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2A9C5F9-63EF-4F11-BB9C-5A5000EAA529}"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86BCF2-628B-40B5-A588-993649818539}" type="datetimeFigureOut">
              <a:rPr lang="de-DE" smtClean="0"/>
              <a:pPr/>
              <a:t>10.12.2015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2A9C5F9-63EF-4F11-BB9C-5A5000EAA529}"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86BCF2-628B-40B5-A588-993649818539}" type="datetimeFigureOut">
              <a:rPr lang="de-DE" smtClean="0"/>
              <a:pPr/>
              <a:t>10.12.2015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2A9C5F9-63EF-4F11-BB9C-5A5000EAA529}"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86BCF2-628B-40B5-A588-993649818539}" type="datetimeFigureOut">
              <a:rPr lang="de-DE" smtClean="0"/>
              <a:pPr/>
              <a:t>10.12.2015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2A9C5F9-63EF-4F11-BB9C-5A5000EAA529}"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86BCF2-628B-40B5-A588-993649818539}" type="datetimeFigureOut">
              <a:rPr lang="de-DE" smtClean="0"/>
              <a:pPr/>
              <a:t>10.12.2015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2A9C5F9-63EF-4F11-BB9C-5A5000EAA529}"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B86BCF2-628B-40B5-A588-993649818539}" type="datetimeFigureOut">
              <a:rPr lang="de-DE" smtClean="0"/>
              <a:pPr/>
              <a:t>10.12.2015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2A9C5F9-63EF-4F11-BB9C-5A5000EAA529}"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B86BCF2-628B-40B5-A588-993649818539}" type="datetimeFigureOut">
              <a:rPr lang="de-DE" smtClean="0"/>
              <a:pPr/>
              <a:t>10.12.2015</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02A9C5F9-63EF-4F11-BB9C-5A5000EAA529}"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B86BCF2-628B-40B5-A588-993649818539}" type="datetimeFigureOut">
              <a:rPr lang="de-DE" smtClean="0"/>
              <a:pPr/>
              <a:t>10.12.2015</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02A9C5F9-63EF-4F11-BB9C-5A5000EAA529}"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B86BCF2-628B-40B5-A588-993649818539}" type="datetimeFigureOut">
              <a:rPr lang="de-DE" smtClean="0"/>
              <a:pPr/>
              <a:t>10.12.2015</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02A9C5F9-63EF-4F11-BB9C-5A5000EAA529}"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B86BCF2-628B-40B5-A588-993649818539}" type="datetimeFigureOut">
              <a:rPr lang="de-DE" smtClean="0"/>
              <a:pPr/>
              <a:t>10.12.2015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2A9C5F9-63EF-4F11-BB9C-5A5000EAA529}"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B86BCF2-628B-40B5-A588-993649818539}" type="datetimeFigureOut">
              <a:rPr lang="de-DE" smtClean="0"/>
              <a:pPr/>
              <a:t>10.12.2015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2A9C5F9-63EF-4F11-BB9C-5A5000EAA529}"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715962"/>
          </a:xfrm>
          <a:prstGeom prst="rect">
            <a:avLst/>
          </a:prstGeom>
        </p:spPr>
        <p:txBody>
          <a:bodyPr vert="horz" lIns="91440" tIns="45720" rIns="91440" bIns="45720" rtlCol="0" anchor="ctr">
            <a:normAutofit/>
          </a:bodyPr>
          <a:lstStyle/>
          <a:p>
            <a:r>
              <a:rPr lang="en-US" smtClean="0"/>
              <a:t>Click to edit Master title style</a:t>
            </a:r>
            <a:endParaRPr lang="de-D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smtClean="0"/>
              <a:t>OMG OSLC Summit – Axel Reichwein – December 8, 2015</a:t>
            </a:r>
            <a:endParaRPr lang="de-D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9C5F9-63EF-4F11-BB9C-5A5000EAA529}" type="slidenum">
              <a:rPr lang="de-DE" smtClean="0"/>
              <a:pPr/>
              <a:t>‹#›</a:t>
            </a:fld>
            <a:endParaRPr lang="de-DE"/>
          </a:p>
        </p:txBody>
      </p:sp>
      <p:sp>
        <p:nvSpPr>
          <p:cNvPr id="7" name="Rechteck 6"/>
          <p:cNvSpPr/>
          <p:nvPr userDrawn="1"/>
        </p:nvSpPr>
        <p:spPr>
          <a:xfrm>
            <a:off x="0" y="0"/>
            <a:ext cx="9144000" cy="10527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0" y="6134100"/>
            <a:ext cx="1143000" cy="8572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omg.org/techprocess/experimental-rdf/SysML/1.3/" TargetMode="External"/><Relationship Id="rId1" Type="http://schemas.openxmlformats.org/officeDocument/2006/relationships/slideLayout" Target="../slideLayouts/slideLayout2.xml"/><Relationship Id="rId4" Type="http://schemas.openxmlformats.org/officeDocument/2006/relationships/hyperlink" Target="http://www.omg.org/techprocess/meetings/schedule/MOF_to_RDF_Structural_Mapping_in_Support_of_Linked_Open_Data_RFP.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omg.org/SysML/1.3/Requirement_satisfiedBy"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omgwiki.org/OMGSysML/doku.php?id=sysml-roadmap:sysml_assessment_and_roadmap_working_group"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ldp-speicher.rhcloud.com/" TargetMode="External"/><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omgwiki.org/OMGSysML/doku.php?id=sysml-roadmap:sysml_assessment_and_roadmap_working_group"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893888"/>
            <a:ext cx="6553200" cy="1470025"/>
          </a:xfrm>
        </p:spPr>
        <p:txBody>
          <a:bodyPr>
            <a:normAutofit fontScale="90000"/>
          </a:bodyPr>
          <a:lstStyle/>
          <a:p>
            <a:r>
              <a:rPr lang="en-US" sz="4000" dirty="0" smtClean="0"/>
              <a:t>SysML v2</a:t>
            </a:r>
            <a:br>
              <a:rPr lang="en-US" sz="4000" dirty="0" smtClean="0"/>
            </a:br>
            <a:r>
              <a:rPr lang="en-US" sz="4000" dirty="0" smtClean="0"/>
              <a:t>Model Interoperability </a:t>
            </a:r>
            <a:br>
              <a:rPr lang="en-US" sz="4000" dirty="0" smtClean="0"/>
            </a:br>
            <a:r>
              <a:rPr lang="en-US" sz="4000" dirty="0" smtClean="0"/>
              <a:t>&amp; Standard API Requirements</a:t>
            </a:r>
            <a:endParaRPr lang="en-US" sz="4000" b="1" dirty="0"/>
          </a:p>
        </p:txBody>
      </p:sp>
      <p:sp>
        <p:nvSpPr>
          <p:cNvPr id="3" name="Subtitle 2"/>
          <p:cNvSpPr>
            <a:spLocks noGrp="1"/>
          </p:cNvSpPr>
          <p:nvPr>
            <p:ph type="subTitle" idx="1"/>
          </p:nvPr>
        </p:nvSpPr>
        <p:spPr>
          <a:xfrm>
            <a:off x="1371600" y="4572000"/>
            <a:ext cx="6400800" cy="1752600"/>
          </a:xfrm>
        </p:spPr>
        <p:txBody>
          <a:bodyPr/>
          <a:lstStyle/>
          <a:p>
            <a:r>
              <a:rPr lang="en-US" b="1" dirty="0" smtClean="0">
                <a:solidFill>
                  <a:schemeClr val="tx1"/>
                </a:solidFill>
              </a:rPr>
              <a:t>Axel Reichwein</a:t>
            </a:r>
          </a:p>
          <a:p>
            <a:r>
              <a:rPr lang="en-US" b="1" dirty="0" smtClean="0">
                <a:solidFill>
                  <a:schemeClr val="tx1"/>
                </a:solidFill>
              </a:rPr>
              <a:t>Consultant, Koneksys</a:t>
            </a:r>
          </a:p>
          <a:p>
            <a:r>
              <a:rPr lang="en-US" dirty="0" smtClean="0">
                <a:solidFill>
                  <a:schemeClr val="tx1"/>
                </a:solidFill>
              </a:rPr>
              <a:t>December 10, 2015</a:t>
            </a:r>
            <a:endParaRPr lang="en-US" dirty="0">
              <a:solidFill>
                <a:schemeClr val="tx1"/>
              </a:solidFill>
            </a:endParaRPr>
          </a:p>
        </p:txBody>
      </p:sp>
      <p:sp>
        <p:nvSpPr>
          <p:cNvPr id="5" name="Rectangle 4"/>
          <p:cNvSpPr/>
          <p:nvPr/>
        </p:nvSpPr>
        <p:spPr>
          <a:xfrm>
            <a:off x="0" y="0"/>
            <a:ext cx="91440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172200"/>
            <a:ext cx="1219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0003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Specific Requirement </a:t>
            </a:r>
            <a:r>
              <a:rPr lang="en-US" dirty="0"/>
              <a:t>supporting </a:t>
            </a:r>
            <a:r>
              <a:rPr lang="en-US" dirty="0" err="1"/>
              <a:t>Req</a:t>
            </a:r>
            <a:r>
              <a:rPr lang="en-US" dirty="0"/>
              <a:t> #5</a:t>
            </a:r>
          </a:p>
        </p:txBody>
      </p:sp>
      <p:sp>
        <p:nvSpPr>
          <p:cNvPr id="3" name="Content Placeholder 2"/>
          <p:cNvSpPr>
            <a:spLocks noGrp="1"/>
          </p:cNvSpPr>
          <p:nvPr>
            <p:ph idx="1"/>
          </p:nvPr>
        </p:nvSpPr>
        <p:spPr/>
        <p:txBody>
          <a:bodyPr>
            <a:normAutofit lnSpcReduction="10000"/>
          </a:bodyPr>
          <a:lstStyle/>
          <a:p>
            <a:r>
              <a:rPr lang="en-US" dirty="0" smtClean="0"/>
              <a:t>Data of the </a:t>
            </a:r>
            <a:r>
              <a:rPr lang="en-US" dirty="0"/>
              <a:t>System Modeling Environment (SME) should </a:t>
            </a:r>
            <a:r>
              <a:rPr lang="en-US" dirty="0" smtClean="0"/>
              <a:t>be available in the </a:t>
            </a:r>
            <a:r>
              <a:rPr lang="en-US" b="1" dirty="0" smtClean="0"/>
              <a:t>W3C standard Resource Description Framework (RDF)</a:t>
            </a:r>
          </a:p>
          <a:p>
            <a:endParaRPr lang="en-US" dirty="0" smtClean="0"/>
          </a:p>
          <a:p>
            <a:r>
              <a:rPr lang="en-US" b="1" dirty="0" smtClean="0"/>
              <a:t>RDF</a:t>
            </a:r>
          </a:p>
          <a:p>
            <a:pPr lvl="1"/>
            <a:r>
              <a:rPr lang="en-US" dirty="0" smtClean="0"/>
              <a:t>Open W3C standard</a:t>
            </a:r>
          </a:p>
          <a:p>
            <a:pPr lvl="1"/>
            <a:r>
              <a:rPr lang="en-US" dirty="0" smtClean="0"/>
              <a:t>Format designed to describe graphs</a:t>
            </a:r>
          </a:p>
          <a:p>
            <a:pPr lvl="1"/>
            <a:r>
              <a:rPr lang="en-US" dirty="0" smtClean="0"/>
              <a:t>RDF can be serialized in XML, JSON, and other formats</a:t>
            </a:r>
          </a:p>
          <a:p>
            <a:pPr lvl="1"/>
            <a:r>
              <a:rPr lang="en-US" dirty="0" smtClean="0"/>
              <a:t>Supported by open source libraries such as Apache Jena</a:t>
            </a:r>
          </a:p>
          <a:p>
            <a:pPr lvl="1"/>
            <a:r>
              <a:rPr lang="en-US" dirty="0" smtClean="0"/>
              <a:t>Supported by open-source and commercial graph databases</a:t>
            </a:r>
          </a:p>
          <a:p>
            <a:pPr lvl="1"/>
            <a:r>
              <a:rPr lang="en-US" dirty="0" smtClean="0"/>
              <a:t>Already widely used by the semantic web community</a:t>
            </a:r>
          </a:p>
          <a:p>
            <a:pPr lvl="1"/>
            <a:r>
              <a:rPr lang="en-US" dirty="0" smtClean="0"/>
              <a:t>Discipline-neutral</a:t>
            </a:r>
            <a:endParaRPr lang="en-US" dirty="0"/>
          </a:p>
          <a:p>
            <a:endParaRPr lang="en-US" dirty="0"/>
          </a:p>
        </p:txBody>
      </p:sp>
      <p:sp>
        <p:nvSpPr>
          <p:cNvPr id="4" name="Footer Placeholder 3"/>
          <p:cNvSpPr>
            <a:spLocks noGrp="1"/>
          </p:cNvSpPr>
          <p:nvPr>
            <p:ph type="ftr" sz="quarter" idx="11"/>
          </p:nvPr>
        </p:nvSpPr>
        <p:spPr/>
        <p:txBody>
          <a:bodyPr/>
          <a:lstStyle/>
          <a:p>
            <a:r>
              <a:rPr lang="de-DE" smtClean="0"/>
              <a:t>Axel Reichwein, Sept 24 2015</a:t>
            </a:r>
            <a:endParaRPr lang="en-US"/>
          </a:p>
        </p:txBody>
      </p:sp>
      <p:sp>
        <p:nvSpPr>
          <p:cNvPr id="5" name="Slide Number Placeholder 4"/>
          <p:cNvSpPr>
            <a:spLocks noGrp="1"/>
          </p:cNvSpPr>
          <p:nvPr>
            <p:ph type="sldNum" sz="quarter" idx="12"/>
          </p:nvPr>
        </p:nvSpPr>
        <p:spPr/>
        <p:txBody>
          <a:bodyPr/>
          <a:lstStyle/>
          <a:p>
            <a:fld id="{C5805B90-9F2A-4B13-8C25-1293035F475D}" type="slidenum">
              <a:rPr lang="en-US" smtClean="0"/>
              <a:pPr/>
              <a:t>10</a:t>
            </a:fld>
            <a:endParaRPr lang="en-US"/>
          </a:p>
        </p:txBody>
      </p:sp>
    </p:spTree>
    <p:extLst>
      <p:ext uri="{BB962C8B-B14F-4D97-AF65-F5344CB8AC3E}">
        <p14:creationId xmlns:p14="http://schemas.microsoft.com/office/powerpoint/2010/main" val="2978698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Discipline-specific standards for RDF data</a:t>
            </a:r>
            <a:endParaRPr lang="de-DE" dirty="0"/>
          </a:p>
        </p:txBody>
      </p:sp>
      <p:sp>
        <p:nvSpPr>
          <p:cNvPr id="3" name="Content Placeholder 2"/>
          <p:cNvSpPr>
            <a:spLocks noGrp="1"/>
          </p:cNvSpPr>
          <p:nvPr>
            <p:ph idx="1"/>
          </p:nvPr>
        </p:nvSpPr>
        <p:spPr>
          <a:xfrm>
            <a:off x="457200" y="5410200"/>
            <a:ext cx="8229600" cy="715963"/>
          </a:xfrm>
        </p:spPr>
        <p:txBody>
          <a:bodyPr/>
          <a:lstStyle/>
          <a:p>
            <a:r>
              <a:rPr lang="de-DE" dirty="0" smtClean="0"/>
              <a:t>Standards to describe discipline-specific data in RDF</a:t>
            </a:r>
            <a:endParaRPr lang="de-DE"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1" y="1447800"/>
            <a:ext cx="4572000" cy="2908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33400" y="2194882"/>
            <a:ext cx="1693092" cy="830997"/>
          </a:xfrm>
          <a:prstGeom prst="rect">
            <a:avLst/>
          </a:prstGeom>
          <a:noFill/>
        </p:spPr>
        <p:txBody>
          <a:bodyPr wrap="none" rtlCol="0">
            <a:spAutoFit/>
          </a:bodyPr>
          <a:lstStyle/>
          <a:p>
            <a:r>
              <a:rPr lang="de-DE" sz="2400" b="1" dirty="0" smtClean="0"/>
              <a:t>Systems </a:t>
            </a:r>
          </a:p>
          <a:p>
            <a:r>
              <a:rPr lang="de-DE" sz="2400" b="1" dirty="0" smtClean="0"/>
              <a:t>Engineering</a:t>
            </a:r>
            <a:endParaRPr lang="de-DE" sz="2400" b="1" dirty="0"/>
          </a:p>
        </p:txBody>
      </p:sp>
      <p:sp>
        <p:nvSpPr>
          <p:cNvPr id="6" name="TextBox 5"/>
          <p:cNvSpPr txBox="1"/>
          <p:nvPr/>
        </p:nvSpPr>
        <p:spPr>
          <a:xfrm>
            <a:off x="3886200" y="4245079"/>
            <a:ext cx="1718547" cy="830997"/>
          </a:xfrm>
          <a:prstGeom prst="rect">
            <a:avLst/>
          </a:prstGeom>
          <a:noFill/>
        </p:spPr>
        <p:txBody>
          <a:bodyPr wrap="none" rtlCol="0">
            <a:spAutoFit/>
          </a:bodyPr>
          <a:lstStyle/>
          <a:p>
            <a:r>
              <a:rPr lang="de-DE" sz="2400" b="1" dirty="0" smtClean="0"/>
              <a:t>Mechanical </a:t>
            </a:r>
          </a:p>
          <a:p>
            <a:r>
              <a:rPr lang="de-DE" sz="2400" b="1" dirty="0" smtClean="0"/>
              <a:t>Engineering</a:t>
            </a:r>
            <a:endParaRPr lang="de-DE" sz="2400" b="1" dirty="0"/>
          </a:p>
        </p:txBody>
      </p:sp>
      <p:sp>
        <p:nvSpPr>
          <p:cNvPr id="7" name="TextBox 6"/>
          <p:cNvSpPr txBox="1"/>
          <p:nvPr/>
        </p:nvSpPr>
        <p:spPr>
          <a:xfrm>
            <a:off x="6778501" y="2756254"/>
            <a:ext cx="1625766" cy="830997"/>
          </a:xfrm>
          <a:prstGeom prst="rect">
            <a:avLst/>
          </a:prstGeom>
          <a:noFill/>
        </p:spPr>
        <p:txBody>
          <a:bodyPr wrap="none" rtlCol="0">
            <a:spAutoFit/>
          </a:bodyPr>
          <a:lstStyle/>
          <a:p>
            <a:r>
              <a:rPr lang="de-DE" sz="2400" b="1" dirty="0" smtClean="0"/>
              <a:t>Embedded </a:t>
            </a:r>
          </a:p>
          <a:p>
            <a:r>
              <a:rPr lang="de-DE" sz="2400" b="1" dirty="0" smtClean="0"/>
              <a:t>systems</a:t>
            </a:r>
            <a:endParaRPr lang="de-DE" sz="2400" b="1" dirty="0"/>
          </a:p>
        </p:txBody>
      </p:sp>
      <p:cxnSp>
        <p:nvCxnSpPr>
          <p:cNvPr id="8" name="Straight Arrow Connector 7"/>
          <p:cNvCxnSpPr/>
          <p:nvPr/>
        </p:nvCxnSpPr>
        <p:spPr>
          <a:xfrm flipV="1">
            <a:off x="1143000" y="2819400"/>
            <a:ext cx="1524000" cy="220980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Specific Requirement </a:t>
            </a:r>
            <a:r>
              <a:rPr lang="en-US" dirty="0"/>
              <a:t>supporting </a:t>
            </a:r>
            <a:r>
              <a:rPr lang="en-US" dirty="0" err="1"/>
              <a:t>Req</a:t>
            </a:r>
            <a:r>
              <a:rPr lang="en-US" dirty="0"/>
              <a:t> #5</a:t>
            </a:r>
          </a:p>
        </p:txBody>
      </p:sp>
      <p:sp>
        <p:nvSpPr>
          <p:cNvPr id="3" name="Content Placeholder 2"/>
          <p:cNvSpPr>
            <a:spLocks noGrp="1"/>
          </p:cNvSpPr>
          <p:nvPr>
            <p:ph idx="1"/>
          </p:nvPr>
        </p:nvSpPr>
        <p:spPr/>
        <p:txBody>
          <a:bodyPr>
            <a:normAutofit/>
          </a:bodyPr>
          <a:lstStyle/>
          <a:p>
            <a:r>
              <a:rPr lang="en-US" dirty="0" smtClean="0"/>
              <a:t>Metadata (semantics) in the </a:t>
            </a:r>
            <a:r>
              <a:rPr lang="en-US" dirty="0"/>
              <a:t>System Modeling Environment (SME) should </a:t>
            </a:r>
            <a:r>
              <a:rPr lang="en-US" dirty="0" smtClean="0"/>
              <a:t>be defined in an </a:t>
            </a:r>
            <a:r>
              <a:rPr lang="en-US" b="1" dirty="0" smtClean="0"/>
              <a:t>RDF vocabulary (W3C RDFS) and shape constraints</a:t>
            </a:r>
            <a:r>
              <a:rPr lang="en-US" dirty="0" smtClean="0"/>
              <a:t> </a:t>
            </a:r>
            <a:r>
              <a:rPr lang="en-US" b="1" dirty="0" smtClean="0"/>
              <a:t>(Resource shapes, W3C SHACL)</a:t>
            </a:r>
          </a:p>
          <a:p>
            <a:endParaRPr lang="en-US" dirty="0" smtClean="0"/>
          </a:p>
          <a:p>
            <a:r>
              <a:rPr lang="en-US" b="1" dirty="0" smtClean="0"/>
              <a:t>W3C RDFS</a:t>
            </a:r>
            <a:r>
              <a:rPr lang="en-US" dirty="0" smtClean="0"/>
              <a:t> and </a:t>
            </a:r>
            <a:r>
              <a:rPr lang="en-US" b="1" dirty="0"/>
              <a:t>W3C SHACL</a:t>
            </a:r>
            <a:endParaRPr lang="en-US" b="1" dirty="0" smtClean="0"/>
          </a:p>
          <a:p>
            <a:pPr lvl="1"/>
            <a:r>
              <a:rPr lang="en-US" dirty="0" smtClean="0"/>
              <a:t>Open W3C standards</a:t>
            </a:r>
          </a:p>
          <a:p>
            <a:pPr lvl="1"/>
            <a:r>
              <a:rPr lang="en-US" dirty="0" smtClean="0"/>
              <a:t>Adopted by the semantic web community</a:t>
            </a:r>
          </a:p>
          <a:p>
            <a:pPr lvl="1"/>
            <a:r>
              <a:rPr lang="en-US" dirty="0" smtClean="0"/>
              <a:t>Used to define metadata related to various domains </a:t>
            </a:r>
          </a:p>
          <a:p>
            <a:pPr lvl="1"/>
            <a:r>
              <a:rPr lang="en-US" dirty="0" smtClean="0"/>
              <a:t>Possibility to reuse existing RDF vocabularies</a:t>
            </a:r>
          </a:p>
          <a:p>
            <a:pPr lvl="1"/>
            <a:r>
              <a:rPr lang="en-US" dirty="0" smtClean="0"/>
              <a:t>RDF vocabularies can be minimalistic</a:t>
            </a:r>
          </a:p>
          <a:p>
            <a:endParaRPr lang="en-US" dirty="0"/>
          </a:p>
        </p:txBody>
      </p:sp>
      <p:sp>
        <p:nvSpPr>
          <p:cNvPr id="5" name="Slide Number Placeholder 4"/>
          <p:cNvSpPr>
            <a:spLocks noGrp="1"/>
          </p:cNvSpPr>
          <p:nvPr>
            <p:ph type="sldNum" sz="quarter" idx="12"/>
          </p:nvPr>
        </p:nvSpPr>
        <p:spPr/>
        <p:txBody>
          <a:bodyPr/>
          <a:lstStyle/>
          <a:p>
            <a:fld id="{C5805B90-9F2A-4B13-8C25-1293035F475D}" type="slidenum">
              <a:rPr lang="en-US" smtClean="0"/>
              <a:pPr/>
              <a:t>12</a:t>
            </a:fld>
            <a:endParaRPr lang="en-US"/>
          </a:p>
        </p:txBody>
      </p:sp>
    </p:spTree>
    <p:extLst>
      <p:ext uri="{BB962C8B-B14F-4D97-AF65-F5344CB8AC3E}">
        <p14:creationId xmlns:p14="http://schemas.microsoft.com/office/powerpoint/2010/main" val="3141120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609600" y="4648200"/>
            <a:ext cx="7772400" cy="1676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905000"/>
            <a:ext cx="3276600" cy="2133600"/>
          </a:xfrm>
          <a:ln w="25400">
            <a:solidFill>
              <a:schemeClr val="tx1"/>
            </a:solidFill>
          </a:ln>
        </p:spPr>
        <p:txBody>
          <a:bodyPr>
            <a:normAutofit fontScale="77500" lnSpcReduction="20000"/>
          </a:bodyPr>
          <a:lstStyle/>
          <a:p>
            <a:r>
              <a:rPr lang="en-US" sz="3800" dirty="0" smtClean="0"/>
              <a:t>RDF Vocabulary</a:t>
            </a:r>
          </a:p>
          <a:p>
            <a:pPr lvl="1"/>
            <a:r>
              <a:rPr lang="en-US" dirty="0" smtClean="0"/>
              <a:t>Resource Type URIs</a:t>
            </a:r>
          </a:p>
          <a:p>
            <a:pPr lvl="1"/>
            <a:r>
              <a:rPr lang="en-US" dirty="0" smtClean="0"/>
              <a:t>Predicate (Property) URIs</a:t>
            </a:r>
          </a:p>
          <a:p>
            <a:endParaRPr lang="en-US" dirty="0" smtClean="0"/>
          </a:p>
          <a:p>
            <a:r>
              <a:rPr lang="en-US" sz="3800" dirty="0" smtClean="0"/>
              <a:t>RDF Shape Constraints</a:t>
            </a:r>
            <a:endParaRPr lang="en-US" sz="3800" dirty="0"/>
          </a:p>
        </p:txBody>
      </p:sp>
      <p:sp>
        <p:nvSpPr>
          <p:cNvPr id="5" name="Slide Number Placeholder 4"/>
          <p:cNvSpPr>
            <a:spLocks noGrp="1"/>
          </p:cNvSpPr>
          <p:nvPr>
            <p:ph type="sldNum" sz="quarter" idx="12"/>
          </p:nvPr>
        </p:nvSpPr>
        <p:spPr/>
        <p:txBody>
          <a:bodyPr/>
          <a:lstStyle/>
          <a:p>
            <a:fld id="{09BD9D75-1D3E-4F7E-8517-E5529011EDE9}" type="slidenum">
              <a:rPr lang="en-US" smtClean="0"/>
              <a:pPr/>
              <a:t>13</a:t>
            </a:fld>
            <a:endParaRPr lang="en-US"/>
          </a:p>
        </p:txBody>
      </p:sp>
      <p:sp>
        <p:nvSpPr>
          <p:cNvPr id="6" name="Rectangle 5"/>
          <p:cNvSpPr/>
          <p:nvPr/>
        </p:nvSpPr>
        <p:spPr>
          <a:xfrm>
            <a:off x="4343400" y="2362200"/>
            <a:ext cx="3563155" cy="646331"/>
          </a:xfrm>
          <a:prstGeom prst="rect">
            <a:avLst/>
          </a:prstGeom>
          <a:solidFill>
            <a:srgbClr val="FFFF00"/>
          </a:solidFill>
        </p:spPr>
        <p:txBody>
          <a:bodyPr wrap="none">
            <a:spAutoFit/>
          </a:bodyPr>
          <a:lstStyle/>
          <a:p>
            <a:r>
              <a:rPr lang="en-US" dirty="0" smtClean="0"/>
              <a:t>Example:</a:t>
            </a:r>
          </a:p>
          <a:p>
            <a:r>
              <a:rPr lang="en-US" dirty="0" smtClean="0"/>
              <a:t>http://omg.org/sysml#</a:t>
            </a:r>
            <a:r>
              <a:rPr lang="en-US" b="1" dirty="0" smtClean="0"/>
              <a:t>Requirement</a:t>
            </a:r>
            <a:endParaRPr lang="en-US" b="1" dirty="0"/>
          </a:p>
        </p:txBody>
      </p:sp>
      <p:sp>
        <p:nvSpPr>
          <p:cNvPr id="7" name="Rectangle 6"/>
          <p:cNvSpPr/>
          <p:nvPr/>
        </p:nvSpPr>
        <p:spPr>
          <a:xfrm>
            <a:off x="4343400" y="3420762"/>
            <a:ext cx="3353354" cy="646331"/>
          </a:xfrm>
          <a:prstGeom prst="rect">
            <a:avLst/>
          </a:prstGeom>
          <a:solidFill>
            <a:srgbClr val="FFFF00"/>
          </a:solidFill>
        </p:spPr>
        <p:txBody>
          <a:bodyPr wrap="none">
            <a:spAutoFit/>
          </a:bodyPr>
          <a:lstStyle/>
          <a:p>
            <a:r>
              <a:rPr lang="en-US" dirty="0" smtClean="0"/>
              <a:t>Example:</a:t>
            </a:r>
          </a:p>
          <a:p>
            <a:r>
              <a:rPr lang="en-US" dirty="0" smtClean="0"/>
              <a:t>http</a:t>
            </a:r>
            <a:r>
              <a:rPr lang="en-US" dirty="0"/>
              <a:t>://omg.org/sysml#</a:t>
            </a:r>
            <a:r>
              <a:rPr lang="en-US" b="1" dirty="0" smtClean="0"/>
              <a:t>satisfiedBy</a:t>
            </a:r>
            <a:endParaRPr lang="en-US" b="1" dirty="0"/>
          </a:p>
        </p:txBody>
      </p:sp>
      <p:cxnSp>
        <p:nvCxnSpPr>
          <p:cNvPr id="11" name="Straight Arrow Connector 10"/>
          <p:cNvCxnSpPr>
            <a:stCxn id="6" idx="1"/>
          </p:cNvCxnSpPr>
          <p:nvPr/>
        </p:nvCxnSpPr>
        <p:spPr>
          <a:xfrm flipH="1" flipV="1">
            <a:off x="3581400" y="2547424"/>
            <a:ext cx="762000" cy="13794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1"/>
          </p:cNvCxnSpPr>
          <p:nvPr/>
        </p:nvCxnSpPr>
        <p:spPr>
          <a:xfrm flipH="1" flipV="1">
            <a:off x="3581400" y="2895600"/>
            <a:ext cx="762000" cy="84832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0795" y="5105400"/>
            <a:ext cx="7372350" cy="1057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Rectangle 16"/>
          <p:cNvSpPr/>
          <p:nvPr/>
        </p:nvSpPr>
        <p:spPr>
          <a:xfrm>
            <a:off x="6172200" y="5943600"/>
            <a:ext cx="2030945" cy="219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20498" y="4724400"/>
            <a:ext cx="1039708" cy="369332"/>
          </a:xfrm>
          <a:prstGeom prst="rect">
            <a:avLst/>
          </a:prstGeom>
          <a:noFill/>
        </p:spPr>
        <p:txBody>
          <a:bodyPr wrap="none" rtlCol="0">
            <a:spAutoFit/>
          </a:bodyPr>
          <a:lstStyle/>
          <a:p>
            <a:r>
              <a:rPr lang="en-US" dirty="0" smtClean="0"/>
              <a:t>Example:</a:t>
            </a:r>
            <a:endParaRPr lang="en-US" dirty="0"/>
          </a:p>
        </p:txBody>
      </p:sp>
      <p:cxnSp>
        <p:nvCxnSpPr>
          <p:cNvPr id="20" name="Straight Arrow Connector 19"/>
          <p:cNvCxnSpPr>
            <a:stCxn id="16" idx="0"/>
          </p:cNvCxnSpPr>
          <p:nvPr/>
        </p:nvCxnSpPr>
        <p:spPr>
          <a:xfrm flipH="1" flipV="1">
            <a:off x="3581400" y="3801762"/>
            <a:ext cx="914400" cy="84643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46461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Converting SysML into OSLC Standard</a:t>
            </a:r>
            <a:endParaRPr lang="en-US" dirty="0"/>
          </a:p>
        </p:txBody>
      </p:sp>
      <p:sp>
        <p:nvSpPr>
          <p:cNvPr id="3" name="Content Placeholder 2"/>
          <p:cNvSpPr>
            <a:spLocks noGrp="1"/>
          </p:cNvSpPr>
          <p:nvPr>
            <p:ph idx="1"/>
          </p:nvPr>
        </p:nvSpPr>
        <p:spPr/>
        <p:txBody>
          <a:bodyPr>
            <a:normAutofit/>
          </a:bodyPr>
          <a:lstStyle/>
          <a:p>
            <a:r>
              <a:rPr lang="en-US" sz="2000" dirty="0" smtClean="0"/>
              <a:t>SysML 1.3 RDF vocabulary online at </a:t>
            </a:r>
            <a:r>
              <a:rPr lang="en-US" sz="2000" dirty="0" smtClean="0">
                <a:hlinkClick r:id="rId2"/>
              </a:rPr>
              <a:t>http://www.omg.org/techprocess/experimental-rdf/SysML/1.3/</a:t>
            </a:r>
            <a:r>
              <a:rPr lang="en-US" sz="2000" dirty="0" smtClean="0"/>
              <a:t> </a:t>
            </a:r>
            <a:endParaRPr lang="en-US" sz="2000" dirty="0"/>
          </a:p>
        </p:txBody>
      </p:sp>
      <p:sp>
        <p:nvSpPr>
          <p:cNvPr id="4" name="Footer Placeholder 3"/>
          <p:cNvSpPr>
            <a:spLocks noGrp="1"/>
          </p:cNvSpPr>
          <p:nvPr>
            <p:ph type="ftr" sz="quarter" idx="11"/>
          </p:nvPr>
        </p:nvSpPr>
        <p:spPr/>
        <p:txBody>
          <a:bodyPr/>
          <a:lstStyle/>
          <a:p>
            <a:r>
              <a:rPr lang="de-DE" smtClean="0"/>
              <a:t>Axel Reichwein, Sept 24 2015</a:t>
            </a:r>
            <a:endParaRPr lang="en-US"/>
          </a:p>
        </p:txBody>
      </p:sp>
      <p:sp>
        <p:nvSpPr>
          <p:cNvPr id="5" name="Slide Number Placeholder 4"/>
          <p:cNvSpPr>
            <a:spLocks noGrp="1"/>
          </p:cNvSpPr>
          <p:nvPr>
            <p:ph type="sldNum" sz="quarter" idx="12"/>
          </p:nvPr>
        </p:nvSpPr>
        <p:spPr/>
        <p:txBody>
          <a:bodyPr/>
          <a:lstStyle/>
          <a:p>
            <a:fld id="{09BD9D75-1D3E-4F7E-8517-E5529011EDE9}" type="slidenum">
              <a:rPr lang="en-US" smtClean="0"/>
              <a:pPr/>
              <a:t>14</a:t>
            </a:fld>
            <a:endParaRPr lang="en-US"/>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2409825"/>
            <a:ext cx="7867650" cy="4219575"/>
          </a:xfrm>
          <a:prstGeom prst="rect">
            <a:avLst/>
          </a:prstGeom>
          <a:noFill/>
          <a:ln w="254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7" name="TextBox 6"/>
          <p:cNvSpPr txBox="1"/>
          <p:nvPr/>
        </p:nvSpPr>
        <p:spPr>
          <a:xfrm>
            <a:off x="2971800" y="5105400"/>
            <a:ext cx="5257800" cy="1200329"/>
          </a:xfrm>
          <a:prstGeom prst="rect">
            <a:avLst/>
          </a:prstGeom>
          <a:solidFill>
            <a:schemeClr val="bg1"/>
          </a:solidFill>
          <a:ln w="31750">
            <a:solidFill>
              <a:schemeClr val="accent1">
                <a:shade val="50000"/>
              </a:schemeClr>
            </a:solidFill>
          </a:ln>
        </p:spPr>
        <p:txBody>
          <a:bodyPr wrap="square" rtlCol="0">
            <a:spAutoFit/>
          </a:bodyPr>
          <a:lstStyle/>
          <a:p>
            <a:r>
              <a:rPr lang="de-DE" b="1" dirty="0" smtClean="0"/>
              <a:t>Check out new revised submission MOF2RDF </a:t>
            </a:r>
            <a:r>
              <a:rPr lang="de-DE" dirty="0" smtClean="0">
                <a:hlinkClick r:id="rId4"/>
              </a:rPr>
              <a:t>http://www.omg.org/techprocess/meetings/schedule/MOF_to_RDF_Structural_Mapping_in_Support_of_Linked_Open_Data_RFP.html</a:t>
            </a:r>
            <a:r>
              <a:rPr lang="de-DE" dirty="0" smtClean="0"/>
              <a:t>  </a:t>
            </a:r>
            <a:endParaRPr lang="de-DE" dirty="0"/>
          </a:p>
        </p:txBody>
      </p:sp>
    </p:spTree>
    <p:extLst>
      <p:ext uri="{BB962C8B-B14F-4D97-AF65-F5344CB8AC3E}">
        <p14:creationId xmlns:p14="http://schemas.microsoft.com/office/powerpoint/2010/main" val="33084706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smtClean="0"/>
              <a:t>Standards for cross-disciplinary links</a:t>
            </a:r>
            <a:endParaRPr lang="de-DE" dirty="0"/>
          </a:p>
        </p:txBody>
      </p:sp>
      <p:sp>
        <p:nvSpPr>
          <p:cNvPr id="41" name="Slide Number Placeholder 40"/>
          <p:cNvSpPr>
            <a:spLocks noGrp="1"/>
          </p:cNvSpPr>
          <p:nvPr>
            <p:ph type="sldNum" sz="quarter" idx="12"/>
          </p:nvPr>
        </p:nvSpPr>
        <p:spPr/>
        <p:txBody>
          <a:bodyPr/>
          <a:lstStyle/>
          <a:p>
            <a:fld id="{B4BB47BC-F370-4102-86D3-7996B3D9FA3F}" type="slidenum">
              <a:rPr lang="en-US" smtClean="0"/>
              <a:pPr/>
              <a:t>15</a:t>
            </a:fld>
            <a:endParaRPr lang="en-US"/>
          </a:p>
        </p:txBody>
      </p:sp>
      <p:sp>
        <p:nvSpPr>
          <p:cNvPr id="79" name="Rectangle 78"/>
          <p:cNvSpPr/>
          <p:nvPr/>
        </p:nvSpPr>
        <p:spPr>
          <a:xfrm>
            <a:off x="0" y="6172200"/>
            <a:ext cx="1219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1" y="1447800"/>
            <a:ext cx="4572000" cy="2908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2" name="TextBox 81"/>
          <p:cNvSpPr txBox="1"/>
          <p:nvPr/>
        </p:nvSpPr>
        <p:spPr>
          <a:xfrm>
            <a:off x="533400" y="2194882"/>
            <a:ext cx="1693092" cy="830997"/>
          </a:xfrm>
          <a:prstGeom prst="rect">
            <a:avLst/>
          </a:prstGeom>
          <a:noFill/>
        </p:spPr>
        <p:txBody>
          <a:bodyPr wrap="none" rtlCol="0">
            <a:spAutoFit/>
          </a:bodyPr>
          <a:lstStyle/>
          <a:p>
            <a:r>
              <a:rPr lang="de-DE" sz="2400" b="1" dirty="0" smtClean="0"/>
              <a:t>Systems </a:t>
            </a:r>
          </a:p>
          <a:p>
            <a:r>
              <a:rPr lang="de-DE" sz="2400" b="1" dirty="0" smtClean="0"/>
              <a:t>Engineering</a:t>
            </a:r>
            <a:endParaRPr lang="de-DE" sz="2400" b="1" dirty="0"/>
          </a:p>
        </p:txBody>
      </p:sp>
      <p:sp>
        <p:nvSpPr>
          <p:cNvPr id="84" name="TextBox 83"/>
          <p:cNvSpPr txBox="1"/>
          <p:nvPr/>
        </p:nvSpPr>
        <p:spPr>
          <a:xfrm>
            <a:off x="3886200" y="4245079"/>
            <a:ext cx="1718547" cy="830997"/>
          </a:xfrm>
          <a:prstGeom prst="rect">
            <a:avLst/>
          </a:prstGeom>
          <a:noFill/>
        </p:spPr>
        <p:txBody>
          <a:bodyPr wrap="none" rtlCol="0">
            <a:spAutoFit/>
          </a:bodyPr>
          <a:lstStyle/>
          <a:p>
            <a:r>
              <a:rPr lang="de-DE" sz="2400" b="1" dirty="0" smtClean="0"/>
              <a:t>Mechanical </a:t>
            </a:r>
          </a:p>
          <a:p>
            <a:r>
              <a:rPr lang="de-DE" sz="2400" b="1" dirty="0" smtClean="0"/>
              <a:t>Engineering</a:t>
            </a:r>
            <a:endParaRPr lang="de-DE" sz="2400" b="1" dirty="0"/>
          </a:p>
        </p:txBody>
      </p:sp>
      <p:sp>
        <p:nvSpPr>
          <p:cNvPr id="85" name="TextBox 84"/>
          <p:cNvSpPr txBox="1"/>
          <p:nvPr/>
        </p:nvSpPr>
        <p:spPr>
          <a:xfrm>
            <a:off x="6778501" y="2756254"/>
            <a:ext cx="1625766" cy="830997"/>
          </a:xfrm>
          <a:prstGeom prst="rect">
            <a:avLst/>
          </a:prstGeom>
          <a:noFill/>
        </p:spPr>
        <p:txBody>
          <a:bodyPr wrap="none" rtlCol="0">
            <a:spAutoFit/>
          </a:bodyPr>
          <a:lstStyle/>
          <a:p>
            <a:r>
              <a:rPr lang="de-DE" sz="2400" b="1" dirty="0" smtClean="0"/>
              <a:t>Embedded </a:t>
            </a:r>
          </a:p>
          <a:p>
            <a:r>
              <a:rPr lang="de-DE" sz="2400" b="1" dirty="0" smtClean="0"/>
              <a:t>systems</a:t>
            </a:r>
            <a:endParaRPr lang="de-DE" sz="2400" b="1" dirty="0"/>
          </a:p>
        </p:txBody>
      </p:sp>
      <p:cxnSp>
        <p:nvCxnSpPr>
          <p:cNvPr id="74" name="Straight Arrow Connector 73"/>
          <p:cNvCxnSpPr/>
          <p:nvPr/>
        </p:nvCxnSpPr>
        <p:spPr>
          <a:xfrm flipV="1">
            <a:off x="1143000" y="3196927"/>
            <a:ext cx="2478622" cy="183227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914400" y="5181600"/>
            <a:ext cx="7086600" cy="1200329"/>
          </a:xfrm>
          <a:prstGeom prst="rect">
            <a:avLst/>
          </a:prstGeom>
        </p:spPr>
        <p:txBody>
          <a:bodyPr wrap="square">
            <a:spAutoFit/>
          </a:bodyPr>
          <a:lstStyle/>
          <a:p>
            <a:r>
              <a:rPr lang="de-DE" dirty="0" smtClean="0"/>
              <a:t>Cross-disciplinary links </a:t>
            </a:r>
            <a:r>
              <a:rPr lang="en-US" dirty="0" smtClean="0"/>
              <a:t> need to be standardized (</a:t>
            </a:r>
            <a:r>
              <a:rPr lang="en-US" b="1" dirty="0" smtClean="0">
                <a:hlinkClick r:id="rId3"/>
              </a:rPr>
              <a:t>http://www.omg.org/SysML/1.3/Requirement_satisfiedBy</a:t>
            </a:r>
            <a:r>
              <a:rPr lang="en-US" dirty="0" smtClean="0"/>
              <a:t>) . Otherwise traceability links will not be </a:t>
            </a:r>
            <a:r>
              <a:rPr lang="en-US" dirty="0" err="1" smtClean="0"/>
              <a:t>queriable</a:t>
            </a:r>
            <a:r>
              <a:rPr lang="en-US" dirty="0" smtClean="0"/>
              <a:t>, and value of traceability links will largely be diminished</a:t>
            </a:r>
          </a:p>
        </p:txBody>
      </p:sp>
    </p:spTree>
    <p:extLst>
      <p:ext uri="{BB962C8B-B14F-4D97-AF65-F5344CB8AC3E}">
        <p14:creationId xmlns:p14="http://schemas.microsoft.com/office/powerpoint/2010/main" val="2803821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Short/middle/long term plans for supporting </a:t>
            </a:r>
            <a:r>
              <a:rPr lang="en-US" dirty="0" err="1" smtClean="0"/>
              <a:t>Req</a:t>
            </a:r>
            <a:r>
              <a:rPr lang="en-US" dirty="0" smtClean="0"/>
              <a:t> #5</a:t>
            </a:r>
            <a:endParaRPr lang="en-US" dirty="0"/>
          </a:p>
        </p:txBody>
      </p:sp>
      <p:sp>
        <p:nvSpPr>
          <p:cNvPr id="3" name="Content Placeholder 2"/>
          <p:cNvSpPr>
            <a:spLocks noGrp="1"/>
          </p:cNvSpPr>
          <p:nvPr>
            <p:ph idx="1"/>
          </p:nvPr>
        </p:nvSpPr>
        <p:spPr/>
        <p:txBody>
          <a:bodyPr>
            <a:normAutofit/>
          </a:bodyPr>
          <a:lstStyle/>
          <a:p>
            <a:r>
              <a:rPr lang="en-US" dirty="0" smtClean="0"/>
              <a:t>Step 1: SysML </a:t>
            </a:r>
            <a:r>
              <a:rPr lang="en-US" dirty="0" smtClean="0"/>
              <a:t>tool exposes SysML data as RDF</a:t>
            </a:r>
          </a:p>
          <a:p>
            <a:endParaRPr lang="en-US" dirty="0" smtClean="0"/>
          </a:p>
          <a:p>
            <a:r>
              <a:rPr lang="en-US" dirty="0" smtClean="0"/>
              <a:t>Step 2: </a:t>
            </a:r>
            <a:r>
              <a:rPr lang="en-US" dirty="0"/>
              <a:t>SysML </a:t>
            </a:r>
            <a:r>
              <a:rPr lang="en-US" dirty="0"/>
              <a:t>tool exposes SysML data as </a:t>
            </a:r>
            <a:r>
              <a:rPr lang="en-US" dirty="0" smtClean="0"/>
              <a:t>RDF conforming to SysML RDF vocabulary and shape constraints</a:t>
            </a:r>
          </a:p>
          <a:p>
            <a:endParaRPr lang="en-US" dirty="0" smtClean="0"/>
          </a:p>
          <a:p>
            <a:r>
              <a:rPr lang="en-US" dirty="0"/>
              <a:t>Step </a:t>
            </a:r>
            <a:r>
              <a:rPr lang="en-US" dirty="0" smtClean="0"/>
              <a:t>3: </a:t>
            </a:r>
            <a:r>
              <a:rPr lang="en-US" dirty="0"/>
              <a:t>SysML </a:t>
            </a:r>
            <a:r>
              <a:rPr lang="en-US" dirty="0"/>
              <a:t>tool </a:t>
            </a:r>
            <a:r>
              <a:rPr lang="en-US" dirty="0" smtClean="0"/>
              <a:t>captures cross-disciplinary relationships in RDF</a:t>
            </a:r>
            <a:endParaRPr lang="en-US" dirty="0"/>
          </a:p>
          <a:p>
            <a:endParaRPr lang="en-US" dirty="0" smtClean="0"/>
          </a:p>
          <a:p>
            <a:r>
              <a:rPr lang="en-US" dirty="0" smtClean="0"/>
              <a:t>Step 4: </a:t>
            </a:r>
            <a:r>
              <a:rPr lang="en-US" dirty="0"/>
              <a:t>SysML </a:t>
            </a:r>
            <a:r>
              <a:rPr lang="en-US" dirty="0"/>
              <a:t>tool captures </a:t>
            </a:r>
            <a:r>
              <a:rPr lang="en-US" dirty="0" smtClean="0"/>
              <a:t>standardized cross-disciplinary </a:t>
            </a:r>
            <a:r>
              <a:rPr lang="en-US" dirty="0"/>
              <a:t>relationships in </a:t>
            </a:r>
            <a:r>
              <a:rPr lang="en-US" dirty="0" smtClean="0"/>
              <a:t>RDF</a:t>
            </a:r>
          </a:p>
          <a:p>
            <a:endParaRPr lang="en-US" dirty="0"/>
          </a:p>
          <a:p>
            <a:endParaRPr lang="en-US" dirty="0"/>
          </a:p>
        </p:txBody>
      </p:sp>
      <p:sp>
        <p:nvSpPr>
          <p:cNvPr id="5" name="Slide Number Placeholder 4"/>
          <p:cNvSpPr>
            <a:spLocks noGrp="1"/>
          </p:cNvSpPr>
          <p:nvPr>
            <p:ph type="sldNum" sz="quarter" idx="12"/>
          </p:nvPr>
        </p:nvSpPr>
        <p:spPr/>
        <p:txBody>
          <a:bodyPr/>
          <a:lstStyle/>
          <a:p>
            <a:fld id="{C5805B90-9F2A-4B13-8C25-1293035F475D}" type="slidenum">
              <a:rPr lang="en-US" smtClean="0"/>
              <a:pPr/>
              <a:t>16</a:t>
            </a:fld>
            <a:endParaRPr lang="en-US"/>
          </a:p>
        </p:txBody>
      </p:sp>
    </p:spTree>
    <p:extLst>
      <p:ext uri="{BB962C8B-B14F-4D97-AF65-F5344CB8AC3E}">
        <p14:creationId xmlns:p14="http://schemas.microsoft.com/office/powerpoint/2010/main" val="348699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Preliminary Driving Requirement #6</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next-generation modeling language must provide a </a:t>
            </a:r>
            <a:r>
              <a:rPr lang="en-US" b="1" dirty="0"/>
              <a:t>standard application programming interface (API)</a:t>
            </a:r>
            <a:r>
              <a:rPr lang="en-US" dirty="0"/>
              <a:t> to provide dynamic access to the model, while providing appropriate access controls. </a:t>
            </a:r>
            <a:endParaRPr lang="en-US" dirty="0" smtClean="0"/>
          </a:p>
          <a:p>
            <a:endParaRPr lang="en-US" dirty="0" smtClean="0"/>
          </a:p>
          <a:p>
            <a:r>
              <a:rPr lang="en-US" dirty="0" smtClean="0"/>
              <a:t>It </a:t>
            </a:r>
            <a:r>
              <a:rPr lang="en-US" dirty="0"/>
              <a:t>should also </a:t>
            </a:r>
            <a:r>
              <a:rPr lang="en-US" b="1" dirty="0"/>
              <a:t>integrate with emerging platforms</a:t>
            </a:r>
            <a:r>
              <a:rPr lang="en-US" dirty="0"/>
              <a:t> for managing and integrating model-based content, </a:t>
            </a:r>
            <a:r>
              <a:rPr lang="en-US" b="1" dirty="0"/>
              <a:t>such as Open Services for Lifecycle Collaboration (OSLC)</a:t>
            </a:r>
            <a:r>
              <a:rPr lang="en-US" dirty="0"/>
              <a:t>, which is based on linked data and semantic web technology, </a:t>
            </a:r>
            <a:r>
              <a:rPr lang="en-US" b="1" dirty="0"/>
              <a:t>and the Functional Mockup Interface (FMI)</a:t>
            </a:r>
            <a:r>
              <a:rPr lang="en-US" dirty="0"/>
              <a:t>, which provides model exchange and co-simulation capability for executable behavior models. </a:t>
            </a:r>
            <a:endParaRPr lang="en-US" dirty="0" smtClean="0"/>
          </a:p>
          <a:p>
            <a:endParaRPr lang="en-US" b="1" dirty="0" smtClean="0"/>
          </a:p>
          <a:p>
            <a:r>
              <a:rPr lang="en-US" b="1" dirty="0" smtClean="0"/>
              <a:t>Model </a:t>
            </a:r>
            <a:r>
              <a:rPr lang="en-US" b="1" dirty="0"/>
              <a:t>transformation </a:t>
            </a:r>
            <a:r>
              <a:rPr lang="en-US" dirty="0"/>
              <a:t>is another core capability of the SME, by providing the ability to translate from one modeling language to another.</a:t>
            </a:r>
          </a:p>
        </p:txBody>
      </p:sp>
      <p:sp>
        <p:nvSpPr>
          <p:cNvPr id="5" name="Slide Number Placeholder 4"/>
          <p:cNvSpPr>
            <a:spLocks noGrp="1"/>
          </p:cNvSpPr>
          <p:nvPr>
            <p:ph type="sldNum" sz="quarter" idx="12"/>
          </p:nvPr>
        </p:nvSpPr>
        <p:spPr/>
        <p:txBody>
          <a:bodyPr/>
          <a:lstStyle/>
          <a:p>
            <a:fld id="{C5805B90-9F2A-4B13-8C25-1293035F475D}" type="slidenum">
              <a:rPr lang="en-US" smtClean="0"/>
              <a:pPr/>
              <a:t>17</a:t>
            </a:fld>
            <a:endParaRPr lang="en-US"/>
          </a:p>
        </p:txBody>
      </p:sp>
    </p:spTree>
    <p:extLst>
      <p:ext uri="{BB962C8B-B14F-4D97-AF65-F5344CB8AC3E}">
        <p14:creationId xmlns:p14="http://schemas.microsoft.com/office/powerpoint/2010/main" val="471019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SysML Tool APIs Status Quo</a:t>
            </a:r>
            <a:endParaRPr lang="en-US" dirty="0"/>
          </a:p>
        </p:txBody>
      </p:sp>
      <p:sp>
        <p:nvSpPr>
          <p:cNvPr id="3" name="Content Placeholder 2"/>
          <p:cNvSpPr>
            <a:spLocks noGrp="1"/>
          </p:cNvSpPr>
          <p:nvPr>
            <p:ph idx="1"/>
          </p:nvPr>
        </p:nvSpPr>
        <p:spPr/>
        <p:txBody>
          <a:bodyPr>
            <a:normAutofit/>
          </a:bodyPr>
          <a:lstStyle/>
          <a:p>
            <a:r>
              <a:rPr lang="en-US" dirty="0" smtClean="0"/>
              <a:t>No standard API to access SysML data</a:t>
            </a:r>
          </a:p>
          <a:p>
            <a:endParaRPr lang="en-US" dirty="0" smtClean="0"/>
          </a:p>
          <a:p>
            <a:r>
              <a:rPr lang="en-US" dirty="0" smtClean="0"/>
              <a:t>No standard Web API to access SysML data</a:t>
            </a:r>
          </a:p>
          <a:p>
            <a:endParaRPr lang="en-US" dirty="0" smtClean="0"/>
          </a:p>
          <a:p>
            <a:r>
              <a:rPr lang="en-US" dirty="0" smtClean="0"/>
              <a:t>No API supports complex queries</a:t>
            </a:r>
          </a:p>
          <a:p>
            <a:endParaRPr lang="en-US" sz="2400" dirty="0" smtClean="0"/>
          </a:p>
        </p:txBody>
      </p:sp>
      <p:sp>
        <p:nvSpPr>
          <p:cNvPr id="4" name="Slide Number Placeholder 3"/>
          <p:cNvSpPr>
            <a:spLocks noGrp="1"/>
          </p:cNvSpPr>
          <p:nvPr>
            <p:ph type="sldNum" sz="quarter" idx="12"/>
          </p:nvPr>
        </p:nvSpPr>
        <p:spPr/>
        <p:txBody>
          <a:bodyPr/>
          <a:lstStyle/>
          <a:p>
            <a:fld id="{C5805B90-9F2A-4B13-8C25-1293035F475D}" type="slidenum">
              <a:rPr lang="en-US" smtClean="0"/>
              <a:pPr/>
              <a:t>18</a:t>
            </a:fld>
            <a:endParaRPr lang="en-US" dirty="0"/>
          </a:p>
        </p:txBody>
      </p:sp>
    </p:spTree>
    <p:extLst>
      <p:ext uri="{BB962C8B-B14F-4D97-AF65-F5344CB8AC3E}">
        <p14:creationId xmlns:p14="http://schemas.microsoft.com/office/powerpoint/2010/main" val="37502884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Derived Requirements supporting </a:t>
            </a:r>
            <a:r>
              <a:rPr lang="en-US" dirty="0" err="1" smtClean="0"/>
              <a:t>Req</a:t>
            </a:r>
            <a:r>
              <a:rPr lang="en-US" dirty="0" smtClean="0"/>
              <a:t> #6a</a:t>
            </a:r>
            <a:endParaRPr lang="de-DE" dirty="0"/>
          </a:p>
        </p:txBody>
      </p:sp>
      <p:sp>
        <p:nvSpPr>
          <p:cNvPr id="3" name="Content Placeholder 2"/>
          <p:cNvSpPr>
            <a:spLocks noGrp="1"/>
          </p:cNvSpPr>
          <p:nvPr>
            <p:ph idx="1"/>
          </p:nvPr>
        </p:nvSpPr>
        <p:spPr/>
        <p:txBody>
          <a:bodyPr/>
          <a:lstStyle/>
          <a:p>
            <a:r>
              <a:rPr lang="en-US" dirty="0" smtClean="0"/>
              <a:t>Standard Web API to access SysML data </a:t>
            </a:r>
          </a:p>
          <a:p>
            <a:r>
              <a:rPr lang="en-US" dirty="0" smtClean="0"/>
              <a:t>API supporting complex queries</a:t>
            </a:r>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xfrm>
            <a:off x="301625" y="228321"/>
            <a:ext cx="8842375" cy="759199"/>
          </a:xfrm>
        </p:spPr>
        <p:txBody>
          <a:bodyPr>
            <a:normAutofit fontScale="90000"/>
          </a:bodyPr>
          <a:lstStyle/>
          <a:p>
            <a:r>
              <a:rPr lang="en-US" altLang="en-US" sz="3200"/>
              <a:t>Systems Modeling Environment</a:t>
            </a:r>
            <a:br>
              <a:rPr lang="en-US" altLang="en-US" sz="3200"/>
            </a:br>
            <a:r>
              <a:rPr lang="en-US" altLang="en-US" sz="3200"/>
              <a:t>Conceptual Architecture</a:t>
            </a:r>
          </a:p>
        </p:txBody>
      </p:sp>
      <p:pic>
        <p:nvPicPr>
          <p:cNvPr id="2048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898" y="1239651"/>
            <a:ext cx="8888556" cy="4542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0485"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accent2"/>
                </a:solidFill>
                <a:latin typeface="Arial" charset="0"/>
              </a:defRPr>
            </a:lvl1pPr>
            <a:lvl2pPr marL="666723" indent="-256432">
              <a:defRPr sz="2800" b="1">
                <a:solidFill>
                  <a:schemeClr val="accent2"/>
                </a:solidFill>
                <a:latin typeface="Arial" charset="0"/>
              </a:defRPr>
            </a:lvl2pPr>
            <a:lvl3pPr marL="1025728" indent="-205146">
              <a:defRPr sz="2800" b="1">
                <a:solidFill>
                  <a:schemeClr val="accent2"/>
                </a:solidFill>
                <a:latin typeface="Arial" charset="0"/>
              </a:defRPr>
            </a:lvl3pPr>
            <a:lvl4pPr marL="1436019" indent="-205146">
              <a:defRPr sz="2800" b="1">
                <a:solidFill>
                  <a:schemeClr val="accent2"/>
                </a:solidFill>
                <a:latin typeface="Arial" charset="0"/>
              </a:defRPr>
            </a:lvl4pPr>
            <a:lvl5pPr marL="1846311" indent="-205146">
              <a:defRPr sz="2800" b="1">
                <a:solidFill>
                  <a:schemeClr val="accent2"/>
                </a:solidFill>
                <a:latin typeface="Arial" charset="0"/>
              </a:defRPr>
            </a:lvl5pPr>
            <a:lvl6pPr marL="2256602" indent="-205146" eaLnBrk="0" fontAlgn="base" hangingPunct="0">
              <a:spcBef>
                <a:spcPct val="0"/>
              </a:spcBef>
              <a:spcAft>
                <a:spcPct val="0"/>
              </a:spcAft>
              <a:defRPr sz="2800" b="1">
                <a:solidFill>
                  <a:schemeClr val="accent2"/>
                </a:solidFill>
                <a:latin typeface="Arial" charset="0"/>
              </a:defRPr>
            </a:lvl6pPr>
            <a:lvl7pPr marL="2666893" indent="-205146" eaLnBrk="0" fontAlgn="base" hangingPunct="0">
              <a:spcBef>
                <a:spcPct val="0"/>
              </a:spcBef>
              <a:spcAft>
                <a:spcPct val="0"/>
              </a:spcAft>
              <a:defRPr sz="2800" b="1">
                <a:solidFill>
                  <a:schemeClr val="accent2"/>
                </a:solidFill>
                <a:latin typeface="Arial" charset="0"/>
              </a:defRPr>
            </a:lvl7pPr>
            <a:lvl8pPr marL="3077185" indent="-205146" eaLnBrk="0" fontAlgn="base" hangingPunct="0">
              <a:spcBef>
                <a:spcPct val="0"/>
              </a:spcBef>
              <a:spcAft>
                <a:spcPct val="0"/>
              </a:spcAft>
              <a:defRPr sz="2800" b="1">
                <a:solidFill>
                  <a:schemeClr val="accent2"/>
                </a:solidFill>
                <a:latin typeface="Arial" charset="0"/>
              </a:defRPr>
            </a:lvl8pPr>
            <a:lvl9pPr marL="3487476" indent="-205146" eaLnBrk="0" fontAlgn="base" hangingPunct="0">
              <a:spcBef>
                <a:spcPct val="0"/>
              </a:spcBef>
              <a:spcAft>
                <a:spcPct val="0"/>
              </a:spcAft>
              <a:defRPr sz="2800" b="1">
                <a:solidFill>
                  <a:schemeClr val="accent2"/>
                </a:solidFill>
                <a:latin typeface="Arial" charset="0"/>
              </a:defRPr>
            </a:lvl9pPr>
          </a:lstStyle>
          <a:p>
            <a:fld id="{887A42A1-F9B3-4A16-8457-BDAFAAA0EDDA}" type="slidenum">
              <a:rPr lang="ar-SA" altLang="en-US" sz="1400" b="0">
                <a:solidFill>
                  <a:schemeClr val="tx1"/>
                </a:solidFill>
                <a:cs typeface="Arial" charset="0"/>
              </a:rPr>
              <a:pPr/>
              <a:t>2</a:t>
            </a:fld>
            <a:endParaRPr lang="en-US" altLang="en-US" sz="1400" b="0">
              <a:solidFill>
                <a:schemeClr val="tx1"/>
              </a:solidFill>
              <a:cs typeface="Arial" charset="0"/>
            </a:endParaRPr>
          </a:p>
        </p:txBody>
      </p:sp>
      <p:sp>
        <p:nvSpPr>
          <p:cNvPr id="2" name="Rectangle 1"/>
          <p:cNvSpPr/>
          <p:nvPr/>
        </p:nvSpPr>
        <p:spPr>
          <a:xfrm>
            <a:off x="1524000" y="6051176"/>
            <a:ext cx="6096000" cy="600164"/>
          </a:xfrm>
          <a:prstGeom prst="rect">
            <a:avLst/>
          </a:prstGeom>
        </p:spPr>
        <p:txBody>
          <a:bodyPr wrap="square">
            <a:spAutoFit/>
          </a:bodyPr>
          <a:lstStyle/>
          <a:p>
            <a:r>
              <a:rPr lang="en-GB" altLang="en-US" sz="1100" dirty="0" smtClean="0"/>
              <a:t>Image from “Status </a:t>
            </a:r>
            <a:r>
              <a:rPr lang="en-GB" altLang="en-US" sz="1100" dirty="0"/>
              <a:t>of </a:t>
            </a:r>
            <a:r>
              <a:rPr lang="en-GB" altLang="en-US" sz="1100" dirty="0" err="1"/>
              <a:t>SysML</a:t>
            </a:r>
            <a:r>
              <a:rPr lang="en-GB" altLang="en-US" sz="1100" dirty="0"/>
              <a:t> </a:t>
            </a:r>
            <a:r>
              <a:rPr lang="en-GB" altLang="en-US" sz="1100" dirty="0" smtClean="0"/>
              <a:t>v2, Planning </a:t>
            </a:r>
            <a:r>
              <a:rPr lang="en-GB" altLang="en-US" sz="1100" dirty="0"/>
              <a:t>&amp; </a:t>
            </a:r>
            <a:r>
              <a:rPr lang="en-GB" altLang="en-US" sz="1100" dirty="0" smtClean="0"/>
              <a:t>Requirements, </a:t>
            </a:r>
            <a:r>
              <a:rPr lang="en-US" altLang="en-US" sz="1100" dirty="0"/>
              <a:t>Berlin, </a:t>
            </a:r>
            <a:r>
              <a:rPr lang="en-US" altLang="en-US" sz="1100" dirty="0" smtClean="0"/>
              <a:t>Germany June </a:t>
            </a:r>
            <a:r>
              <a:rPr lang="en-US" altLang="en-US" sz="1100" dirty="0"/>
              <a:t>16, </a:t>
            </a:r>
            <a:r>
              <a:rPr lang="en-US" altLang="en-US" sz="1100" dirty="0" smtClean="0"/>
              <a:t>2015, </a:t>
            </a:r>
            <a:r>
              <a:rPr lang="en-US" altLang="en-US" sz="1100" dirty="0"/>
              <a:t>Sandy </a:t>
            </a:r>
            <a:r>
              <a:rPr lang="en-US" altLang="en-US" sz="1100" dirty="0" err="1" smtClean="0"/>
              <a:t>Friedenthal</a:t>
            </a:r>
            <a:r>
              <a:rPr lang="en-US" altLang="en-US" sz="1100" dirty="0" smtClean="0"/>
              <a:t> &amp; </a:t>
            </a:r>
            <a:r>
              <a:rPr lang="en-US" altLang="en-US" sz="1100" dirty="0" err="1" smtClean="0"/>
              <a:t>Eldad</a:t>
            </a:r>
            <a:r>
              <a:rPr lang="en-US" altLang="en-US" sz="1100" dirty="0" smtClean="0"/>
              <a:t> </a:t>
            </a:r>
            <a:r>
              <a:rPr lang="en-US" altLang="en-US" sz="1100" dirty="0" err="1" smtClean="0"/>
              <a:t>Palachi</a:t>
            </a:r>
            <a:r>
              <a:rPr lang="en-US" altLang="en-US" sz="1100" dirty="0" smtClean="0"/>
              <a:t>, </a:t>
            </a:r>
            <a:r>
              <a:rPr lang="en-US" altLang="en-US" sz="1100" dirty="0">
                <a:hlinkClick r:id="rId3"/>
              </a:rPr>
              <a:t>http://</a:t>
            </a:r>
            <a:r>
              <a:rPr lang="en-US" altLang="en-US" sz="1100" dirty="0" smtClean="0">
                <a:hlinkClick r:id="rId3"/>
              </a:rPr>
              <a:t>www.omgwiki.org/</a:t>
            </a:r>
            <a:r>
              <a:rPr lang="en-US" altLang="en-US" sz="1100" dirty="0" err="1" smtClean="0">
                <a:hlinkClick r:id="rId3"/>
              </a:rPr>
              <a:t>OMGSysML</a:t>
            </a:r>
            <a:r>
              <a:rPr lang="en-US" altLang="en-US" sz="1100" dirty="0" smtClean="0">
                <a:hlinkClick r:id="rId3"/>
              </a:rPr>
              <a:t>/</a:t>
            </a:r>
            <a:r>
              <a:rPr lang="en-US" altLang="en-US" sz="1100" dirty="0" err="1" smtClean="0">
                <a:hlinkClick r:id="rId3"/>
              </a:rPr>
              <a:t>doku.php?id</a:t>
            </a:r>
            <a:r>
              <a:rPr lang="en-US" altLang="en-US" sz="1100" dirty="0" smtClean="0">
                <a:hlinkClick r:id="rId3"/>
              </a:rPr>
              <a:t>=</a:t>
            </a:r>
            <a:r>
              <a:rPr lang="en-US" altLang="en-US" sz="1100" dirty="0" err="1" smtClean="0">
                <a:hlinkClick r:id="rId3"/>
              </a:rPr>
              <a:t>sysml-roadmap:sysml_assessment_and_roadmap_working_group</a:t>
            </a:r>
            <a:r>
              <a:rPr lang="en-US" altLang="en-US" sz="1100" dirty="0" smtClean="0"/>
              <a:t>”</a:t>
            </a:r>
            <a:endParaRPr lang="en-US" sz="1100" dirty="0"/>
          </a:p>
        </p:txBody>
      </p:sp>
      <p:sp>
        <p:nvSpPr>
          <p:cNvPr id="3" name="Rectangle 2"/>
          <p:cNvSpPr/>
          <p:nvPr/>
        </p:nvSpPr>
        <p:spPr>
          <a:xfrm>
            <a:off x="3276600" y="3810000"/>
            <a:ext cx="990600" cy="609600"/>
          </a:xfrm>
          <a:prstGeom prst="rect">
            <a:avLst/>
          </a:prstGeom>
          <a:solidFill>
            <a:schemeClr val="tx2">
              <a:lumMod val="60000"/>
              <a:lumOff val="40000"/>
              <a:alpha val="19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124200" y="2362200"/>
            <a:ext cx="1295400" cy="228600"/>
          </a:xfrm>
          <a:prstGeom prst="rect">
            <a:avLst/>
          </a:prstGeom>
          <a:solidFill>
            <a:schemeClr val="tx2">
              <a:lumMod val="60000"/>
              <a:lumOff val="40000"/>
              <a:alpha val="19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rot="1713049">
            <a:off x="2241870" y="190182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1713049">
            <a:off x="2283290" y="326862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66697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Requirements supporting Web API</a:t>
            </a:r>
            <a:endParaRPr lang="de-DE" dirty="0"/>
          </a:p>
        </p:txBody>
      </p:sp>
      <p:sp>
        <p:nvSpPr>
          <p:cNvPr id="3" name="Content Placeholder 2"/>
          <p:cNvSpPr>
            <a:spLocks noGrp="1"/>
          </p:cNvSpPr>
          <p:nvPr>
            <p:ph idx="1"/>
          </p:nvPr>
        </p:nvSpPr>
        <p:spPr/>
        <p:txBody>
          <a:bodyPr/>
          <a:lstStyle/>
          <a:p>
            <a:r>
              <a:rPr lang="en-US" dirty="0" smtClean="0"/>
              <a:t>Web API should </a:t>
            </a:r>
          </a:p>
          <a:p>
            <a:pPr lvl="1"/>
            <a:r>
              <a:rPr lang="en-US" dirty="0" smtClean="0"/>
              <a:t>be </a:t>
            </a:r>
            <a:r>
              <a:rPr lang="en-US" dirty="0" err="1" smtClean="0"/>
              <a:t>RESTful</a:t>
            </a:r>
            <a:endParaRPr lang="en-US" dirty="0" smtClean="0"/>
          </a:p>
          <a:p>
            <a:pPr lvl="1"/>
            <a:r>
              <a:rPr lang="en-US" dirty="0" smtClean="0"/>
              <a:t>conform to W3C Linked Data Platform</a:t>
            </a:r>
          </a:p>
          <a:p>
            <a:pPr lvl="1"/>
            <a:endParaRPr lang="en-US" dirty="0" smtClean="0"/>
          </a:p>
          <a:p>
            <a:r>
              <a:rPr lang="en-US" b="1" dirty="0" err="1" smtClean="0"/>
              <a:t>RESTful</a:t>
            </a:r>
            <a:r>
              <a:rPr lang="en-US" b="1" dirty="0" smtClean="0"/>
              <a:t> Web APIs</a:t>
            </a:r>
          </a:p>
          <a:p>
            <a:pPr lvl="1"/>
            <a:r>
              <a:rPr lang="en-US" dirty="0" smtClean="0"/>
              <a:t>Easy to implement (only HTTP)</a:t>
            </a:r>
          </a:p>
          <a:p>
            <a:pPr lvl="1"/>
            <a:r>
              <a:rPr lang="en-US" dirty="0" smtClean="0"/>
              <a:t>Supported by the web infrastructure (caching, etc…)</a:t>
            </a:r>
          </a:p>
          <a:p>
            <a:endParaRPr lang="en-US" dirty="0" smtClean="0"/>
          </a:p>
          <a:p>
            <a:r>
              <a:rPr lang="en-US" b="1" dirty="0" smtClean="0"/>
              <a:t>W3C Linked Data Platform</a:t>
            </a:r>
          </a:p>
          <a:p>
            <a:pPr lvl="1"/>
            <a:r>
              <a:rPr lang="en-US" dirty="0" smtClean="0"/>
              <a:t>defines a set of rules for HTTP operations on web resources</a:t>
            </a:r>
          </a:p>
          <a:p>
            <a:pPr lvl="1"/>
            <a:r>
              <a:rPr lang="en-US" dirty="0" smtClean="0"/>
              <a:t>Similar to OSLC Core v2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505200" cy="715962"/>
          </a:xfrm>
        </p:spPr>
        <p:txBody>
          <a:bodyPr/>
          <a:lstStyle/>
          <a:p>
            <a:r>
              <a:rPr lang="de-DE" dirty="0" smtClean="0"/>
              <a:t>LDP Example</a:t>
            </a:r>
            <a:endParaRPr lang="de-DE" dirty="0"/>
          </a:p>
        </p:txBody>
      </p:sp>
      <p:pic>
        <p:nvPicPr>
          <p:cNvPr id="2050" name="Picture 2"/>
          <p:cNvPicPr>
            <a:picLocks noChangeAspect="1" noChangeArrowheads="1"/>
          </p:cNvPicPr>
          <p:nvPr/>
        </p:nvPicPr>
        <p:blipFill>
          <a:blip r:embed="rId2" cstate="print"/>
          <a:srcRect/>
          <a:stretch>
            <a:fillRect/>
          </a:stretch>
        </p:blipFill>
        <p:spPr bwMode="auto">
          <a:xfrm>
            <a:off x="152400" y="3657600"/>
            <a:ext cx="7219950" cy="889000"/>
          </a:xfrm>
          <a:prstGeom prst="rect">
            <a:avLst/>
          </a:prstGeom>
          <a:noFill/>
          <a:ln w="9525">
            <a:noFill/>
            <a:miter lim="800000"/>
            <a:headEnd/>
            <a:tailEnd/>
          </a:ln>
        </p:spPr>
      </p:pic>
      <p:sp>
        <p:nvSpPr>
          <p:cNvPr id="6" name="Rectangle 5"/>
          <p:cNvSpPr/>
          <p:nvPr/>
        </p:nvSpPr>
        <p:spPr>
          <a:xfrm>
            <a:off x="381000" y="1676400"/>
            <a:ext cx="3336106" cy="369332"/>
          </a:xfrm>
          <a:prstGeom prst="rect">
            <a:avLst/>
          </a:prstGeom>
        </p:spPr>
        <p:txBody>
          <a:bodyPr wrap="none">
            <a:spAutoFit/>
          </a:bodyPr>
          <a:lstStyle/>
          <a:p>
            <a:r>
              <a:rPr lang="de-DE" dirty="0" smtClean="0">
                <a:hlinkClick r:id="rId3"/>
              </a:rPr>
              <a:t>http://ldp-speicher.rhcloud.com/</a:t>
            </a:r>
            <a:r>
              <a:rPr lang="de-DE" dirty="0" smtClean="0"/>
              <a:t> </a:t>
            </a:r>
            <a:endParaRPr lang="de-DE" dirty="0"/>
          </a:p>
        </p:txBody>
      </p:sp>
      <p:pic>
        <p:nvPicPr>
          <p:cNvPr id="2051" name="Picture 3"/>
          <p:cNvPicPr>
            <a:picLocks noChangeAspect="1" noChangeArrowheads="1"/>
          </p:cNvPicPr>
          <p:nvPr/>
        </p:nvPicPr>
        <p:blipFill>
          <a:blip r:embed="rId4" cstate="print"/>
          <a:srcRect/>
          <a:stretch>
            <a:fillRect/>
          </a:stretch>
        </p:blipFill>
        <p:spPr bwMode="auto">
          <a:xfrm>
            <a:off x="4267200" y="228600"/>
            <a:ext cx="4657725" cy="3686175"/>
          </a:xfrm>
          <a:prstGeom prst="rect">
            <a:avLst/>
          </a:prstGeom>
          <a:noFill/>
          <a:ln w="9525">
            <a:noFill/>
            <a:miter lim="800000"/>
            <a:headEnd/>
            <a:tailEnd/>
          </a:ln>
        </p:spPr>
      </p:pic>
      <p:pic>
        <p:nvPicPr>
          <p:cNvPr id="2052" name="Picture 4"/>
          <p:cNvPicPr>
            <a:picLocks noChangeAspect="1" noChangeArrowheads="1"/>
          </p:cNvPicPr>
          <p:nvPr/>
        </p:nvPicPr>
        <p:blipFill>
          <a:blip r:embed="rId5" cstate="print"/>
          <a:srcRect/>
          <a:stretch>
            <a:fillRect/>
          </a:stretch>
        </p:blipFill>
        <p:spPr bwMode="auto">
          <a:xfrm>
            <a:off x="228600" y="4648200"/>
            <a:ext cx="7439025" cy="14478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 Requirements supporting API for complex queries</a:t>
            </a:r>
            <a:endParaRPr lang="de-DE" dirty="0"/>
          </a:p>
        </p:txBody>
      </p:sp>
      <p:sp>
        <p:nvSpPr>
          <p:cNvPr id="3" name="Content Placeholder 2"/>
          <p:cNvSpPr>
            <a:spLocks noGrp="1"/>
          </p:cNvSpPr>
          <p:nvPr>
            <p:ph idx="1"/>
          </p:nvPr>
        </p:nvSpPr>
        <p:spPr/>
        <p:txBody>
          <a:bodyPr>
            <a:normAutofit fontScale="92500" lnSpcReduction="10000"/>
          </a:bodyPr>
          <a:lstStyle/>
          <a:p>
            <a:r>
              <a:rPr lang="en-US" dirty="0" smtClean="0"/>
              <a:t>API for complex queries </a:t>
            </a:r>
          </a:p>
          <a:p>
            <a:pPr lvl="1"/>
            <a:r>
              <a:rPr lang="en-US" dirty="0" smtClean="0"/>
              <a:t>Query language: </a:t>
            </a:r>
            <a:r>
              <a:rPr lang="en-US" b="1" dirty="0" smtClean="0"/>
              <a:t>W3C SPARQL</a:t>
            </a:r>
          </a:p>
          <a:p>
            <a:pPr lvl="1"/>
            <a:r>
              <a:rPr lang="en-US" dirty="0" smtClean="0"/>
              <a:t>Communication protocol: </a:t>
            </a:r>
            <a:r>
              <a:rPr lang="de-DE" b="1" dirty="0" smtClean="0"/>
              <a:t>W3C SPARQL Protocol</a:t>
            </a:r>
            <a:r>
              <a:rPr lang="de-DE" dirty="0" smtClean="0"/>
              <a:t> (HTTP)</a:t>
            </a:r>
            <a:endParaRPr lang="en-US" dirty="0" smtClean="0"/>
          </a:p>
          <a:p>
            <a:pPr lvl="1"/>
            <a:endParaRPr lang="en-US" dirty="0" smtClean="0"/>
          </a:p>
          <a:p>
            <a:r>
              <a:rPr lang="en-US" b="1" dirty="0" smtClean="0"/>
              <a:t>W3C SPARQL</a:t>
            </a:r>
          </a:p>
          <a:p>
            <a:pPr lvl="1"/>
            <a:r>
              <a:rPr lang="en-US" dirty="0" smtClean="0"/>
              <a:t>Open W3C standard</a:t>
            </a:r>
          </a:p>
          <a:p>
            <a:pPr lvl="1"/>
            <a:r>
              <a:rPr lang="en-US" dirty="0" smtClean="0"/>
              <a:t>Similar to SQL for relational databases</a:t>
            </a:r>
          </a:p>
          <a:p>
            <a:pPr lvl="1"/>
            <a:r>
              <a:rPr lang="en-US" dirty="0" smtClean="0"/>
              <a:t>Supported by many graph databases </a:t>
            </a:r>
          </a:p>
          <a:p>
            <a:pPr lvl="1"/>
            <a:r>
              <a:rPr lang="en-US" dirty="0" smtClean="0"/>
              <a:t>Supported by open-source and commercial graph databases</a:t>
            </a:r>
          </a:p>
          <a:p>
            <a:endParaRPr lang="en-US" dirty="0" smtClean="0"/>
          </a:p>
          <a:p>
            <a:r>
              <a:rPr lang="en-US" b="1" dirty="0" smtClean="0"/>
              <a:t>W3C Linked Data Platform</a:t>
            </a:r>
          </a:p>
          <a:p>
            <a:pPr lvl="1"/>
            <a:r>
              <a:rPr lang="en-US" dirty="0" smtClean="0"/>
              <a:t>defines a set of rules for HTTP operations on web resources</a:t>
            </a:r>
          </a:p>
          <a:p>
            <a:pPr lvl="1"/>
            <a:r>
              <a:rPr lang="en-US" dirty="0" smtClean="0"/>
              <a:t>Similar to OSLC Core v2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3" cstate="print"/>
          <a:srcRect/>
          <a:stretch>
            <a:fillRect/>
          </a:stretch>
        </p:blipFill>
        <p:spPr bwMode="auto">
          <a:xfrm>
            <a:off x="5867400" y="2905125"/>
            <a:ext cx="2800350" cy="1885950"/>
          </a:xfrm>
          <a:prstGeom prst="rect">
            <a:avLst/>
          </a:prstGeom>
          <a:noFill/>
          <a:ln w="25400">
            <a:solidFill>
              <a:schemeClr val="accent1">
                <a:shade val="50000"/>
              </a:schemeClr>
            </a:solidFill>
            <a:miter lim="800000"/>
            <a:headEnd/>
            <a:tailEnd/>
          </a:ln>
        </p:spPr>
      </p:pic>
      <p:sp>
        <p:nvSpPr>
          <p:cNvPr id="10" name="Rechteck 6"/>
          <p:cNvSpPr/>
          <p:nvPr/>
        </p:nvSpPr>
        <p:spPr>
          <a:xfrm>
            <a:off x="0" y="0"/>
            <a:ext cx="9144000" cy="10527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title"/>
          </p:nvPr>
        </p:nvSpPr>
        <p:spPr/>
        <p:txBody>
          <a:bodyPr/>
          <a:lstStyle/>
          <a:p>
            <a:r>
              <a:rPr lang="de-DE" dirty="0" smtClean="0"/>
              <a:t>SPARQL Example</a:t>
            </a:r>
            <a:endParaRPr lang="de-DE" dirty="0"/>
          </a:p>
        </p:txBody>
      </p:sp>
      <p:sp>
        <p:nvSpPr>
          <p:cNvPr id="5" name="Slide Number Placeholder 4"/>
          <p:cNvSpPr>
            <a:spLocks noGrp="1"/>
          </p:cNvSpPr>
          <p:nvPr>
            <p:ph type="sldNum" sz="quarter" idx="12"/>
          </p:nvPr>
        </p:nvSpPr>
        <p:spPr/>
        <p:txBody>
          <a:bodyPr/>
          <a:lstStyle/>
          <a:p>
            <a:fld id="{8C7F3F74-AF63-49B0-B1A5-6FE087C20F2C}" type="slidenum">
              <a:rPr lang="de-DE" smtClean="0"/>
              <a:pPr/>
              <a:t>23</a:t>
            </a:fld>
            <a:endParaRPr lang="de-DE"/>
          </a:p>
        </p:txBody>
      </p:sp>
      <p:sp>
        <p:nvSpPr>
          <p:cNvPr id="9" name="TextBox 8"/>
          <p:cNvSpPr txBox="1"/>
          <p:nvPr/>
        </p:nvSpPr>
        <p:spPr>
          <a:xfrm>
            <a:off x="1314450" y="1371600"/>
            <a:ext cx="6515100" cy="954107"/>
          </a:xfrm>
          <a:prstGeom prst="rect">
            <a:avLst/>
          </a:prstGeom>
          <a:solidFill>
            <a:srgbClr val="002060"/>
          </a:solidFill>
        </p:spPr>
        <p:txBody>
          <a:bodyPr wrap="square" rtlCol="0">
            <a:spAutoFit/>
          </a:bodyPr>
          <a:lstStyle/>
          <a:p>
            <a:pPr algn="ctr"/>
            <a:r>
              <a:rPr lang="en-US" sz="2800" dirty="0" smtClean="0">
                <a:solidFill>
                  <a:schemeClr val="bg1"/>
                </a:solidFill>
              </a:rPr>
              <a:t>Example </a:t>
            </a:r>
            <a:r>
              <a:rPr lang="en-US" sz="2800" dirty="0" err="1" smtClean="0">
                <a:solidFill>
                  <a:schemeClr val="bg1"/>
                </a:solidFill>
              </a:rPr>
              <a:t>DBPedia</a:t>
            </a:r>
            <a:r>
              <a:rPr lang="en-US" sz="2800" dirty="0" smtClean="0">
                <a:solidFill>
                  <a:schemeClr val="bg1"/>
                </a:solidFill>
              </a:rPr>
              <a:t> Query: </a:t>
            </a:r>
            <a:r>
              <a:rPr lang="de-DE" sz="2800" dirty="0" smtClean="0">
                <a:solidFill>
                  <a:schemeClr val="bg1"/>
                </a:solidFill>
              </a:rPr>
              <a:t>Cities in Germany with population larger than 1Mio?</a:t>
            </a:r>
            <a:r>
              <a:rPr lang="en-US" sz="2800" dirty="0" smtClean="0">
                <a:solidFill>
                  <a:schemeClr val="bg1"/>
                </a:solidFill>
              </a:rPr>
              <a:t> </a:t>
            </a:r>
            <a:endParaRPr lang="en-US" sz="2800" dirty="0">
              <a:solidFill>
                <a:schemeClr val="bg1"/>
              </a:solidFill>
            </a:endParaRPr>
          </a:p>
        </p:txBody>
      </p:sp>
      <p:sp>
        <p:nvSpPr>
          <p:cNvPr id="13" name="Up Arrow 12"/>
          <p:cNvSpPr/>
          <p:nvPr/>
        </p:nvSpPr>
        <p:spPr>
          <a:xfrm rot="5400000">
            <a:off x="5167884" y="3390900"/>
            <a:ext cx="484632" cy="914400"/>
          </a:xfrm>
          <a:prstGeom prst="up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7411" name="Picture 3"/>
          <p:cNvPicPr>
            <a:picLocks noChangeAspect="1" noChangeArrowheads="1"/>
          </p:cNvPicPr>
          <p:nvPr/>
        </p:nvPicPr>
        <p:blipFill>
          <a:blip r:embed="rId4" cstate="print"/>
          <a:srcRect/>
          <a:stretch>
            <a:fillRect/>
          </a:stretch>
        </p:blipFill>
        <p:spPr bwMode="auto">
          <a:xfrm>
            <a:off x="152400" y="2895600"/>
            <a:ext cx="4914900" cy="1905000"/>
          </a:xfrm>
          <a:prstGeom prst="rect">
            <a:avLst/>
          </a:prstGeom>
          <a:noFill/>
          <a:ln w="25400">
            <a:solidFill>
              <a:schemeClr val="accent1">
                <a:shade val="50000"/>
              </a:schemeClr>
            </a:solidFill>
            <a:miter lim="800000"/>
            <a:headEnd/>
            <a:tailEnd/>
          </a:ln>
        </p:spPr>
      </p:pic>
    </p:spTree>
    <p:extLst>
      <p:ext uri="{BB962C8B-B14F-4D97-AF65-F5344CB8AC3E}">
        <p14:creationId xmlns:p14="http://schemas.microsoft.com/office/powerpoint/2010/main" val="11641185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Short/middle/long term plans</a:t>
            </a:r>
            <a:endParaRPr lang="en-US" dirty="0"/>
          </a:p>
        </p:txBody>
      </p:sp>
      <p:sp>
        <p:nvSpPr>
          <p:cNvPr id="3" name="Content Placeholder 2"/>
          <p:cNvSpPr>
            <a:spLocks noGrp="1"/>
          </p:cNvSpPr>
          <p:nvPr>
            <p:ph idx="1"/>
          </p:nvPr>
        </p:nvSpPr>
        <p:spPr/>
        <p:txBody>
          <a:bodyPr>
            <a:normAutofit/>
          </a:bodyPr>
          <a:lstStyle/>
          <a:p>
            <a:r>
              <a:rPr lang="en-US" dirty="0" smtClean="0"/>
              <a:t>Step 1: SysML </a:t>
            </a:r>
            <a:r>
              <a:rPr lang="en-US" dirty="0" smtClean="0"/>
              <a:t>tools expose SysML data through RESTful API</a:t>
            </a:r>
          </a:p>
          <a:p>
            <a:endParaRPr lang="en-US" dirty="0" smtClean="0"/>
          </a:p>
          <a:p>
            <a:r>
              <a:rPr lang="en-US" dirty="0" smtClean="0"/>
              <a:t>Step 2: </a:t>
            </a:r>
            <a:r>
              <a:rPr lang="en-US" dirty="0"/>
              <a:t>SysML </a:t>
            </a:r>
            <a:r>
              <a:rPr lang="en-US" dirty="0" smtClean="0"/>
              <a:t>tools expose </a:t>
            </a:r>
            <a:r>
              <a:rPr lang="en-US" dirty="0"/>
              <a:t>SysML data through RESTful </a:t>
            </a:r>
            <a:r>
              <a:rPr lang="en-US" dirty="0" smtClean="0"/>
              <a:t>API conforming to W3C LDP</a:t>
            </a:r>
          </a:p>
          <a:p>
            <a:endParaRPr lang="en-US" dirty="0" smtClean="0"/>
          </a:p>
          <a:p>
            <a:r>
              <a:rPr lang="en-US" dirty="0" smtClean="0"/>
              <a:t>Step 3: </a:t>
            </a:r>
            <a:r>
              <a:rPr lang="en-US" dirty="0"/>
              <a:t>SysML </a:t>
            </a:r>
            <a:r>
              <a:rPr lang="en-US" dirty="0" smtClean="0"/>
              <a:t>tools offer a RESTful API supporting SPARQL Protocol</a:t>
            </a:r>
            <a:endParaRPr lang="en-US" dirty="0"/>
          </a:p>
          <a:p>
            <a:endParaRPr lang="en-US" dirty="0" smtClean="0"/>
          </a:p>
          <a:p>
            <a:endParaRPr lang="en-US" dirty="0"/>
          </a:p>
          <a:p>
            <a:endParaRPr lang="en-US" dirty="0"/>
          </a:p>
          <a:p>
            <a:endParaRPr lang="en-US" dirty="0" smtClean="0"/>
          </a:p>
          <a:p>
            <a:endParaRPr lang="en-US" dirty="0"/>
          </a:p>
          <a:p>
            <a:endParaRPr lang="en-US" dirty="0"/>
          </a:p>
        </p:txBody>
      </p:sp>
      <p:sp>
        <p:nvSpPr>
          <p:cNvPr id="5" name="Slide Number Placeholder 4"/>
          <p:cNvSpPr>
            <a:spLocks noGrp="1"/>
          </p:cNvSpPr>
          <p:nvPr>
            <p:ph type="sldNum" sz="quarter" idx="12"/>
          </p:nvPr>
        </p:nvSpPr>
        <p:spPr/>
        <p:txBody>
          <a:bodyPr/>
          <a:lstStyle/>
          <a:p>
            <a:fld id="{C5805B90-9F2A-4B13-8C25-1293035F475D}" type="slidenum">
              <a:rPr lang="en-US" smtClean="0"/>
              <a:pPr/>
              <a:t>24</a:t>
            </a:fld>
            <a:endParaRPr lang="en-US"/>
          </a:p>
        </p:txBody>
      </p:sp>
    </p:spTree>
    <p:extLst>
      <p:ext uri="{BB962C8B-B14F-4D97-AF65-F5344CB8AC3E}">
        <p14:creationId xmlns:p14="http://schemas.microsoft.com/office/powerpoint/2010/main" val="3284984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TODO</a:t>
            </a:r>
            <a:endParaRPr lang="de-DE" dirty="0"/>
          </a:p>
        </p:txBody>
      </p:sp>
      <p:sp>
        <p:nvSpPr>
          <p:cNvPr id="3" name="Content Placeholder 2"/>
          <p:cNvSpPr>
            <a:spLocks noGrp="1"/>
          </p:cNvSpPr>
          <p:nvPr>
            <p:ph idx="1"/>
          </p:nvPr>
        </p:nvSpPr>
        <p:spPr/>
        <p:txBody>
          <a:bodyPr/>
          <a:lstStyle/>
          <a:p>
            <a:r>
              <a:rPr lang="de-DE" dirty="0" smtClean="0"/>
              <a:t>Update spreadsheet </a:t>
            </a:r>
            <a:r>
              <a:rPr lang="de-DE" dirty="0" smtClean="0"/>
              <a:t>to possibly add additonal services required </a:t>
            </a:r>
            <a:r>
              <a:rPr lang="de-DE" dirty="0"/>
              <a:t>for traceability/interoperability</a:t>
            </a:r>
          </a:p>
          <a:p>
            <a:r>
              <a:rPr lang="de-DE" dirty="0" smtClean="0"/>
              <a:t>Indicate </a:t>
            </a:r>
            <a:r>
              <a:rPr lang="de-DE" dirty="0" smtClean="0"/>
              <a:t>services used to support traceability/interoperability</a:t>
            </a:r>
          </a:p>
          <a:p>
            <a:r>
              <a:rPr lang="de-DE" dirty="0" smtClean="0"/>
              <a:t>Address requirements related to FMI and model transformation</a:t>
            </a:r>
          </a:p>
          <a:p>
            <a:r>
              <a:rPr lang="de-DE" dirty="0"/>
              <a:t>Present </a:t>
            </a:r>
            <a:r>
              <a:rPr lang="de-DE" dirty="0" smtClean="0"/>
              <a:t>traceability/interoperability </a:t>
            </a:r>
            <a:r>
              <a:rPr lang="de-DE" dirty="0" smtClean="0"/>
              <a:t>requirements in the context of </a:t>
            </a:r>
            <a:r>
              <a:rPr lang="de-DE" dirty="0" smtClean="0"/>
              <a:t>change management </a:t>
            </a:r>
            <a:r>
              <a:rPr lang="de-DE" dirty="0" smtClean="0"/>
              <a:t>scenarios</a:t>
            </a:r>
          </a:p>
          <a:p>
            <a:r>
              <a:rPr lang="de-DE" dirty="0" smtClean="0"/>
              <a:t>Create Wiki page </a:t>
            </a:r>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de-DE"/>
          </a:p>
        </p:txBody>
      </p:sp>
      <p:pic>
        <p:nvPicPr>
          <p:cNvPr id="1026" name="Picture 2"/>
          <p:cNvPicPr>
            <a:picLocks noChangeAspect="1" noChangeArrowheads="1"/>
          </p:cNvPicPr>
          <p:nvPr/>
        </p:nvPicPr>
        <p:blipFill>
          <a:blip r:embed="rId2" cstate="print"/>
          <a:srcRect/>
          <a:stretch>
            <a:fillRect/>
          </a:stretch>
        </p:blipFill>
        <p:spPr bwMode="auto">
          <a:xfrm>
            <a:off x="304800" y="152400"/>
            <a:ext cx="8639175" cy="6000750"/>
          </a:xfrm>
          <a:prstGeom prst="rect">
            <a:avLst/>
          </a:prstGeom>
          <a:noFill/>
          <a:ln w="9525">
            <a:noFill/>
            <a:miter lim="800000"/>
            <a:headEnd/>
            <a:tailEnd/>
          </a:ln>
        </p:spPr>
      </p:pic>
      <p:sp>
        <p:nvSpPr>
          <p:cNvPr id="3" name="Content Placeholder 2"/>
          <p:cNvSpPr>
            <a:spLocks noGrp="1"/>
          </p:cNvSpPr>
          <p:nvPr>
            <p:ph idx="1"/>
          </p:nvPr>
        </p:nvSpPr>
        <p:spPr>
          <a:xfrm>
            <a:off x="1676400" y="6096000"/>
            <a:ext cx="9144000" cy="762000"/>
          </a:xfrm>
        </p:spPr>
        <p:txBody>
          <a:bodyPr>
            <a:normAutofit/>
          </a:bodyPr>
          <a:lstStyle/>
          <a:p>
            <a:pPr>
              <a:buNone/>
            </a:pPr>
            <a:r>
              <a:rPr lang="de-DE" sz="1800" dirty="0" smtClean="0">
                <a:hlinkClick r:id="rId3"/>
              </a:rPr>
              <a:t>http://www.omgwiki.org/OMGSysML/doku.php?id=sysml-roadmap:sysml_assessment_and_roadmap_working_group</a:t>
            </a:r>
            <a:r>
              <a:rPr lang="de-DE" sz="1800" dirty="0" smtClean="0"/>
              <a:t> </a:t>
            </a:r>
            <a:endParaRPr lang="de-DE" sz="1800" dirty="0"/>
          </a:p>
        </p:txBody>
      </p:sp>
      <p:sp>
        <p:nvSpPr>
          <p:cNvPr id="5" name="Rectangle 4"/>
          <p:cNvSpPr/>
          <p:nvPr/>
        </p:nvSpPr>
        <p:spPr>
          <a:xfrm>
            <a:off x="304800" y="3048000"/>
            <a:ext cx="8686800" cy="990600"/>
          </a:xfrm>
          <a:prstGeom prst="rect">
            <a:avLst/>
          </a:prstGeom>
          <a:solidFill>
            <a:schemeClr val="accent1">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Preliminary Driving Requirement #5</a:t>
            </a:r>
            <a:endParaRPr lang="en-US" dirty="0"/>
          </a:p>
        </p:txBody>
      </p:sp>
      <p:sp>
        <p:nvSpPr>
          <p:cNvPr id="3" name="Content Placeholder 2"/>
          <p:cNvSpPr>
            <a:spLocks noGrp="1"/>
          </p:cNvSpPr>
          <p:nvPr>
            <p:ph idx="1"/>
          </p:nvPr>
        </p:nvSpPr>
        <p:spPr/>
        <p:txBody>
          <a:bodyPr>
            <a:normAutofit/>
          </a:bodyPr>
          <a:lstStyle/>
          <a:p>
            <a:r>
              <a:rPr lang="en-US" dirty="0"/>
              <a:t>The next-generation modeling language and tools must support MBSE in the broader context of Model-Based Engineering (MBE), where the models and tools are </a:t>
            </a:r>
            <a:r>
              <a:rPr lang="en-US" b="1" dirty="0"/>
              <a:t>fully integrated across discipline-specific engineering tools, including hardware and software design, analysis and simulation, and verification</a:t>
            </a:r>
            <a:r>
              <a:rPr lang="en-US" dirty="0"/>
              <a:t>. All these model-based tools working together establish an environment for engineering the total system.</a:t>
            </a:r>
          </a:p>
        </p:txBody>
      </p:sp>
      <p:sp>
        <p:nvSpPr>
          <p:cNvPr id="5" name="Slide Number Placeholder 4"/>
          <p:cNvSpPr>
            <a:spLocks noGrp="1"/>
          </p:cNvSpPr>
          <p:nvPr>
            <p:ph type="sldNum" sz="quarter" idx="12"/>
          </p:nvPr>
        </p:nvSpPr>
        <p:spPr/>
        <p:txBody>
          <a:bodyPr/>
          <a:lstStyle/>
          <a:p>
            <a:fld id="{C5805B90-9F2A-4B13-8C25-1293035F475D}" type="slidenum">
              <a:rPr lang="en-US" smtClean="0"/>
              <a:pPr/>
              <a:t>4</a:t>
            </a:fld>
            <a:endParaRPr lang="en-US"/>
          </a:p>
        </p:txBody>
      </p:sp>
    </p:spTree>
    <p:extLst>
      <p:ext uri="{BB962C8B-B14F-4D97-AF65-F5344CB8AC3E}">
        <p14:creationId xmlns:p14="http://schemas.microsoft.com/office/powerpoint/2010/main" val="3043170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hteck 6"/>
          <p:cNvSpPr/>
          <p:nvPr/>
        </p:nvSpPr>
        <p:spPr>
          <a:xfrm>
            <a:off x="0" y="0"/>
            <a:ext cx="9144000" cy="10527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title"/>
          </p:nvPr>
        </p:nvSpPr>
        <p:spPr/>
        <p:txBody>
          <a:bodyPr>
            <a:normAutofit/>
          </a:bodyPr>
          <a:lstStyle/>
          <a:p>
            <a:r>
              <a:rPr lang="de-DE" dirty="0" smtClean="0"/>
              <a:t>Example</a:t>
            </a:r>
            <a:endParaRPr lang="de-DE" dirty="0"/>
          </a:p>
        </p:txBody>
      </p:sp>
      <p:sp>
        <p:nvSpPr>
          <p:cNvPr id="72" name="Slide Number Placeholder 71"/>
          <p:cNvSpPr>
            <a:spLocks noGrp="1"/>
          </p:cNvSpPr>
          <p:nvPr>
            <p:ph type="sldNum" sz="quarter" idx="12"/>
          </p:nvPr>
        </p:nvSpPr>
        <p:spPr/>
        <p:txBody>
          <a:bodyPr/>
          <a:lstStyle/>
          <a:p>
            <a:fld id="{8C7F3F74-AF63-49B0-B1A5-6FE087C20F2C}" type="slidenum">
              <a:rPr lang="de-DE" smtClean="0"/>
              <a:pPr/>
              <a:t>5</a:t>
            </a:fld>
            <a:endParaRPr lang="de-DE"/>
          </a:p>
        </p:txBody>
      </p:sp>
      <p:grpSp>
        <p:nvGrpSpPr>
          <p:cNvPr id="9" name="Group 8"/>
          <p:cNvGrpSpPr/>
          <p:nvPr/>
        </p:nvGrpSpPr>
        <p:grpSpPr>
          <a:xfrm>
            <a:off x="152400" y="1219200"/>
            <a:ext cx="8915400" cy="4724400"/>
            <a:chOff x="152400" y="1219200"/>
            <a:chExt cx="8915400" cy="4724400"/>
          </a:xfrm>
        </p:grpSpPr>
        <p:sp>
          <p:nvSpPr>
            <p:cNvPr id="31" name="Rectangle 30"/>
            <p:cNvSpPr/>
            <p:nvPr/>
          </p:nvSpPr>
          <p:spPr>
            <a:xfrm>
              <a:off x="304800" y="3886200"/>
              <a:ext cx="4572000" cy="8382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tangle 29"/>
            <p:cNvSpPr/>
            <p:nvPr/>
          </p:nvSpPr>
          <p:spPr>
            <a:xfrm>
              <a:off x="533400" y="1600200"/>
              <a:ext cx="4343400" cy="19812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Picture 4"/>
            <p:cNvPicPr>
              <a:picLocks noChangeAspect="1" noChangeArrowheads="1"/>
            </p:cNvPicPr>
            <p:nvPr/>
          </p:nvPicPr>
          <p:blipFill>
            <a:blip r:embed="rId3" cstate="print"/>
            <a:srcRect l="42827" b="32525"/>
            <a:stretch>
              <a:fillRect/>
            </a:stretch>
          </p:blipFill>
          <p:spPr bwMode="auto">
            <a:xfrm>
              <a:off x="2514600" y="1676400"/>
              <a:ext cx="2279848" cy="1766780"/>
            </a:xfrm>
            <a:prstGeom prst="rect">
              <a:avLst/>
            </a:prstGeom>
            <a:noFill/>
            <a:ln w="9525">
              <a:noFill/>
              <a:miter lim="800000"/>
              <a:headEnd/>
              <a:tailEnd/>
            </a:ln>
          </p:spPr>
        </p:pic>
        <p:pic>
          <p:nvPicPr>
            <p:cNvPr id="7" name="Picture 4"/>
            <p:cNvPicPr>
              <a:picLocks noChangeAspect="1" noChangeArrowheads="1"/>
            </p:cNvPicPr>
            <p:nvPr/>
          </p:nvPicPr>
          <p:blipFill>
            <a:blip r:embed="rId3" cstate="print"/>
            <a:srcRect l="42827" t="77138"/>
            <a:stretch>
              <a:fillRect/>
            </a:stretch>
          </p:blipFill>
          <p:spPr bwMode="auto">
            <a:xfrm>
              <a:off x="2590800" y="4038600"/>
              <a:ext cx="2209800" cy="580239"/>
            </a:xfrm>
            <a:prstGeom prst="rect">
              <a:avLst/>
            </a:prstGeom>
            <a:noFill/>
            <a:ln w="9525">
              <a:noFill/>
              <a:miter lim="800000"/>
              <a:headEnd/>
              <a:tailEnd/>
            </a:ln>
          </p:spPr>
        </p:pic>
        <p:pic>
          <p:nvPicPr>
            <p:cNvPr id="10" name="Picture 4"/>
            <p:cNvPicPr>
              <a:picLocks noChangeAspect="1" noChangeArrowheads="1"/>
            </p:cNvPicPr>
            <p:nvPr/>
          </p:nvPicPr>
          <p:blipFill>
            <a:blip r:embed="rId3" cstate="print"/>
            <a:srcRect r="57173" b="47221"/>
            <a:stretch>
              <a:fillRect/>
            </a:stretch>
          </p:blipFill>
          <p:spPr bwMode="auto">
            <a:xfrm>
              <a:off x="685800" y="1752600"/>
              <a:ext cx="1600793" cy="1295400"/>
            </a:xfrm>
            <a:prstGeom prst="rect">
              <a:avLst/>
            </a:prstGeom>
            <a:noFill/>
            <a:ln w="9525">
              <a:noFill/>
              <a:miter lim="800000"/>
              <a:headEnd/>
              <a:tailEnd/>
            </a:ln>
          </p:spPr>
        </p:pic>
        <p:pic>
          <p:nvPicPr>
            <p:cNvPr id="11" name="Picture 4"/>
            <p:cNvPicPr>
              <a:picLocks noChangeAspect="1" noChangeArrowheads="1"/>
            </p:cNvPicPr>
            <p:nvPr/>
          </p:nvPicPr>
          <p:blipFill>
            <a:blip r:embed="rId3" cstate="print"/>
            <a:srcRect t="77138" r="57173"/>
            <a:stretch>
              <a:fillRect/>
            </a:stretch>
          </p:blipFill>
          <p:spPr bwMode="auto">
            <a:xfrm>
              <a:off x="457200" y="4038600"/>
              <a:ext cx="1447800" cy="507500"/>
            </a:xfrm>
            <a:prstGeom prst="rect">
              <a:avLst/>
            </a:prstGeom>
            <a:noFill/>
            <a:ln w="9525">
              <a:noFill/>
              <a:miter lim="800000"/>
              <a:headEnd/>
              <a:tailEnd/>
            </a:ln>
          </p:spPr>
        </p:pic>
        <p:sp>
          <p:nvSpPr>
            <p:cNvPr id="12" name="TextBox 11"/>
            <p:cNvSpPr txBox="1"/>
            <p:nvPr/>
          </p:nvSpPr>
          <p:spPr>
            <a:xfrm>
              <a:off x="685800" y="1295400"/>
              <a:ext cx="2743200" cy="369332"/>
            </a:xfrm>
            <a:prstGeom prst="rect">
              <a:avLst/>
            </a:prstGeom>
            <a:noFill/>
          </p:spPr>
          <p:txBody>
            <a:bodyPr wrap="square" rtlCol="0">
              <a:spAutoFit/>
            </a:bodyPr>
            <a:lstStyle/>
            <a:p>
              <a:r>
                <a:rPr lang="de-DE" dirty="0" smtClean="0"/>
                <a:t>Requirements</a:t>
              </a:r>
              <a:endParaRPr lang="de-DE" dirty="0"/>
            </a:p>
          </p:txBody>
        </p:sp>
        <p:sp>
          <p:nvSpPr>
            <p:cNvPr id="13" name="TextBox 12"/>
            <p:cNvSpPr txBox="1"/>
            <p:nvPr/>
          </p:nvSpPr>
          <p:spPr>
            <a:xfrm>
              <a:off x="304800" y="3581400"/>
              <a:ext cx="2743200" cy="369332"/>
            </a:xfrm>
            <a:prstGeom prst="rect">
              <a:avLst/>
            </a:prstGeom>
            <a:noFill/>
          </p:spPr>
          <p:txBody>
            <a:bodyPr wrap="square" rtlCol="0">
              <a:spAutoFit/>
            </a:bodyPr>
            <a:lstStyle/>
            <a:p>
              <a:r>
                <a:rPr lang="de-DE" dirty="0" smtClean="0"/>
                <a:t>Test Cases</a:t>
              </a:r>
              <a:endParaRPr lang="de-DE" dirty="0"/>
            </a:p>
          </p:txBody>
        </p:sp>
        <p:sp>
          <p:nvSpPr>
            <p:cNvPr id="14" name="TextBox 13"/>
            <p:cNvSpPr txBox="1"/>
            <p:nvPr/>
          </p:nvSpPr>
          <p:spPr>
            <a:xfrm>
              <a:off x="6781800" y="1828800"/>
              <a:ext cx="1981200" cy="369332"/>
            </a:xfrm>
            <a:prstGeom prst="rect">
              <a:avLst/>
            </a:prstGeom>
            <a:noFill/>
          </p:spPr>
          <p:txBody>
            <a:bodyPr wrap="square" rtlCol="0">
              <a:spAutoFit/>
            </a:bodyPr>
            <a:lstStyle/>
            <a:p>
              <a:r>
                <a:rPr lang="de-DE" dirty="0" smtClean="0"/>
                <a:t>Simulation Model</a:t>
              </a:r>
              <a:endParaRPr lang="de-DE" dirty="0"/>
            </a:p>
          </p:txBody>
        </p:sp>
        <p:sp>
          <p:nvSpPr>
            <p:cNvPr id="15" name="TextBox 14"/>
            <p:cNvSpPr txBox="1"/>
            <p:nvPr/>
          </p:nvSpPr>
          <p:spPr>
            <a:xfrm>
              <a:off x="6553200" y="4419600"/>
              <a:ext cx="1981200" cy="369332"/>
            </a:xfrm>
            <a:prstGeom prst="rect">
              <a:avLst/>
            </a:prstGeom>
            <a:noFill/>
          </p:spPr>
          <p:txBody>
            <a:bodyPr wrap="square" rtlCol="0">
              <a:spAutoFit/>
            </a:bodyPr>
            <a:lstStyle/>
            <a:p>
              <a:r>
                <a:rPr lang="de-DE" dirty="0" smtClean="0"/>
                <a:t>Geometric Model</a:t>
              </a:r>
              <a:endParaRPr lang="de-DE" dirty="0"/>
            </a:p>
          </p:txBody>
        </p:sp>
        <p:cxnSp>
          <p:nvCxnSpPr>
            <p:cNvPr id="17" name="Straight Connector 16"/>
            <p:cNvCxnSpPr/>
            <p:nvPr/>
          </p:nvCxnSpPr>
          <p:spPr>
            <a:xfrm flipH="1">
              <a:off x="1371600" y="2895600"/>
              <a:ext cx="228600" cy="13716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3048000" y="3124200"/>
              <a:ext cx="228600" cy="13716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1447800" y="5218331"/>
              <a:ext cx="2438400" cy="4572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Box 39"/>
            <p:cNvSpPr txBox="1"/>
            <p:nvPr/>
          </p:nvSpPr>
          <p:spPr>
            <a:xfrm>
              <a:off x="152400" y="5029200"/>
              <a:ext cx="1371600" cy="646331"/>
            </a:xfrm>
            <a:prstGeom prst="rect">
              <a:avLst/>
            </a:prstGeom>
            <a:noFill/>
          </p:spPr>
          <p:txBody>
            <a:bodyPr wrap="square" rtlCol="0">
              <a:spAutoFit/>
            </a:bodyPr>
            <a:lstStyle/>
            <a:p>
              <a:pPr algn="ctr"/>
              <a:r>
                <a:rPr lang="de-DE" dirty="0" smtClean="0"/>
                <a:t>System Architecture</a:t>
              </a:r>
              <a:endParaRPr lang="de-DE" dirty="0"/>
            </a:p>
          </p:txBody>
        </p:sp>
        <p:sp>
          <p:nvSpPr>
            <p:cNvPr id="41" name="Rectangle 40"/>
            <p:cNvSpPr/>
            <p:nvPr/>
          </p:nvSpPr>
          <p:spPr>
            <a:xfrm>
              <a:off x="6248400" y="1219200"/>
              <a:ext cx="2286000" cy="5334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3" name="Group 41"/>
            <p:cNvGrpSpPr/>
            <p:nvPr/>
          </p:nvGrpSpPr>
          <p:grpSpPr>
            <a:xfrm>
              <a:off x="6400800" y="1371600"/>
              <a:ext cx="1981200" cy="228600"/>
              <a:chOff x="533400" y="5257800"/>
              <a:chExt cx="1981200" cy="228600"/>
            </a:xfrm>
          </p:grpSpPr>
          <p:sp>
            <p:nvSpPr>
              <p:cNvPr id="44" name="Rectangle 43"/>
              <p:cNvSpPr/>
              <p:nvPr/>
            </p:nvSpPr>
            <p:spPr>
              <a:xfrm>
                <a:off x="533400" y="5257800"/>
                <a:ext cx="609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tangle 44"/>
              <p:cNvSpPr/>
              <p:nvPr/>
            </p:nvSpPr>
            <p:spPr>
              <a:xfrm>
                <a:off x="1219200" y="5257800"/>
                <a:ext cx="609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Rectangle 47"/>
              <p:cNvSpPr/>
              <p:nvPr/>
            </p:nvSpPr>
            <p:spPr>
              <a:xfrm>
                <a:off x="1905000" y="5257800"/>
                <a:ext cx="609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50" name="TextBox 49"/>
            <p:cNvSpPr txBox="1"/>
            <p:nvPr/>
          </p:nvSpPr>
          <p:spPr>
            <a:xfrm>
              <a:off x="4648200" y="1219200"/>
              <a:ext cx="1600200" cy="369332"/>
            </a:xfrm>
            <a:prstGeom prst="rect">
              <a:avLst/>
            </a:prstGeom>
            <a:noFill/>
          </p:spPr>
          <p:txBody>
            <a:bodyPr wrap="square" rtlCol="0">
              <a:spAutoFit/>
            </a:bodyPr>
            <a:lstStyle/>
            <a:p>
              <a:pPr algn="r"/>
              <a:r>
                <a:rPr lang="de-DE" dirty="0" smtClean="0"/>
                <a:t>Software</a:t>
              </a:r>
              <a:endParaRPr lang="de-DE" dirty="0"/>
            </a:p>
          </p:txBody>
        </p:sp>
        <p:cxnSp>
          <p:nvCxnSpPr>
            <p:cNvPr id="55" name="Straight Connector 54"/>
            <p:cNvCxnSpPr/>
            <p:nvPr/>
          </p:nvCxnSpPr>
          <p:spPr>
            <a:xfrm flipV="1">
              <a:off x="2667000" y="1524000"/>
              <a:ext cx="3886200" cy="39624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1981200" y="2895600"/>
              <a:ext cx="76200" cy="25908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4267200" y="1524000"/>
              <a:ext cx="2286000" cy="6096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grpSp>
          <p:nvGrpSpPr>
            <p:cNvPr id="4" name="Group 23"/>
            <p:cNvGrpSpPr/>
            <p:nvPr/>
          </p:nvGrpSpPr>
          <p:grpSpPr>
            <a:xfrm>
              <a:off x="1676400" y="5332631"/>
              <a:ext cx="1981200" cy="228600"/>
              <a:chOff x="3886200" y="3200400"/>
              <a:chExt cx="1981200" cy="228600"/>
            </a:xfrm>
          </p:grpSpPr>
          <p:sp>
            <p:nvSpPr>
              <p:cNvPr id="27" name="Rectangle 26"/>
              <p:cNvSpPr/>
              <p:nvPr/>
            </p:nvSpPr>
            <p:spPr>
              <a:xfrm>
                <a:off x="3886200" y="3200400"/>
                <a:ext cx="609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tangle 27"/>
              <p:cNvSpPr/>
              <p:nvPr/>
            </p:nvSpPr>
            <p:spPr>
              <a:xfrm>
                <a:off x="4572000" y="3200400"/>
                <a:ext cx="609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tangle 36"/>
              <p:cNvSpPr/>
              <p:nvPr/>
            </p:nvSpPr>
            <p:spPr>
              <a:xfrm>
                <a:off x="5257800" y="3200400"/>
                <a:ext cx="609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0" name="Rectangle 59"/>
            <p:cNvSpPr/>
            <p:nvPr/>
          </p:nvSpPr>
          <p:spPr>
            <a:xfrm>
              <a:off x="7620000" y="4724400"/>
              <a:ext cx="1447800" cy="1200329"/>
            </a:xfrm>
            <a:prstGeom prst="rect">
              <a:avLst/>
            </a:prstGeom>
          </p:spPr>
          <p:txBody>
            <a:bodyPr wrap="square">
              <a:spAutoFit/>
            </a:bodyPr>
            <a:lstStyle/>
            <a:p>
              <a:r>
                <a:rPr lang="en-US" sz="800" dirty="0" smtClean="0">
                  <a:solidFill>
                    <a:schemeClr val="bg1">
                      <a:lumMod val="65000"/>
                    </a:schemeClr>
                  </a:solidFill>
                </a:rPr>
                <a:t>"NX7-HD3D-car-300dpi" by </a:t>
              </a:r>
              <a:r>
                <a:rPr lang="en-US" sz="800" dirty="0" err="1" smtClean="0">
                  <a:solidFill>
                    <a:schemeClr val="bg1">
                      <a:lumMod val="65000"/>
                    </a:schemeClr>
                  </a:solidFill>
                </a:rPr>
                <a:t>Jsarfati</a:t>
              </a:r>
              <a:r>
                <a:rPr lang="en-US" sz="800" dirty="0" smtClean="0">
                  <a:solidFill>
                    <a:schemeClr val="bg1">
                      <a:lumMod val="65000"/>
                    </a:schemeClr>
                  </a:solidFill>
                </a:rPr>
                <a:t> - Own work. Licensed under Creative Commons Attribution 3.0 via Wikimedia Commons - http://commons.wikimedia.org/wiki/File:NX7-HD3D-car-300dpi.jpg#mediaviewer/File:NX7-HD3D-car-300dpi.jpg</a:t>
              </a:r>
              <a:endParaRPr lang="de-DE" sz="800" dirty="0">
                <a:solidFill>
                  <a:schemeClr val="bg1">
                    <a:lumMod val="65000"/>
                  </a:schemeClr>
                </a:solidFill>
              </a:endParaRPr>
            </a:p>
          </p:txBody>
        </p:sp>
        <p:grpSp>
          <p:nvGrpSpPr>
            <p:cNvPr id="5" name="Group 61"/>
            <p:cNvGrpSpPr/>
            <p:nvPr/>
          </p:nvGrpSpPr>
          <p:grpSpPr>
            <a:xfrm>
              <a:off x="5486400" y="4724400"/>
              <a:ext cx="2133600" cy="1219200"/>
              <a:chOff x="6096000" y="4724400"/>
              <a:chExt cx="2133600" cy="1219200"/>
            </a:xfrm>
          </p:grpSpPr>
          <p:sp>
            <p:nvSpPr>
              <p:cNvPr id="32" name="Rectangle 31"/>
              <p:cNvSpPr/>
              <p:nvPr/>
            </p:nvSpPr>
            <p:spPr>
              <a:xfrm>
                <a:off x="6096000" y="4724400"/>
                <a:ext cx="2133600" cy="12192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pic>
            <p:nvPicPr>
              <p:cNvPr id="21506" name="Picture 2" descr="http://upload.wikimedia.org/wikipedia/commons/0/09/NX7-HD3D-car-300dpi.jpg"/>
              <p:cNvPicPr>
                <a:picLocks noChangeAspect="1" noChangeArrowheads="1"/>
              </p:cNvPicPr>
              <p:nvPr/>
            </p:nvPicPr>
            <p:blipFill>
              <a:blip r:embed="rId4" cstate="print"/>
              <a:srcRect/>
              <a:stretch>
                <a:fillRect/>
              </a:stretch>
            </p:blipFill>
            <p:spPr bwMode="auto">
              <a:xfrm>
                <a:off x="6277977" y="4781907"/>
                <a:ext cx="1769647" cy="1104186"/>
              </a:xfrm>
              <a:prstGeom prst="rect">
                <a:avLst/>
              </a:prstGeom>
              <a:noFill/>
            </p:spPr>
          </p:pic>
        </p:grpSp>
        <p:cxnSp>
          <p:nvCxnSpPr>
            <p:cNvPr id="61" name="Straight Connector 60"/>
            <p:cNvCxnSpPr/>
            <p:nvPr/>
          </p:nvCxnSpPr>
          <p:spPr>
            <a:xfrm flipH="1" flipV="1">
              <a:off x="4343400" y="2971800"/>
              <a:ext cx="1905000" cy="18288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11" idx="2"/>
            </p:cNvCxnSpPr>
            <p:nvPr/>
          </p:nvCxnSpPr>
          <p:spPr>
            <a:xfrm flipH="1" flipV="1">
              <a:off x="1181100" y="4546100"/>
              <a:ext cx="4762500" cy="9403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3352800" y="5105400"/>
              <a:ext cx="2667000" cy="3810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grpSp>
          <p:nvGrpSpPr>
            <p:cNvPr id="8" name="Group 64"/>
            <p:cNvGrpSpPr/>
            <p:nvPr/>
          </p:nvGrpSpPr>
          <p:grpSpPr>
            <a:xfrm>
              <a:off x="6477000" y="2133600"/>
              <a:ext cx="2057400" cy="2133600"/>
              <a:chOff x="6019800" y="2314575"/>
              <a:chExt cx="2057400" cy="2133600"/>
            </a:xfrm>
          </p:grpSpPr>
          <p:sp>
            <p:nvSpPr>
              <p:cNvPr id="33" name="Rectangle 32"/>
              <p:cNvSpPr/>
              <p:nvPr/>
            </p:nvSpPr>
            <p:spPr>
              <a:xfrm>
                <a:off x="6019800" y="2314575"/>
                <a:ext cx="2057400" cy="21336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21508" name="Picture 4" descr="http://upload.wikimedia.org/wikipedia/commons/d/d9/Auto2.jpg"/>
              <p:cNvPicPr>
                <a:picLocks noChangeAspect="1" noChangeArrowheads="1"/>
              </p:cNvPicPr>
              <p:nvPr/>
            </p:nvPicPr>
            <p:blipFill>
              <a:blip r:embed="rId5" cstate="print"/>
              <a:srcRect/>
              <a:stretch>
                <a:fillRect/>
              </a:stretch>
            </p:blipFill>
            <p:spPr bwMode="auto">
              <a:xfrm>
                <a:off x="6216521" y="2362200"/>
                <a:ext cx="1663959" cy="2038351"/>
              </a:xfrm>
              <a:prstGeom prst="rect">
                <a:avLst/>
              </a:prstGeom>
              <a:noFill/>
            </p:spPr>
          </p:pic>
        </p:grpSp>
        <p:cxnSp>
          <p:nvCxnSpPr>
            <p:cNvPr id="19" name="Straight Connector 18"/>
            <p:cNvCxnSpPr/>
            <p:nvPr/>
          </p:nvCxnSpPr>
          <p:spPr>
            <a:xfrm flipH="1">
              <a:off x="4495800" y="3733800"/>
              <a:ext cx="2286000" cy="7620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flipV="1">
              <a:off x="6553200" y="1524000"/>
              <a:ext cx="304800" cy="9906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6248400" y="4114800"/>
              <a:ext cx="762000" cy="6858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72985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do we need Traceability Links?</a:t>
            </a:r>
            <a:endParaRPr lang="en-US" dirty="0"/>
          </a:p>
        </p:txBody>
      </p:sp>
      <p:sp>
        <p:nvSpPr>
          <p:cNvPr id="3" name="Content Placeholder 2"/>
          <p:cNvSpPr>
            <a:spLocks noGrp="1"/>
          </p:cNvSpPr>
          <p:nvPr>
            <p:ph idx="1"/>
          </p:nvPr>
        </p:nvSpPr>
        <p:spPr>
          <a:xfrm>
            <a:off x="457200" y="1371600"/>
            <a:ext cx="3352800" cy="4754563"/>
          </a:xfrm>
        </p:spPr>
        <p:txBody>
          <a:bodyPr/>
          <a:lstStyle/>
          <a:p>
            <a:r>
              <a:rPr lang="de-DE" dirty="0" smtClean="0"/>
              <a:t>Queries</a:t>
            </a:r>
          </a:p>
          <a:p>
            <a:r>
              <a:rPr lang="de-DE" dirty="0" smtClean="0"/>
              <a:t>Impact Analysis</a:t>
            </a:r>
          </a:p>
          <a:p>
            <a:r>
              <a:rPr lang="de-DE" dirty="0" smtClean="0"/>
              <a:t>Analytics</a:t>
            </a:r>
          </a:p>
          <a:p>
            <a:r>
              <a:rPr lang="de-DE" dirty="0" smtClean="0"/>
              <a:t>Better Overview =&gt; Better Decisions</a:t>
            </a:r>
          </a:p>
          <a:p>
            <a:endParaRPr lang="de-DE" dirty="0"/>
          </a:p>
          <a:p>
            <a:endParaRPr lang="en-US" dirty="0"/>
          </a:p>
        </p:txBody>
      </p:sp>
      <p:sp>
        <p:nvSpPr>
          <p:cNvPr id="5" name="Slide Number Placeholder 4"/>
          <p:cNvSpPr>
            <a:spLocks noGrp="1"/>
          </p:cNvSpPr>
          <p:nvPr>
            <p:ph type="sldNum" sz="quarter" idx="12"/>
          </p:nvPr>
        </p:nvSpPr>
        <p:spPr/>
        <p:txBody>
          <a:bodyPr/>
          <a:lstStyle/>
          <a:p>
            <a:fld id="{09BD9D75-1D3E-4F7E-8517-E5529011EDE9}" type="slidenum">
              <a:rPr lang="en-US" smtClean="0"/>
              <a:pPr/>
              <a:t>6</a:t>
            </a:fld>
            <a:endParaRPr lang="en-US"/>
          </a:p>
        </p:txBody>
      </p:sp>
      <p:grpSp>
        <p:nvGrpSpPr>
          <p:cNvPr id="4" name="Group 5"/>
          <p:cNvGrpSpPr/>
          <p:nvPr/>
        </p:nvGrpSpPr>
        <p:grpSpPr>
          <a:xfrm>
            <a:off x="4038600" y="1992842"/>
            <a:ext cx="4191000" cy="2502958"/>
            <a:chOff x="1600200" y="1981200"/>
            <a:chExt cx="5486400" cy="3276600"/>
          </a:xfrm>
        </p:grpSpPr>
        <p:sp>
          <p:nvSpPr>
            <p:cNvPr id="7" name="Oval 6"/>
            <p:cNvSpPr/>
            <p:nvPr/>
          </p:nvSpPr>
          <p:spPr>
            <a:xfrm>
              <a:off x="2514600" y="4038600"/>
              <a:ext cx="609600" cy="609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Oval 7"/>
            <p:cNvSpPr/>
            <p:nvPr/>
          </p:nvSpPr>
          <p:spPr>
            <a:xfrm>
              <a:off x="3581400" y="3581400"/>
              <a:ext cx="609600" cy="609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Oval 8"/>
            <p:cNvSpPr/>
            <p:nvPr/>
          </p:nvSpPr>
          <p:spPr>
            <a:xfrm>
              <a:off x="3810000" y="4572000"/>
              <a:ext cx="609600" cy="609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Oval 9"/>
            <p:cNvSpPr/>
            <p:nvPr/>
          </p:nvSpPr>
          <p:spPr>
            <a:xfrm>
              <a:off x="4572000" y="2819400"/>
              <a:ext cx="609600" cy="609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Oval 10"/>
            <p:cNvSpPr/>
            <p:nvPr/>
          </p:nvSpPr>
          <p:spPr>
            <a:xfrm>
              <a:off x="5334000" y="1981200"/>
              <a:ext cx="609600" cy="609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Oval 11"/>
            <p:cNvSpPr/>
            <p:nvPr/>
          </p:nvSpPr>
          <p:spPr>
            <a:xfrm>
              <a:off x="6477000" y="2057400"/>
              <a:ext cx="609600" cy="609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Oval 12"/>
            <p:cNvSpPr/>
            <p:nvPr/>
          </p:nvSpPr>
          <p:spPr>
            <a:xfrm>
              <a:off x="5791200" y="4648200"/>
              <a:ext cx="609600" cy="609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Oval 13"/>
            <p:cNvSpPr/>
            <p:nvPr/>
          </p:nvSpPr>
          <p:spPr>
            <a:xfrm>
              <a:off x="2133600" y="3048000"/>
              <a:ext cx="609600" cy="609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Oval 14"/>
            <p:cNvSpPr/>
            <p:nvPr/>
          </p:nvSpPr>
          <p:spPr>
            <a:xfrm>
              <a:off x="1600200" y="4343400"/>
              <a:ext cx="304800" cy="304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6" name="Straight Connector 15"/>
            <p:cNvCxnSpPr/>
            <p:nvPr/>
          </p:nvCxnSpPr>
          <p:spPr>
            <a:xfrm flipH="1">
              <a:off x="1752600" y="3276600"/>
              <a:ext cx="685800" cy="1143000"/>
            </a:xfrm>
            <a:prstGeom prst="line">
              <a:avLst/>
            </a:prstGeom>
            <a:ln w="50800" cmpd="sng"/>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3733800" y="2819400"/>
              <a:ext cx="304800" cy="304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Oval 17"/>
            <p:cNvSpPr/>
            <p:nvPr/>
          </p:nvSpPr>
          <p:spPr>
            <a:xfrm>
              <a:off x="2514600" y="2286000"/>
              <a:ext cx="304800" cy="304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Oval 18"/>
            <p:cNvSpPr/>
            <p:nvPr/>
          </p:nvSpPr>
          <p:spPr>
            <a:xfrm>
              <a:off x="3657600" y="1981200"/>
              <a:ext cx="304800" cy="304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Oval 19"/>
            <p:cNvSpPr/>
            <p:nvPr/>
          </p:nvSpPr>
          <p:spPr>
            <a:xfrm>
              <a:off x="4648200" y="3886200"/>
              <a:ext cx="304800" cy="304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Oval 20"/>
            <p:cNvSpPr/>
            <p:nvPr/>
          </p:nvSpPr>
          <p:spPr>
            <a:xfrm>
              <a:off x="6096000" y="2667000"/>
              <a:ext cx="304800" cy="304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Oval 21"/>
            <p:cNvSpPr/>
            <p:nvPr/>
          </p:nvSpPr>
          <p:spPr>
            <a:xfrm>
              <a:off x="5791200" y="3733800"/>
              <a:ext cx="304800" cy="304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Oval 22"/>
            <p:cNvSpPr/>
            <p:nvPr/>
          </p:nvSpPr>
          <p:spPr>
            <a:xfrm>
              <a:off x="6553200" y="3733800"/>
              <a:ext cx="304800" cy="304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4" name="Straight Connector 23"/>
            <p:cNvCxnSpPr/>
            <p:nvPr/>
          </p:nvCxnSpPr>
          <p:spPr>
            <a:xfrm flipH="1">
              <a:off x="2438400" y="2438400"/>
              <a:ext cx="228601" cy="914400"/>
            </a:xfrm>
            <a:prstGeom prst="line">
              <a:avLst/>
            </a:prstGeom>
            <a:ln w="50800" cmpd="sng"/>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2667000" y="2133600"/>
              <a:ext cx="1143000" cy="304800"/>
            </a:xfrm>
            <a:prstGeom prst="line">
              <a:avLst/>
            </a:prstGeom>
            <a:ln w="50800" cmpd="sng"/>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667000" y="2438400"/>
              <a:ext cx="1219200" cy="533400"/>
            </a:xfrm>
            <a:prstGeom prst="line">
              <a:avLst/>
            </a:prstGeom>
            <a:ln w="50800" cmpd="sng"/>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4114801" y="4038600"/>
              <a:ext cx="685799" cy="838200"/>
            </a:xfrm>
            <a:prstGeom prst="line">
              <a:avLst/>
            </a:prstGeom>
            <a:ln w="50800" cmpd="sng"/>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886200" y="3886200"/>
              <a:ext cx="228600" cy="990600"/>
            </a:xfrm>
            <a:prstGeom prst="line">
              <a:avLst/>
            </a:prstGeom>
            <a:ln w="50800" cmpd="sng"/>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886200" y="2971800"/>
              <a:ext cx="0" cy="914400"/>
            </a:xfrm>
            <a:prstGeom prst="line">
              <a:avLst/>
            </a:prstGeom>
            <a:ln w="50800" cmpd="sng"/>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3810000" y="2133600"/>
              <a:ext cx="1828800" cy="152400"/>
            </a:xfrm>
            <a:prstGeom prst="line">
              <a:avLst/>
            </a:prstGeom>
            <a:ln w="50800" cmpd="sng"/>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flipV="1">
              <a:off x="3810000" y="2133600"/>
              <a:ext cx="1066800" cy="990600"/>
            </a:xfrm>
            <a:prstGeom prst="line">
              <a:avLst/>
            </a:prstGeom>
            <a:ln w="50800" cmpd="sng"/>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810000" y="2133600"/>
              <a:ext cx="76200" cy="838200"/>
            </a:xfrm>
            <a:prstGeom prst="line">
              <a:avLst/>
            </a:prstGeom>
            <a:ln w="50800" cmpd="sng"/>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800600" y="4038600"/>
              <a:ext cx="1295400" cy="914400"/>
            </a:xfrm>
            <a:prstGeom prst="line">
              <a:avLst/>
            </a:prstGeom>
            <a:ln w="50800" cmpd="sng"/>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6096000" y="3886200"/>
              <a:ext cx="609600" cy="1066800"/>
            </a:xfrm>
            <a:prstGeom prst="line">
              <a:avLst/>
            </a:prstGeom>
            <a:ln w="50800" cmpd="sng"/>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943600" y="3886200"/>
              <a:ext cx="152400" cy="1066800"/>
            </a:xfrm>
            <a:prstGeom prst="line">
              <a:avLst/>
            </a:prstGeom>
            <a:ln w="50800" cmpd="sng"/>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5943600" y="2819400"/>
              <a:ext cx="304800" cy="1066800"/>
            </a:xfrm>
            <a:prstGeom prst="line">
              <a:avLst/>
            </a:prstGeom>
            <a:ln w="50800" cmpd="sng"/>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4800601" y="3886200"/>
              <a:ext cx="1142999" cy="152400"/>
            </a:xfrm>
            <a:prstGeom prst="line">
              <a:avLst/>
            </a:prstGeom>
            <a:ln w="50800" cmpd="sng"/>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4800600" y="3124200"/>
              <a:ext cx="76200" cy="914400"/>
            </a:xfrm>
            <a:prstGeom prst="line">
              <a:avLst/>
            </a:prstGeom>
            <a:ln w="50800" cmpd="sng"/>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4876800" y="2819400"/>
              <a:ext cx="1371600" cy="304800"/>
            </a:xfrm>
            <a:prstGeom prst="line">
              <a:avLst/>
            </a:prstGeom>
            <a:ln w="50800" cmpd="sng"/>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248400" y="2819400"/>
              <a:ext cx="457200" cy="1066800"/>
            </a:xfrm>
            <a:prstGeom prst="line">
              <a:avLst/>
            </a:prstGeom>
            <a:ln w="50800" cmpd="sng"/>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6705601" y="2362200"/>
              <a:ext cx="76199" cy="1492437"/>
            </a:xfrm>
            <a:prstGeom prst="line">
              <a:avLst/>
            </a:prstGeom>
            <a:ln w="50800" cmpd="sng"/>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45" idx="6"/>
            </p:cNvCxnSpPr>
            <p:nvPr/>
          </p:nvCxnSpPr>
          <p:spPr>
            <a:xfrm flipH="1">
              <a:off x="1752600" y="4343400"/>
              <a:ext cx="1219200" cy="152400"/>
            </a:xfrm>
            <a:prstGeom prst="line">
              <a:avLst/>
            </a:prstGeom>
            <a:ln w="50800" cmpd="sng"/>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819400" y="4343400"/>
              <a:ext cx="1295400" cy="533400"/>
            </a:xfrm>
            <a:prstGeom prst="line">
              <a:avLst/>
            </a:prstGeom>
            <a:ln w="50800" cmpd="sng">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flipV="1">
              <a:off x="4114800" y="4876800"/>
              <a:ext cx="1981200" cy="76200"/>
            </a:xfrm>
            <a:prstGeom prst="line">
              <a:avLst/>
            </a:prstGeom>
            <a:ln w="50800" cmpd="sng">
              <a:solidFill>
                <a:srgbClr val="800000"/>
              </a:solidFill>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2667000" y="4191000"/>
              <a:ext cx="304800" cy="3048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6" name="Straight Connector 45"/>
            <p:cNvCxnSpPr/>
            <p:nvPr/>
          </p:nvCxnSpPr>
          <p:spPr>
            <a:xfrm>
              <a:off x="2438400" y="3352800"/>
              <a:ext cx="381000" cy="1143000"/>
            </a:xfrm>
            <a:prstGeom prst="line">
              <a:avLst/>
            </a:prstGeom>
            <a:ln w="50800" cmpd="sng">
              <a:solidFill>
                <a:srgbClr val="800000"/>
              </a:solidFill>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4724400" y="2971800"/>
              <a:ext cx="304800" cy="3048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Oval 47"/>
            <p:cNvSpPr/>
            <p:nvPr/>
          </p:nvSpPr>
          <p:spPr>
            <a:xfrm>
              <a:off x="6629400" y="2209800"/>
              <a:ext cx="304800" cy="3048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Oval 48"/>
            <p:cNvSpPr/>
            <p:nvPr/>
          </p:nvSpPr>
          <p:spPr>
            <a:xfrm>
              <a:off x="3733800" y="3733800"/>
              <a:ext cx="304800" cy="3048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Oval 49"/>
            <p:cNvSpPr/>
            <p:nvPr/>
          </p:nvSpPr>
          <p:spPr>
            <a:xfrm>
              <a:off x="5486400" y="2133600"/>
              <a:ext cx="304800" cy="3048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1" name="Straight Connector 50"/>
            <p:cNvCxnSpPr/>
            <p:nvPr/>
          </p:nvCxnSpPr>
          <p:spPr>
            <a:xfrm flipH="1">
              <a:off x="2819401" y="3886200"/>
              <a:ext cx="1066799" cy="457200"/>
            </a:xfrm>
            <a:prstGeom prst="line">
              <a:avLst/>
            </a:prstGeom>
            <a:ln w="50800" cmpd="sng">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a:off x="3886200" y="3124200"/>
              <a:ext cx="990600" cy="762000"/>
            </a:xfrm>
            <a:prstGeom prst="line">
              <a:avLst/>
            </a:prstGeom>
            <a:ln w="50800" cmpd="sng">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876800" y="2286000"/>
              <a:ext cx="762000" cy="838200"/>
            </a:xfrm>
            <a:prstGeom prst="line">
              <a:avLst/>
            </a:prstGeom>
            <a:ln w="50800" cmpd="sng">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flipV="1">
              <a:off x="5638800" y="2286000"/>
              <a:ext cx="1143000" cy="76200"/>
            </a:xfrm>
            <a:prstGeom prst="line">
              <a:avLst/>
            </a:prstGeom>
            <a:ln w="50800" cmpd="sng">
              <a:solidFill>
                <a:srgbClr val="800000"/>
              </a:solidFill>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2286000" y="3200400"/>
              <a:ext cx="304800" cy="3048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Oval 55"/>
            <p:cNvSpPr/>
            <p:nvPr/>
          </p:nvSpPr>
          <p:spPr>
            <a:xfrm>
              <a:off x="5943600" y="4800600"/>
              <a:ext cx="304800" cy="3048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Oval 56"/>
            <p:cNvSpPr/>
            <p:nvPr/>
          </p:nvSpPr>
          <p:spPr>
            <a:xfrm>
              <a:off x="3962400" y="4724400"/>
              <a:ext cx="304800" cy="3048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673562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Management Scenario</a:t>
            </a:r>
            <a:endParaRPr lang="en-US" dirty="0"/>
          </a:p>
        </p:txBody>
      </p:sp>
      <p:sp>
        <p:nvSpPr>
          <p:cNvPr id="3" name="Content Placeholder 2"/>
          <p:cNvSpPr>
            <a:spLocks noGrp="1"/>
          </p:cNvSpPr>
          <p:nvPr>
            <p:ph idx="1"/>
          </p:nvPr>
        </p:nvSpPr>
        <p:spPr/>
        <p:txBody>
          <a:bodyPr/>
          <a:lstStyle/>
          <a:p>
            <a:r>
              <a:rPr lang="en-US" dirty="0" smtClean="0"/>
              <a:t>Change Request needs to refer to affected design documents/models</a:t>
            </a:r>
          </a:p>
        </p:txBody>
      </p:sp>
      <p:grpSp>
        <p:nvGrpSpPr>
          <p:cNvPr id="4" name="Group 3"/>
          <p:cNvGrpSpPr/>
          <p:nvPr/>
        </p:nvGrpSpPr>
        <p:grpSpPr>
          <a:xfrm>
            <a:off x="2506398" y="3704322"/>
            <a:ext cx="5951802" cy="2640133"/>
            <a:chOff x="152400" y="1219200"/>
            <a:chExt cx="11531615" cy="5115258"/>
          </a:xfrm>
        </p:grpSpPr>
        <p:sp>
          <p:nvSpPr>
            <p:cNvPr id="5" name="Rectangle 4"/>
            <p:cNvSpPr/>
            <p:nvPr/>
          </p:nvSpPr>
          <p:spPr>
            <a:xfrm>
              <a:off x="304800" y="3886200"/>
              <a:ext cx="4572000" cy="8382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tangle 5"/>
            <p:cNvSpPr/>
            <p:nvPr/>
          </p:nvSpPr>
          <p:spPr>
            <a:xfrm>
              <a:off x="533400" y="1600200"/>
              <a:ext cx="4343400" cy="19812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Picture 4"/>
            <p:cNvPicPr>
              <a:picLocks noChangeAspect="1" noChangeArrowheads="1"/>
            </p:cNvPicPr>
            <p:nvPr/>
          </p:nvPicPr>
          <p:blipFill>
            <a:blip r:embed="rId2" cstate="print"/>
            <a:srcRect l="42827" b="32525"/>
            <a:stretch>
              <a:fillRect/>
            </a:stretch>
          </p:blipFill>
          <p:spPr bwMode="auto">
            <a:xfrm>
              <a:off x="2514600" y="1676400"/>
              <a:ext cx="2279848" cy="1766780"/>
            </a:xfrm>
            <a:prstGeom prst="rect">
              <a:avLst/>
            </a:prstGeom>
            <a:noFill/>
            <a:ln w="9525">
              <a:noFill/>
              <a:miter lim="800000"/>
              <a:headEnd/>
              <a:tailEnd/>
            </a:ln>
          </p:spPr>
        </p:pic>
        <p:pic>
          <p:nvPicPr>
            <p:cNvPr id="8" name="Picture 4"/>
            <p:cNvPicPr>
              <a:picLocks noChangeAspect="1" noChangeArrowheads="1"/>
            </p:cNvPicPr>
            <p:nvPr/>
          </p:nvPicPr>
          <p:blipFill>
            <a:blip r:embed="rId2" cstate="print"/>
            <a:srcRect l="42827" t="77138"/>
            <a:stretch>
              <a:fillRect/>
            </a:stretch>
          </p:blipFill>
          <p:spPr bwMode="auto">
            <a:xfrm>
              <a:off x="2590800" y="4038600"/>
              <a:ext cx="2209800" cy="580239"/>
            </a:xfrm>
            <a:prstGeom prst="rect">
              <a:avLst/>
            </a:prstGeom>
            <a:noFill/>
            <a:ln w="9525">
              <a:noFill/>
              <a:miter lim="800000"/>
              <a:headEnd/>
              <a:tailEnd/>
            </a:ln>
          </p:spPr>
        </p:pic>
        <p:pic>
          <p:nvPicPr>
            <p:cNvPr id="9" name="Picture 4"/>
            <p:cNvPicPr>
              <a:picLocks noChangeAspect="1" noChangeArrowheads="1"/>
            </p:cNvPicPr>
            <p:nvPr/>
          </p:nvPicPr>
          <p:blipFill>
            <a:blip r:embed="rId2" cstate="print"/>
            <a:srcRect r="57173" b="47221"/>
            <a:stretch>
              <a:fillRect/>
            </a:stretch>
          </p:blipFill>
          <p:spPr bwMode="auto">
            <a:xfrm>
              <a:off x="685800" y="1752600"/>
              <a:ext cx="1600793" cy="1295400"/>
            </a:xfrm>
            <a:prstGeom prst="rect">
              <a:avLst/>
            </a:prstGeom>
            <a:noFill/>
            <a:ln w="9525">
              <a:noFill/>
              <a:miter lim="800000"/>
              <a:headEnd/>
              <a:tailEnd/>
            </a:ln>
          </p:spPr>
        </p:pic>
        <p:pic>
          <p:nvPicPr>
            <p:cNvPr id="10" name="Picture 4"/>
            <p:cNvPicPr>
              <a:picLocks noChangeAspect="1" noChangeArrowheads="1"/>
            </p:cNvPicPr>
            <p:nvPr/>
          </p:nvPicPr>
          <p:blipFill>
            <a:blip r:embed="rId2" cstate="print"/>
            <a:srcRect t="77138" r="57173"/>
            <a:stretch>
              <a:fillRect/>
            </a:stretch>
          </p:blipFill>
          <p:spPr bwMode="auto">
            <a:xfrm>
              <a:off x="457200" y="4038600"/>
              <a:ext cx="1447800" cy="507500"/>
            </a:xfrm>
            <a:prstGeom prst="rect">
              <a:avLst/>
            </a:prstGeom>
            <a:noFill/>
            <a:ln w="9525">
              <a:noFill/>
              <a:miter lim="800000"/>
              <a:headEnd/>
              <a:tailEnd/>
            </a:ln>
          </p:spPr>
        </p:pic>
        <p:sp>
          <p:nvSpPr>
            <p:cNvPr id="11" name="TextBox 10"/>
            <p:cNvSpPr txBox="1"/>
            <p:nvPr/>
          </p:nvSpPr>
          <p:spPr>
            <a:xfrm>
              <a:off x="685800" y="1295400"/>
              <a:ext cx="2743200" cy="536686"/>
            </a:xfrm>
            <a:prstGeom prst="rect">
              <a:avLst/>
            </a:prstGeom>
            <a:noFill/>
          </p:spPr>
          <p:txBody>
            <a:bodyPr wrap="square" rtlCol="0">
              <a:spAutoFit/>
            </a:bodyPr>
            <a:lstStyle/>
            <a:p>
              <a:r>
                <a:rPr lang="de-DE" sz="1200" dirty="0" smtClean="0"/>
                <a:t>Requirements</a:t>
              </a:r>
              <a:endParaRPr lang="de-DE" sz="1200" dirty="0"/>
            </a:p>
          </p:txBody>
        </p:sp>
        <p:sp>
          <p:nvSpPr>
            <p:cNvPr id="12" name="TextBox 11"/>
            <p:cNvSpPr txBox="1"/>
            <p:nvPr/>
          </p:nvSpPr>
          <p:spPr>
            <a:xfrm>
              <a:off x="304800" y="3581400"/>
              <a:ext cx="2743200" cy="536686"/>
            </a:xfrm>
            <a:prstGeom prst="rect">
              <a:avLst/>
            </a:prstGeom>
            <a:noFill/>
          </p:spPr>
          <p:txBody>
            <a:bodyPr wrap="square" rtlCol="0">
              <a:spAutoFit/>
            </a:bodyPr>
            <a:lstStyle/>
            <a:p>
              <a:r>
                <a:rPr lang="de-DE" sz="1200" dirty="0" smtClean="0"/>
                <a:t>Test Cases</a:t>
              </a:r>
              <a:endParaRPr lang="de-DE" sz="1200" dirty="0"/>
            </a:p>
          </p:txBody>
        </p:sp>
        <p:sp>
          <p:nvSpPr>
            <p:cNvPr id="13" name="TextBox 12"/>
            <p:cNvSpPr txBox="1"/>
            <p:nvPr/>
          </p:nvSpPr>
          <p:spPr>
            <a:xfrm>
              <a:off x="6781800" y="1828800"/>
              <a:ext cx="1981200" cy="369332"/>
            </a:xfrm>
            <a:prstGeom prst="rect">
              <a:avLst/>
            </a:prstGeom>
            <a:noFill/>
          </p:spPr>
          <p:txBody>
            <a:bodyPr wrap="square" rtlCol="0">
              <a:spAutoFit/>
            </a:bodyPr>
            <a:lstStyle/>
            <a:p>
              <a:r>
                <a:rPr lang="de-DE" dirty="0" smtClean="0"/>
                <a:t>Simulation Model</a:t>
              </a:r>
              <a:endParaRPr lang="de-DE" dirty="0"/>
            </a:p>
          </p:txBody>
        </p:sp>
        <p:sp>
          <p:nvSpPr>
            <p:cNvPr id="14" name="TextBox 13"/>
            <p:cNvSpPr txBox="1"/>
            <p:nvPr/>
          </p:nvSpPr>
          <p:spPr>
            <a:xfrm>
              <a:off x="6553200" y="4419599"/>
              <a:ext cx="1981200" cy="894476"/>
            </a:xfrm>
            <a:prstGeom prst="rect">
              <a:avLst/>
            </a:prstGeom>
            <a:noFill/>
          </p:spPr>
          <p:txBody>
            <a:bodyPr wrap="square" rtlCol="0">
              <a:spAutoFit/>
            </a:bodyPr>
            <a:lstStyle/>
            <a:p>
              <a:r>
                <a:rPr lang="de-DE" sz="1200" dirty="0" smtClean="0"/>
                <a:t>Geometry </a:t>
              </a:r>
              <a:r>
                <a:rPr lang="de-DE" sz="1200" dirty="0" smtClean="0"/>
                <a:t>Model</a:t>
              </a:r>
              <a:endParaRPr lang="de-DE" sz="1200" dirty="0"/>
            </a:p>
          </p:txBody>
        </p:sp>
        <p:cxnSp>
          <p:nvCxnSpPr>
            <p:cNvPr id="15" name="Straight Connector 14"/>
            <p:cNvCxnSpPr/>
            <p:nvPr/>
          </p:nvCxnSpPr>
          <p:spPr>
            <a:xfrm flipH="1">
              <a:off x="1371600" y="2895600"/>
              <a:ext cx="228600" cy="13716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3048000" y="3124200"/>
              <a:ext cx="228600" cy="13716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1447800" y="5218331"/>
              <a:ext cx="2438400" cy="4572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Box 17"/>
            <p:cNvSpPr txBox="1"/>
            <p:nvPr/>
          </p:nvSpPr>
          <p:spPr>
            <a:xfrm>
              <a:off x="152400" y="5029201"/>
              <a:ext cx="1371601" cy="1252266"/>
            </a:xfrm>
            <a:prstGeom prst="rect">
              <a:avLst/>
            </a:prstGeom>
            <a:noFill/>
          </p:spPr>
          <p:txBody>
            <a:bodyPr wrap="square" rtlCol="0">
              <a:spAutoFit/>
            </a:bodyPr>
            <a:lstStyle/>
            <a:p>
              <a:pPr algn="ctr"/>
              <a:r>
                <a:rPr lang="de-DE" sz="1200" dirty="0" smtClean="0"/>
                <a:t>System Architecture</a:t>
              </a:r>
              <a:endParaRPr lang="de-DE" sz="1200" dirty="0"/>
            </a:p>
          </p:txBody>
        </p:sp>
        <p:sp>
          <p:nvSpPr>
            <p:cNvPr id="19" name="Rectangle 18"/>
            <p:cNvSpPr/>
            <p:nvPr/>
          </p:nvSpPr>
          <p:spPr>
            <a:xfrm>
              <a:off x="6248400" y="1219200"/>
              <a:ext cx="2286000" cy="5334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20" name="Group 41"/>
            <p:cNvGrpSpPr/>
            <p:nvPr/>
          </p:nvGrpSpPr>
          <p:grpSpPr>
            <a:xfrm>
              <a:off x="6400800" y="1371600"/>
              <a:ext cx="1981200" cy="228600"/>
              <a:chOff x="533400" y="5257800"/>
              <a:chExt cx="1981200" cy="228600"/>
            </a:xfrm>
          </p:grpSpPr>
          <p:sp>
            <p:nvSpPr>
              <p:cNvPr id="42" name="Rectangle 41"/>
              <p:cNvSpPr/>
              <p:nvPr/>
            </p:nvSpPr>
            <p:spPr>
              <a:xfrm>
                <a:off x="533400" y="5257800"/>
                <a:ext cx="609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tangle 42"/>
              <p:cNvSpPr/>
              <p:nvPr/>
            </p:nvSpPr>
            <p:spPr>
              <a:xfrm>
                <a:off x="1219200" y="5257800"/>
                <a:ext cx="609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tangle 43"/>
              <p:cNvSpPr/>
              <p:nvPr/>
            </p:nvSpPr>
            <p:spPr>
              <a:xfrm>
                <a:off x="1905000" y="5257800"/>
                <a:ext cx="609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1" name="TextBox 20"/>
            <p:cNvSpPr txBox="1"/>
            <p:nvPr/>
          </p:nvSpPr>
          <p:spPr>
            <a:xfrm>
              <a:off x="4648200" y="1219200"/>
              <a:ext cx="1600201" cy="536686"/>
            </a:xfrm>
            <a:prstGeom prst="rect">
              <a:avLst/>
            </a:prstGeom>
            <a:noFill/>
          </p:spPr>
          <p:txBody>
            <a:bodyPr wrap="square" rtlCol="0">
              <a:spAutoFit/>
            </a:bodyPr>
            <a:lstStyle/>
            <a:p>
              <a:pPr algn="r"/>
              <a:r>
                <a:rPr lang="de-DE" sz="1200" dirty="0" smtClean="0"/>
                <a:t>Software</a:t>
              </a:r>
              <a:endParaRPr lang="de-DE" sz="1200" dirty="0"/>
            </a:p>
          </p:txBody>
        </p:sp>
        <p:cxnSp>
          <p:nvCxnSpPr>
            <p:cNvPr id="22" name="Straight Connector 21"/>
            <p:cNvCxnSpPr/>
            <p:nvPr/>
          </p:nvCxnSpPr>
          <p:spPr>
            <a:xfrm flipV="1">
              <a:off x="2667000" y="1524000"/>
              <a:ext cx="3886200" cy="39624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981200" y="2895600"/>
              <a:ext cx="76200" cy="25908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4267200" y="1524000"/>
              <a:ext cx="2286000" cy="6096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grpSp>
          <p:nvGrpSpPr>
            <p:cNvPr id="25" name="Group 23"/>
            <p:cNvGrpSpPr/>
            <p:nvPr/>
          </p:nvGrpSpPr>
          <p:grpSpPr>
            <a:xfrm>
              <a:off x="1676400" y="5332631"/>
              <a:ext cx="1981200" cy="228600"/>
              <a:chOff x="3886200" y="3200400"/>
              <a:chExt cx="1981200" cy="228600"/>
            </a:xfrm>
          </p:grpSpPr>
          <p:sp>
            <p:nvSpPr>
              <p:cNvPr id="39" name="Rectangle 38"/>
              <p:cNvSpPr/>
              <p:nvPr/>
            </p:nvSpPr>
            <p:spPr>
              <a:xfrm>
                <a:off x="3886200" y="3200400"/>
                <a:ext cx="609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tangle 39"/>
              <p:cNvSpPr/>
              <p:nvPr/>
            </p:nvSpPr>
            <p:spPr>
              <a:xfrm>
                <a:off x="4572000" y="3200400"/>
                <a:ext cx="609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tangle 40"/>
              <p:cNvSpPr/>
              <p:nvPr/>
            </p:nvSpPr>
            <p:spPr>
              <a:xfrm>
                <a:off x="5257800" y="3200400"/>
                <a:ext cx="609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6" name="Rectangle 25"/>
            <p:cNvSpPr/>
            <p:nvPr/>
          </p:nvSpPr>
          <p:spPr>
            <a:xfrm>
              <a:off x="7619997" y="4724401"/>
              <a:ext cx="4064018" cy="1610057"/>
            </a:xfrm>
            <a:prstGeom prst="rect">
              <a:avLst/>
            </a:prstGeom>
          </p:spPr>
          <p:txBody>
            <a:bodyPr wrap="square">
              <a:spAutoFit/>
            </a:bodyPr>
            <a:lstStyle/>
            <a:p>
              <a:r>
                <a:rPr lang="en-US" sz="800" dirty="0" smtClean="0">
                  <a:solidFill>
                    <a:schemeClr val="bg1">
                      <a:lumMod val="65000"/>
                    </a:schemeClr>
                  </a:solidFill>
                </a:rPr>
                <a:t>"NX7-HD3D-car-300dpi" by </a:t>
              </a:r>
              <a:r>
                <a:rPr lang="en-US" sz="800" dirty="0" err="1" smtClean="0">
                  <a:solidFill>
                    <a:schemeClr val="bg1">
                      <a:lumMod val="65000"/>
                    </a:schemeClr>
                  </a:solidFill>
                </a:rPr>
                <a:t>Jsarfati</a:t>
              </a:r>
              <a:r>
                <a:rPr lang="en-US" sz="800" dirty="0" smtClean="0">
                  <a:solidFill>
                    <a:schemeClr val="bg1">
                      <a:lumMod val="65000"/>
                    </a:schemeClr>
                  </a:solidFill>
                </a:rPr>
                <a:t> - Own work. Licensed under Creative Commons Attribution 3.0 via Wikimedia Commons - http://commons.wikimedia.org/wiki/File:NX7-HD3D-car-300dpi.jpg#mediaviewer/File:NX7-HD3D-car-300dpi.jpg</a:t>
              </a:r>
              <a:endParaRPr lang="de-DE" sz="800" dirty="0">
                <a:solidFill>
                  <a:schemeClr val="bg1">
                    <a:lumMod val="65000"/>
                  </a:schemeClr>
                </a:solidFill>
              </a:endParaRPr>
            </a:p>
          </p:txBody>
        </p:sp>
        <p:grpSp>
          <p:nvGrpSpPr>
            <p:cNvPr id="27" name="Group 61"/>
            <p:cNvGrpSpPr/>
            <p:nvPr/>
          </p:nvGrpSpPr>
          <p:grpSpPr>
            <a:xfrm>
              <a:off x="5486400" y="4724400"/>
              <a:ext cx="2133600" cy="1219200"/>
              <a:chOff x="6096000" y="4724400"/>
              <a:chExt cx="2133600" cy="1219200"/>
            </a:xfrm>
          </p:grpSpPr>
          <p:sp>
            <p:nvSpPr>
              <p:cNvPr id="37" name="Rectangle 36"/>
              <p:cNvSpPr/>
              <p:nvPr/>
            </p:nvSpPr>
            <p:spPr>
              <a:xfrm>
                <a:off x="6096000" y="4724400"/>
                <a:ext cx="2133600" cy="12192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pic>
            <p:nvPicPr>
              <p:cNvPr id="38" name="Picture 2" descr="http://upload.wikimedia.org/wikipedia/commons/0/09/NX7-HD3D-car-300dpi.jpg"/>
              <p:cNvPicPr>
                <a:picLocks noChangeAspect="1" noChangeArrowheads="1"/>
              </p:cNvPicPr>
              <p:nvPr/>
            </p:nvPicPr>
            <p:blipFill>
              <a:blip r:embed="rId3" cstate="print"/>
              <a:srcRect/>
              <a:stretch>
                <a:fillRect/>
              </a:stretch>
            </p:blipFill>
            <p:spPr bwMode="auto">
              <a:xfrm>
                <a:off x="6277977" y="4781907"/>
                <a:ext cx="1769647" cy="1104186"/>
              </a:xfrm>
              <a:prstGeom prst="rect">
                <a:avLst/>
              </a:prstGeom>
              <a:noFill/>
            </p:spPr>
          </p:pic>
        </p:grpSp>
        <p:cxnSp>
          <p:nvCxnSpPr>
            <p:cNvPr id="28" name="Straight Connector 27"/>
            <p:cNvCxnSpPr/>
            <p:nvPr/>
          </p:nvCxnSpPr>
          <p:spPr>
            <a:xfrm flipH="1" flipV="1">
              <a:off x="4343400" y="2971800"/>
              <a:ext cx="1905000" cy="18288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10" idx="2"/>
            </p:cNvCxnSpPr>
            <p:nvPr/>
          </p:nvCxnSpPr>
          <p:spPr>
            <a:xfrm flipH="1" flipV="1">
              <a:off x="1181100" y="4546100"/>
              <a:ext cx="4762500" cy="9403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3352800" y="5105400"/>
              <a:ext cx="2667000" cy="3810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grpSp>
          <p:nvGrpSpPr>
            <p:cNvPr id="31" name="Group 64"/>
            <p:cNvGrpSpPr/>
            <p:nvPr/>
          </p:nvGrpSpPr>
          <p:grpSpPr>
            <a:xfrm>
              <a:off x="6477000" y="2133600"/>
              <a:ext cx="2057400" cy="2133600"/>
              <a:chOff x="6019800" y="2314575"/>
              <a:chExt cx="2057400" cy="2133600"/>
            </a:xfrm>
          </p:grpSpPr>
          <p:sp>
            <p:nvSpPr>
              <p:cNvPr id="35" name="Rectangle 34"/>
              <p:cNvSpPr/>
              <p:nvPr/>
            </p:nvSpPr>
            <p:spPr>
              <a:xfrm>
                <a:off x="6019800" y="2314575"/>
                <a:ext cx="2057400" cy="21336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36" name="Picture 4" descr="http://upload.wikimedia.org/wikipedia/commons/d/d9/Auto2.jpg"/>
              <p:cNvPicPr>
                <a:picLocks noChangeAspect="1" noChangeArrowheads="1"/>
              </p:cNvPicPr>
              <p:nvPr/>
            </p:nvPicPr>
            <p:blipFill>
              <a:blip r:embed="rId4" cstate="print"/>
              <a:srcRect/>
              <a:stretch>
                <a:fillRect/>
              </a:stretch>
            </p:blipFill>
            <p:spPr bwMode="auto">
              <a:xfrm>
                <a:off x="6216521" y="2362200"/>
                <a:ext cx="1663959" cy="2038351"/>
              </a:xfrm>
              <a:prstGeom prst="rect">
                <a:avLst/>
              </a:prstGeom>
              <a:noFill/>
            </p:spPr>
          </p:pic>
        </p:grpSp>
        <p:cxnSp>
          <p:nvCxnSpPr>
            <p:cNvPr id="32" name="Straight Connector 31"/>
            <p:cNvCxnSpPr/>
            <p:nvPr/>
          </p:nvCxnSpPr>
          <p:spPr>
            <a:xfrm flipH="1">
              <a:off x="4495800" y="3733800"/>
              <a:ext cx="2286000" cy="7620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flipV="1">
              <a:off x="6553200" y="1524000"/>
              <a:ext cx="304800" cy="9906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6248400" y="4114800"/>
              <a:ext cx="762000" cy="685800"/>
            </a:xfrm>
            <a:prstGeom prst="line">
              <a:avLst/>
            </a:prstGeom>
            <a:ln w="38100">
              <a:solidFill>
                <a:schemeClr val="tx2">
                  <a:lumMod val="75000"/>
                </a:schemeClr>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grpSp>
      <p:sp>
        <p:nvSpPr>
          <p:cNvPr id="45" name="Rectangle 44"/>
          <p:cNvSpPr/>
          <p:nvPr/>
        </p:nvSpPr>
        <p:spPr>
          <a:xfrm>
            <a:off x="609600" y="3429019"/>
            <a:ext cx="1179871" cy="27530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6" name="TextBox 45"/>
          <p:cNvSpPr txBox="1"/>
          <p:nvPr/>
        </p:nvSpPr>
        <p:spPr>
          <a:xfrm>
            <a:off x="228600" y="2808145"/>
            <a:ext cx="1394032" cy="646331"/>
          </a:xfrm>
          <a:prstGeom prst="rect">
            <a:avLst/>
          </a:prstGeom>
          <a:noFill/>
        </p:spPr>
        <p:txBody>
          <a:bodyPr wrap="square" rtlCol="0">
            <a:spAutoFit/>
          </a:bodyPr>
          <a:lstStyle/>
          <a:p>
            <a:pPr algn="r"/>
            <a:r>
              <a:rPr lang="de-DE" dirty="0" smtClean="0"/>
              <a:t>Change Request</a:t>
            </a:r>
            <a:endParaRPr lang="de-DE" dirty="0"/>
          </a:p>
        </p:txBody>
      </p:sp>
      <p:cxnSp>
        <p:nvCxnSpPr>
          <p:cNvPr id="47" name="Straight Connector 46"/>
          <p:cNvCxnSpPr/>
          <p:nvPr/>
        </p:nvCxnSpPr>
        <p:spPr>
          <a:xfrm>
            <a:off x="1600200" y="3566670"/>
            <a:ext cx="1181501" cy="1160206"/>
          </a:xfrm>
          <a:prstGeom prst="line">
            <a:avLst/>
          </a:prstGeom>
          <a:ln w="38100">
            <a:solidFill>
              <a:schemeClr val="tx1"/>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endCxn id="18" idx="1"/>
          </p:cNvCxnSpPr>
          <p:nvPr/>
        </p:nvCxnSpPr>
        <p:spPr>
          <a:xfrm>
            <a:off x="1600200" y="3566670"/>
            <a:ext cx="906198" cy="2427270"/>
          </a:xfrm>
          <a:prstGeom prst="line">
            <a:avLst/>
          </a:prstGeom>
          <a:ln w="38100">
            <a:solidFill>
              <a:schemeClr val="tx1"/>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600200" y="3566670"/>
            <a:ext cx="4272041" cy="275303"/>
          </a:xfrm>
          <a:prstGeom prst="line">
            <a:avLst/>
          </a:prstGeom>
          <a:ln w="38100">
            <a:solidFill>
              <a:schemeClr val="tx1"/>
            </a:solidFill>
            <a:prstDash val="sysDash"/>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2190950" y="3276600"/>
            <a:ext cx="6419650" cy="3200400"/>
          </a:xfrm>
          <a:prstGeom prst="rect">
            <a:avLst/>
          </a:prstGeom>
          <a:solidFill>
            <a:schemeClr val="accent1">
              <a:alpha val="2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9717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Status Quo concerning Traceability Links</a:t>
            </a:r>
            <a:endParaRPr lang="de-DE" dirty="0"/>
          </a:p>
        </p:txBody>
      </p:sp>
      <p:sp>
        <p:nvSpPr>
          <p:cNvPr id="3" name="Content Placeholder 2"/>
          <p:cNvSpPr>
            <a:spLocks noGrp="1"/>
          </p:cNvSpPr>
          <p:nvPr>
            <p:ph idx="1"/>
          </p:nvPr>
        </p:nvSpPr>
        <p:spPr>
          <a:xfrm>
            <a:off x="457200" y="5151437"/>
            <a:ext cx="8229600" cy="1096963"/>
          </a:xfrm>
          <a:solidFill>
            <a:srgbClr val="C00000"/>
          </a:solidFill>
        </p:spPr>
        <p:txBody>
          <a:bodyPr>
            <a:normAutofit fontScale="92500" lnSpcReduction="20000"/>
          </a:bodyPr>
          <a:lstStyle/>
          <a:p>
            <a:r>
              <a:rPr lang="de-DE" dirty="0" smtClean="0">
                <a:solidFill>
                  <a:schemeClr val="bg1"/>
                </a:solidFill>
              </a:rPr>
              <a:t>No cross-disciplinary traceability</a:t>
            </a:r>
          </a:p>
          <a:p>
            <a:r>
              <a:rPr lang="de-DE" dirty="0" smtClean="0">
                <a:solidFill>
                  <a:schemeClr val="bg1"/>
                </a:solidFill>
              </a:rPr>
              <a:t>Different (proprietary data formats)</a:t>
            </a:r>
          </a:p>
          <a:p>
            <a:r>
              <a:rPr lang="de-DE" dirty="0" smtClean="0">
                <a:solidFill>
                  <a:schemeClr val="bg1"/>
                </a:solidFill>
              </a:rPr>
              <a:t>Need to capture the graph in a common data format</a:t>
            </a:r>
          </a:p>
          <a:p>
            <a:endParaRPr lang="de-DE" dirty="0"/>
          </a:p>
        </p:txBody>
      </p:sp>
      <p:pic>
        <p:nvPicPr>
          <p:cNvPr id="6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1" y="1447800"/>
            <a:ext cx="4572000" cy="2908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8" name="TextBox 67"/>
          <p:cNvSpPr txBox="1"/>
          <p:nvPr/>
        </p:nvSpPr>
        <p:spPr>
          <a:xfrm>
            <a:off x="533400" y="2194882"/>
            <a:ext cx="1693092" cy="830997"/>
          </a:xfrm>
          <a:prstGeom prst="rect">
            <a:avLst/>
          </a:prstGeom>
          <a:noFill/>
        </p:spPr>
        <p:txBody>
          <a:bodyPr wrap="none" rtlCol="0">
            <a:spAutoFit/>
          </a:bodyPr>
          <a:lstStyle/>
          <a:p>
            <a:r>
              <a:rPr lang="de-DE" sz="2400" b="1" dirty="0" smtClean="0"/>
              <a:t>Systems </a:t>
            </a:r>
          </a:p>
          <a:p>
            <a:r>
              <a:rPr lang="de-DE" sz="2400" b="1" dirty="0" smtClean="0"/>
              <a:t>Engineering</a:t>
            </a:r>
            <a:endParaRPr lang="de-DE" sz="2400" b="1" dirty="0"/>
          </a:p>
        </p:txBody>
      </p:sp>
      <p:sp>
        <p:nvSpPr>
          <p:cNvPr id="69" name="TextBox 68"/>
          <p:cNvSpPr txBox="1"/>
          <p:nvPr/>
        </p:nvSpPr>
        <p:spPr>
          <a:xfrm>
            <a:off x="3886200" y="4245079"/>
            <a:ext cx="1718547" cy="830997"/>
          </a:xfrm>
          <a:prstGeom prst="rect">
            <a:avLst/>
          </a:prstGeom>
          <a:noFill/>
        </p:spPr>
        <p:txBody>
          <a:bodyPr wrap="none" rtlCol="0">
            <a:spAutoFit/>
          </a:bodyPr>
          <a:lstStyle/>
          <a:p>
            <a:r>
              <a:rPr lang="de-DE" sz="2400" b="1" dirty="0" smtClean="0"/>
              <a:t>Mechanical </a:t>
            </a:r>
          </a:p>
          <a:p>
            <a:r>
              <a:rPr lang="de-DE" sz="2400" b="1" dirty="0" smtClean="0"/>
              <a:t>Engineering</a:t>
            </a:r>
            <a:endParaRPr lang="de-DE" sz="2400" b="1" dirty="0"/>
          </a:p>
        </p:txBody>
      </p:sp>
      <p:sp>
        <p:nvSpPr>
          <p:cNvPr id="70" name="TextBox 69"/>
          <p:cNvSpPr txBox="1"/>
          <p:nvPr/>
        </p:nvSpPr>
        <p:spPr>
          <a:xfrm>
            <a:off x="6778501" y="2756254"/>
            <a:ext cx="1625766" cy="830997"/>
          </a:xfrm>
          <a:prstGeom prst="rect">
            <a:avLst/>
          </a:prstGeom>
          <a:noFill/>
        </p:spPr>
        <p:txBody>
          <a:bodyPr wrap="none" rtlCol="0">
            <a:spAutoFit/>
          </a:bodyPr>
          <a:lstStyle/>
          <a:p>
            <a:r>
              <a:rPr lang="de-DE" sz="2400" b="1" dirty="0" smtClean="0"/>
              <a:t>Embedded </a:t>
            </a:r>
          </a:p>
          <a:p>
            <a:r>
              <a:rPr lang="de-DE" sz="2400" b="1" dirty="0" smtClean="0"/>
              <a:t>systems</a:t>
            </a:r>
            <a:endParaRPr lang="de-DE" sz="2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Derived Requirements supporting </a:t>
            </a:r>
            <a:r>
              <a:rPr lang="en-US" dirty="0" err="1" smtClean="0"/>
              <a:t>Req</a:t>
            </a:r>
            <a:r>
              <a:rPr lang="en-US" dirty="0" smtClean="0"/>
              <a:t> #5</a:t>
            </a:r>
            <a:endParaRPr lang="en-US" dirty="0"/>
          </a:p>
        </p:txBody>
      </p:sp>
      <p:sp>
        <p:nvSpPr>
          <p:cNvPr id="3" name="Content Placeholder 2"/>
          <p:cNvSpPr>
            <a:spLocks noGrp="1"/>
          </p:cNvSpPr>
          <p:nvPr>
            <p:ph idx="1"/>
          </p:nvPr>
        </p:nvSpPr>
        <p:spPr/>
        <p:txBody>
          <a:bodyPr>
            <a:normAutofit/>
          </a:bodyPr>
          <a:lstStyle/>
          <a:p>
            <a:r>
              <a:rPr lang="en-US" dirty="0"/>
              <a:t>System Modeling Environment (SME</a:t>
            </a:r>
            <a:r>
              <a:rPr lang="en-US" dirty="0" smtClean="0"/>
              <a:t>) should </a:t>
            </a:r>
            <a:r>
              <a:rPr lang="en-US" dirty="0" smtClean="0"/>
              <a:t>use:</a:t>
            </a:r>
          </a:p>
          <a:p>
            <a:pPr lvl="1"/>
            <a:r>
              <a:rPr lang="en-US" sz="2400" dirty="0" smtClean="0"/>
              <a:t>a </a:t>
            </a:r>
            <a:r>
              <a:rPr lang="en-US" sz="2400" dirty="0" smtClean="0"/>
              <a:t>data format suitable for describing </a:t>
            </a:r>
            <a:r>
              <a:rPr lang="en-US" sz="2400" b="1" dirty="0" smtClean="0"/>
              <a:t>graphs</a:t>
            </a:r>
          </a:p>
          <a:p>
            <a:pPr lvl="1"/>
            <a:r>
              <a:rPr lang="en-US" sz="2400" dirty="0"/>
              <a:t>a </a:t>
            </a:r>
            <a:r>
              <a:rPr lang="en-US" sz="2400" b="1" dirty="0"/>
              <a:t>non-proprietary</a:t>
            </a:r>
            <a:r>
              <a:rPr lang="en-US" sz="2400" dirty="0"/>
              <a:t> data </a:t>
            </a:r>
            <a:r>
              <a:rPr lang="en-US" sz="2400" dirty="0" smtClean="0"/>
              <a:t>format</a:t>
            </a:r>
            <a:endParaRPr lang="en-US" sz="2400" dirty="0" smtClean="0"/>
          </a:p>
          <a:p>
            <a:pPr lvl="1"/>
            <a:r>
              <a:rPr lang="en-US" sz="2400" dirty="0"/>
              <a:t>a </a:t>
            </a:r>
            <a:r>
              <a:rPr lang="en-US" sz="2400" b="1" dirty="0"/>
              <a:t>widely adopted </a:t>
            </a:r>
            <a:r>
              <a:rPr lang="en-US" sz="2400" dirty="0" smtClean="0"/>
              <a:t>data format</a:t>
            </a:r>
            <a:endParaRPr lang="en-US" sz="2400" dirty="0" smtClean="0"/>
          </a:p>
          <a:p>
            <a:endParaRPr lang="en-US" dirty="0" smtClean="0"/>
          </a:p>
          <a:p>
            <a:endParaRPr lang="en-US" dirty="0" smtClean="0"/>
          </a:p>
          <a:p>
            <a:pPr lvl="1"/>
            <a:endParaRPr lang="en-US" dirty="0"/>
          </a:p>
        </p:txBody>
      </p:sp>
      <p:sp>
        <p:nvSpPr>
          <p:cNvPr id="5" name="Slide Number Placeholder 4"/>
          <p:cNvSpPr>
            <a:spLocks noGrp="1"/>
          </p:cNvSpPr>
          <p:nvPr>
            <p:ph type="sldNum" sz="quarter" idx="12"/>
          </p:nvPr>
        </p:nvSpPr>
        <p:spPr/>
        <p:txBody>
          <a:bodyPr/>
          <a:lstStyle/>
          <a:p>
            <a:fld id="{C5805B90-9F2A-4B13-8C25-1293035F475D}" type="slidenum">
              <a:rPr lang="en-US" smtClean="0"/>
              <a:pPr/>
              <a:t>9</a:t>
            </a:fld>
            <a:endParaRPr lang="en-US"/>
          </a:p>
        </p:txBody>
      </p:sp>
      <p:sp>
        <p:nvSpPr>
          <p:cNvPr id="6" name="Content Placeholder 2"/>
          <p:cNvSpPr txBox="1">
            <a:spLocks/>
          </p:cNvSpPr>
          <p:nvPr/>
        </p:nvSpPr>
        <p:spPr>
          <a:xfrm>
            <a:off x="457200" y="4953000"/>
            <a:ext cx="8229600" cy="1096963"/>
          </a:xfrm>
          <a:prstGeom prst="rect">
            <a:avLst/>
          </a:prstGeom>
          <a:solidFill>
            <a:srgbClr val="C00000"/>
          </a:solidFill>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DE" dirty="0" smtClean="0">
                <a:solidFill>
                  <a:schemeClr val="bg1"/>
                </a:solidFill>
              </a:rPr>
              <a:t>Choice of data format critical</a:t>
            </a:r>
          </a:p>
          <a:p>
            <a:r>
              <a:rPr lang="de-DE" dirty="0">
                <a:solidFill>
                  <a:schemeClr val="bg1"/>
                </a:solidFill>
              </a:rPr>
              <a:t>Choice of data </a:t>
            </a:r>
            <a:r>
              <a:rPr lang="de-DE" dirty="0" smtClean="0">
                <a:solidFill>
                  <a:schemeClr val="bg1"/>
                </a:solidFill>
              </a:rPr>
              <a:t>format will influence the choice of related standards such as for metamodeling and querying</a:t>
            </a:r>
          </a:p>
        </p:txBody>
      </p:sp>
    </p:spTree>
    <p:extLst>
      <p:ext uri="{BB962C8B-B14F-4D97-AF65-F5344CB8AC3E}">
        <p14:creationId xmlns:p14="http://schemas.microsoft.com/office/powerpoint/2010/main" val="1221724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1373</Words>
  <Application>Microsoft Office PowerPoint</Application>
  <PresentationFormat>On-screen Show (4:3)</PresentationFormat>
  <Paragraphs>198</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SysML v2 Model Interoperability  &amp; Standard API Requirements</vt:lpstr>
      <vt:lpstr>Systems Modeling Environment Conceptual Architecture</vt:lpstr>
      <vt:lpstr>PowerPoint Presentation</vt:lpstr>
      <vt:lpstr>Preliminary Driving Requirement #5</vt:lpstr>
      <vt:lpstr>Example</vt:lpstr>
      <vt:lpstr>Why do we need Traceability Links?</vt:lpstr>
      <vt:lpstr>Change Management Scenario</vt:lpstr>
      <vt:lpstr>Status Quo concerning Traceability Links</vt:lpstr>
      <vt:lpstr>Derived Requirements supporting Req #5</vt:lpstr>
      <vt:lpstr>Specific Requirement supporting Req #5</vt:lpstr>
      <vt:lpstr>Discipline-specific standards for RDF data</vt:lpstr>
      <vt:lpstr>Specific Requirement supporting Req #5</vt:lpstr>
      <vt:lpstr>Example</vt:lpstr>
      <vt:lpstr>Converting SysML into OSLC Standard</vt:lpstr>
      <vt:lpstr>Standards for cross-disciplinary links</vt:lpstr>
      <vt:lpstr>Short/middle/long term plans for supporting Req #5</vt:lpstr>
      <vt:lpstr>Preliminary Driving Requirement #6</vt:lpstr>
      <vt:lpstr>SysML Tool APIs Status Quo</vt:lpstr>
      <vt:lpstr>Derived Requirements supporting Req #6a</vt:lpstr>
      <vt:lpstr>Specific Requirements supporting Web API</vt:lpstr>
      <vt:lpstr>LDP Example</vt:lpstr>
      <vt:lpstr>Specific Requirements supporting API for complex queries</vt:lpstr>
      <vt:lpstr>SPARQL Example</vt:lpstr>
      <vt:lpstr>Short/middle/long term plans</vt:lpstr>
      <vt:lpstr>TODO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Axel</dc:creator>
  <cp:lastModifiedBy>Axel Reichwein</cp:lastModifiedBy>
  <cp:revision>21</cp:revision>
  <dcterms:created xsi:type="dcterms:W3CDTF">2015-12-09T05:35:00Z</dcterms:created>
  <dcterms:modified xsi:type="dcterms:W3CDTF">2015-12-10T21:53:19Z</dcterms:modified>
</cp:coreProperties>
</file>