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3" r:id="rId1"/>
  </p:sldMasterIdLst>
  <p:notesMasterIdLst>
    <p:notesMasterId r:id="rId17"/>
  </p:notesMasterIdLst>
  <p:sldIdLst>
    <p:sldId id="374" r:id="rId2"/>
    <p:sldId id="378" r:id="rId3"/>
    <p:sldId id="431" r:id="rId4"/>
    <p:sldId id="433" r:id="rId5"/>
    <p:sldId id="434" r:id="rId6"/>
    <p:sldId id="436" r:id="rId7"/>
    <p:sldId id="442" r:id="rId8"/>
    <p:sldId id="439" r:id="rId9"/>
    <p:sldId id="441" r:id="rId10"/>
    <p:sldId id="440" r:id="rId11"/>
    <p:sldId id="438" r:id="rId12"/>
    <p:sldId id="437" r:id="rId13"/>
    <p:sldId id="443" r:id="rId14"/>
    <p:sldId id="430" r:id="rId15"/>
    <p:sldId id="3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0" autoAdjust="0"/>
    <p:restoredTop sz="84519" autoAdjust="0"/>
  </p:normalViewPr>
  <p:slideViewPr>
    <p:cSldViewPr snapToGrid="0" snapToObjects="1">
      <p:cViewPr varScale="1">
        <p:scale>
          <a:sx n="87" d="100"/>
          <a:sy n="87" d="100"/>
        </p:scale>
        <p:origin x="4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731-7542-413D-8677-A1A0948ED28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4C75-5B16-4A56-89E1-3BB70F644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2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5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Magic Draw using a Teamwork Server provided my No Magic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2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62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Once the Requirements and Glossary terms are stable, they are moved to the SysML v2 RFP</a:t>
            </a:r>
            <a:r>
              <a:rPr lang="en-US" baseline="0" dirty="0" smtClean="0"/>
              <a:t> area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Each of the work areas have a hyperlink to their Wiki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FF2C-D5FD-4E7B-8C55-D9498848F7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66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 Reference list</a:t>
            </a:r>
            <a:r>
              <a:rPr lang="en-US" baseline="0" dirty="0" smtClean="0"/>
              <a:t> and glossary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89182"/>
            <a:ext cx="8042276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522" y="1523999"/>
            <a:ext cx="7089289" cy="1724867"/>
          </a:xfrm>
        </p:spPr>
        <p:txBody>
          <a:bodyPr/>
          <a:lstStyle/>
          <a:p>
            <a:r>
              <a:rPr lang="en-US" sz="4000" dirty="0" smtClean="0"/>
              <a:t>Systems Engineering Concept Model (SECM) </a:t>
            </a:r>
            <a:br>
              <a:rPr lang="en-US" sz="4000" dirty="0" smtClean="0"/>
            </a:br>
            <a:r>
              <a:rPr lang="en-US" sz="4000" dirty="0" smtClean="0"/>
              <a:t>Status Update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 March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John </a:t>
            </a:r>
            <a:r>
              <a:rPr lang="en-US" dirty="0" smtClean="0"/>
              <a:t>Watson</a:t>
            </a:r>
          </a:p>
          <a:p>
            <a:r>
              <a:rPr lang="en-US" dirty="0" smtClean="0"/>
              <a:t>jcwatson@ieee.org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108548" y="3956939"/>
            <a:ext cx="8612542" cy="13296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735"/>
            <a:ext cx="8042276" cy="792969"/>
          </a:xfrm>
        </p:spPr>
        <p:txBody>
          <a:bodyPr/>
          <a:lstStyle/>
          <a:p>
            <a:pPr algn="l"/>
            <a:r>
              <a:rPr lang="en-US" dirty="0" smtClean="0"/>
              <a:t>The Four Pillars of SysML</a:t>
            </a:r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380246" y="4070162"/>
            <a:ext cx="1486705" cy="1050390"/>
            <a:chOff x="1358020" y="2109457"/>
            <a:chExt cx="1665837" cy="1176951"/>
          </a:xfrm>
        </p:grpSpPr>
        <p:sp>
          <p:nvSpPr>
            <p:cNvPr id="21" name="Rectangle 20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6.5.2.6 &amp; 7 Requirements </a:t>
              </a:r>
              <a:r>
                <a:rPr lang="en-US" sz="1400" dirty="0" smtClean="0">
                  <a:solidFill>
                    <a:srgbClr val="002060"/>
                  </a:solidFill>
                </a:rPr>
                <a:t>&amp; Verification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5862006" y="5618012"/>
            <a:ext cx="1486705" cy="1050390"/>
            <a:chOff x="1358020" y="2109457"/>
            <a:chExt cx="1665837" cy="1176951"/>
          </a:xfrm>
        </p:grpSpPr>
        <p:sp>
          <p:nvSpPr>
            <p:cNvPr id="33" name="Rectangle 32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6.5.2.2</a:t>
              </a:r>
            </a:p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Properties </a:t>
              </a:r>
              <a:r>
                <a:rPr lang="en-US" sz="1400" dirty="0" smtClean="0">
                  <a:solidFill>
                    <a:srgbClr val="002060"/>
                  </a:solidFill>
                </a:rPr>
                <a:t>and Expressions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3962310" y="5618012"/>
            <a:ext cx="1486705" cy="1050390"/>
            <a:chOff x="1358020" y="2109457"/>
            <a:chExt cx="1665837" cy="1176951"/>
          </a:xfrm>
        </p:grpSpPr>
        <p:sp>
          <p:nvSpPr>
            <p:cNvPr id="36" name="Rectangle 35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6.5.2.4</a:t>
              </a:r>
            </a:p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Interface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2466274" y="4070162"/>
            <a:ext cx="1486705" cy="1050390"/>
            <a:chOff x="1358020" y="2109457"/>
            <a:chExt cx="1665837" cy="1176951"/>
          </a:xfrm>
        </p:grpSpPr>
        <p:sp>
          <p:nvSpPr>
            <p:cNvPr id="39" name="Rectangle 38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6.5.2.5 </a:t>
              </a:r>
            </a:p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Behavior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grpSp>
        <p:nvGrpSpPr>
          <p:cNvPr id="41" name="Group 40"/>
          <p:cNvGrpSpPr>
            <a:grpSpLocks noChangeAspect="1"/>
          </p:cNvGrpSpPr>
          <p:nvPr/>
        </p:nvGrpSpPr>
        <p:grpSpPr>
          <a:xfrm>
            <a:off x="4909520" y="4070162"/>
            <a:ext cx="1486705" cy="1050390"/>
            <a:chOff x="1358020" y="2109457"/>
            <a:chExt cx="1665837" cy="1176951"/>
          </a:xfrm>
        </p:grpSpPr>
        <p:sp>
          <p:nvSpPr>
            <p:cNvPr id="42" name="Rectangle 41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6.5.2.3 </a:t>
              </a:r>
            </a:p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Structure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6923513" y="4070162"/>
            <a:ext cx="1486705" cy="1050390"/>
            <a:chOff x="1358020" y="2109457"/>
            <a:chExt cx="1665837" cy="1176951"/>
          </a:xfrm>
        </p:grpSpPr>
        <p:sp>
          <p:nvSpPr>
            <p:cNvPr id="45" name="Rectangle 44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6.5.2.8</a:t>
              </a:r>
            </a:p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Analysis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grpSp>
        <p:nvGrpSpPr>
          <p:cNvPr id="47" name="Group 46"/>
          <p:cNvGrpSpPr>
            <a:grpSpLocks noChangeAspect="1"/>
          </p:cNvGrpSpPr>
          <p:nvPr/>
        </p:nvGrpSpPr>
        <p:grpSpPr>
          <a:xfrm>
            <a:off x="3668276" y="2688391"/>
            <a:ext cx="1486705" cy="1050390"/>
            <a:chOff x="1358020" y="2109457"/>
            <a:chExt cx="1665837" cy="1176951"/>
          </a:xfrm>
        </p:grpSpPr>
        <p:sp>
          <p:nvSpPr>
            <p:cNvPr id="48" name="Rectangle 47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6.5.2.1 </a:t>
              </a:r>
            </a:p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Common Core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3668276" y="1426474"/>
            <a:ext cx="1486705" cy="1050390"/>
            <a:chOff x="1358020" y="2109457"/>
            <a:chExt cx="1665837" cy="1176951"/>
          </a:xfrm>
        </p:grpSpPr>
        <p:sp>
          <p:nvSpPr>
            <p:cNvPr id="51" name="Rectangle 50"/>
            <p:cNvSpPr/>
            <p:nvPr/>
          </p:nvSpPr>
          <p:spPr>
            <a:xfrm>
              <a:off x="1358020" y="2353901"/>
              <a:ext cx="1665837" cy="932507"/>
            </a:xfrm>
            <a:prstGeom prst="rect">
              <a:avLst/>
            </a:prstGeom>
            <a:gradFill flip="none" rotWithShape="1">
              <a:gsLst>
                <a:gs pos="87000">
                  <a:srgbClr val="FFFFCC">
                    <a:lumMod val="40000"/>
                    <a:lumOff val="60000"/>
                  </a:srgbClr>
                </a:gs>
                <a:gs pos="38000">
                  <a:srgbClr val="FFFF99"/>
                </a:gs>
                <a:gs pos="65000">
                  <a:srgbClr val="FFFFCC"/>
                </a:gs>
              </a:gsLst>
              <a:lin ang="54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6.5.2 Data Model Requirements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358020" y="2109457"/>
              <a:ext cx="688063" cy="244444"/>
            </a:xfrm>
            <a:prstGeom prst="rect">
              <a:avLst/>
            </a:prstGeom>
            <a:solidFill>
              <a:srgbClr val="FFFF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rgbClr val="002060"/>
                </a:solidFill>
              </a:endParaRPr>
            </a:p>
          </p:txBody>
        </p:sp>
      </p:grpSp>
      <p:cxnSp>
        <p:nvCxnSpPr>
          <p:cNvPr id="54" name="Straight Connector 53"/>
          <p:cNvCxnSpPr>
            <a:stCxn id="51" idx="2"/>
            <a:endCxn id="48" idx="0"/>
          </p:cNvCxnSpPr>
          <p:nvPr/>
        </p:nvCxnSpPr>
        <p:spPr>
          <a:xfrm>
            <a:off x="4411629" y="2476864"/>
            <a:ext cx="0" cy="4296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51" idx="1"/>
            <a:endCxn id="21" idx="0"/>
          </p:cNvCxnSpPr>
          <p:nvPr/>
        </p:nvCxnSpPr>
        <p:spPr>
          <a:xfrm rot="10800000" flipV="1">
            <a:off x="1123600" y="2060748"/>
            <a:ext cx="2544677" cy="222757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51" idx="1"/>
            <a:endCxn id="39" idx="0"/>
          </p:cNvCxnSpPr>
          <p:nvPr/>
        </p:nvCxnSpPr>
        <p:spPr>
          <a:xfrm rot="10800000" flipV="1">
            <a:off x="3209628" y="2060748"/>
            <a:ext cx="458649" cy="222757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1" idx="3"/>
            <a:endCxn id="42" idx="0"/>
          </p:cNvCxnSpPr>
          <p:nvPr/>
        </p:nvCxnSpPr>
        <p:spPr>
          <a:xfrm>
            <a:off x="5154981" y="2060748"/>
            <a:ext cx="497892" cy="222757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51" idx="3"/>
            <a:endCxn id="45" idx="0"/>
          </p:cNvCxnSpPr>
          <p:nvPr/>
        </p:nvCxnSpPr>
        <p:spPr>
          <a:xfrm>
            <a:off x="5154981" y="2060748"/>
            <a:ext cx="2511885" cy="222757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2" idx="2"/>
            <a:endCxn id="36" idx="0"/>
          </p:cNvCxnSpPr>
          <p:nvPr/>
        </p:nvCxnSpPr>
        <p:spPr>
          <a:xfrm rot="5400000">
            <a:off x="4821459" y="5004756"/>
            <a:ext cx="715618" cy="94721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42" idx="2"/>
            <a:endCxn id="33" idx="0"/>
          </p:cNvCxnSpPr>
          <p:nvPr/>
        </p:nvCxnSpPr>
        <p:spPr>
          <a:xfrm rot="16200000" flipH="1">
            <a:off x="5771307" y="5002118"/>
            <a:ext cx="715618" cy="95248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2"/>
          <a:srcRect l="-111" t="23710" r="27763" b="44490"/>
          <a:stretch/>
        </p:blipFill>
        <p:spPr>
          <a:xfrm>
            <a:off x="5872148" y="88291"/>
            <a:ext cx="3219888" cy="1828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63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Team Workgroups Status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77035"/>
              </p:ext>
            </p:extLst>
          </p:nvPr>
        </p:nvGraphicFramePr>
        <p:xfrm>
          <a:off x="250212" y="1215864"/>
          <a:ext cx="864040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20"/>
                <a:gridCol w="1768150"/>
                <a:gridCol w="1366091"/>
                <a:gridCol w="1652530"/>
                <a:gridCol w="13771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 </a:t>
                      </a:r>
                      <a:r>
                        <a:rPr lang="en-US" dirty="0" smtClean="0"/>
                        <a:t>Workgroup </a:t>
                      </a:r>
                      <a:r>
                        <a:rPr lang="en-US" dirty="0" smtClean="0"/>
                        <a:t>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Requirements and </a:t>
                      </a:r>
                    </a:p>
                    <a:p>
                      <a:pPr algn="ctr"/>
                      <a:r>
                        <a:rPr lang="en-US" dirty="0" smtClean="0"/>
                        <a:t>Reqt.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Glossary Terms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</a:t>
                      </a:r>
                      <a:r>
                        <a:rPr lang="en-US" baseline="0" dirty="0" smtClean="0"/>
                        <a:t> Concept Diagrams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r>
                        <a:rPr lang="en-US" dirty="0" smtClean="0"/>
                        <a:t>Analysis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API (Model Exchange &amp; Integration)</a:t>
                      </a:r>
                    </a:p>
                    <a:p>
                      <a:pPr lvl="0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en-US" dirty="0" smtClean="0"/>
                        <a:t>Behavior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Core Concepts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Formalism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Structure/Interfaces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 (in work area)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(owned by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Provided</a:t>
                      </a:r>
                      <a:r>
                        <a:rPr lang="en-US" baseline="0" dirty="0" smtClean="0"/>
                        <a:t> by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7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Team Workgroups Status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271045"/>
              </p:ext>
            </p:extLst>
          </p:nvPr>
        </p:nvGraphicFramePr>
        <p:xfrm>
          <a:off x="264425" y="1160780"/>
          <a:ext cx="858212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643"/>
                <a:gridCol w="1729648"/>
                <a:gridCol w="1487277"/>
                <a:gridCol w="1608463"/>
                <a:gridCol w="13770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 </a:t>
                      </a:r>
                      <a:r>
                        <a:rPr lang="en-US" dirty="0" smtClean="0"/>
                        <a:t>Team Workgroup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Requirements and </a:t>
                      </a:r>
                    </a:p>
                    <a:p>
                      <a:pPr algn="ctr"/>
                      <a:r>
                        <a:rPr lang="en-US" dirty="0" smtClean="0"/>
                        <a:t>Reqt.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Glossary Terms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</a:t>
                      </a:r>
                      <a:r>
                        <a:rPr lang="en-US" baseline="0" dirty="0" smtClean="0"/>
                        <a:t> Concept Diagrams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 </a:t>
                      </a:r>
                      <a:r>
                        <a:rPr lang="en-US" dirty="0" smtClean="0"/>
                        <a:t>Construction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 </a:t>
                      </a:r>
                      <a:r>
                        <a:rPr lang="en-US" dirty="0" smtClean="0"/>
                        <a:t>Management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</a:t>
                      </a:r>
                      <a:r>
                        <a:rPr lang="en-US" dirty="0" smtClean="0"/>
                        <a:t>&amp; Verification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25/6</a:t>
                      </a:r>
                    </a:p>
                    <a:p>
                      <a:pPr algn="ctr"/>
                      <a:r>
                        <a:rPr lang="en-US" dirty="0" smtClean="0"/>
                        <a:t>10/2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Variants</a:t>
                      </a:r>
                    </a:p>
                    <a:p>
                      <a:pPr lvl="0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Visualization</a:t>
                      </a:r>
                    </a:p>
                    <a:p>
                      <a:pPr lv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Workflow and </a:t>
                      </a:r>
                      <a:r>
                        <a:rPr lang="en-US" dirty="0" smtClean="0"/>
                        <a:t>Collaboration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Accomplishments Since December Meeting</a:t>
            </a:r>
          </a:p>
          <a:p>
            <a:pPr lvl="1"/>
            <a:r>
              <a:rPr lang="en-US" dirty="0" smtClean="0"/>
              <a:t>Contributions from 12 Core Work Groups</a:t>
            </a:r>
          </a:p>
          <a:p>
            <a:pPr lvl="2"/>
            <a:r>
              <a:rPr lang="en-US" dirty="0" smtClean="0"/>
              <a:t>RFP Content Information</a:t>
            </a:r>
          </a:p>
          <a:p>
            <a:pPr lvl="3"/>
            <a:r>
              <a:rPr lang="en-US" dirty="0" smtClean="0"/>
              <a:t>140 Requirements Available</a:t>
            </a:r>
          </a:p>
          <a:p>
            <a:pPr lvl="3"/>
            <a:r>
              <a:rPr lang="en-US" dirty="0" smtClean="0"/>
              <a:t>149 Glossary Terms</a:t>
            </a:r>
          </a:p>
          <a:p>
            <a:pPr lvl="2"/>
            <a:r>
              <a:rPr lang="en-US" dirty="0" smtClean="0"/>
              <a:t>Informative </a:t>
            </a:r>
            <a:r>
              <a:rPr lang="en-US" dirty="0"/>
              <a:t>Information </a:t>
            </a:r>
            <a:endParaRPr lang="en-US" dirty="0" smtClean="0"/>
          </a:p>
          <a:p>
            <a:pPr lvl="3"/>
            <a:r>
              <a:rPr lang="en-US" dirty="0" smtClean="0"/>
              <a:t>Multiple Examples and Concept Diagrams</a:t>
            </a:r>
          </a:p>
          <a:p>
            <a:pPr lvl="1"/>
            <a:r>
              <a:rPr lang="en-US" dirty="0" smtClean="0"/>
              <a:t>Captured Driving Requirements in SECM</a:t>
            </a:r>
          </a:p>
          <a:p>
            <a:pPr lvl="1"/>
            <a:r>
              <a:rPr lang="en-US" dirty="0" smtClean="0"/>
              <a:t>Captured the SME in SECM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What’s next?</a:t>
            </a:r>
          </a:p>
          <a:p>
            <a:pPr lvl="1"/>
            <a:r>
              <a:rPr lang="en-US" dirty="0" smtClean="0"/>
              <a:t>Behavior Concepts</a:t>
            </a:r>
          </a:p>
          <a:p>
            <a:pPr lvl="1"/>
            <a:r>
              <a:rPr lang="en-US" dirty="0"/>
              <a:t>Identify the tools and process for conducting </a:t>
            </a:r>
            <a:r>
              <a:rPr lang="en-US" dirty="0" smtClean="0"/>
              <a:t>reviews</a:t>
            </a:r>
            <a:endParaRPr lang="en-US" dirty="0"/>
          </a:p>
          <a:p>
            <a:pPr lvl="1"/>
            <a:r>
              <a:rPr lang="en-US" dirty="0" smtClean="0"/>
              <a:t>Refine RFP Content</a:t>
            </a:r>
          </a:p>
          <a:p>
            <a:pPr lvl="2"/>
            <a:r>
              <a:rPr lang="en-US" dirty="0" smtClean="0"/>
              <a:t>Conduct </a:t>
            </a:r>
            <a:r>
              <a:rPr lang="en-US" dirty="0"/>
              <a:t>Reviews for RFP Content</a:t>
            </a:r>
          </a:p>
          <a:p>
            <a:pPr lvl="2"/>
            <a:r>
              <a:rPr lang="en-US" dirty="0" smtClean="0"/>
              <a:t>Normalize terms and requirements across all work areas</a:t>
            </a:r>
          </a:p>
          <a:p>
            <a:pPr lvl="2"/>
            <a:r>
              <a:rPr lang="en-US" dirty="0" smtClean="0"/>
              <a:t>Add content for other RFP sections </a:t>
            </a:r>
          </a:p>
          <a:p>
            <a:pPr lvl="1"/>
            <a:r>
              <a:rPr lang="en-US" dirty="0" smtClean="0"/>
              <a:t>Update tools to 18.5 in late March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flipV="1">
            <a:off x="5417253" y="5226614"/>
            <a:ext cx="2048075" cy="719103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249145" y="5152885"/>
            <a:ext cx="777777" cy="6621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898529" y="5714074"/>
            <a:ext cx="608865" cy="77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200218" y="3218992"/>
            <a:ext cx="3051" cy="75588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387028" y="1707035"/>
            <a:ext cx="734426" cy="67958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30835" y="1711191"/>
            <a:ext cx="731520" cy="67665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942880" y="3333935"/>
            <a:ext cx="0" cy="68877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8" idx="3"/>
          </p:cNvCxnSpPr>
          <p:nvPr/>
        </p:nvCxnSpPr>
        <p:spPr>
          <a:xfrm>
            <a:off x="2085051" y="4057833"/>
            <a:ext cx="724873" cy="36650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21984"/>
          </a:xfrm>
        </p:spPr>
        <p:txBody>
          <a:bodyPr/>
          <a:lstStyle/>
          <a:p>
            <a:r>
              <a:rPr lang="en-US" sz="2400" dirty="0"/>
              <a:t>Systems Engineering Concept Model (SECM) Approach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754161" y="2399446"/>
            <a:ext cx="2377440" cy="1188720"/>
            <a:chOff x="9520326" y="1768025"/>
            <a:chExt cx="2409411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8" name="Picture 57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59" name="TextBox 58"/>
            <p:cNvSpPr txBox="1"/>
            <p:nvPr/>
          </p:nvSpPr>
          <p:spPr>
            <a:xfrm>
              <a:off x="9520326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26109" y="4029058"/>
            <a:ext cx="2377440" cy="1188720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69" name="Picture 68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70" name="TextBox 69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" name="Rectangle 75"/>
          <p:cNvSpPr>
            <a:spLocks noChangeAspect="1"/>
          </p:cNvSpPr>
          <p:nvPr/>
        </p:nvSpPr>
        <p:spPr>
          <a:xfrm>
            <a:off x="5053080" y="755642"/>
            <a:ext cx="1040040" cy="134067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IEC/IEEE 15288: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027" y="3596936"/>
            <a:ext cx="120502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2251260" y="4801176"/>
            <a:ext cx="552862" cy="483751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5" idx="2"/>
          </p:cNvCxnSpPr>
          <p:nvPr/>
        </p:nvCxnSpPr>
        <p:spPr>
          <a:xfrm>
            <a:off x="3878754" y="1620497"/>
            <a:ext cx="22122" cy="76073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35" idx="1"/>
          </p:cNvCxnSpPr>
          <p:nvPr/>
        </p:nvCxnSpPr>
        <p:spPr>
          <a:xfrm>
            <a:off x="5131601" y="4563525"/>
            <a:ext cx="895321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514877" y="5124714"/>
            <a:ext cx="914400" cy="1178719"/>
            <a:chOff x="7463652" y="3950013"/>
            <a:chExt cx="1511552" cy="1522687"/>
          </a:xfrm>
        </p:grpSpPr>
        <p:sp>
          <p:nvSpPr>
            <p:cNvPr id="96" name="Rectangle 95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4538022" y="5356357"/>
            <a:ext cx="914400" cy="1178719"/>
            <a:chOff x="7463652" y="3950013"/>
            <a:chExt cx="1511552" cy="1522687"/>
          </a:xfrm>
        </p:grpSpPr>
        <p:sp>
          <p:nvSpPr>
            <p:cNvPr id="101" name="Rectangle 100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57589" y="4052177"/>
              <a:ext cx="1086095" cy="607803"/>
            </a:xfrm>
            <a:prstGeom prst="rect">
              <a:avLst/>
            </a:prstGeom>
          </p:spPr>
        </p:pic>
        <p:sp>
          <p:nvSpPr>
            <p:cNvPr id="103" name="TextBox 102"/>
            <p:cNvSpPr txBox="1"/>
            <p:nvPr/>
          </p:nvSpPr>
          <p:spPr>
            <a:xfrm>
              <a:off x="7497897" y="4800985"/>
              <a:ext cx="1423634" cy="47710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V1.X Spec</a:t>
              </a:r>
              <a:endParaRPr lang="en-US" sz="1200" b="1" dirty="0"/>
            </a:p>
          </p:txBody>
        </p:sp>
      </p:grpSp>
      <p:grpSp>
        <p:nvGrpSpPr>
          <p:cNvPr id="118" name="Group 117"/>
          <p:cNvGrpSpPr>
            <a:grpSpLocks noChangeAspect="1"/>
          </p:cNvGrpSpPr>
          <p:nvPr/>
        </p:nvGrpSpPr>
        <p:grpSpPr>
          <a:xfrm>
            <a:off x="3022600" y="780928"/>
            <a:ext cx="1747294" cy="887606"/>
            <a:chOff x="4748686" y="718814"/>
            <a:chExt cx="1880680" cy="929011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48686" y="718814"/>
              <a:ext cx="1880680" cy="929011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101600" dir="18900000" sx="98000" sy="98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5" name="TextBox 74"/>
            <p:cNvSpPr txBox="1"/>
            <p:nvPr/>
          </p:nvSpPr>
          <p:spPr>
            <a:xfrm>
              <a:off x="5476955" y="1404267"/>
              <a:ext cx="386484" cy="1932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V 1.5</a:t>
              </a:r>
              <a:endParaRPr lang="en-US" sz="1200" b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35735" y="4932036"/>
            <a:ext cx="1023494" cy="1386724"/>
            <a:chOff x="291856" y="2511843"/>
            <a:chExt cx="2474860" cy="923908"/>
          </a:xfrm>
        </p:grpSpPr>
        <p:pic>
          <p:nvPicPr>
            <p:cNvPr id="111" name="Picture 110" descr="SEBoK Concepts.png"/>
            <p:cNvPicPr>
              <a:picLocks noChangeAspect="1"/>
            </p:cNvPicPr>
            <p:nvPr/>
          </p:nvPicPr>
          <p:blipFill>
            <a:blip r:embed="rId8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56" y="2511843"/>
              <a:ext cx="2382360" cy="923908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12" name="TextBox 111"/>
            <p:cNvSpPr txBox="1"/>
            <p:nvPr/>
          </p:nvSpPr>
          <p:spPr>
            <a:xfrm>
              <a:off x="291856" y="2598488"/>
              <a:ext cx="2474860" cy="7792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SECM – 2003 Industry</a:t>
              </a:r>
            </a:p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Reference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*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3" name="Rectangle 112"/>
          <p:cNvSpPr>
            <a:spLocks noChangeAspect="1"/>
          </p:cNvSpPr>
          <p:nvPr/>
        </p:nvSpPr>
        <p:spPr>
          <a:xfrm>
            <a:off x="1714708" y="793743"/>
            <a:ext cx="1024101" cy="1320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INCOSE Systems Engineering Handbook V4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6906153" y="4556933"/>
            <a:ext cx="553907" cy="659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6026922" y="3974165"/>
            <a:ext cx="914400" cy="1178719"/>
            <a:chOff x="7463652" y="3950013"/>
            <a:chExt cx="1511552" cy="1522687"/>
          </a:xfrm>
        </p:grpSpPr>
        <p:sp>
          <p:nvSpPr>
            <p:cNvPr id="135" name="Rectangle 134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7497897" y="4822669"/>
              <a:ext cx="1423635" cy="43373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RFP</a:t>
              </a:r>
              <a:endParaRPr lang="en-US" sz="1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720" y="6506051"/>
            <a:ext cx="27109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* </a:t>
            </a:r>
            <a:r>
              <a:rPr lang="en-US" sz="900" dirty="0">
                <a:solidFill>
                  <a:schemeClr val="tx2"/>
                </a:solidFill>
              </a:rPr>
              <a:t>Joint </a:t>
            </a:r>
            <a:r>
              <a:rPr lang="en-US" sz="900" dirty="0" smtClean="0">
                <a:solidFill>
                  <a:schemeClr val="tx2"/>
                </a:solidFill>
              </a:rPr>
              <a:t>INCOSE/AP233/OMG, Led by Dave </a:t>
            </a:r>
            <a:r>
              <a:rPr lang="en-US" sz="900" dirty="0" smtClean="0"/>
              <a:t>Oliver</a:t>
            </a:r>
            <a:endParaRPr lang="en-US" sz="9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780751" y="3408355"/>
            <a:ext cx="0" cy="539937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433758" y="5776235"/>
            <a:ext cx="2095643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6619811" y="2467790"/>
            <a:ext cx="739118" cy="1146500"/>
            <a:chOff x="7463652" y="3991634"/>
            <a:chExt cx="1457879" cy="1481066"/>
          </a:xfrm>
        </p:grpSpPr>
        <p:sp>
          <p:nvSpPr>
            <p:cNvPr id="116" name="Rectangle 115"/>
            <p:cNvSpPr/>
            <p:nvPr/>
          </p:nvSpPr>
          <p:spPr>
            <a:xfrm>
              <a:off x="7463652" y="3991634"/>
              <a:ext cx="1457879" cy="1481066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3307" y="4146169"/>
              <a:ext cx="962146" cy="538439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497897" y="4681705"/>
              <a:ext cx="1423634" cy="7156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Other</a:t>
              </a:r>
            </a:p>
            <a:p>
              <a:pPr algn="ctr"/>
              <a:r>
                <a:rPr lang="en-US" sz="1200" b="1" dirty="0" smtClean="0"/>
                <a:t>OMG</a:t>
              </a:r>
            </a:p>
            <a:p>
              <a:pPr algn="ctr"/>
              <a:r>
                <a:rPr lang="en-US" sz="1200" b="1" dirty="0" smtClean="0"/>
                <a:t>Specs</a:t>
              </a:r>
              <a:endParaRPr lang="en-US" sz="1200" b="1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451513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38617" y="2478933"/>
            <a:ext cx="1049056" cy="1179954"/>
            <a:chOff x="5438617" y="2478933"/>
            <a:chExt cx="1049056" cy="1179954"/>
          </a:xfrm>
        </p:grpSpPr>
        <p:sp>
          <p:nvSpPr>
            <p:cNvPr id="109" name="Rectangle 108"/>
            <p:cNvSpPr/>
            <p:nvPr/>
          </p:nvSpPr>
          <p:spPr>
            <a:xfrm>
              <a:off x="5438617" y="2478933"/>
              <a:ext cx="1049056" cy="1179954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477730" y="3117602"/>
              <a:ext cx="977474" cy="50783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100" b="1" dirty="0"/>
                <a:t>SysML </a:t>
              </a:r>
              <a:r>
                <a:rPr lang="en-US" sz="1100" b="1" dirty="0" smtClean="0"/>
                <a:t>V2 Service Requirements</a:t>
              </a:r>
              <a:endParaRPr lang="en-US" sz="1100" b="1" dirty="0"/>
            </a:p>
          </p:txBody>
        </p:sp>
        <p:pic>
          <p:nvPicPr>
            <p:cNvPr id="66" name="Picture 4" descr="C:\Users\Sanford\Desktop\Microsoft-Office-Excel-icon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696445" y="2537626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7455053" y="3657149"/>
            <a:ext cx="1566856" cy="2749695"/>
            <a:chOff x="7488862" y="3569064"/>
            <a:chExt cx="1566856" cy="2749695"/>
          </a:xfrm>
        </p:grpSpPr>
        <p:grpSp>
          <p:nvGrpSpPr>
            <p:cNvPr id="12" name="Group 11"/>
            <p:cNvGrpSpPr/>
            <p:nvPr/>
          </p:nvGrpSpPr>
          <p:grpSpPr>
            <a:xfrm>
              <a:off x="7488862" y="3569064"/>
              <a:ext cx="1566856" cy="2749695"/>
              <a:chOff x="7500496" y="3688020"/>
              <a:chExt cx="1545951" cy="2217926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7500496" y="3688020"/>
                <a:ext cx="1545951" cy="2217926"/>
              </a:xfrm>
              <a:prstGeom prst="rect">
                <a:avLst/>
              </a:prstGeom>
              <a:solidFill>
                <a:schemeClr val="bg1"/>
              </a:solidFill>
              <a:ln w="28575"/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0" name="Picture 13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56132" y="3704065"/>
                <a:ext cx="558765" cy="430053"/>
              </a:xfrm>
              <a:prstGeom prst="rect">
                <a:avLst/>
              </a:prstGeom>
            </p:spPr>
          </p:pic>
          <p:sp>
            <p:nvSpPr>
              <p:cNvPr id="141" name="TextBox 140"/>
              <p:cNvSpPr txBox="1"/>
              <p:nvPr/>
            </p:nvSpPr>
            <p:spPr>
              <a:xfrm>
                <a:off x="7548059" y="3933325"/>
                <a:ext cx="1265341" cy="530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pPr algn="ctr"/>
                <a:r>
                  <a:rPr lang="en-US" sz="1200" b="1" dirty="0"/>
                  <a:t>SysML </a:t>
                </a:r>
                <a:r>
                  <a:rPr lang="en-US" sz="1200" b="1" dirty="0" smtClean="0"/>
                  <a:t>V2 Spec</a:t>
                </a:r>
                <a:endParaRPr lang="en-US" sz="1200" b="1" dirty="0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776160" y="5499924"/>
                <a:ext cx="986137" cy="34339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050" dirty="0"/>
                  <a:t>User Interface</a:t>
                </a:r>
              </a:p>
              <a:p>
                <a:pPr algn="ctr">
                  <a:defRPr/>
                </a:pPr>
                <a:r>
                  <a:rPr lang="en-US" sz="1050" dirty="0"/>
                  <a:t>Guidelines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7716182" y="4318721"/>
                <a:ext cx="1123794" cy="5468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050" dirty="0"/>
                  <a:t>Meta-model</a:t>
                </a:r>
              </a:p>
              <a:p>
                <a:pPr algn="ctr">
                  <a:defRPr/>
                </a:pPr>
                <a:r>
                  <a:rPr lang="en-US" sz="1050" dirty="0"/>
                  <a:t>Profile</a:t>
                </a:r>
              </a:p>
              <a:p>
                <a:pPr algn="ctr">
                  <a:defRPr/>
                </a:pPr>
                <a:r>
                  <a:rPr lang="en-US" sz="1050" dirty="0" smtClean="0"/>
                  <a:t>Libraries </a:t>
                </a:r>
              </a:p>
              <a:p>
                <a:pPr algn="ctr">
                  <a:defRPr/>
                </a:pPr>
                <a:r>
                  <a:rPr lang="en-US" sz="1050" dirty="0" smtClean="0"/>
                  <a:t>Concrete Syntax</a:t>
                </a:r>
                <a:endParaRPr lang="en-US" sz="1050" dirty="0"/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7621529" y="4927615"/>
                <a:ext cx="1295400" cy="24516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100" dirty="0" smtClean="0"/>
                  <a:t> Standardized API</a:t>
                </a:r>
                <a:endParaRPr lang="en-US" sz="1100" dirty="0"/>
              </a:p>
            </p:txBody>
          </p:sp>
        </p:grpSp>
        <p:sp>
          <p:nvSpPr>
            <p:cNvPr id="61" name="Rectangle 60"/>
            <p:cNvSpPr/>
            <p:nvPr/>
          </p:nvSpPr>
          <p:spPr bwMode="auto">
            <a:xfrm>
              <a:off x="7620501" y="5469582"/>
              <a:ext cx="1312917" cy="2860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 smtClean="0"/>
                <a:t> Reference Model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26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459" y="-10102"/>
            <a:ext cx="8042276" cy="572014"/>
          </a:xfrm>
        </p:spPr>
        <p:txBody>
          <a:bodyPr/>
          <a:lstStyle/>
          <a:p>
            <a:r>
              <a:rPr lang="en-US" dirty="0"/>
              <a:t>SECM Model High Level </a:t>
            </a: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275145" y="1455341"/>
            <a:ext cx="4692904" cy="3150372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59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0-Modeling Guidelines </a:t>
            </a:r>
          </a:p>
          <a:p>
            <a:pPr lvl="1"/>
            <a:r>
              <a:rPr lang="en-US" dirty="0" smtClean="0"/>
              <a:t>Contains guidelines across the full SECM</a:t>
            </a:r>
          </a:p>
          <a:p>
            <a:r>
              <a:rPr lang="en-US" dirty="0"/>
              <a:t>1-SE Workflow Use Cases </a:t>
            </a:r>
            <a:r>
              <a:rPr lang="en-US" dirty="0" smtClean="0"/>
              <a:t>7-24-2015</a:t>
            </a:r>
          </a:p>
          <a:p>
            <a:pPr lvl="1"/>
            <a:r>
              <a:rPr lang="en-US" dirty="0" smtClean="0"/>
              <a:t>A snapshot of the available use cases in the related SysML v2 project</a:t>
            </a:r>
          </a:p>
          <a:p>
            <a:r>
              <a:rPr lang="en-US" dirty="0"/>
              <a:t>2- 2003 UML4SE </a:t>
            </a:r>
            <a:r>
              <a:rPr lang="en-US" dirty="0" smtClean="0"/>
              <a:t>RFP</a:t>
            </a:r>
          </a:p>
          <a:p>
            <a:pPr lvl="1"/>
            <a:r>
              <a:rPr lang="en-US" dirty="0" smtClean="0"/>
              <a:t>Captures the concepts and definitions used in the original </a:t>
            </a:r>
            <a:r>
              <a:rPr lang="en-US" dirty="0" smtClean="0"/>
              <a:t>SysML RFP </a:t>
            </a:r>
            <a:r>
              <a:rPr lang="en-US" dirty="0" smtClean="0"/>
              <a:t>in 2003</a:t>
            </a:r>
          </a:p>
          <a:p>
            <a:r>
              <a:rPr lang="en-US" dirty="0"/>
              <a:t>3-SECM 2015 Industry </a:t>
            </a:r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High Level SE Concepts as reflected in the SEBoK, 15288 and INCOSE Handbook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5622" y="97927"/>
            <a:ext cx="2553715" cy="1714323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47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85" y="360226"/>
            <a:ext cx="8042276" cy="792969"/>
          </a:xfrm>
        </p:spPr>
        <p:txBody>
          <a:bodyPr/>
          <a:lstStyle/>
          <a:p>
            <a:r>
              <a:rPr lang="en-US" dirty="0" smtClean="0"/>
              <a:t>SECM Content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67447"/>
            <a:ext cx="8042276" cy="47544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4-SE </a:t>
            </a:r>
            <a:r>
              <a:rPr lang="en-US" dirty="0"/>
              <a:t>Modeling Needs </a:t>
            </a:r>
            <a:r>
              <a:rPr lang="en-US" dirty="0" smtClean="0"/>
              <a:t>Material</a:t>
            </a:r>
          </a:p>
          <a:p>
            <a:pPr lvl="1"/>
            <a:r>
              <a:rPr lang="en-US" dirty="0" smtClean="0"/>
              <a:t>Preliminary work done by Sandy and John to prepare the more focused work groups</a:t>
            </a:r>
          </a:p>
          <a:p>
            <a:r>
              <a:rPr lang="en-US" dirty="0"/>
              <a:t>5-Core Team Work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Provides a work area for each of the focus teams to create their contribution of </a:t>
            </a:r>
            <a:r>
              <a:rPr lang="en-US" dirty="0" smtClean="0"/>
              <a:t>requirements, glossary term definitions, concept models and examples</a:t>
            </a:r>
            <a:endParaRPr lang="en-US" dirty="0" smtClean="0"/>
          </a:p>
          <a:p>
            <a:r>
              <a:rPr lang="en-US" dirty="0"/>
              <a:t>6-SECM - SysMLv2 </a:t>
            </a:r>
            <a:r>
              <a:rPr lang="en-US" dirty="0" smtClean="0"/>
              <a:t>RFP</a:t>
            </a:r>
          </a:p>
          <a:p>
            <a:pPr lvl="1"/>
            <a:r>
              <a:rPr lang="en-US" dirty="0" smtClean="0"/>
              <a:t>This section of the model will </a:t>
            </a:r>
            <a:r>
              <a:rPr lang="en-US" dirty="0" smtClean="0"/>
              <a:t>contain the glossary term </a:t>
            </a:r>
            <a:r>
              <a:rPr lang="en-US" dirty="0" smtClean="0"/>
              <a:t>definitions, </a:t>
            </a:r>
            <a:r>
              <a:rPr lang="en-US" dirty="0" smtClean="0"/>
              <a:t>and </a:t>
            </a:r>
            <a:r>
              <a:rPr lang="en-US" dirty="0" smtClean="0"/>
              <a:t>requirements </a:t>
            </a:r>
            <a:r>
              <a:rPr lang="en-US" dirty="0" smtClean="0"/>
              <a:t>used in the </a:t>
            </a:r>
            <a:r>
              <a:rPr lang="en-US" dirty="0" smtClean="0"/>
              <a:t>SysML V2 RFP</a:t>
            </a:r>
          </a:p>
          <a:p>
            <a:r>
              <a:rPr lang="en-US" dirty="0"/>
              <a:t>7-Modeling </a:t>
            </a:r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The examples in this section provide examples across multiple focus areas. 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505622" y="97927"/>
            <a:ext cx="2553715" cy="1714323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8" name="Rectangle 7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47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SECM </a:t>
            </a:r>
            <a:r>
              <a:rPr lang="en-US" dirty="0" smtClean="0"/>
              <a:t>Focus Since December OMG Meeting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22606" y="1962150"/>
            <a:ext cx="4259836" cy="2555459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2422606" y="3621162"/>
            <a:ext cx="4140759" cy="631285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86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Core Team Work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267" y="1532659"/>
            <a:ext cx="4160044" cy="4424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Staging area for developing:</a:t>
            </a:r>
          </a:p>
          <a:p>
            <a:pPr lvl="1"/>
            <a:r>
              <a:rPr lang="en-US" dirty="0" smtClean="0"/>
              <a:t>RFP content information:</a:t>
            </a:r>
          </a:p>
          <a:p>
            <a:pPr lvl="2"/>
            <a:r>
              <a:rPr lang="en-US" b="1" i="1" dirty="0"/>
              <a:t>Requirements</a:t>
            </a:r>
          </a:p>
          <a:p>
            <a:pPr lvl="2"/>
            <a:r>
              <a:rPr lang="en-US" b="1" i="1" dirty="0"/>
              <a:t>Glossary Terms</a:t>
            </a:r>
          </a:p>
          <a:p>
            <a:pPr lvl="1"/>
            <a:r>
              <a:rPr lang="en-US" dirty="0" smtClean="0"/>
              <a:t>Other informative Information:</a:t>
            </a:r>
          </a:p>
          <a:p>
            <a:pPr lvl="2"/>
            <a:r>
              <a:rPr lang="en-US" b="1" i="1" dirty="0" smtClean="0"/>
              <a:t>SE Concept </a:t>
            </a:r>
            <a:r>
              <a:rPr lang="en-US" b="1" i="1" dirty="0" smtClean="0"/>
              <a:t>Development</a:t>
            </a:r>
            <a:endParaRPr lang="en-US" b="1" i="1" dirty="0" smtClean="0"/>
          </a:p>
          <a:p>
            <a:pPr lvl="2"/>
            <a:r>
              <a:rPr lang="en-US" b="1" i="1" dirty="0" smtClean="0"/>
              <a:t>Examples</a:t>
            </a:r>
          </a:p>
          <a:p>
            <a:pPr lvl="1"/>
            <a:r>
              <a:rPr lang="en-US" dirty="0" smtClean="0"/>
              <a:t>Traceability </a:t>
            </a:r>
            <a:r>
              <a:rPr lang="en-US" dirty="0" smtClean="0"/>
              <a:t>to </a:t>
            </a:r>
            <a:r>
              <a:rPr lang="en-US" dirty="0" smtClean="0"/>
              <a:t>Concepts and Driving Requirements</a:t>
            </a:r>
          </a:p>
          <a:p>
            <a:r>
              <a:rPr lang="en-US" dirty="0" smtClean="0"/>
              <a:t>Manage Follow-up Issues</a:t>
            </a:r>
          </a:p>
          <a:p>
            <a:r>
              <a:rPr lang="en-US" dirty="0" smtClean="0"/>
              <a:t>SECM Work Area Guidelines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60" b="-260"/>
          <a:stretch/>
        </p:blipFill>
        <p:spPr>
          <a:xfrm>
            <a:off x="4440365" y="1357753"/>
            <a:ext cx="4448141" cy="446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186018"/>
            <a:ext cx="7886700" cy="266728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Logical Context </a:t>
            </a:r>
            <a:r>
              <a:rPr lang="en-US" sz="1800" b="1" dirty="0" smtClean="0"/>
              <a:t>Diagram of the System </a:t>
            </a:r>
            <a:r>
              <a:rPr lang="en-US" sz="1800" b="1" dirty="0"/>
              <a:t>Modeling Environment (SME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3" y="730588"/>
            <a:ext cx="8997847" cy="496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1" y="1368365"/>
            <a:ext cx="4396264" cy="463915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9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18146" y="200675"/>
            <a:ext cx="8223832" cy="594727"/>
          </a:xfrm>
        </p:spPr>
        <p:txBody>
          <a:bodyPr/>
          <a:lstStyle/>
          <a:p>
            <a:r>
              <a:rPr lang="en-US" dirty="0" smtClean="0"/>
              <a:t>SECM – SysML v2 RFP Model Organization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30858" y="4175567"/>
            <a:ext cx="334548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18146" y="4064975"/>
            <a:ext cx="2708865" cy="24326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666769" y="4411952"/>
            <a:ext cx="2708865" cy="24326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666769" y="4635631"/>
            <a:ext cx="2708865" cy="24326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7120" y="3089429"/>
            <a:ext cx="4438055" cy="241280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2801645" y="4062082"/>
            <a:ext cx="3000758" cy="24326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-111" t="16315" r="27763" b="20058"/>
          <a:stretch/>
        </p:blipFill>
        <p:spPr>
          <a:xfrm>
            <a:off x="5802403" y="2234154"/>
            <a:ext cx="3219888" cy="365901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5185183" y="4183712"/>
            <a:ext cx="617220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951041" y="2672375"/>
            <a:ext cx="3071250" cy="182771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0915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 animBg="1"/>
      <p:bldP spid="13" grpId="0" animBg="1"/>
      <p:bldP spid="10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35895</TotalTime>
  <Words>611</Words>
  <Application>Microsoft Office PowerPoint</Application>
  <PresentationFormat>On-screen Show (4:3)</PresentationFormat>
  <Paragraphs>199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News Gothic MT</vt:lpstr>
      <vt:lpstr>Wingdings 2</vt:lpstr>
      <vt:lpstr>Breeze</vt:lpstr>
      <vt:lpstr>Systems Engineering Concept Model (SECM)  Status Update</vt:lpstr>
      <vt:lpstr>Systems Engineering Concept Model (SECM) Approach</vt:lpstr>
      <vt:lpstr>SECM Model High Level Content</vt:lpstr>
      <vt:lpstr>SECM Content</vt:lpstr>
      <vt:lpstr>SECM Content  (Continued)</vt:lpstr>
      <vt:lpstr>SECM Focus Since December OMG Meeting</vt:lpstr>
      <vt:lpstr>Core Team Work Areas</vt:lpstr>
      <vt:lpstr>Logical Context Diagram of the System Modeling Environment (SME)</vt:lpstr>
      <vt:lpstr>SECM – SysML v2 RFP Model Organization</vt:lpstr>
      <vt:lpstr>The Four Pillars of SysML</vt:lpstr>
      <vt:lpstr>Core Team Workgroups Status </vt:lpstr>
      <vt:lpstr>Core Team Workgroups Status </vt:lpstr>
      <vt:lpstr>Summary</vt:lpstr>
      <vt:lpstr>Questions?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 Architecture Validation</dc:title>
  <dc:creator>jcwatson@ieee.org</dc:creator>
  <cp:lastModifiedBy>John Watson</cp:lastModifiedBy>
  <cp:revision>434</cp:revision>
  <dcterms:created xsi:type="dcterms:W3CDTF">2011-06-15T03:49:47Z</dcterms:created>
  <dcterms:modified xsi:type="dcterms:W3CDTF">2017-03-22T18:50:29Z</dcterms:modified>
</cp:coreProperties>
</file>