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1" r:id="rId2"/>
  </p:sldMasterIdLst>
  <p:notesMasterIdLst>
    <p:notesMasterId r:id="rId15"/>
  </p:notesMasterIdLst>
  <p:handoutMasterIdLst>
    <p:handoutMasterId r:id="rId16"/>
  </p:handoutMasterIdLst>
  <p:sldIdLst>
    <p:sldId id="256" r:id="rId3"/>
    <p:sldId id="342" r:id="rId4"/>
    <p:sldId id="341" r:id="rId5"/>
    <p:sldId id="343" r:id="rId6"/>
    <p:sldId id="344" r:id="rId7"/>
    <p:sldId id="352" r:id="rId8"/>
    <p:sldId id="345" r:id="rId9"/>
    <p:sldId id="346" r:id="rId10"/>
    <p:sldId id="348" r:id="rId11"/>
    <p:sldId id="349" r:id="rId12"/>
    <p:sldId id="350" r:id="rId13"/>
    <p:sldId id="35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7" autoAdjust="0"/>
    <p:restoredTop sz="95262" autoAdjust="0"/>
  </p:normalViewPr>
  <p:slideViewPr>
    <p:cSldViewPr snapToGrid="0">
      <p:cViewPr varScale="1">
        <p:scale>
          <a:sx n="101" d="100"/>
          <a:sy n="101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8/30/2017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“Process Change Request” Use Case – Nov 2015, developed with Hybrid SUV Change Scenarios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38F5ED-9129-4274-AC93-8E4F401E532C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5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162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121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42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350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6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36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36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02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52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960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42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AEAE-942B-40E9-9B5C-861EB3847FCB}" type="datetimeFigureOut">
              <a:rPr lang="de-DE" smtClean="0"/>
              <a:t>30.08.2017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F370-F7CB-4274-90BF-F7542B92D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3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48105"/>
            <a:ext cx="8229600" cy="3178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SysML v2</a:t>
            </a:r>
            <a:br>
              <a:rPr lang="en-US" dirty="0" smtClean="0"/>
            </a:br>
            <a:r>
              <a:rPr lang="en-US" dirty="0" smtClean="0"/>
              <a:t>Mapping Service Requirements to “Process Change Request” Use Case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Result Summary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75654" y="4115176"/>
            <a:ext cx="7392691" cy="1752600"/>
          </a:xfrm>
        </p:spPr>
        <p:txBody>
          <a:bodyPr/>
          <a:lstStyle/>
          <a:p>
            <a:r>
              <a:rPr lang="en-US" dirty="0" smtClean="0"/>
              <a:t>08/30/2017</a:t>
            </a:r>
          </a:p>
          <a:p>
            <a:r>
              <a:rPr lang="en-US" dirty="0"/>
              <a:t>Laura Hart, </a:t>
            </a:r>
            <a:r>
              <a:rPr lang="en-US" dirty="0" smtClean="0"/>
              <a:t>Christian Muggeo, John Watson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05740" y="2777490"/>
            <a:ext cx="2657475" cy="2151698"/>
          </a:xfrm>
          <a:prstGeom prst="roundRect">
            <a:avLst>
              <a:gd name="adj" fmla="val 5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Abgerundetes Rechteck 107"/>
          <p:cNvSpPr/>
          <p:nvPr/>
        </p:nvSpPr>
        <p:spPr>
          <a:xfrm>
            <a:off x="3260408" y="2777490"/>
            <a:ext cx="2657475" cy="2151698"/>
          </a:xfrm>
          <a:prstGeom prst="roundRect">
            <a:avLst>
              <a:gd name="adj" fmla="val 5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Abgerundetes Rechteck 108"/>
          <p:cNvSpPr/>
          <p:nvPr/>
        </p:nvSpPr>
        <p:spPr>
          <a:xfrm>
            <a:off x="6315075" y="2777490"/>
            <a:ext cx="2657475" cy="2151698"/>
          </a:xfrm>
          <a:prstGeom prst="roundRect">
            <a:avLst>
              <a:gd name="adj" fmla="val 5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0" name="Grafik 1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14" y="2867501"/>
            <a:ext cx="1871663" cy="19716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1" name="Grafik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476" y="3216474"/>
            <a:ext cx="2256674" cy="1273730"/>
          </a:xfrm>
          <a:prstGeom prst="rect">
            <a:avLst/>
          </a:prstGeom>
        </p:spPr>
      </p:pic>
      <p:pic>
        <p:nvPicPr>
          <p:cNvPr id="112" name="Grafik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075" y="2910363"/>
            <a:ext cx="2552805" cy="1885950"/>
          </a:xfrm>
          <a:prstGeom prst="rect">
            <a:avLst/>
          </a:prstGeom>
        </p:spPr>
      </p:pic>
      <p:sp>
        <p:nvSpPr>
          <p:cNvPr id="113" name="Textfeld 112"/>
          <p:cNvSpPr txBox="1"/>
          <p:nvPr/>
        </p:nvSpPr>
        <p:spPr>
          <a:xfrm>
            <a:off x="1284289" y="2324553"/>
            <a:ext cx="5469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Code</a:t>
            </a:r>
          </a:p>
        </p:txBody>
      </p:sp>
      <p:sp>
        <p:nvSpPr>
          <p:cNvPr id="114" name="Textfeld 113"/>
          <p:cNvSpPr txBox="1"/>
          <p:nvPr/>
        </p:nvSpPr>
        <p:spPr>
          <a:xfrm>
            <a:off x="4222955" y="2220679"/>
            <a:ext cx="7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(SysML)</a:t>
            </a:r>
            <a:br>
              <a:rPr lang="de-DE" sz="135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Model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6868732" y="2220679"/>
            <a:ext cx="15501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Simulation</a:t>
            </a:r>
            <a:br>
              <a:rPr lang="de-DE" sz="135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Model / </a:t>
            </a:r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Executable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6" name="Titel 1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inside</a:t>
            </a:r>
            <a:r>
              <a:rPr lang="de-DE" dirty="0" smtClean="0"/>
              <a:t> a </a:t>
            </a:r>
            <a:r>
              <a:rPr lang="de-DE" dirty="0" err="1" smtClean="0"/>
              <a:t>baseline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hteck 95"/>
          <p:cNvSpPr/>
          <p:nvPr/>
        </p:nvSpPr>
        <p:spPr>
          <a:xfrm>
            <a:off x="4116229" y="455128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7" name="Rechteck 96"/>
          <p:cNvSpPr/>
          <p:nvPr/>
        </p:nvSpPr>
        <p:spPr>
          <a:xfrm>
            <a:off x="4497705" y="4833862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5" name="Rechteck 94"/>
          <p:cNvSpPr/>
          <p:nvPr/>
        </p:nvSpPr>
        <p:spPr>
          <a:xfrm>
            <a:off x="4116229" y="2604611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cxnSp>
        <p:nvCxnSpPr>
          <p:cNvPr id="30" name="Gerade Verbindung mit Pfeil 29"/>
          <p:cNvCxnSpPr>
            <a:stCxn id="14" idx="3"/>
            <a:endCxn id="15" idx="1"/>
          </p:cNvCxnSpPr>
          <p:nvPr/>
        </p:nvCxnSpPr>
        <p:spPr>
          <a:xfrm>
            <a:off x="4251960" y="3517583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5" idx="3"/>
            <a:endCxn id="16" idx="1"/>
          </p:cNvCxnSpPr>
          <p:nvPr/>
        </p:nvCxnSpPr>
        <p:spPr>
          <a:xfrm>
            <a:off x="5283517" y="3517583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4116229" y="3236121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3" name="Rechteck 92"/>
          <p:cNvSpPr/>
          <p:nvPr/>
        </p:nvSpPr>
        <p:spPr>
          <a:xfrm>
            <a:off x="5153501" y="3228978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4" name="Rechteck 93"/>
          <p:cNvSpPr/>
          <p:nvPr/>
        </p:nvSpPr>
        <p:spPr>
          <a:xfrm>
            <a:off x="6190774" y="3221835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1" name="Rechteck 90"/>
          <p:cNvSpPr/>
          <p:nvPr/>
        </p:nvSpPr>
        <p:spPr>
          <a:xfrm>
            <a:off x="3078956" y="324326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0" name="Rechteck 89"/>
          <p:cNvSpPr/>
          <p:nvPr/>
        </p:nvSpPr>
        <p:spPr>
          <a:xfrm>
            <a:off x="2030254" y="4570571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8" name="Rechteck 87"/>
          <p:cNvSpPr/>
          <p:nvPr/>
        </p:nvSpPr>
        <p:spPr>
          <a:xfrm>
            <a:off x="8202454" y="390477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7" name="Rechteck 86"/>
          <p:cNvSpPr/>
          <p:nvPr/>
        </p:nvSpPr>
        <p:spPr>
          <a:xfrm>
            <a:off x="7182326" y="3236119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6" name="Rechteck 85"/>
          <p:cNvSpPr/>
          <p:nvPr/>
        </p:nvSpPr>
        <p:spPr>
          <a:xfrm>
            <a:off x="6170771" y="390477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3" name="Rechteck 82"/>
          <p:cNvSpPr/>
          <p:nvPr/>
        </p:nvSpPr>
        <p:spPr>
          <a:xfrm>
            <a:off x="3050381" y="390477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2" name="Rechteck 81"/>
          <p:cNvSpPr/>
          <p:nvPr/>
        </p:nvSpPr>
        <p:spPr>
          <a:xfrm>
            <a:off x="2030254" y="390477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1" name="Rechteck 80"/>
          <p:cNvSpPr/>
          <p:nvPr/>
        </p:nvSpPr>
        <p:spPr>
          <a:xfrm>
            <a:off x="1010126" y="390477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0" name="Rechteck 79"/>
          <p:cNvSpPr/>
          <p:nvPr/>
        </p:nvSpPr>
        <p:spPr>
          <a:xfrm>
            <a:off x="2030254" y="3240405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677228" y="4011930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740343" y="4011930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835015" y="4011930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898130" y="4011930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708785" y="3354705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740343" y="3354705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771900" y="3354705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803458" y="3354705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5835015" y="3354705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866573" y="3354705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708785" y="466058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Gerade Verbindung mit Pfeil 21"/>
          <p:cNvCxnSpPr>
            <a:stCxn id="6" idx="3"/>
            <a:endCxn id="9" idx="1"/>
          </p:cNvCxnSpPr>
          <p:nvPr/>
        </p:nvCxnSpPr>
        <p:spPr>
          <a:xfrm>
            <a:off x="3220402" y="4174808"/>
            <a:ext cx="26146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9" idx="3"/>
            <a:endCxn id="11" idx="1"/>
          </p:cNvCxnSpPr>
          <p:nvPr/>
        </p:nvCxnSpPr>
        <p:spPr>
          <a:xfrm>
            <a:off x="6315075" y="4174808"/>
            <a:ext cx="15830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2" idx="3"/>
            <a:endCxn id="13" idx="1"/>
          </p:cNvCxnSpPr>
          <p:nvPr/>
        </p:nvCxnSpPr>
        <p:spPr>
          <a:xfrm>
            <a:off x="2188845" y="3517583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3" idx="3"/>
            <a:endCxn id="14" idx="1"/>
          </p:cNvCxnSpPr>
          <p:nvPr/>
        </p:nvCxnSpPr>
        <p:spPr>
          <a:xfrm>
            <a:off x="3220402" y="3517583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4" idx="3"/>
            <a:endCxn id="12" idx="1"/>
          </p:cNvCxnSpPr>
          <p:nvPr/>
        </p:nvCxnSpPr>
        <p:spPr>
          <a:xfrm flipV="1">
            <a:off x="1157287" y="3517583"/>
            <a:ext cx="551498" cy="65722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4" idx="3"/>
            <a:endCxn id="18" idx="1"/>
          </p:cNvCxnSpPr>
          <p:nvPr/>
        </p:nvCxnSpPr>
        <p:spPr>
          <a:xfrm>
            <a:off x="1157287" y="4174807"/>
            <a:ext cx="551498" cy="64865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8" idx="3"/>
            <a:endCxn id="6" idx="1"/>
          </p:cNvCxnSpPr>
          <p:nvPr/>
        </p:nvCxnSpPr>
        <p:spPr>
          <a:xfrm flipV="1">
            <a:off x="2188845" y="4174807"/>
            <a:ext cx="551498" cy="6486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3"/>
            <a:endCxn id="17" idx="1"/>
          </p:cNvCxnSpPr>
          <p:nvPr/>
        </p:nvCxnSpPr>
        <p:spPr>
          <a:xfrm>
            <a:off x="6315075" y="3517583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17" idx="3"/>
            <a:endCxn id="11" idx="1"/>
          </p:cNvCxnSpPr>
          <p:nvPr/>
        </p:nvCxnSpPr>
        <p:spPr>
          <a:xfrm>
            <a:off x="7346632" y="3517583"/>
            <a:ext cx="551498" cy="657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bgerundetes Rechteck 42"/>
          <p:cNvSpPr/>
          <p:nvPr/>
        </p:nvSpPr>
        <p:spPr>
          <a:xfrm>
            <a:off x="1708785" y="4011930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5" name="Gerade Verbindung mit Pfeil 44"/>
          <p:cNvCxnSpPr>
            <a:stCxn id="4" idx="3"/>
            <a:endCxn id="43" idx="1"/>
          </p:cNvCxnSpPr>
          <p:nvPr/>
        </p:nvCxnSpPr>
        <p:spPr>
          <a:xfrm>
            <a:off x="1157287" y="4174808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3"/>
            <a:endCxn id="6" idx="1"/>
          </p:cNvCxnSpPr>
          <p:nvPr/>
        </p:nvCxnSpPr>
        <p:spPr>
          <a:xfrm>
            <a:off x="2188845" y="4174808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6" idx="3"/>
            <a:endCxn id="14" idx="1"/>
          </p:cNvCxnSpPr>
          <p:nvPr/>
        </p:nvCxnSpPr>
        <p:spPr>
          <a:xfrm flipV="1">
            <a:off x="3220402" y="3517583"/>
            <a:ext cx="551498" cy="65722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15" idx="3"/>
            <a:endCxn id="9" idx="1"/>
          </p:cNvCxnSpPr>
          <p:nvPr/>
        </p:nvCxnSpPr>
        <p:spPr>
          <a:xfrm>
            <a:off x="5283517" y="3517583"/>
            <a:ext cx="551498" cy="657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bgerundetes Rechteck 51"/>
          <p:cNvSpPr/>
          <p:nvPr/>
        </p:nvSpPr>
        <p:spPr>
          <a:xfrm>
            <a:off x="3771900" y="2697480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3" name="Gerade Verbindung mit Pfeil 52"/>
          <p:cNvCxnSpPr>
            <a:endCxn id="52" idx="1"/>
          </p:cNvCxnSpPr>
          <p:nvPr/>
        </p:nvCxnSpPr>
        <p:spPr>
          <a:xfrm flipV="1">
            <a:off x="3220402" y="2860357"/>
            <a:ext cx="551498" cy="6529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2" idx="3"/>
            <a:endCxn id="15" idx="1"/>
          </p:cNvCxnSpPr>
          <p:nvPr/>
        </p:nvCxnSpPr>
        <p:spPr>
          <a:xfrm>
            <a:off x="4251960" y="2860358"/>
            <a:ext cx="551498" cy="657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4480560" y="5349240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4353162" y="5412106"/>
            <a:ext cx="7021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Update</a:t>
            </a: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2668905" y="5349240"/>
            <a:ext cx="55149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2555965" y="5412106"/>
            <a:ext cx="6732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merge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3613948" y="5349240"/>
            <a:ext cx="551498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3501009" y="5412106"/>
            <a:ext cx="6732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rebase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1817370" y="5349240"/>
            <a:ext cx="551498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1756488" y="5515979"/>
            <a:ext cx="6732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Abgerundetes Rechteck 70"/>
          <p:cNvSpPr/>
          <p:nvPr/>
        </p:nvSpPr>
        <p:spPr>
          <a:xfrm>
            <a:off x="3771900" y="4673441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2" name="Gerade Verbindung mit Pfeil 71"/>
          <p:cNvCxnSpPr>
            <a:stCxn id="6" idx="3"/>
            <a:endCxn id="71" idx="1"/>
          </p:cNvCxnSpPr>
          <p:nvPr/>
        </p:nvCxnSpPr>
        <p:spPr>
          <a:xfrm>
            <a:off x="3220402" y="4174807"/>
            <a:ext cx="551498" cy="66151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71" idx="3"/>
          </p:cNvCxnSpPr>
          <p:nvPr/>
        </p:nvCxnSpPr>
        <p:spPr>
          <a:xfrm>
            <a:off x="4251960" y="4836318"/>
            <a:ext cx="228600" cy="71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53"/>
          <p:cNvSpPr>
            <a:spLocks/>
          </p:cNvSpPr>
          <p:nvPr/>
        </p:nvSpPr>
        <p:spPr bwMode="auto">
          <a:xfrm>
            <a:off x="4425695" y="4742540"/>
            <a:ext cx="208479" cy="205222"/>
          </a:xfrm>
          <a:custGeom>
            <a:avLst/>
            <a:gdLst>
              <a:gd name="T0" fmla="*/ 9 w 374"/>
              <a:gd name="T1" fmla="*/ 323 h 375"/>
              <a:gd name="T2" fmla="*/ 0 w 374"/>
              <a:gd name="T3" fmla="*/ 301 h 375"/>
              <a:gd name="T4" fmla="*/ 9 w 374"/>
              <a:gd name="T5" fmla="*/ 280 h 375"/>
              <a:gd name="T6" fmla="*/ 101 w 374"/>
              <a:gd name="T7" fmla="*/ 187 h 375"/>
              <a:gd name="T8" fmla="*/ 9 w 374"/>
              <a:gd name="T9" fmla="*/ 95 h 375"/>
              <a:gd name="T10" fmla="*/ 0 w 374"/>
              <a:gd name="T11" fmla="*/ 73 h 375"/>
              <a:gd name="T12" fmla="*/ 9 w 374"/>
              <a:gd name="T13" fmla="*/ 52 h 375"/>
              <a:gd name="T14" fmla="*/ 51 w 374"/>
              <a:gd name="T15" fmla="*/ 9 h 375"/>
              <a:gd name="T16" fmla="*/ 73 w 374"/>
              <a:gd name="T17" fmla="*/ 0 h 375"/>
              <a:gd name="T18" fmla="*/ 94 w 374"/>
              <a:gd name="T19" fmla="*/ 9 h 375"/>
              <a:gd name="T20" fmla="*/ 187 w 374"/>
              <a:gd name="T21" fmla="*/ 102 h 375"/>
              <a:gd name="T22" fmla="*/ 280 w 374"/>
              <a:gd name="T23" fmla="*/ 9 h 375"/>
              <a:gd name="T24" fmla="*/ 301 w 374"/>
              <a:gd name="T25" fmla="*/ 0 h 375"/>
              <a:gd name="T26" fmla="*/ 322 w 374"/>
              <a:gd name="T27" fmla="*/ 9 h 375"/>
              <a:gd name="T28" fmla="*/ 365 w 374"/>
              <a:gd name="T29" fmla="*/ 52 h 375"/>
              <a:gd name="T30" fmla="*/ 374 w 374"/>
              <a:gd name="T31" fmla="*/ 73 h 375"/>
              <a:gd name="T32" fmla="*/ 365 w 374"/>
              <a:gd name="T33" fmla="*/ 95 h 375"/>
              <a:gd name="T34" fmla="*/ 273 w 374"/>
              <a:gd name="T35" fmla="*/ 187 h 375"/>
              <a:gd name="T36" fmla="*/ 365 w 374"/>
              <a:gd name="T37" fmla="*/ 280 h 375"/>
              <a:gd name="T38" fmla="*/ 374 w 374"/>
              <a:gd name="T39" fmla="*/ 301 h 375"/>
              <a:gd name="T40" fmla="*/ 365 w 374"/>
              <a:gd name="T41" fmla="*/ 323 h 375"/>
              <a:gd name="T42" fmla="*/ 322 w 374"/>
              <a:gd name="T43" fmla="*/ 366 h 375"/>
              <a:gd name="T44" fmla="*/ 301 w 374"/>
              <a:gd name="T45" fmla="*/ 375 h 375"/>
              <a:gd name="T46" fmla="*/ 280 w 374"/>
              <a:gd name="T47" fmla="*/ 366 h 375"/>
              <a:gd name="T48" fmla="*/ 187 w 374"/>
              <a:gd name="T49" fmla="*/ 273 h 375"/>
              <a:gd name="T50" fmla="*/ 94 w 374"/>
              <a:gd name="T51" fmla="*/ 366 h 375"/>
              <a:gd name="T52" fmla="*/ 73 w 374"/>
              <a:gd name="T53" fmla="*/ 375 h 375"/>
              <a:gd name="T54" fmla="*/ 51 w 374"/>
              <a:gd name="T55" fmla="*/ 366 h 375"/>
              <a:gd name="T56" fmla="*/ 9 w 374"/>
              <a:gd name="T57" fmla="*/ 3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74" h="375">
                <a:moveTo>
                  <a:pt x="9" y="323"/>
                </a:moveTo>
                <a:cubicBezTo>
                  <a:pt x="3" y="317"/>
                  <a:pt x="0" y="310"/>
                  <a:pt x="0" y="301"/>
                </a:cubicBezTo>
                <a:cubicBezTo>
                  <a:pt x="0" y="293"/>
                  <a:pt x="3" y="286"/>
                  <a:pt x="9" y="280"/>
                </a:cubicBezTo>
                <a:lnTo>
                  <a:pt x="101" y="187"/>
                </a:lnTo>
                <a:lnTo>
                  <a:pt x="9" y="95"/>
                </a:lnTo>
                <a:cubicBezTo>
                  <a:pt x="3" y="89"/>
                  <a:pt x="0" y="82"/>
                  <a:pt x="0" y="73"/>
                </a:cubicBezTo>
                <a:cubicBezTo>
                  <a:pt x="0" y="65"/>
                  <a:pt x="3" y="58"/>
                  <a:pt x="9" y="52"/>
                </a:cubicBezTo>
                <a:lnTo>
                  <a:pt x="51" y="9"/>
                </a:lnTo>
                <a:cubicBezTo>
                  <a:pt x="57" y="3"/>
                  <a:pt x="65" y="0"/>
                  <a:pt x="73" y="0"/>
                </a:cubicBezTo>
                <a:cubicBezTo>
                  <a:pt x="81" y="0"/>
                  <a:pt x="88" y="3"/>
                  <a:pt x="94" y="9"/>
                </a:cubicBezTo>
                <a:lnTo>
                  <a:pt x="187" y="102"/>
                </a:lnTo>
                <a:lnTo>
                  <a:pt x="280" y="9"/>
                </a:lnTo>
                <a:cubicBezTo>
                  <a:pt x="285" y="3"/>
                  <a:pt x="293" y="0"/>
                  <a:pt x="301" y="0"/>
                </a:cubicBezTo>
                <a:cubicBezTo>
                  <a:pt x="309" y="0"/>
                  <a:pt x="317" y="3"/>
                  <a:pt x="322" y="9"/>
                </a:cubicBezTo>
                <a:lnTo>
                  <a:pt x="365" y="52"/>
                </a:lnTo>
                <a:cubicBezTo>
                  <a:pt x="371" y="58"/>
                  <a:pt x="374" y="65"/>
                  <a:pt x="374" y="73"/>
                </a:cubicBezTo>
                <a:cubicBezTo>
                  <a:pt x="374" y="82"/>
                  <a:pt x="371" y="89"/>
                  <a:pt x="365" y="95"/>
                </a:cubicBezTo>
                <a:lnTo>
                  <a:pt x="273" y="187"/>
                </a:lnTo>
                <a:lnTo>
                  <a:pt x="365" y="280"/>
                </a:lnTo>
                <a:cubicBezTo>
                  <a:pt x="371" y="286"/>
                  <a:pt x="374" y="293"/>
                  <a:pt x="374" y="301"/>
                </a:cubicBezTo>
                <a:cubicBezTo>
                  <a:pt x="374" y="310"/>
                  <a:pt x="371" y="317"/>
                  <a:pt x="365" y="323"/>
                </a:cubicBezTo>
                <a:lnTo>
                  <a:pt x="322" y="366"/>
                </a:lnTo>
                <a:cubicBezTo>
                  <a:pt x="317" y="372"/>
                  <a:pt x="309" y="375"/>
                  <a:pt x="301" y="375"/>
                </a:cubicBezTo>
                <a:cubicBezTo>
                  <a:pt x="293" y="375"/>
                  <a:pt x="285" y="372"/>
                  <a:pt x="280" y="366"/>
                </a:cubicBezTo>
                <a:lnTo>
                  <a:pt x="187" y="273"/>
                </a:lnTo>
                <a:lnTo>
                  <a:pt x="94" y="366"/>
                </a:lnTo>
                <a:cubicBezTo>
                  <a:pt x="88" y="372"/>
                  <a:pt x="81" y="375"/>
                  <a:pt x="73" y="375"/>
                </a:cubicBezTo>
                <a:cubicBezTo>
                  <a:pt x="65" y="375"/>
                  <a:pt x="57" y="372"/>
                  <a:pt x="51" y="366"/>
                </a:cubicBezTo>
                <a:lnTo>
                  <a:pt x="9" y="323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8" name="Freeform 53"/>
          <p:cNvSpPr>
            <a:spLocks/>
          </p:cNvSpPr>
          <p:nvPr/>
        </p:nvSpPr>
        <p:spPr bwMode="auto">
          <a:xfrm>
            <a:off x="5455027" y="5246629"/>
            <a:ext cx="208479" cy="205222"/>
          </a:xfrm>
          <a:custGeom>
            <a:avLst/>
            <a:gdLst>
              <a:gd name="T0" fmla="*/ 9 w 374"/>
              <a:gd name="T1" fmla="*/ 323 h 375"/>
              <a:gd name="T2" fmla="*/ 0 w 374"/>
              <a:gd name="T3" fmla="*/ 301 h 375"/>
              <a:gd name="T4" fmla="*/ 9 w 374"/>
              <a:gd name="T5" fmla="*/ 280 h 375"/>
              <a:gd name="T6" fmla="*/ 101 w 374"/>
              <a:gd name="T7" fmla="*/ 187 h 375"/>
              <a:gd name="T8" fmla="*/ 9 w 374"/>
              <a:gd name="T9" fmla="*/ 95 h 375"/>
              <a:gd name="T10" fmla="*/ 0 w 374"/>
              <a:gd name="T11" fmla="*/ 73 h 375"/>
              <a:gd name="T12" fmla="*/ 9 w 374"/>
              <a:gd name="T13" fmla="*/ 52 h 375"/>
              <a:gd name="T14" fmla="*/ 51 w 374"/>
              <a:gd name="T15" fmla="*/ 9 h 375"/>
              <a:gd name="T16" fmla="*/ 73 w 374"/>
              <a:gd name="T17" fmla="*/ 0 h 375"/>
              <a:gd name="T18" fmla="*/ 94 w 374"/>
              <a:gd name="T19" fmla="*/ 9 h 375"/>
              <a:gd name="T20" fmla="*/ 187 w 374"/>
              <a:gd name="T21" fmla="*/ 102 h 375"/>
              <a:gd name="T22" fmla="*/ 280 w 374"/>
              <a:gd name="T23" fmla="*/ 9 h 375"/>
              <a:gd name="T24" fmla="*/ 301 w 374"/>
              <a:gd name="T25" fmla="*/ 0 h 375"/>
              <a:gd name="T26" fmla="*/ 322 w 374"/>
              <a:gd name="T27" fmla="*/ 9 h 375"/>
              <a:gd name="T28" fmla="*/ 365 w 374"/>
              <a:gd name="T29" fmla="*/ 52 h 375"/>
              <a:gd name="T30" fmla="*/ 374 w 374"/>
              <a:gd name="T31" fmla="*/ 73 h 375"/>
              <a:gd name="T32" fmla="*/ 365 w 374"/>
              <a:gd name="T33" fmla="*/ 95 h 375"/>
              <a:gd name="T34" fmla="*/ 273 w 374"/>
              <a:gd name="T35" fmla="*/ 187 h 375"/>
              <a:gd name="T36" fmla="*/ 365 w 374"/>
              <a:gd name="T37" fmla="*/ 280 h 375"/>
              <a:gd name="T38" fmla="*/ 374 w 374"/>
              <a:gd name="T39" fmla="*/ 301 h 375"/>
              <a:gd name="T40" fmla="*/ 365 w 374"/>
              <a:gd name="T41" fmla="*/ 323 h 375"/>
              <a:gd name="T42" fmla="*/ 322 w 374"/>
              <a:gd name="T43" fmla="*/ 366 h 375"/>
              <a:gd name="T44" fmla="*/ 301 w 374"/>
              <a:gd name="T45" fmla="*/ 375 h 375"/>
              <a:gd name="T46" fmla="*/ 280 w 374"/>
              <a:gd name="T47" fmla="*/ 366 h 375"/>
              <a:gd name="T48" fmla="*/ 187 w 374"/>
              <a:gd name="T49" fmla="*/ 273 h 375"/>
              <a:gd name="T50" fmla="*/ 94 w 374"/>
              <a:gd name="T51" fmla="*/ 366 h 375"/>
              <a:gd name="T52" fmla="*/ 73 w 374"/>
              <a:gd name="T53" fmla="*/ 375 h 375"/>
              <a:gd name="T54" fmla="*/ 51 w 374"/>
              <a:gd name="T55" fmla="*/ 366 h 375"/>
              <a:gd name="T56" fmla="*/ 9 w 374"/>
              <a:gd name="T57" fmla="*/ 3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74" h="375">
                <a:moveTo>
                  <a:pt x="9" y="323"/>
                </a:moveTo>
                <a:cubicBezTo>
                  <a:pt x="3" y="317"/>
                  <a:pt x="0" y="310"/>
                  <a:pt x="0" y="301"/>
                </a:cubicBezTo>
                <a:cubicBezTo>
                  <a:pt x="0" y="293"/>
                  <a:pt x="3" y="286"/>
                  <a:pt x="9" y="280"/>
                </a:cubicBezTo>
                <a:lnTo>
                  <a:pt x="101" y="187"/>
                </a:lnTo>
                <a:lnTo>
                  <a:pt x="9" y="95"/>
                </a:lnTo>
                <a:cubicBezTo>
                  <a:pt x="3" y="89"/>
                  <a:pt x="0" y="82"/>
                  <a:pt x="0" y="73"/>
                </a:cubicBezTo>
                <a:cubicBezTo>
                  <a:pt x="0" y="65"/>
                  <a:pt x="3" y="58"/>
                  <a:pt x="9" y="52"/>
                </a:cubicBezTo>
                <a:lnTo>
                  <a:pt x="51" y="9"/>
                </a:lnTo>
                <a:cubicBezTo>
                  <a:pt x="57" y="3"/>
                  <a:pt x="65" y="0"/>
                  <a:pt x="73" y="0"/>
                </a:cubicBezTo>
                <a:cubicBezTo>
                  <a:pt x="81" y="0"/>
                  <a:pt x="88" y="3"/>
                  <a:pt x="94" y="9"/>
                </a:cubicBezTo>
                <a:lnTo>
                  <a:pt x="187" y="102"/>
                </a:lnTo>
                <a:lnTo>
                  <a:pt x="280" y="9"/>
                </a:lnTo>
                <a:cubicBezTo>
                  <a:pt x="285" y="3"/>
                  <a:pt x="293" y="0"/>
                  <a:pt x="301" y="0"/>
                </a:cubicBezTo>
                <a:cubicBezTo>
                  <a:pt x="309" y="0"/>
                  <a:pt x="317" y="3"/>
                  <a:pt x="322" y="9"/>
                </a:cubicBezTo>
                <a:lnTo>
                  <a:pt x="365" y="52"/>
                </a:lnTo>
                <a:cubicBezTo>
                  <a:pt x="371" y="58"/>
                  <a:pt x="374" y="65"/>
                  <a:pt x="374" y="73"/>
                </a:cubicBezTo>
                <a:cubicBezTo>
                  <a:pt x="374" y="82"/>
                  <a:pt x="371" y="89"/>
                  <a:pt x="365" y="95"/>
                </a:cubicBezTo>
                <a:lnTo>
                  <a:pt x="273" y="187"/>
                </a:lnTo>
                <a:lnTo>
                  <a:pt x="365" y="280"/>
                </a:lnTo>
                <a:cubicBezTo>
                  <a:pt x="371" y="286"/>
                  <a:pt x="374" y="293"/>
                  <a:pt x="374" y="301"/>
                </a:cubicBezTo>
                <a:cubicBezTo>
                  <a:pt x="374" y="310"/>
                  <a:pt x="371" y="317"/>
                  <a:pt x="365" y="323"/>
                </a:cubicBezTo>
                <a:lnTo>
                  <a:pt x="322" y="366"/>
                </a:lnTo>
                <a:cubicBezTo>
                  <a:pt x="317" y="372"/>
                  <a:pt x="309" y="375"/>
                  <a:pt x="301" y="375"/>
                </a:cubicBezTo>
                <a:cubicBezTo>
                  <a:pt x="293" y="375"/>
                  <a:pt x="285" y="372"/>
                  <a:pt x="280" y="366"/>
                </a:cubicBezTo>
                <a:lnTo>
                  <a:pt x="187" y="273"/>
                </a:lnTo>
                <a:lnTo>
                  <a:pt x="94" y="366"/>
                </a:lnTo>
                <a:cubicBezTo>
                  <a:pt x="88" y="372"/>
                  <a:pt x="81" y="375"/>
                  <a:pt x="73" y="375"/>
                </a:cubicBezTo>
                <a:cubicBezTo>
                  <a:pt x="65" y="375"/>
                  <a:pt x="57" y="372"/>
                  <a:pt x="51" y="366"/>
                </a:cubicBezTo>
                <a:lnTo>
                  <a:pt x="9" y="323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249308" y="5412106"/>
            <a:ext cx="6732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close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8" name="Rechteck 97"/>
          <p:cNvSpPr/>
          <p:nvPr/>
        </p:nvSpPr>
        <p:spPr>
          <a:xfrm>
            <a:off x="4366260" y="947259"/>
            <a:ext cx="4085105" cy="1170149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/>
            <a:r>
              <a:rPr lang="de-DE" sz="1350" b="1" u="sng" dirty="0">
                <a:solidFill>
                  <a:prstClr val="black"/>
                </a:solidFill>
                <a:latin typeface="Calibri" panose="020F0502020204030204"/>
              </a:rPr>
              <a:t>Label</a:t>
            </a:r>
          </a:p>
          <a:p>
            <a:pPr defTabSz="685800"/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Comment: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Christian´s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test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branch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because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John´s 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reported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defect</a:t>
            </a:r>
            <a:endParaRPr lang="de-DE" sz="105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defTabSz="685800"/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Owner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Christian</a:t>
            </a:r>
          </a:p>
          <a:p>
            <a:pPr defTabSz="685800"/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Status: In Work</a:t>
            </a:r>
          </a:p>
          <a:p>
            <a:pPr defTabSz="685800"/>
            <a:r>
              <a:rPr lang="de-DE" sz="105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Creation</a:t>
            </a:r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Date: 2017-08-30-13-03-34-CET</a:t>
            </a:r>
          </a:p>
          <a:p>
            <a:pPr defTabSz="685800"/>
            <a:r>
              <a:rPr lang="de-DE" sz="105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p:cxnSp>
        <p:nvCxnSpPr>
          <p:cNvPr id="100" name="Gerader Verbinder 99"/>
          <p:cNvCxnSpPr/>
          <p:nvPr/>
        </p:nvCxnSpPr>
        <p:spPr>
          <a:xfrm flipH="1">
            <a:off x="4116229" y="936027"/>
            <a:ext cx="250032" cy="166858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/>
          <p:nvPr/>
        </p:nvCxnSpPr>
        <p:spPr>
          <a:xfrm flipH="1">
            <a:off x="4421981" y="2105980"/>
            <a:ext cx="4029384" cy="67799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bgerundetes Rechteck 68"/>
          <p:cNvSpPr/>
          <p:nvPr/>
        </p:nvSpPr>
        <p:spPr>
          <a:xfrm>
            <a:off x="6280901" y="5216495"/>
            <a:ext cx="391246" cy="265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6134122" y="5515979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basline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098729" y="5259228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6991918" y="5515979"/>
            <a:ext cx="5261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label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37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4335" y="2983230"/>
            <a:ext cx="8581073" cy="2031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8230851" y="3769468"/>
            <a:ext cx="305753" cy="1800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5" name="Rechteck 94"/>
          <p:cNvSpPr/>
          <p:nvPr/>
        </p:nvSpPr>
        <p:spPr>
          <a:xfrm>
            <a:off x="4116229" y="3127534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cxnSp>
        <p:nvCxnSpPr>
          <p:cNvPr id="30" name="Gerade Verbindung mit Pfeil 29"/>
          <p:cNvCxnSpPr>
            <a:stCxn id="14" idx="3"/>
            <a:endCxn id="15" idx="1"/>
          </p:cNvCxnSpPr>
          <p:nvPr/>
        </p:nvCxnSpPr>
        <p:spPr>
          <a:xfrm>
            <a:off x="4251960" y="4040505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5" idx="3"/>
            <a:endCxn id="16" idx="1"/>
          </p:cNvCxnSpPr>
          <p:nvPr/>
        </p:nvCxnSpPr>
        <p:spPr>
          <a:xfrm>
            <a:off x="5283517" y="4040505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4116229" y="3759043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3" name="Rechteck 92"/>
          <p:cNvSpPr/>
          <p:nvPr/>
        </p:nvSpPr>
        <p:spPr>
          <a:xfrm>
            <a:off x="5153501" y="3751900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4" name="Rechteck 93"/>
          <p:cNvSpPr/>
          <p:nvPr/>
        </p:nvSpPr>
        <p:spPr>
          <a:xfrm>
            <a:off x="6190774" y="374475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91" name="Rechteck 90"/>
          <p:cNvSpPr/>
          <p:nvPr/>
        </p:nvSpPr>
        <p:spPr>
          <a:xfrm>
            <a:off x="3078956" y="3766186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8" name="Rechteck 87"/>
          <p:cNvSpPr/>
          <p:nvPr/>
        </p:nvSpPr>
        <p:spPr>
          <a:xfrm>
            <a:off x="8202454" y="442769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7" name="Rechteck 86"/>
          <p:cNvSpPr/>
          <p:nvPr/>
        </p:nvSpPr>
        <p:spPr>
          <a:xfrm>
            <a:off x="7182326" y="3759042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6" name="Rechteck 85"/>
          <p:cNvSpPr/>
          <p:nvPr/>
        </p:nvSpPr>
        <p:spPr>
          <a:xfrm>
            <a:off x="6170771" y="442769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3" name="Rechteck 82"/>
          <p:cNvSpPr/>
          <p:nvPr/>
        </p:nvSpPr>
        <p:spPr>
          <a:xfrm>
            <a:off x="3050381" y="442769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2" name="Rechteck 81"/>
          <p:cNvSpPr/>
          <p:nvPr/>
        </p:nvSpPr>
        <p:spPr>
          <a:xfrm>
            <a:off x="2030254" y="442769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1" name="Rechteck 80"/>
          <p:cNvSpPr/>
          <p:nvPr/>
        </p:nvSpPr>
        <p:spPr>
          <a:xfrm>
            <a:off x="1010126" y="442769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80" name="Rechteck 79"/>
          <p:cNvSpPr/>
          <p:nvPr/>
        </p:nvSpPr>
        <p:spPr>
          <a:xfrm>
            <a:off x="2030254" y="3763327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677228" y="453485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740343" y="453485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835015" y="453485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898130" y="453485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708785" y="3877628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740343" y="3877628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771900" y="3877628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803458" y="3877628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5835015" y="3877628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Gerade Verbindung mit Pfeil 21"/>
          <p:cNvCxnSpPr>
            <a:stCxn id="6" idx="3"/>
            <a:endCxn id="9" idx="1"/>
          </p:cNvCxnSpPr>
          <p:nvPr/>
        </p:nvCxnSpPr>
        <p:spPr>
          <a:xfrm>
            <a:off x="3220402" y="4697730"/>
            <a:ext cx="26146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9" idx="3"/>
            <a:endCxn id="11" idx="1"/>
          </p:cNvCxnSpPr>
          <p:nvPr/>
        </p:nvCxnSpPr>
        <p:spPr>
          <a:xfrm>
            <a:off x="6315075" y="4697730"/>
            <a:ext cx="15830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2" idx="3"/>
            <a:endCxn id="13" idx="1"/>
          </p:cNvCxnSpPr>
          <p:nvPr/>
        </p:nvCxnSpPr>
        <p:spPr>
          <a:xfrm>
            <a:off x="2188845" y="4040505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3" idx="3"/>
            <a:endCxn id="14" idx="1"/>
          </p:cNvCxnSpPr>
          <p:nvPr/>
        </p:nvCxnSpPr>
        <p:spPr>
          <a:xfrm>
            <a:off x="3220402" y="4040505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4" idx="3"/>
            <a:endCxn id="12" idx="1"/>
          </p:cNvCxnSpPr>
          <p:nvPr/>
        </p:nvCxnSpPr>
        <p:spPr>
          <a:xfrm flipV="1">
            <a:off x="1157287" y="4040505"/>
            <a:ext cx="551498" cy="65722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3"/>
            <a:endCxn id="17" idx="1"/>
          </p:cNvCxnSpPr>
          <p:nvPr/>
        </p:nvCxnSpPr>
        <p:spPr>
          <a:xfrm>
            <a:off x="6315075" y="4040505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17" idx="3"/>
            <a:endCxn id="11" idx="1"/>
          </p:cNvCxnSpPr>
          <p:nvPr/>
        </p:nvCxnSpPr>
        <p:spPr>
          <a:xfrm>
            <a:off x="7346632" y="4040505"/>
            <a:ext cx="551498" cy="657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bgerundetes Rechteck 42"/>
          <p:cNvSpPr/>
          <p:nvPr/>
        </p:nvSpPr>
        <p:spPr>
          <a:xfrm>
            <a:off x="1708785" y="453485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5" name="Gerade Verbindung mit Pfeil 44"/>
          <p:cNvCxnSpPr>
            <a:stCxn id="4" idx="3"/>
            <a:endCxn id="43" idx="1"/>
          </p:cNvCxnSpPr>
          <p:nvPr/>
        </p:nvCxnSpPr>
        <p:spPr>
          <a:xfrm>
            <a:off x="1157287" y="4697730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3"/>
            <a:endCxn id="6" idx="1"/>
          </p:cNvCxnSpPr>
          <p:nvPr/>
        </p:nvCxnSpPr>
        <p:spPr>
          <a:xfrm>
            <a:off x="2188845" y="4697730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6" idx="3"/>
            <a:endCxn id="14" idx="1"/>
          </p:cNvCxnSpPr>
          <p:nvPr/>
        </p:nvCxnSpPr>
        <p:spPr>
          <a:xfrm flipV="1">
            <a:off x="3220402" y="4040505"/>
            <a:ext cx="551498" cy="65722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15" idx="3"/>
            <a:endCxn id="9" idx="1"/>
          </p:cNvCxnSpPr>
          <p:nvPr/>
        </p:nvCxnSpPr>
        <p:spPr>
          <a:xfrm>
            <a:off x="5283517" y="4040505"/>
            <a:ext cx="551498" cy="657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bgerundetes Rechteck 51"/>
          <p:cNvSpPr/>
          <p:nvPr/>
        </p:nvSpPr>
        <p:spPr>
          <a:xfrm>
            <a:off x="3771900" y="3220403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3" name="Gerade Verbindung mit Pfeil 52"/>
          <p:cNvCxnSpPr>
            <a:endCxn id="52" idx="1"/>
          </p:cNvCxnSpPr>
          <p:nvPr/>
        </p:nvCxnSpPr>
        <p:spPr>
          <a:xfrm flipV="1">
            <a:off x="3220402" y="3383280"/>
            <a:ext cx="551498" cy="6529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2" idx="3"/>
            <a:endCxn id="15" idx="1"/>
          </p:cNvCxnSpPr>
          <p:nvPr/>
        </p:nvCxnSpPr>
        <p:spPr>
          <a:xfrm>
            <a:off x="4251960" y="3383280"/>
            <a:ext cx="551498" cy="657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4480560" y="5553428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4353162" y="5616294"/>
            <a:ext cx="7021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Update</a:t>
            </a: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2668905" y="5553428"/>
            <a:ext cx="55149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2555965" y="5616294"/>
            <a:ext cx="6732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merge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3613948" y="5553428"/>
            <a:ext cx="551498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3501009" y="5616294"/>
            <a:ext cx="6732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rebase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1817370" y="5553428"/>
            <a:ext cx="551498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1756488" y="5720167"/>
            <a:ext cx="6732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8" name="Freeform 53"/>
          <p:cNvSpPr>
            <a:spLocks/>
          </p:cNvSpPr>
          <p:nvPr/>
        </p:nvSpPr>
        <p:spPr bwMode="auto">
          <a:xfrm>
            <a:off x="5455027" y="5450817"/>
            <a:ext cx="208479" cy="205222"/>
          </a:xfrm>
          <a:custGeom>
            <a:avLst/>
            <a:gdLst>
              <a:gd name="T0" fmla="*/ 9 w 374"/>
              <a:gd name="T1" fmla="*/ 323 h 375"/>
              <a:gd name="T2" fmla="*/ 0 w 374"/>
              <a:gd name="T3" fmla="*/ 301 h 375"/>
              <a:gd name="T4" fmla="*/ 9 w 374"/>
              <a:gd name="T5" fmla="*/ 280 h 375"/>
              <a:gd name="T6" fmla="*/ 101 w 374"/>
              <a:gd name="T7" fmla="*/ 187 h 375"/>
              <a:gd name="T8" fmla="*/ 9 w 374"/>
              <a:gd name="T9" fmla="*/ 95 h 375"/>
              <a:gd name="T10" fmla="*/ 0 w 374"/>
              <a:gd name="T11" fmla="*/ 73 h 375"/>
              <a:gd name="T12" fmla="*/ 9 w 374"/>
              <a:gd name="T13" fmla="*/ 52 h 375"/>
              <a:gd name="T14" fmla="*/ 51 w 374"/>
              <a:gd name="T15" fmla="*/ 9 h 375"/>
              <a:gd name="T16" fmla="*/ 73 w 374"/>
              <a:gd name="T17" fmla="*/ 0 h 375"/>
              <a:gd name="T18" fmla="*/ 94 w 374"/>
              <a:gd name="T19" fmla="*/ 9 h 375"/>
              <a:gd name="T20" fmla="*/ 187 w 374"/>
              <a:gd name="T21" fmla="*/ 102 h 375"/>
              <a:gd name="T22" fmla="*/ 280 w 374"/>
              <a:gd name="T23" fmla="*/ 9 h 375"/>
              <a:gd name="T24" fmla="*/ 301 w 374"/>
              <a:gd name="T25" fmla="*/ 0 h 375"/>
              <a:gd name="T26" fmla="*/ 322 w 374"/>
              <a:gd name="T27" fmla="*/ 9 h 375"/>
              <a:gd name="T28" fmla="*/ 365 w 374"/>
              <a:gd name="T29" fmla="*/ 52 h 375"/>
              <a:gd name="T30" fmla="*/ 374 w 374"/>
              <a:gd name="T31" fmla="*/ 73 h 375"/>
              <a:gd name="T32" fmla="*/ 365 w 374"/>
              <a:gd name="T33" fmla="*/ 95 h 375"/>
              <a:gd name="T34" fmla="*/ 273 w 374"/>
              <a:gd name="T35" fmla="*/ 187 h 375"/>
              <a:gd name="T36" fmla="*/ 365 w 374"/>
              <a:gd name="T37" fmla="*/ 280 h 375"/>
              <a:gd name="T38" fmla="*/ 374 w 374"/>
              <a:gd name="T39" fmla="*/ 301 h 375"/>
              <a:gd name="T40" fmla="*/ 365 w 374"/>
              <a:gd name="T41" fmla="*/ 323 h 375"/>
              <a:gd name="T42" fmla="*/ 322 w 374"/>
              <a:gd name="T43" fmla="*/ 366 h 375"/>
              <a:gd name="T44" fmla="*/ 301 w 374"/>
              <a:gd name="T45" fmla="*/ 375 h 375"/>
              <a:gd name="T46" fmla="*/ 280 w 374"/>
              <a:gd name="T47" fmla="*/ 366 h 375"/>
              <a:gd name="T48" fmla="*/ 187 w 374"/>
              <a:gd name="T49" fmla="*/ 273 h 375"/>
              <a:gd name="T50" fmla="*/ 94 w 374"/>
              <a:gd name="T51" fmla="*/ 366 h 375"/>
              <a:gd name="T52" fmla="*/ 73 w 374"/>
              <a:gd name="T53" fmla="*/ 375 h 375"/>
              <a:gd name="T54" fmla="*/ 51 w 374"/>
              <a:gd name="T55" fmla="*/ 366 h 375"/>
              <a:gd name="T56" fmla="*/ 9 w 374"/>
              <a:gd name="T57" fmla="*/ 3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74" h="375">
                <a:moveTo>
                  <a:pt x="9" y="323"/>
                </a:moveTo>
                <a:cubicBezTo>
                  <a:pt x="3" y="317"/>
                  <a:pt x="0" y="310"/>
                  <a:pt x="0" y="301"/>
                </a:cubicBezTo>
                <a:cubicBezTo>
                  <a:pt x="0" y="293"/>
                  <a:pt x="3" y="286"/>
                  <a:pt x="9" y="280"/>
                </a:cubicBezTo>
                <a:lnTo>
                  <a:pt x="101" y="187"/>
                </a:lnTo>
                <a:lnTo>
                  <a:pt x="9" y="95"/>
                </a:lnTo>
                <a:cubicBezTo>
                  <a:pt x="3" y="89"/>
                  <a:pt x="0" y="82"/>
                  <a:pt x="0" y="73"/>
                </a:cubicBezTo>
                <a:cubicBezTo>
                  <a:pt x="0" y="65"/>
                  <a:pt x="3" y="58"/>
                  <a:pt x="9" y="52"/>
                </a:cubicBezTo>
                <a:lnTo>
                  <a:pt x="51" y="9"/>
                </a:lnTo>
                <a:cubicBezTo>
                  <a:pt x="57" y="3"/>
                  <a:pt x="65" y="0"/>
                  <a:pt x="73" y="0"/>
                </a:cubicBezTo>
                <a:cubicBezTo>
                  <a:pt x="81" y="0"/>
                  <a:pt x="88" y="3"/>
                  <a:pt x="94" y="9"/>
                </a:cubicBezTo>
                <a:lnTo>
                  <a:pt x="187" y="102"/>
                </a:lnTo>
                <a:lnTo>
                  <a:pt x="280" y="9"/>
                </a:lnTo>
                <a:cubicBezTo>
                  <a:pt x="285" y="3"/>
                  <a:pt x="293" y="0"/>
                  <a:pt x="301" y="0"/>
                </a:cubicBezTo>
                <a:cubicBezTo>
                  <a:pt x="309" y="0"/>
                  <a:pt x="317" y="3"/>
                  <a:pt x="322" y="9"/>
                </a:cubicBezTo>
                <a:lnTo>
                  <a:pt x="365" y="52"/>
                </a:lnTo>
                <a:cubicBezTo>
                  <a:pt x="371" y="58"/>
                  <a:pt x="374" y="65"/>
                  <a:pt x="374" y="73"/>
                </a:cubicBezTo>
                <a:cubicBezTo>
                  <a:pt x="374" y="82"/>
                  <a:pt x="371" y="89"/>
                  <a:pt x="365" y="95"/>
                </a:cubicBezTo>
                <a:lnTo>
                  <a:pt x="273" y="187"/>
                </a:lnTo>
                <a:lnTo>
                  <a:pt x="365" y="280"/>
                </a:lnTo>
                <a:cubicBezTo>
                  <a:pt x="371" y="286"/>
                  <a:pt x="374" y="293"/>
                  <a:pt x="374" y="301"/>
                </a:cubicBezTo>
                <a:cubicBezTo>
                  <a:pt x="374" y="310"/>
                  <a:pt x="371" y="317"/>
                  <a:pt x="365" y="323"/>
                </a:cubicBezTo>
                <a:lnTo>
                  <a:pt x="322" y="366"/>
                </a:lnTo>
                <a:cubicBezTo>
                  <a:pt x="317" y="372"/>
                  <a:pt x="309" y="375"/>
                  <a:pt x="301" y="375"/>
                </a:cubicBezTo>
                <a:cubicBezTo>
                  <a:pt x="293" y="375"/>
                  <a:pt x="285" y="372"/>
                  <a:pt x="280" y="366"/>
                </a:cubicBezTo>
                <a:lnTo>
                  <a:pt x="187" y="273"/>
                </a:lnTo>
                <a:lnTo>
                  <a:pt x="94" y="366"/>
                </a:lnTo>
                <a:cubicBezTo>
                  <a:pt x="88" y="372"/>
                  <a:pt x="81" y="375"/>
                  <a:pt x="73" y="375"/>
                </a:cubicBezTo>
                <a:cubicBezTo>
                  <a:pt x="65" y="375"/>
                  <a:pt x="57" y="372"/>
                  <a:pt x="51" y="366"/>
                </a:cubicBezTo>
                <a:lnTo>
                  <a:pt x="9" y="323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249308" y="5616294"/>
            <a:ext cx="6732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close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branch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Abgerundetes Rechteck 68"/>
          <p:cNvSpPr/>
          <p:nvPr/>
        </p:nvSpPr>
        <p:spPr>
          <a:xfrm>
            <a:off x="6280901" y="5420683"/>
            <a:ext cx="391246" cy="265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6134122" y="5720167"/>
            <a:ext cx="684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basline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098729" y="5463416"/>
            <a:ext cx="305753" cy="18002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L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6991918" y="5720167"/>
            <a:ext cx="5261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label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394335" y="952263"/>
            <a:ext cx="8581073" cy="2031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feld 2"/>
          <p:cNvSpPr txBox="1"/>
          <p:nvPr/>
        </p:nvSpPr>
        <p:spPr>
          <a:xfrm rot="16200000">
            <a:off x="46268" y="3820728"/>
            <a:ext cx="96205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Server </a:t>
            </a:r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side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4" name="Textfeld 83"/>
          <p:cNvSpPr txBox="1"/>
          <p:nvPr/>
        </p:nvSpPr>
        <p:spPr>
          <a:xfrm rot="16200000">
            <a:off x="65195" y="1794846"/>
            <a:ext cx="9156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1350" dirty="0">
                <a:solidFill>
                  <a:prstClr val="black"/>
                </a:solidFill>
                <a:latin typeface="Calibri" panose="020F0502020204030204"/>
              </a:rPr>
              <a:t>Client </a:t>
            </a:r>
            <a:r>
              <a:rPr lang="de-DE" sz="1350" dirty="0" err="1">
                <a:solidFill>
                  <a:prstClr val="black"/>
                </a:solidFill>
                <a:latin typeface="Calibri" panose="020F0502020204030204"/>
              </a:rPr>
              <a:t>side</a:t>
            </a:r>
            <a:endParaRPr lang="de-DE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7335202" y="4024790"/>
            <a:ext cx="551498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bgerundetes Rechteck 88"/>
          <p:cNvSpPr/>
          <p:nvPr/>
        </p:nvSpPr>
        <p:spPr>
          <a:xfrm>
            <a:off x="7898130" y="3847754"/>
            <a:ext cx="480060" cy="3257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137" r="2503"/>
          <a:stretch/>
        </p:blipFill>
        <p:spPr>
          <a:xfrm>
            <a:off x="7503775" y="1364483"/>
            <a:ext cx="281473" cy="436841"/>
          </a:xfrm>
          <a:prstGeom prst="rect">
            <a:avLst/>
          </a:prstGeom>
        </p:spPr>
      </p:pic>
      <p:sp>
        <p:nvSpPr>
          <p:cNvPr id="103" name="Freeform 187"/>
          <p:cNvSpPr>
            <a:spLocks/>
          </p:cNvSpPr>
          <p:nvPr/>
        </p:nvSpPr>
        <p:spPr bwMode="auto">
          <a:xfrm>
            <a:off x="5991909" y="3935032"/>
            <a:ext cx="235090" cy="231403"/>
          </a:xfrm>
          <a:custGeom>
            <a:avLst/>
            <a:gdLst>
              <a:gd name="T0" fmla="*/ 0 w 524"/>
              <a:gd name="T1" fmla="*/ 413 h 444"/>
              <a:gd name="T2" fmla="*/ 0 w 524"/>
              <a:gd name="T3" fmla="*/ 232 h 444"/>
              <a:gd name="T4" fmla="*/ 9 w 524"/>
              <a:gd name="T5" fmla="*/ 210 h 444"/>
              <a:gd name="T6" fmla="*/ 30 w 524"/>
              <a:gd name="T7" fmla="*/ 202 h 444"/>
              <a:gd name="T8" fmla="*/ 242 w 524"/>
              <a:gd name="T9" fmla="*/ 202 h 444"/>
              <a:gd name="T10" fmla="*/ 242 w 524"/>
              <a:gd name="T11" fmla="*/ 141 h 444"/>
              <a:gd name="T12" fmla="*/ 283 w 524"/>
              <a:gd name="T13" fmla="*/ 42 h 444"/>
              <a:gd name="T14" fmla="*/ 383 w 524"/>
              <a:gd name="T15" fmla="*/ 0 h 444"/>
              <a:gd name="T16" fmla="*/ 483 w 524"/>
              <a:gd name="T17" fmla="*/ 42 h 444"/>
              <a:gd name="T18" fmla="*/ 524 w 524"/>
              <a:gd name="T19" fmla="*/ 141 h 444"/>
              <a:gd name="T20" fmla="*/ 524 w 524"/>
              <a:gd name="T21" fmla="*/ 222 h 444"/>
              <a:gd name="T22" fmla="*/ 518 w 524"/>
              <a:gd name="T23" fmla="*/ 236 h 444"/>
              <a:gd name="T24" fmla="*/ 504 w 524"/>
              <a:gd name="T25" fmla="*/ 242 h 444"/>
              <a:gd name="T26" fmla="*/ 484 w 524"/>
              <a:gd name="T27" fmla="*/ 242 h 444"/>
              <a:gd name="T28" fmla="*/ 470 w 524"/>
              <a:gd name="T29" fmla="*/ 236 h 444"/>
              <a:gd name="T30" fmla="*/ 464 w 524"/>
              <a:gd name="T31" fmla="*/ 222 h 444"/>
              <a:gd name="T32" fmla="*/ 464 w 524"/>
              <a:gd name="T33" fmla="*/ 141 h 444"/>
              <a:gd name="T34" fmla="*/ 440 w 524"/>
              <a:gd name="T35" fmla="*/ 84 h 444"/>
              <a:gd name="T36" fmla="*/ 383 w 524"/>
              <a:gd name="T37" fmla="*/ 61 h 444"/>
              <a:gd name="T38" fmla="*/ 326 w 524"/>
              <a:gd name="T39" fmla="*/ 84 h 444"/>
              <a:gd name="T40" fmla="*/ 302 w 524"/>
              <a:gd name="T41" fmla="*/ 141 h 444"/>
              <a:gd name="T42" fmla="*/ 302 w 524"/>
              <a:gd name="T43" fmla="*/ 202 h 444"/>
              <a:gd name="T44" fmla="*/ 333 w 524"/>
              <a:gd name="T45" fmla="*/ 202 h 444"/>
              <a:gd name="T46" fmla="*/ 354 w 524"/>
              <a:gd name="T47" fmla="*/ 210 h 444"/>
              <a:gd name="T48" fmla="*/ 363 w 524"/>
              <a:gd name="T49" fmla="*/ 232 h 444"/>
              <a:gd name="T50" fmla="*/ 363 w 524"/>
              <a:gd name="T51" fmla="*/ 413 h 444"/>
              <a:gd name="T52" fmla="*/ 354 w 524"/>
              <a:gd name="T53" fmla="*/ 435 h 444"/>
              <a:gd name="T54" fmla="*/ 333 w 524"/>
              <a:gd name="T55" fmla="*/ 444 h 444"/>
              <a:gd name="T56" fmla="*/ 30 w 524"/>
              <a:gd name="T57" fmla="*/ 444 h 444"/>
              <a:gd name="T58" fmla="*/ 9 w 524"/>
              <a:gd name="T59" fmla="*/ 435 h 444"/>
              <a:gd name="T60" fmla="*/ 0 w 524"/>
              <a:gd name="T61" fmla="*/ 413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24" h="444">
                <a:moveTo>
                  <a:pt x="0" y="413"/>
                </a:moveTo>
                <a:lnTo>
                  <a:pt x="0" y="232"/>
                </a:lnTo>
                <a:cubicBezTo>
                  <a:pt x="0" y="224"/>
                  <a:pt x="3" y="216"/>
                  <a:pt x="9" y="210"/>
                </a:cubicBezTo>
                <a:cubicBezTo>
                  <a:pt x="15" y="205"/>
                  <a:pt x="22" y="202"/>
                  <a:pt x="30" y="202"/>
                </a:cubicBezTo>
                <a:lnTo>
                  <a:pt x="242" y="202"/>
                </a:lnTo>
                <a:lnTo>
                  <a:pt x="242" y="141"/>
                </a:lnTo>
                <a:cubicBezTo>
                  <a:pt x="242" y="102"/>
                  <a:pt x="256" y="69"/>
                  <a:pt x="283" y="42"/>
                </a:cubicBezTo>
                <a:cubicBezTo>
                  <a:pt x="311" y="14"/>
                  <a:pt x="344" y="0"/>
                  <a:pt x="383" y="0"/>
                </a:cubicBezTo>
                <a:cubicBezTo>
                  <a:pt x="422" y="0"/>
                  <a:pt x="455" y="14"/>
                  <a:pt x="483" y="42"/>
                </a:cubicBezTo>
                <a:cubicBezTo>
                  <a:pt x="510" y="69"/>
                  <a:pt x="524" y="102"/>
                  <a:pt x="524" y="141"/>
                </a:cubicBezTo>
                <a:lnTo>
                  <a:pt x="524" y="222"/>
                </a:lnTo>
                <a:cubicBezTo>
                  <a:pt x="524" y="227"/>
                  <a:pt x="522" y="232"/>
                  <a:pt x="518" y="236"/>
                </a:cubicBezTo>
                <a:cubicBezTo>
                  <a:pt x="514" y="240"/>
                  <a:pt x="509" y="242"/>
                  <a:pt x="504" y="242"/>
                </a:cubicBezTo>
                <a:lnTo>
                  <a:pt x="484" y="242"/>
                </a:lnTo>
                <a:cubicBezTo>
                  <a:pt x="478" y="242"/>
                  <a:pt x="474" y="240"/>
                  <a:pt x="470" y="236"/>
                </a:cubicBezTo>
                <a:cubicBezTo>
                  <a:pt x="466" y="232"/>
                  <a:pt x="464" y="227"/>
                  <a:pt x="464" y="222"/>
                </a:cubicBezTo>
                <a:lnTo>
                  <a:pt x="464" y="141"/>
                </a:lnTo>
                <a:cubicBezTo>
                  <a:pt x="464" y="119"/>
                  <a:pt x="456" y="100"/>
                  <a:pt x="440" y="84"/>
                </a:cubicBezTo>
                <a:cubicBezTo>
                  <a:pt x="424" y="68"/>
                  <a:pt x="405" y="61"/>
                  <a:pt x="383" y="61"/>
                </a:cubicBezTo>
                <a:cubicBezTo>
                  <a:pt x="361" y="61"/>
                  <a:pt x="342" y="68"/>
                  <a:pt x="326" y="84"/>
                </a:cubicBezTo>
                <a:cubicBezTo>
                  <a:pt x="310" y="100"/>
                  <a:pt x="302" y="119"/>
                  <a:pt x="302" y="141"/>
                </a:cubicBezTo>
                <a:lnTo>
                  <a:pt x="302" y="202"/>
                </a:lnTo>
                <a:lnTo>
                  <a:pt x="333" y="202"/>
                </a:lnTo>
                <a:cubicBezTo>
                  <a:pt x="341" y="202"/>
                  <a:pt x="348" y="205"/>
                  <a:pt x="354" y="210"/>
                </a:cubicBezTo>
                <a:cubicBezTo>
                  <a:pt x="360" y="216"/>
                  <a:pt x="363" y="224"/>
                  <a:pt x="363" y="232"/>
                </a:cubicBezTo>
                <a:lnTo>
                  <a:pt x="363" y="413"/>
                </a:lnTo>
                <a:cubicBezTo>
                  <a:pt x="363" y="422"/>
                  <a:pt x="360" y="429"/>
                  <a:pt x="354" y="435"/>
                </a:cubicBezTo>
                <a:cubicBezTo>
                  <a:pt x="348" y="441"/>
                  <a:pt x="341" y="444"/>
                  <a:pt x="333" y="444"/>
                </a:cubicBezTo>
                <a:lnTo>
                  <a:pt x="30" y="444"/>
                </a:lnTo>
                <a:cubicBezTo>
                  <a:pt x="22" y="444"/>
                  <a:pt x="15" y="441"/>
                  <a:pt x="9" y="435"/>
                </a:cubicBezTo>
                <a:cubicBezTo>
                  <a:pt x="3" y="429"/>
                  <a:pt x="0" y="422"/>
                  <a:pt x="0" y="413"/>
                </a:cubicBez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5" name="Abgerundetes Rechteck 104"/>
          <p:cNvSpPr/>
          <p:nvPr/>
        </p:nvSpPr>
        <p:spPr>
          <a:xfrm>
            <a:off x="7404482" y="2002907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Nach rechts gekrümmter Pfeil 40"/>
          <p:cNvSpPr/>
          <p:nvPr/>
        </p:nvSpPr>
        <p:spPr>
          <a:xfrm rot="11657075" flipH="1">
            <a:off x="6852997" y="2079720"/>
            <a:ext cx="269528" cy="1863581"/>
          </a:xfrm>
          <a:prstGeom prst="curv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866573" y="3877628"/>
            <a:ext cx="480060" cy="325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9" name="Gruppieren 38"/>
          <p:cNvGrpSpPr/>
          <p:nvPr/>
        </p:nvGrpSpPr>
        <p:grpSpPr>
          <a:xfrm>
            <a:off x="7026294" y="3939064"/>
            <a:ext cx="161925" cy="208241"/>
            <a:chOff x="8515350" y="1964568"/>
            <a:chExt cx="215900" cy="277654"/>
          </a:xfrm>
        </p:grpSpPr>
        <p:sp>
          <p:nvSpPr>
            <p:cNvPr id="35" name="Abgerundetes Rechteck 34"/>
            <p:cNvSpPr/>
            <p:nvPr/>
          </p:nvSpPr>
          <p:spPr>
            <a:xfrm>
              <a:off x="8515350" y="2087953"/>
              <a:ext cx="215900" cy="15426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8554243" y="1964568"/>
              <a:ext cx="138113" cy="2365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06" name="Nach rechts gekrümmter Pfeil 105"/>
          <p:cNvSpPr/>
          <p:nvPr/>
        </p:nvSpPr>
        <p:spPr>
          <a:xfrm rot="20243785" flipH="1">
            <a:off x="8257920" y="2015676"/>
            <a:ext cx="269528" cy="1863581"/>
          </a:xfrm>
          <a:prstGeom prst="curv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13379" y="2455129"/>
            <a:ext cx="162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 smtClean="0"/>
              <a:t>Access </a:t>
            </a:r>
            <a:r>
              <a:rPr lang="de-DE" sz="1200" i="1" dirty="0" err="1" smtClean="0"/>
              <a:t>and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load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elements</a:t>
            </a:r>
            <a:endParaRPr lang="de-DE" sz="1200" i="1" dirty="0"/>
          </a:p>
        </p:txBody>
      </p:sp>
      <p:sp>
        <p:nvSpPr>
          <p:cNvPr id="71" name="Textfeld 70"/>
          <p:cNvSpPr txBox="1"/>
          <p:nvPr/>
        </p:nvSpPr>
        <p:spPr>
          <a:xfrm>
            <a:off x="6826131" y="1737271"/>
            <a:ext cx="1620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 smtClean="0"/>
              <a:t>Alter </a:t>
            </a:r>
            <a:r>
              <a:rPr lang="de-DE" sz="1200" i="1" dirty="0" err="1" smtClean="0"/>
              <a:t>elements</a:t>
            </a:r>
            <a:endParaRPr lang="de-DE" sz="1200" i="1" dirty="0"/>
          </a:p>
        </p:txBody>
      </p:sp>
      <p:sp>
        <p:nvSpPr>
          <p:cNvPr id="72" name="Textfeld 71"/>
          <p:cNvSpPr txBox="1"/>
          <p:nvPr/>
        </p:nvSpPr>
        <p:spPr>
          <a:xfrm>
            <a:off x="7251199" y="3060674"/>
            <a:ext cx="162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 smtClean="0"/>
              <a:t>Update </a:t>
            </a:r>
            <a:r>
              <a:rPr lang="de-DE" sz="1200" i="1" dirty="0" err="1" smtClean="0"/>
              <a:t>branch</a:t>
            </a:r>
            <a:r>
              <a:rPr lang="de-DE" sz="1200" i="1" dirty="0" smtClean="0"/>
              <a:t> /</a:t>
            </a:r>
            <a:br>
              <a:rPr lang="de-DE" sz="1200" i="1" dirty="0" smtClean="0"/>
            </a:br>
            <a:r>
              <a:rPr lang="de-DE" sz="1200" i="1" dirty="0" err="1" smtClean="0"/>
              <a:t>write</a:t>
            </a:r>
            <a:r>
              <a:rPr lang="de-DE" sz="1200" i="1" dirty="0"/>
              <a:t> </a:t>
            </a:r>
            <a:r>
              <a:rPr lang="de-DE" sz="1200" i="1" dirty="0" err="1" smtClean="0"/>
              <a:t>action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val="15365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028700"/>
            <a:ext cx="8555064" cy="52514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Utilized existing SE Workflow Use Case Model</a:t>
            </a:r>
          </a:p>
          <a:p>
            <a:pPr lvl="1"/>
            <a:r>
              <a:rPr lang="en-US" dirty="0" smtClean="0"/>
              <a:t>Use Case  - “Process Change Request” </a:t>
            </a:r>
          </a:p>
          <a:p>
            <a:pPr lvl="1"/>
            <a:r>
              <a:rPr lang="en-US" dirty="0" smtClean="0"/>
              <a:t>Includes 8 Activity Diagrams </a:t>
            </a:r>
          </a:p>
          <a:p>
            <a:r>
              <a:rPr lang="en-US" dirty="0" smtClean="0"/>
              <a:t>For each Activity </a:t>
            </a:r>
          </a:p>
          <a:p>
            <a:pPr lvl="1"/>
            <a:r>
              <a:rPr lang="en-US" dirty="0"/>
              <a:t>Context is “Systems Engineering”</a:t>
            </a:r>
          </a:p>
          <a:p>
            <a:pPr lvl="2"/>
            <a:r>
              <a:rPr lang="en-US" dirty="0"/>
              <a:t>Includes all SE roles and tools (some roles and tools may need more / less requirements)</a:t>
            </a:r>
          </a:p>
          <a:p>
            <a:pPr lvl="1"/>
            <a:r>
              <a:rPr lang="en-US" dirty="0"/>
              <a:t>Use only Actions in the Systems Engineering swimlane </a:t>
            </a:r>
          </a:p>
          <a:p>
            <a:pPr lvl="2"/>
            <a:r>
              <a:rPr lang="en-US" dirty="0"/>
              <a:t>Call Behaviors, Call Operations, decisions, etc.  are not used</a:t>
            </a:r>
          </a:p>
          <a:p>
            <a:pPr lvl="2"/>
            <a:r>
              <a:rPr lang="en-US" dirty="0"/>
              <a:t>Interactions with external entities identified by flows that cross the Systems Engineering context </a:t>
            </a:r>
            <a:endParaRPr lang="en-US" dirty="0" smtClean="0"/>
          </a:p>
          <a:p>
            <a:pPr lvl="1"/>
            <a:r>
              <a:rPr lang="en-US" dirty="0" smtClean="0"/>
              <a:t>Exported to a spreadsheet</a:t>
            </a:r>
          </a:p>
          <a:p>
            <a:pPr lvl="2"/>
            <a:r>
              <a:rPr lang="en-US" dirty="0" smtClean="0"/>
              <a:t>Actions within the Systems Engineering swimlane</a:t>
            </a:r>
          </a:p>
          <a:p>
            <a:pPr lvl="3"/>
            <a:r>
              <a:rPr lang="en-US" dirty="0" smtClean="0"/>
              <a:t>76 Total Actions across 8 Activities</a:t>
            </a:r>
          </a:p>
          <a:p>
            <a:pPr lvl="2"/>
            <a:r>
              <a:rPr lang="en-US" dirty="0" smtClean="0"/>
              <a:t>Services requirements </a:t>
            </a:r>
          </a:p>
          <a:p>
            <a:pPr lvl="3"/>
            <a:r>
              <a:rPr lang="en-US" dirty="0" smtClean="0"/>
              <a:t>70 Requirements and 18 Requirement Groups</a:t>
            </a:r>
            <a:endParaRPr lang="en-US" dirty="0"/>
          </a:p>
          <a:p>
            <a:pPr lvl="1"/>
            <a:r>
              <a:rPr lang="en-US" dirty="0" smtClean="0"/>
              <a:t>In spreadsheet, map the appropriate Services Requirements to each action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SE </a:t>
            </a:r>
            <a:r>
              <a:rPr lang="en-US" dirty="0"/>
              <a:t>Workflow Use Case </a:t>
            </a:r>
            <a:r>
              <a:rPr lang="en-US" dirty="0" smtClean="0"/>
              <a:t>model - Allocate Service Requirements to actions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Large complex model, geographically dispersed</a:t>
            </a:r>
          </a:p>
          <a:p>
            <a:pPr lvl="1"/>
            <a:r>
              <a:rPr lang="en-US" dirty="0" smtClean="0"/>
              <a:t>Modeler experience level - Novice to Expert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" y="2018237"/>
            <a:ext cx="7367419" cy="1070841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2149799" y="3613704"/>
            <a:ext cx="0" cy="2203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150386" y="2551038"/>
            <a:ext cx="4929" cy="3215738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34009" y="3603544"/>
            <a:ext cx="395536" cy="6073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84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 Request</a:t>
            </a:r>
            <a:br>
              <a:rPr lang="en-US" dirty="0" smtClean="0"/>
            </a:br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74844" y="4286997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0" y="5549762"/>
            <a:ext cx="9144000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Release CM Branch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9" idx="0"/>
          </p:cNvCxnSpPr>
          <p:nvPr/>
        </p:nvCxnSpPr>
        <p:spPr>
          <a:xfrm>
            <a:off x="3807084" y="3603544"/>
            <a:ext cx="163770" cy="6834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50387" y="3341482"/>
            <a:ext cx="4589741" cy="2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Change Request Branch 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5657009" y="2847311"/>
            <a:ext cx="968535" cy="1443103"/>
            <a:chOff x="6151683" y="2434964"/>
            <a:chExt cx="968535" cy="1197048"/>
          </a:xfrm>
        </p:grpSpPr>
        <p:cxnSp>
          <p:nvCxnSpPr>
            <p:cNvPr id="37" name="Straight Connector 36"/>
            <p:cNvCxnSpPr>
              <a:endCxn id="44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4523" y="3779258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76654" y="3715797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6762" y="5078363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Merge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63109" y="5129397"/>
            <a:ext cx="8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Branch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29545" y="4204245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899881" y="4279890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Approved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935351" y="2932626"/>
            <a:ext cx="968535" cy="1430039"/>
            <a:chOff x="6151683" y="2434964"/>
            <a:chExt cx="968535" cy="1197048"/>
          </a:xfrm>
        </p:grpSpPr>
        <p:cxnSp>
          <p:nvCxnSpPr>
            <p:cNvPr id="88" name="Straight Connector 87"/>
            <p:cNvCxnSpPr>
              <a:endCxn id="89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63929" y="1269564"/>
            <a:ext cx="3426204" cy="571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Estimation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0134" y="1270980"/>
            <a:ext cx="2743876" cy="574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Architectural Design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734009" y="1104332"/>
            <a:ext cx="2380019" cy="909052"/>
          </a:xfrm>
          <a:prstGeom prst="rightArrow">
            <a:avLst>
              <a:gd name="adj1" fmla="val 63113"/>
              <a:gd name="adj2" fmla="val 528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Implementation Phase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38773" y="3613381"/>
            <a:ext cx="25208" cy="20902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40128" y="2814762"/>
            <a:ext cx="0" cy="526720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Patterns of “Multiple Services </a:t>
            </a:r>
            <a:r>
              <a:rPr lang="en-US" dirty="0"/>
              <a:t>per </a:t>
            </a:r>
            <a:r>
              <a:rPr lang="en-US" dirty="0" smtClean="0"/>
              <a:t>Action”</a:t>
            </a:r>
          </a:p>
          <a:p>
            <a:pPr lvl="1"/>
            <a:r>
              <a:rPr lang="en-US" dirty="0" smtClean="0"/>
              <a:t>Starting a task </a:t>
            </a:r>
          </a:p>
          <a:p>
            <a:pPr lvl="1"/>
            <a:r>
              <a:rPr lang="en-US" dirty="0" smtClean="0"/>
              <a:t>Update Model</a:t>
            </a:r>
          </a:p>
          <a:p>
            <a:pPr lvl="1"/>
            <a:r>
              <a:rPr lang="en-US" dirty="0" smtClean="0"/>
              <a:t>Update Branch</a:t>
            </a:r>
          </a:p>
          <a:p>
            <a:pPr lvl="1"/>
            <a:r>
              <a:rPr lang="en-US" dirty="0" smtClean="0"/>
              <a:t>Create a baseline</a:t>
            </a:r>
          </a:p>
          <a:p>
            <a:r>
              <a:rPr lang="en-US" dirty="0" smtClean="0"/>
              <a:t>Some actions were user cognitive actions, e.g.</a:t>
            </a:r>
          </a:p>
          <a:p>
            <a:pPr lvl="1"/>
            <a:r>
              <a:rPr lang="en-US" dirty="0" smtClean="0"/>
              <a:t>Activity “Add Requirement”</a:t>
            </a:r>
          </a:p>
          <a:p>
            <a:pPr lvl="2"/>
            <a:r>
              <a:rPr lang="en-US" dirty="0" smtClean="0"/>
              <a:t>Action “Determine </a:t>
            </a:r>
            <a:r>
              <a:rPr lang="en-US" dirty="0"/>
              <a:t>if requirement is a good </a:t>
            </a:r>
            <a:r>
              <a:rPr lang="en-US" dirty="0" smtClean="0"/>
              <a:t>Requirement”</a:t>
            </a:r>
          </a:p>
          <a:p>
            <a:r>
              <a:rPr lang="en-US" dirty="0" smtClean="0"/>
              <a:t>Most Visualization Services were used for most actions</a:t>
            </a:r>
          </a:p>
          <a:p>
            <a:r>
              <a:rPr lang="en-US" dirty="0" smtClean="0"/>
              <a:t>Unused Services</a:t>
            </a:r>
          </a:p>
          <a:p>
            <a:pPr lvl="1"/>
            <a:r>
              <a:rPr lang="en-US" dirty="0"/>
              <a:t>SVC 1.5.1 </a:t>
            </a:r>
            <a:r>
              <a:rPr lang="en-US" dirty="0" smtClean="0"/>
              <a:t>– Create Pattern</a:t>
            </a:r>
          </a:p>
          <a:p>
            <a:pPr lvl="1"/>
            <a:r>
              <a:rPr lang="en-US" dirty="0"/>
              <a:t>SVC </a:t>
            </a:r>
            <a:r>
              <a:rPr lang="en-US" dirty="0" smtClean="0"/>
              <a:t>1.5.3 </a:t>
            </a:r>
            <a:r>
              <a:rPr lang="en-US" dirty="0"/>
              <a:t>– </a:t>
            </a:r>
            <a:r>
              <a:rPr lang="en-US" dirty="0" smtClean="0"/>
              <a:t>Delete Pattern</a:t>
            </a:r>
            <a:endParaRPr lang="en-US" dirty="0"/>
          </a:p>
          <a:p>
            <a:pPr lvl="1"/>
            <a:r>
              <a:rPr lang="en-US" dirty="0" smtClean="0"/>
              <a:t>SVC 4.1.03 - Define </a:t>
            </a:r>
            <a:r>
              <a:rPr lang="en-US" dirty="0"/>
              <a:t>MCI Definition Default </a:t>
            </a:r>
            <a:r>
              <a:rPr lang="en-US" dirty="0" smtClean="0"/>
              <a:t>Rules</a:t>
            </a:r>
          </a:p>
          <a:p>
            <a:pPr lvl="1"/>
            <a:r>
              <a:rPr lang="en-US" dirty="0"/>
              <a:t>SVC 4.1.15 </a:t>
            </a:r>
            <a:r>
              <a:rPr lang="en-US" dirty="0" smtClean="0"/>
              <a:t>- Delete </a:t>
            </a:r>
            <a:r>
              <a:rPr lang="en-US" dirty="0"/>
              <a:t>Model </a:t>
            </a:r>
            <a:r>
              <a:rPr lang="en-US" dirty="0" smtClean="0"/>
              <a:t>Control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380"/>
            <a:ext cx="8229600" cy="50257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Suggested </a:t>
            </a:r>
            <a:r>
              <a:rPr lang="en-US" dirty="0" smtClean="0"/>
              <a:t>Requirements Changes</a:t>
            </a:r>
          </a:p>
          <a:p>
            <a:pPr lvl="1"/>
            <a:r>
              <a:rPr lang="en-US" dirty="0" smtClean="0"/>
              <a:t>Identified requirements that could be modified to help clarify need, e.g.</a:t>
            </a:r>
          </a:p>
          <a:p>
            <a:pPr lvl="2"/>
            <a:r>
              <a:rPr lang="en-US" dirty="0" smtClean="0"/>
              <a:t>4.1.11 – Merge Branch to Trunk</a:t>
            </a:r>
          </a:p>
          <a:p>
            <a:pPr lvl="1"/>
            <a:r>
              <a:rPr lang="en-US" dirty="0" smtClean="0"/>
              <a:t>More generalized store requirement</a:t>
            </a:r>
          </a:p>
          <a:p>
            <a:pPr lvl="2"/>
            <a:r>
              <a:rPr lang="en-US" dirty="0" smtClean="0"/>
              <a:t>SVC 3.3 - </a:t>
            </a:r>
            <a:r>
              <a:rPr lang="en-US" dirty="0"/>
              <a:t>Store </a:t>
            </a:r>
            <a:r>
              <a:rPr lang="en-US" dirty="0" smtClean="0"/>
              <a:t>Analysis</a:t>
            </a:r>
          </a:p>
          <a:p>
            <a:pPr lvl="2"/>
            <a:r>
              <a:rPr lang="en-US" dirty="0" smtClean="0"/>
              <a:t>Include storing other types of artifacts </a:t>
            </a:r>
          </a:p>
          <a:p>
            <a:pPr lvl="1"/>
            <a:r>
              <a:rPr lang="en-US" dirty="0" smtClean="0"/>
              <a:t>More generalized query requirement </a:t>
            </a:r>
          </a:p>
          <a:p>
            <a:pPr lvl="2"/>
            <a:r>
              <a:rPr lang="en-US" dirty="0"/>
              <a:t>SVC 3.4 - Query Analysis and Results</a:t>
            </a:r>
          </a:p>
          <a:p>
            <a:pPr lvl="2"/>
            <a:r>
              <a:rPr lang="en-US" dirty="0"/>
              <a:t>SVC 2.4.1 – Viewpoint Method</a:t>
            </a:r>
          </a:p>
          <a:p>
            <a:pPr lvl="2"/>
            <a:r>
              <a:rPr lang="en-US" dirty="0" smtClean="0"/>
              <a:t>Include other types of artifacts, not just model elements and analysis artifacts</a:t>
            </a:r>
          </a:p>
          <a:p>
            <a:pPr lvl="1"/>
            <a:r>
              <a:rPr lang="en-US" dirty="0" smtClean="0"/>
              <a:t>Create a service to execute a model </a:t>
            </a:r>
            <a:r>
              <a:rPr lang="en-US" dirty="0" smtClean="0"/>
              <a:t>validation </a:t>
            </a:r>
          </a:p>
          <a:p>
            <a:pPr lvl="2"/>
            <a:r>
              <a:rPr lang="en-US" dirty="0" smtClean="0"/>
              <a:t>See spreadsheet activity </a:t>
            </a:r>
            <a:r>
              <a:rPr lang="en-US" dirty="0"/>
              <a:t>“Add </a:t>
            </a:r>
            <a:r>
              <a:rPr lang="en-US" dirty="0" smtClean="0"/>
              <a:t>Requirement” and action </a:t>
            </a:r>
            <a:r>
              <a:rPr lang="en-US" dirty="0"/>
              <a:t>“Determine if requirement is a good Requirement</a:t>
            </a:r>
            <a:r>
              <a:rPr lang="en-US" dirty="0" smtClean="0"/>
              <a:t>”. This requirement </a:t>
            </a:r>
            <a:r>
              <a:rPr lang="en-US" smtClean="0"/>
              <a:t>was added. </a:t>
            </a:r>
            <a:endParaRPr lang="en-US" dirty="0"/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a service to create a model validation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47776"/>
            <a:ext cx="8229600" cy="4878388"/>
          </a:xfrm>
        </p:spPr>
        <p:txBody>
          <a:bodyPr>
            <a:normAutofit fontScale="85000" lnSpcReduction="20000"/>
          </a:bodyPr>
          <a:lstStyle/>
          <a:p>
            <a:r>
              <a:rPr lang="de-DE" sz="3000" dirty="0" smtClean="0"/>
              <a:t>Validate the need for unused services</a:t>
            </a:r>
          </a:p>
          <a:p>
            <a:pPr lvl="1"/>
            <a:r>
              <a:rPr lang="de-DE" sz="2600" dirty="0" smtClean="0"/>
              <a:t>Identify one or more use cases that would validate the need for the four services not used in the “Process Change Request“ use case. </a:t>
            </a:r>
          </a:p>
          <a:p>
            <a:pPr lvl="1"/>
            <a:r>
              <a:rPr lang="de-DE" sz="2600" dirty="0" smtClean="0"/>
              <a:t>The Services include:</a:t>
            </a:r>
          </a:p>
          <a:p>
            <a:pPr lvl="2"/>
            <a:r>
              <a:rPr lang="en-US" sz="2000" dirty="0"/>
              <a:t>SVC 1.5.1 – Create Pattern</a:t>
            </a:r>
          </a:p>
          <a:p>
            <a:pPr lvl="2"/>
            <a:r>
              <a:rPr lang="en-US" sz="2000" dirty="0"/>
              <a:t>SVC 1.5.3 – Delete Pattern</a:t>
            </a:r>
          </a:p>
          <a:p>
            <a:pPr lvl="2"/>
            <a:r>
              <a:rPr lang="en-US" sz="2000" dirty="0"/>
              <a:t>SVC 4.1.03 - Define MCI Definition Default Rules</a:t>
            </a:r>
          </a:p>
          <a:p>
            <a:pPr lvl="2"/>
            <a:r>
              <a:rPr lang="en-US" sz="2000" dirty="0"/>
              <a:t>SVC 4.1.15 - Delete Model </a:t>
            </a:r>
            <a:r>
              <a:rPr lang="en-US" sz="2000" dirty="0" smtClean="0"/>
              <a:t>Control</a:t>
            </a:r>
            <a:endParaRPr lang="de-DE" sz="2600" dirty="0" smtClean="0"/>
          </a:p>
          <a:p>
            <a:r>
              <a:rPr lang="de-DE" sz="3000" dirty="0" smtClean="0"/>
              <a:t>Covert the Excel sheet to Cameo:</a:t>
            </a:r>
          </a:p>
          <a:p>
            <a:pPr lvl="1"/>
            <a:r>
              <a:rPr lang="en-US" sz="2600" dirty="0" smtClean="0"/>
              <a:t>Aurelius </a:t>
            </a:r>
            <a:r>
              <a:rPr lang="en-US" sz="2600" dirty="0"/>
              <a:t>(NoMagic) offered his help to convert the Rhapsody model of the </a:t>
            </a:r>
            <a:r>
              <a:rPr lang="en-US" sz="2600" b="1" dirty="0"/>
              <a:t>Use Case  - “Process Change Request” </a:t>
            </a:r>
            <a:r>
              <a:rPr lang="en-US" sz="2600" dirty="0"/>
              <a:t>into a Cameo Model</a:t>
            </a:r>
          </a:p>
          <a:p>
            <a:pPr lvl="1"/>
            <a:r>
              <a:rPr lang="en-US" sz="2600" dirty="0"/>
              <a:t>Transfer the allocation of Service Requirements and actions in the Process Change Request from the Excel sheets into Cameo.</a:t>
            </a:r>
          </a:p>
          <a:p>
            <a:endParaRPr lang="de-DE" sz="3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19426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19426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Graphical</a:t>
            </a:r>
            <a:r>
              <a:rPr lang="de-DE" dirty="0" smtClean="0"/>
              <a:t> </a:t>
            </a:r>
            <a:r>
              <a:rPr lang="de-DE" dirty="0" err="1" smtClean="0"/>
              <a:t>interpretation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MLM </a:t>
            </a:r>
            <a:r>
              <a:rPr lang="de-DE" dirty="0" err="1" smtClean="0"/>
              <a:t>functionalities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Christian Muggeo &amp; MLM Working Group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97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635</Words>
  <Application>Microsoft Office PowerPoint</Application>
  <PresentationFormat>On-screen Show (4:3)</PresentationFormat>
  <Paragraphs>170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Custom Design</vt:lpstr>
      <vt:lpstr>Office</vt:lpstr>
      <vt:lpstr>SysML v2 Mapping Service Requirements to “Process Change Request” Use Case  Task Result Summary</vt:lpstr>
      <vt:lpstr>Approach</vt:lpstr>
      <vt:lpstr>Process Change Request Information Flow</vt:lpstr>
      <vt:lpstr>Observations</vt:lpstr>
      <vt:lpstr>Observations </vt:lpstr>
      <vt:lpstr>Future Work</vt:lpstr>
      <vt:lpstr>Questions?</vt:lpstr>
      <vt:lpstr>Backup Slides</vt:lpstr>
      <vt:lpstr>Graphical interpretation of MLM functionalities</vt:lpstr>
      <vt:lpstr>Possible content inside a baseline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292</cp:revision>
  <dcterms:created xsi:type="dcterms:W3CDTF">2014-01-13T15:33:34Z</dcterms:created>
  <dcterms:modified xsi:type="dcterms:W3CDTF">2017-08-30T20:59:48Z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Document Author">
    <vt:lpwstr>ACCT04\watsonjc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false</vt:bool>
  </property>
  <property fmtid="{D5CDD505-2E9C-101B-9397-08002B2CF9AE}" pid="9" name="Allow Footer Overwrite">
    <vt:bool>false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