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72" r:id="rId2"/>
    <p:sldId id="274" r:id="rId3"/>
    <p:sldId id="257" r:id="rId4"/>
    <p:sldId id="269" r:id="rId5"/>
    <p:sldId id="263" r:id="rId6"/>
    <p:sldId id="258" r:id="rId7"/>
    <p:sldId id="266" r:id="rId8"/>
    <p:sldId id="270" r:id="rId9"/>
    <p:sldId id="273" r:id="rId10"/>
    <p:sldId id="265" r:id="rId11"/>
    <p:sldId id="259" r:id="rId12"/>
    <p:sldId id="260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150" autoAdjust="0"/>
    <p:restoredTop sz="94613"/>
  </p:normalViewPr>
  <p:slideViewPr>
    <p:cSldViewPr snapToGrid="0" snapToObjects="1">
      <p:cViewPr varScale="1">
        <p:scale>
          <a:sx n="49" d="100"/>
          <a:sy n="49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51A3-9A11-7841-A108-7693750D9B35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20CB-AA44-5A4B-922A-B1BAB92E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0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20CB-AA44-5A4B-922A-B1BAB92E4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4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2017-03-22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SysML 2.0 Interface Concepts Modeling Core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58503"/>
          </a:xfrm>
        </p:spPr>
        <p:txBody>
          <a:bodyPr>
            <a:noAutofit/>
          </a:bodyPr>
          <a:lstStyle/>
          <a:p>
            <a:r>
              <a:rPr lang="en-US" dirty="0"/>
              <a:t>Marc Sarrel, Jet Propulsion Laboratory, California Institute of Technology</a:t>
            </a:r>
          </a:p>
          <a:p>
            <a:r>
              <a:rPr lang="en-US" dirty="0"/>
              <a:t>Steve Hetfield, BAE Systems, Inc.</a:t>
            </a:r>
          </a:p>
          <a:p>
            <a:r>
              <a:rPr lang="en-US" dirty="0"/>
              <a:t>2017-03-22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711" y="6282267"/>
            <a:ext cx="796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2017 California Institute of Technology. Government sponsorship acknowledged.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32" y="207183"/>
            <a:ext cx="2460147" cy="1079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74" y="5217458"/>
            <a:ext cx="1120676" cy="929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31" y="5516258"/>
            <a:ext cx="3313432" cy="5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idd Drwg:Users:msarrel:Documents:Conferences - Working:2015-07 INCOSE IS:Diagrams:Black Box End-to-End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6" y="2070535"/>
            <a:ext cx="11784885" cy="43512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Layers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10434918" y="365125"/>
            <a:ext cx="918882" cy="5811838"/>
          </a:xfrm>
        </p:spPr>
        <p:txBody>
          <a:bodyPr/>
          <a:lstStyle/>
          <a:p>
            <a:r>
              <a:rPr lang="en-US" dirty="0"/>
              <a:t>Levels of Abstraction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15316" t="23734" r="9281" b="18299"/>
          <a:stretch/>
        </p:blipFill>
        <p:spPr>
          <a:xfrm>
            <a:off x="1366345" y="119015"/>
            <a:ext cx="8487660" cy="65249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10434918" y="365124"/>
            <a:ext cx="918882" cy="6110980"/>
          </a:xfrm>
        </p:spPr>
        <p:txBody>
          <a:bodyPr>
            <a:normAutofit/>
          </a:bodyPr>
          <a:lstStyle/>
          <a:p>
            <a:r>
              <a:rPr lang="en-US" dirty="0"/>
              <a:t>Interface Concept Model 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7" y="70229"/>
            <a:ext cx="6450409" cy="66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61"/>
          </a:xfrm>
        </p:spPr>
        <p:txBody>
          <a:bodyPr/>
          <a:lstStyle/>
          <a:p>
            <a:r>
              <a:rPr lang="en-US" dirty="0"/>
              <a:t>Interface Concept Model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44" y="1247886"/>
            <a:ext cx="10024672" cy="51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10434918" y="365124"/>
            <a:ext cx="918882" cy="6143252"/>
          </a:xfrm>
        </p:spPr>
        <p:txBody>
          <a:bodyPr>
            <a:normAutofit/>
          </a:bodyPr>
          <a:lstStyle/>
          <a:p>
            <a:r>
              <a:rPr lang="en-US" dirty="0"/>
              <a:t>Interface Concept Model 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0" y="142666"/>
            <a:ext cx="9200717" cy="65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34918" y="365124"/>
            <a:ext cx="918882" cy="6143252"/>
          </a:xfrm>
        </p:spPr>
        <p:txBody>
          <a:bodyPr/>
          <a:lstStyle/>
          <a:p>
            <a:r>
              <a:rPr lang="en-US" dirty="0"/>
              <a:t>Interface Concept Model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" y="705643"/>
            <a:ext cx="10210436" cy="56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lang="en-US" dirty="0"/>
              <a:t>Mapping to Structure Concepts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" y="1204332"/>
            <a:ext cx="11972308" cy="5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 Requirements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Interface Context </a:t>
            </a:r>
            <a:r>
              <a:rPr lang="en-US" dirty="0"/>
              <a:t> The SysML v2 specification shall represent an Interface Context that allows the assembly and connection of Interface Participants and Interface Agreements.</a:t>
            </a:r>
          </a:p>
          <a:p>
            <a:r>
              <a:rPr lang="en-US" b="1" dirty="0"/>
              <a:t>Interface Participant</a:t>
            </a:r>
            <a:r>
              <a:rPr lang="en-US" dirty="0"/>
              <a:t>  The SysML v2 specification shall represent an Interface Participant as a special kind of Interface Context that present Interface Ends and may be connected to other Interface Participants.</a:t>
            </a:r>
          </a:p>
          <a:p>
            <a:r>
              <a:rPr lang="en-US" b="1" dirty="0"/>
              <a:t>Component</a:t>
            </a:r>
            <a:r>
              <a:rPr lang="en-US" dirty="0"/>
              <a:t>  The SysML v2 specification shall represent a Component as a special kind of Interface Participant that models a real item, either physical or logical.</a:t>
            </a:r>
          </a:p>
          <a:p>
            <a:r>
              <a:rPr lang="en-US" b="1" dirty="0"/>
              <a:t>Interface Medium Component</a:t>
            </a:r>
            <a:r>
              <a:rPr lang="en-US" dirty="0"/>
              <a:t> The SysML v2 specification shall represent an Interface Medium Component as a special kind of Component that models an interface medium.</a:t>
            </a:r>
            <a:endParaRPr lang="en-US" b="1" dirty="0"/>
          </a:p>
          <a:p>
            <a:r>
              <a:rPr lang="en-US" b="1" dirty="0"/>
              <a:t>Function</a:t>
            </a:r>
            <a:r>
              <a:rPr lang="en-US" dirty="0"/>
              <a:t>  The SysML v2 specification shall represent a Function as a special kind of Interface Participant that models an abstract function.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 Requirements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Interface Association </a:t>
            </a:r>
            <a:r>
              <a:rPr lang="en-US" dirty="0"/>
              <a:t> The SysML v2 specification shall represent an Association that defines the which Interface Participants may be connected.</a:t>
            </a:r>
          </a:p>
          <a:p>
            <a:r>
              <a:rPr lang="en-US" b="1" dirty="0"/>
              <a:t>Interface End</a:t>
            </a:r>
            <a:r>
              <a:rPr lang="en-US" dirty="0"/>
              <a:t>  The SysML v2 specification shall represent an Interface End that defines the specification presented to other Interface Participants, and defines to which Associations an Interface Participant may be connected.</a:t>
            </a:r>
          </a:p>
          <a:p>
            <a:r>
              <a:rPr lang="en-US" b="1" dirty="0"/>
              <a:t>Interface Constraint</a:t>
            </a:r>
            <a:r>
              <a:rPr lang="en-US" dirty="0"/>
              <a:t> The SysML v2 specification shall represent an Interface Constraint that constrains the interactions between Interface Participants.</a:t>
            </a:r>
          </a:p>
          <a:p>
            <a:r>
              <a:rPr lang="en-US" b="1" dirty="0"/>
              <a:t>Interface Agreement </a:t>
            </a:r>
            <a:r>
              <a:rPr lang="en-US" dirty="0"/>
              <a:t>The SysML v2 specification shall represent an Interface Agreement as a special kind of Interface Constraint that defines the mathematical parametric relationships between Interface Participants.</a:t>
            </a:r>
            <a:endParaRPr lang="en-US" b="1" dirty="0"/>
          </a:p>
          <a:p>
            <a:r>
              <a:rPr lang="en-US" b="1" dirty="0"/>
              <a:t>Exchange Agreement</a:t>
            </a:r>
            <a:r>
              <a:rPr lang="en-US" dirty="0"/>
              <a:t> The SysML v2 specification shall represent an Exchange Agreement as a special kind of Interface Constraint that defines when and how Item Specifications are exchanged between Interface Participants.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 Requirements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Item Specification  </a:t>
            </a:r>
            <a:r>
              <a:rPr lang="en-US" dirty="0"/>
              <a:t>The SysML v2 specification shall represent an Item Specification that defines the items that may be exchanged according to an Exchange Agreement.</a:t>
            </a:r>
          </a:p>
          <a:p>
            <a:r>
              <a:rPr lang="en-US" b="1" dirty="0"/>
              <a:t>Across Value Type</a:t>
            </a:r>
            <a:r>
              <a:rPr lang="en-US" dirty="0"/>
              <a:t>  The SysML v2 specification shall represent an Across Value Type, a special kind of Value Type (from structure) that defines across values.</a:t>
            </a:r>
          </a:p>
          <a:p>
            <a:r>
              <a:rPr lang="en-US" b="1" dirty="0"/>
              <a:t>Through Value Type</a:t>
            </a:r>
            <a:r>
              <a:rPr lang="en-US" dirty="0"/>
              <a:t>  The SysML v2 specification shall represent an Through Value Type, a special kind of Value Type (from structure) that defines across values.</a:t>
            </a:r>
          </a:p>
          <a:p>
            <a:r>
              <a:rPr lang="en-US" b="1" dirty="0"/>
              <a:t>Across Interface Agreement </a:t>
            </a:r>
            <a:r>
              <a:rPr lang="en-US" dirty="0"/>
              <a:t>The SysML v2 specification shall represent an Across Interface Agreement as a special kind of Interface Agreement that defines the mathematical parametric relationships between Across Value Types of Interface Participants.</a:t>
            </a:r>
            <a:endParaRPr lang="en-US" b="1" dirty="0"/>
          </a:p>
          <a:p>
            <a:r>
              <a:rPr lang="en-US" b="1" dirty="0"/>
              <a:t>Through Interface Agreement </a:t>
            </a:r>
            <a:r>
              <a:rPr lang="en-US" dirty="0"/>
              <a:t>The SysML v2 specification shall represent a Through Interface Agreement as a special kind of Interface Agreement that defines the mathematical parametric relationships between Through Value Types of Interface Participants.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Goals for </a:t>
            </a:r>
            <a:r>
              <a:rPr lang="en-US"/>
              <a:t>Interface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information captured in the model includes equivalent  information that is generally contained in an interface specification document and interface design document (e.g. IRS, IDD, ICD, ...)</a:t>
            </a:r>
          </a:p>
          <a:p>
            <a:pPr lvl="0"/>
            <a:r>
              <a:rPr lang="en-US" dirty="0"/>
              <a:t>The interface concepts are consistent with the behavior, structure, and other concepts of the language</a:t>
            </a:r>
          </a:p>
          <a:p>
            <a:pPr lvl="0"/>
            <a:r>
              <a:rPr lang="en-US" dirty="0"/>
              <a:t>The concepts of interface specification and interface realization are distinct such that the model can clearly capture how interface specifications can be realized.</a:t>
            </a:r>
          </a:p>
          <a:p>
            <a:pPr lvl="0"/>
            <a:r>
              <a:rPr lang="en-US" dirty="0"/>
              <a:t>Ensure a consistent approach to model a diverse range of interfaces (e.g. electrical, mechanical, software, user IF), and include the ability to model Modelica-like physical interface concepts and flow based concepts</a:t>
            </a:r>
          </a:p>
          <a:p>
            <a:pPr lvl="0"/>
            <a:r>
              <a:rPr lang="en-US" dirty="0"/>
              <a:t>Ensure ability to support nested interfaces and reusable interfaces </a:t>
            </a:r>
          </a:p>
          <a:p>
            <a:pPr lvl="0"/>
            <a:r>
              <a:rPr lang="en-US" dirty="0"/>
              <a:t>Ensure the ability to readily model different interface viewpoints that address a broad range of interface concerns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Interface Requirements 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/>
          </a:bodyPr>
          <a:lstStyle/>
          <a:p>
            <a:r>
              <a:rPr lang="en-US" b="1" dirty="0"/>
              <a:t>Realizes  </a:t>
            </a:r>
            <a:r>
              <a:rPr lang="en-US" dirty="0"/>
              <a:t>The SysML v2 specification shall represent a Realizes relation that defines how an abstract interface usage is reified by a more concrete interface usage.</a:t>
            </a:r>
          </a:p>
          <a:p>
            <a:r>
              <a:rPr lang="en-US" b="1" dirty="0"/>
              <a:t>Over</a:t>
            </a:r>
            <a:r>
              <a:rPr lang="en-US" dirty="0"/>
              <a:t>  The SysML v2 specification shall represent an Over relation, that specifies how an interface usage at an upper layer of a layered interface is transformed into an interface usage at a lower layer between Interface Participants.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Elaborate Interface Concept Model in context of Structure WG</a:t>
            </a:r>
          </a:p>
          <a:p>
            <a:r>
              <a:rPr lang="en-US" dirty="0"/>
              <a:t>Incorporate concepts from prior interface modeling work</a:t>
            </a:r>
          </a:p>
          <a:p>
            <a:endParaRPr lang="en-US" dirty="0"/>
          </a:p>
          <a:p>
            <a:r>
              <a:rPr lang="en-US" dirty="0"/>
              <a:t>From interface needs document there are three orthogonal dimensions</a:t>
            </a:r>
          </a:p>
          <a:p>
            <a:pPr lvl="1"/>
            <a:r>
              <a:rPr lang="en-US" dirty="0"/>
              <a:t>Interface Definition vs Interface Usage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Interface Specification vs Realization</a:t>
            </a:r>
          </a:p>
          <a:p>
            <a:pPr lvl="1"/>
            <a:r>
              <a:rPr lang="en-US" dirty="0"/>
              <a:t>Interface Layers (e.g. OSI protocol layers)</a:t>
            </a:r>
          </a:p>
          <a:p>
            <a:pPr lvl="1"/>
            <a:r>
              <a:rPr lang="en-US" dirty="0"/>
              <a:t>Levels of Abstraction (e.g. showing and hiding detail and intermediate systems)</a:t>
            </a:r>
          </a:p>
          <a:p>
            <a:endParaRPr lang="en-US" dirty="0"/>
          </a:p>
          <a:p>
            <a:r>
              <a:rPr lang="en-US" dirty="0"/>
              <a:t>Will address first three.</a:t>
            </a:r>
          </a:p>
          <a:p>
            <a:r>
              <a:rPr lang="en-US" dirty="0"/>
              <a:t>Assume that Levels of Abstraction is handled by Visualization and Model Construction groups.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the definition of an interface to include:</a:t>
            </a:r>
          </a:p>
          <a:p>
            <a:pPr lvl="1"/>
            <a:r>
              <a:rPr lang="en-US" dirty="0"/>
              <a:t>The things on either end</a:t>
            </a:r>
          </a:p>
          <a:p>
            <a:pPr lvl="1"/>
            <a:r>
              <a:rPr lang="en-US" dirty="0"/>
              <a:t>The connection between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applies both for the Interface Definition and the Interface Usage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7089" y="3350755"/>
            <a:ext cx="1215108" cy="108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Interface End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1240" y="3350755"/>
            <a:ext cx="1215108" cy="108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Interface End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67368" y="3890803"/>
            <a:ext cx="3370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5877" y="3521471"/>
            <a:ext cx="215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Interface Connection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idd Drwg:Users:msarrel:Documents:Conferences - Working:2015-07 INCOSE IS:Diagrams:Pattern simplified 3.graffl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1" y="1629104"/>
            <a:ext cx="10992853" cy="36260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vs Realization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2" y="1407958"/>
            <a:ext cx="5397700" cy="522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09" y="1405577"/>
            <a:ext cx="5306891" cy="52278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4017" y="2711280"/>
            <a:ext cx="123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Interface Definition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32652" y="5414937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Interface Usage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305" y="280831"/>
            <a:ext cx="443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Have changed concept model in this area.  No longer have separate concepts for specification and realization.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3712" y="4882538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Interface Usage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6882" y="1503024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Interface Definition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590" y="1470806"/>
            <a:ext cx="146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Interface Context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0334" y="2600863"/>
            <a:ext cx="86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Interface Context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4158" y="2530791"/>
            <a:ext cx="146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Interface Participant / Component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0265" y="4161207"/>
            <a:ext cx="102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Interface 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9247" y="3575661"/>
            <a:ext cx="108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Interface Participant / Component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28774" y="3065223"/>
            <a:ext cx="134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Interface Medium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49096" y="4567340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760" y="3667995"/>
            <a:ext cx="105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Item Specification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1760" y="5662181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9144" y="4959482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port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1927" y="2909363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8779" y="6009265"/>
            <a:ext cx="87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connector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6750" y="5332598"/>
            <a:ext cx="87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connector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9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1" y="409305"/>
            <a:ext cx="9950253" cy="6344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43580" y="2342213"/>
            <a:ext cx="9632580" cy="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7727" y="1325397"/>
            <a:ext cx="236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Specification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2797" y="2992889"/>
            <a:ext cx="2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Realization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655733" y="5322711"/>
            <a:ext cx="5645" cy="6039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55733" y="4314250"/>
            <a:ext cx="5646" cy="100846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55733" y="364397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58555" y="299288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55733" y="2465241"/>
            <a:ext cx="2" cy="5195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55733" y="2096948"/>
            <a:ext cx="1" cy="38747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9636" y="2020830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Realizes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59870" y="2546434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59870" y="3046649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9870" y="3711582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9870" y="4567727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9870" y="5331651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186793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Fig%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0" y="2108029"/>
            <a:ext cx="9989139" cy="32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000951" y="4308113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7066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01195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23227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8481" y="3900844"/>
            <a:ext cx="10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Realizes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3147" y="3908003"/>
            <a:ext cx="10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Realizes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64066" y="4948719"/>
            <a:ext cx="2137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Item Specification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2017-03-22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7" y="1026506"/>
            <a:ext cx="8835242" cy="53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9478" y="5118065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Exchange Agreement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99" y="1402631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RFC 793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727" y="4581034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Component Behavior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03416" y="1717547"/>
            <a:ext cx="1325088" cy="39989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03417" y="1717547"/>
            <a:ext cx="1538843" cy="78896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30893" y="1717547"/>
            <a:ext cx="1244172" cy="106127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30893" y="1717547"/>
            <a:ext cx="1143232" cy="217145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130893" y="1717547"/>
            <a:ext cx="1078907" cy="34097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130893" y="1717547"/>
            <a:ext cx="4682078" cy="29375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130893" y="1717547"/>
            <a:ext cx="4965107" cy="20766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723" y="2545788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Realizes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120270" y="1701224"/>
            <a:ext cx="2351662" cy="19902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152659" y="1739317"/>
            <a:ext cx="3679462" cy="196659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2390" y="650557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Component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1720" y="2914900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Interface Connector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Theme" id="{8B18B147-D8DF-5F4E-9E30-E846E4D1C933}" vid="{06C5FC8D-8619-CE48-9A13-CDEFE0D0F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619</TotalTime>
  <Words>931</Words>
  <Application>Microsoft Office PowerPoint</Application>
  <PresentationFormat>Widescreen</PresentationFormat>
  <Paragraphs>139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My Theme</vt:lpstr>
      <vt:lpstr>SysML 2.0 Interface Concepts Modeling Core Team</vt:lpstr>
      <vt:lpstr>Primary Goals for Interface Modeling</vt:lpstr>
      <vt:lpstr>Context</vt:lpstr>
      <vt:lpstr>Definition of Interface</vt:lpstr>
      <vt:lpstr>PowerPoint Presentation</vt:lpstr>
      <vt:lpstr>Specification vs Realization</vt:lpstr>
      <vt:lpstr>PowerPoint Presentation</vt:lpstr>
      <vt:lpstr>PowerPoint Presentation</vt:lpstr>
      <vt:lpstr>PowerPoint Presentation</vt:lpstr>
      <vt:lpstr>Interface Layers</vt:lpstr>
      <vt:lpstr>Levels of Abstraction</vt:lpstr>
      <vt:lpstr>Interface Concept Model 1</vt:lpstr>
      <vt:lpstr>Interface Concept Model 2</vt:lpstr>
      <vt:lpstr>Interface Concept Model 3</vt:lpstr>
      <vt:lpstr>Interface Concept Model 4</vt:lpstr>
      <vt:lpstr>Mapping to Structure Concepts</vt:lpstr>
      <vt:lpstr>Interface Requirements 1</vt:lpstr>
      <vt:lpstr>Interface Requirements 2</vt:lpstr>
      <vt:lpstr>Interface Requirements 3</vt:lpstr>
      <vt:lpstr>Interface Requirements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Concepts</dc:title>
  <dc:creator>Marc Sarrel</dc:creator>
  <cp:lastModifiedBy>Sanford Friedenthal</cp:lastModifiedBy>
  <cp:revision>91</cp:revision>
  <cp:lastPrinted>2016-12-08T18:57:17Z</cp:lastPrinted>
  <dcterms:created xsi:type="dcterms:W3CDTF">2016-11-29T17:45:08Z</dcterms:created>
  <dcterms:modified xsi:type="dcterms:W3CDTF">2017-04-01T03:30:02Z</dcterms:modified>
</cp:coreProperties>
</file>