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467" r:id="rId2"/>
    <p:sldId id="518" r:id="rId3"/>
    <p:sldId id="519" r:id="rId4"/>
    <p:sldId id="520" r:id="rId5"/>
  </p:sldIdLst>
  <p:sldSz cx="9144000" cy="6858000" type="screen4x3"/>
  <p:notesSz cx="6781800" cy="9918700"/>
  <p:custShowLst>
    <p:custShow name="Kurzpräsentation" id="0">
      <p:sldLst/>
    </p:custShow>
  </p:custShow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555458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555458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555458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555458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66"/>
    <a:srgbClr val="6699FF"/>
    <a:srgbClr val="C9E4FF"/>
    <a:srgbClr val="99CCFF"/>
    <a:srgbClr val="D1EAFF"/>
    <a:srgbClr val="9EC2E6"/>
    <a:srgbClr val="990000"/>
    <a:srgbClr val="006600"/>
    <a:srgbClr val="C09200"/>
    <a:srgbClr val="33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5999" autoAdjust="0"/>
    <p:restoredTop sz="95986" autoAdjust="0"/>
  </p:normalViewPr>
  <p:slideViewPr>
    <p:cSldViewPr>
      <p:cViewPr>
        <p:scale>
          <a:sx n="60" d="100"/>
          <a:sy n="60" d="100"/>
        </p:scale>
        <p:origin x="-1680" y="-126"/>
      </p:cViewPr>
      <p:guideLst>
        <p:guide orient="horz" pos="152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7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8800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71A5E65-4D71-43CD-8EAB-EA69BE7BA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10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AA95B0-2D2B-4117-A42E-BB4AB800D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734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2B1D5-5FE2-4F93-839D-15201B562B6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597150" y="6354763"/>
            <a:ext cx="3738563" cy="27463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rgbClr val="555458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555458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555458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555458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555458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200" b="1" smtClean="0">
                <a:solidFill>
                  <a:srgbClr val="50176F"/>
                </a:solidFill>
              </a:rPr>
              <a:t>Establishing Leadership in IT-Based Engineering</a:t>
            </a:r>
          </a:p>
        </p:txBody>
      </p:sp>
      <p:pic>
        <p:nvPicPr>
          <p:cNvPr id="5" name="Picture 15" descr="Bog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29200"/>
            <a:ext cx="914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17"/>
          <p:cNvGraphicFramePr>
            <a:graphicFrameLocks noChangeAspect="1"/>
          </p:cNvGraphicFramePr>
          <p:nvPr/>
        </p:nvGraphicFramePr>
        <p:xfrm>
          <a:off x="7620000" y="6019800"/>
          <a:ext cx="1219200" cy="763588"/>
        </p:xfrm>
        <a:graphic>
          <a:graphicData uri="http://schemas.openxmlformats.org/presentationml/2006/ole">
            <p:oleObj spid="_x0000_s63638" name="Bitmap" r:id="rId5" imgW="8247619" imgH="5161905" progId="PBrush">
              <p:embed/>
            </p:oleObj>
          </a:graphicData>
        </a:graphic>
      </p:graphicFrame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52400" y="6673850"/>
            <a:ext cx="1752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  <a:latin typeface="Arial" pitchFamily="34" charset="0"/>
              </a:rPr>
              <a:t>© 2013, ProSTEP iViP </a:t>
            </a:r>
            <a:r>
              <a:rPr lang="de-DE" sz="600">
                <a:solidFill>
                  <a:srgbClr val="000000"/>
                </a:solidFill>
                <a:latin typeface="Arial" pitchFamily="34" charset="0"/>
              </a:rPr>
              <a:t>e.V. ·</a:t>
            </a:r>
            <a:fld id="{AEF2E2CA-2BE8-44A8-A128-2B73B4EE2E94}" type="datetime5">
              <a:rPr lang="de-DE" sz="600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15-12-11</a:t>
            </a:fld>
            <a:endParaRPr lang="en-US" sz="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905000"/>
            <a:ext cx="5943600" cy="11430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/>
              <a:t>Mastertitelformat bearbeiten</a:t>
            </a:r>
            <a:br>
              <a:rPr lang="en-US"/>
            </a:br>
            <a:r>
              <a:rPr lang="en-US"/>
              <a:t>2 Zeilen bitte aus schreiben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048000"/>
            <a:ext cx="5943600" cy="990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Master-Untertitelformat bearbeiten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381000"/>
            <a:ext cx="1962150" cy="5029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734050" cy="5029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8486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685800" y="1219200"/>
            <a:ext cx="3810000" cy="41910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4191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8486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pic>
        <p:nvPicPr>
          <p:cNvPr id="1030" name="Picture 18" descr="Muste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257800"/>
            <a:ext cx="9144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2597150" y="6353175"/>
            <a:ext cx="3738563" cy="2746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rgbClr val="555458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555458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555458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555458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555458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200" b="1" smtClean="0">
                <a:solidFill>
                  <a:srgbClr val="50176F"/>
                </a:solidFill>
              </a:rPr>
              <a:t>Establishing Leadership in IT-Based Engineering</a:t>
            </a:r>
          </a:p>
        </p:txBody>
      </p:sp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7620000" y="6018213"/>
          <a:ext cx="1219200" cy="763587"/>
        </p:xfrm>
        <a:graphic>
          <a:graphicData uri="http://schemas.openxmlformats.org/presentationml/2006/ole">
            <p:oleObj spid="_x0000_s1174" name="Bitmap" r:id="rId16" imgW="8247619" imgH="5161905" progId="PBrush">
              <p:embed/>
            </p:oleObj>
          </a:graphicData>
        </a:graphic>
      </p:graphicFrame>
      <p:sp>
        <p:nvSpPr>
          <p:cNvPr id="1031" name="Rectangle 21"/>
          <p:cNvSpPr>
            <a:spLocks noChangeArrowheads="1"/>
          </p:cNvSpPr>
          <p:nvPr/>
        </p:nvSpPr>
        <p:spPr bwMode="auto">
          <a:xfrm>
            <a:off x="152400" y="6672263"/>
            <a:ext cx="1752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  <a:latin typeface="Arial" pitchFamily="34" charset="0"/>
              </a:rPr>
              <a:t>© 2013, ProSTEP iViP </a:t>
            </a:r>
            <a:r>
              <a:rPr lang="de-DE" sz="600">
                <a:solidFill>
                  <a:srgbClr val="000000"/>
                </a:solidFill>
                <a:latin typeface="Arial" pitchFamily="34" charset="0"/>
              </a:rPr>
              <a:t>e.V. ·</a:t>
            </a:r>
            <a:fld id="{01EC29C0-2C2D-4469-86CF-33AF44590E93}" type="datetime5">
              <a:rPr lang="de-DE" sz="600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15-12-11</a:t>
            </a:fld>
            <a:endParaRPr lang="en-US" sz="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4400550" y="6673850"/>
            <a:ext cx="457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600">
                <a:solidFill>
                  <a:srgbClr val="000000"/>
                </a:solidFill>
                <a:latin typeface="Arial" pitchFamily="34" charset="0"/>
              </a:rPr>
              <a:t>- </a:t>
            </a:r>
            <a:fld id="{64BAAA18-6FEF-4F87-87EA-20BF2708AEB9}" type="slidenum">
              <a:rPr lang="en-US" sz="600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‹#›</a:t>
            </a:fld>
            <a:r>
              <a:rPr lang="de-DE" sz="600">
                <a:solidFill>
                  <a:srgbClr val="000000"/>
                </a:solidFill>
                <a:latin typeface="Arial" pitchFamily="34" charset="0"/>
              </a:rPr>
              <a:t> -</a:t>
            </a:r>
            <a:endParaRPr lang="en-US" sz="6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  <p:sldLayoutId id="2147484149" r:id="rId12"/>
  </p:sldLayoutIdLst>
  <p:timing>
    <p:tnLst>
      <p:par>
        <p:cTn id="1" dur="indefinite" restart="never" nodeType="tmRoot"/>
      </p:par>
    </p:tnLst>
  </p:timing>
  <p:txStyles>
    <p:title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+mj-lt"/>
          <a:ea typeface="+mj-ea"/>
          <a:cs typeface="+mj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Calibri" pitchFamily="34" charset="0"/>
        </a:defRPr>
      </a:lvl2pPr>
      <a:lvl3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Calibri" pitchFamily="34" charset="0"/>
        </a:defRPr>
      </a:lvl3pPr>
      <a:lvl4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Calibri" pitchFamily="34" charset="0"/>
        </a:defRPr>
      </a:lvl4pPr>
      <a:lvl5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Calibri" pitchFamily="34" charset="0"/>
        </a:defRPr>
      </a:lvl5pPr>
      <a:lvl6pPr marL="8001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Arial" charset="0"/>
        </a:defRPr>
      </a:lvl6pPr>
      <a:lvl7pPr marL="12573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Arial" charset="0"/>
        </a:defRPr>
      </a:lvl7pPr>
      <a:lvl8pPr marL="17145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Arial" charset="0"/>
        </a:defRPr>
      </a:lvl8pPr>
      <a:lvl9pPr marL="21717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5545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5545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55545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55545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0728" y="1988840"/>
            <a:ext cx="6303640" cy="1143000"/>
          </a:xfrm>
        </p:spPr>
        <p:txBody>
          <a:bodyPr/>
          <a:lstStyle/>
          <a:p>
            <a:r>
              <a:rPr lang="de-DE" sz="2400" dirty="0" err="1" smtClean="0"/>
              <a:t>Ideas</a:t>
            </a:r>
            <a:r>
              <a:rPr lang="de-DE" sz="2400" dirty="0" smtClean="0"/>
              <a:t> on “</a:t>
            </a:r>
            <a:r>
              <a:rPr lang="de-DE" sz="2400" dirty="0" err="1" smtClean="0"/>
              <a:t>useability</a:t>
            </a:r>
            <a:r>
              <a:rPr lang="de-DE" sz="2400" dirty="0" smtClean="0"/>
              <a:t> </a:t>
            </a:r>
            <a:r>
              <a:rPr lang="de-DE" sz="2400" dirty="0" err="1" smtClean="0"/>
              <a:t>layering</a:t>
            </a:r>
            <a:r>
              <a:rPr lang="de-DE" sz="2400" dirty="0" smtClean="0"/>
              <a:t>“ </a:t>
            </a:r>
            <a:br>
              <a:rPr lang="de-DE" sz="2400" dirty="0" smtClean="0"/>
            </a:br>
            <a:r>
              <a:rPr lang="de-DE" sz="2400" dirty="0" err="1" smtClean="0"/>
              <a:t>the</a:t>
            </a:r>
            <a:r>
              <a:rPr lang="de-DE" sz="2400" dirty="0" smtClean="0"/>
              <a:t> System Modeling Environment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1800" dirty="0"/>
              <a:t>OMG </a:t>
            </a:r>
            <a:r>
              <a:rPr lang="en-GB" sz="1800" dirty="0" err="1"/>
              <a:t>LaJolla</a:t>
            </a:r>
            <a:r>
              <a:rPr lang="en-GB" sz="1800" dirty="0"/>
              <a:t> Meeting, </a:t>
            </a:r>
            <a:r>
              <a:rPr lang="en-GB" sz="1800" dirty="0" smtClean="0"/>
              <a:t>December 2015</a:t>
            </a:r>
            <a:br>
              <a:rPr lang="en-GB" sz="18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US" sz="2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80728" y="4365104"/>
            <a:ext cx="5943600" cy="1279525"/>
          </a:xfrm>
          <a:noFill/>
        </p:spPr>
        <p:txBody>
          <a:bodyPr/>
          <a:lstStyle/>
          <a:p>
            <a:r>
              <a:rPr lang="en-US" sz="1600" dirty="0" err="1" smtClean="0"/>
              <a:t>Bertil</a:t>
            </a:r>
            <a:r>
              <a:rPr lang="en-US" sz="1600" dirty="0" smtClean="0"/>
              <a:t> Muth, </a:t>
            </a:r>
            <a:r>
              <a:rPr lang="en-US" sz="1600" dirty="0" err="1" smtClean="0"/>
              <a:t>ProSTEP</a:t>
            </a:r>
            <a:r>
              <a:rPr lang="en-US" sz="1600" dirty="0" smtClean="0"/>
              <a:t> </a:t>
            </a:r>
            <a:r>
              <a:rPr lang="en-US" sz="1600" dirty="0" err="1" smtClean="0"/>
              <a:t>iViP</a:t>
            </a:r>
            <a:r>
              <a:rPr lang="en-US" sz="1600" smtClean="0"/>
              <a:t> association</a:t>
            </a:r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a typeface="Calibri" pitchFamily="34" charset="0"/>
                <a:cs typeface="Calibri" pitchFamily="34" charset="0"/>
              </a:rPr>
              <a:t>The general idea of “</a:t>
            </a:r>
            <a:r>
              <a:rPr lang="de-DE" sz="2400" dirty="0" err="1"/>
              <a:t>useability</a:t>
            </a:r>
            <a:r>
              <a:rPr lang="de-DE" sz="2400" dirty="0"/>
              <a:t> 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layering”</a:t>
            </a:r>
            <a:endParaRPr lang="en-US" sz="2400" dirty="0" smtClean="0"/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13263"/>
          </a:xfrm>
        </p:spPr>
        <p:txBody>
          <a:bodyPr/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People don’t want to use software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They want to achieve desired outcomes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Example: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Desired Outcome: “Read book”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Possible solutions: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Non software solution: go to public library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Software solutions: buy book on website, use e-reader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Different users have different desired outcomes,</a:t>
            </a:r>
            <a:br>
              <a:rPr lang="en-US" b="1" dirty="0" smtClean="0"/>
            </a:br>
            <a:r>
              <a:rPr lang="en-US" b="1" dirty="0" smtClean="0"/>
              <a:t>and the software should make it easy to achieve these</a:t>
            </a:r>
            <a:br>
              <a:rPr lang="en-US" b="1" dirty="0" smtClean="0"/>
            </a:br>
            <a:r>
              <a:rPr lang="en-US" b="1" dirty="0" smtClean="0"/>
              <a:t>by “layering” </a:t>
            </a:r>
            <a:r>
              <a:rPr lang="en-US" b="1" smtClean="0"/>
              <a:t>the functionality based </a:t>
            </a:r>
            <a:r>
              <a:rPr lang="en-US" b="1" dirty="0" smtClean="0"/>
              <a:t>on user groups</a:t>
            </a:r>
          </a:p>
        </p:txBody>
      </p:sp>
    </p:spTree>
    <p:extLst>
      <p:ext uri="{BB962C8B-B14F-4D97-AF65-F5344CB8AC3E}">
        <p14:creationId xmlns:p14="http://schemas.microsoft.com/office/powerpoint/2010/main" xmlns="" val="13547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095" y="1177806"/>
            <a:ext cx="78200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a typeface="Calibri" pitchFamily="34" charset="0"/>
                <a:cs typeface="Calibri" pitchFamily="34" charset="0"/>
              </a:rPr>
              <a:t>Example: how Google “layers” their user interface</a:t>
            </a:r>
            <a:endParaRPr lang="en-US" sz="2400" dirty="0" smtClean="0"/>
          </a:p>
        </p:txBody>
      </p:sp>
      <p:grpSp>
        <p:nvGrpSpPr>
          <p:cNvPr id="8" name="Gruppieren 7"/>
          <p:cNvGrpSpPr/>
          <p:nvPr/>
        </p:nvGrpSpPr>
        <p:grpSpPr>
          <a:xfrm>
            <a:off x="5839614" y="1556792"/>
            <a:ext cx="3124874" cy="1623085"/>
            <a:chOff x="5796136" y="1556792"/>
            <a:chExt cx="3124874" cy="1623085"/>
          </a:xfrm>
        </p:grpSpPr>
        <p:sp>
          <p:nvSpPr>
            <p:cNvPr id="5" name="Rechteck 4"/>
            <p:cNvSpPr/>
            <p:nvPr/>
          </p:nvSpPr>
          <p:spPr bwMode="auto">
            <a:xfrm>
              <a:off x="5796136" y="1556792"/>
              <a:ext cx="2994377" cy="63472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rgbClr val="555458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6516216" y="2348880"/>
              <a:ext cx="24047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Layer 2 - n:</a:t>
              </a:r>
            </a:p>
            <a:p>
              <a:r>
                <a:rPr lang="de-DE" dirty="0" smtClean="0"/>
                <a:t>Other </a:t>
              </a:r>
              <a:r>
                <a:rPr lang="de-DE" dirty="0" err="1" smtClean="0"/>
                <a:t>users</a:t>
              </a:r>
              <a:endParaRPr lang="de-DE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699930" y="3390090"/>
            <a:ext cx="8393035" cy="1655410"/>
            <a:chOff x="395536" y="4417657"/>
            <a:chExt cx="8468127" cy="811543"/>
          </a:xfrm>
        </p:grpSpPr>
        <p:sp>
          <p:nvSpPr>
            <p:cNvPr id="13" name="Rechteck 12"/>
            <p:cNvSpPr/>
            <p:nvPr/>
          </p:nvSpPr>
          <p:spPr bwMode="auto">
            <a:xfrm>
              <a:off x="395536" y="4437112"/>
              <a:ext cx="5904656" cy="792088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rgbClr val="555458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362923" y="4417657"/>
              <a:ext cx="2500740" cy="588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Layer 1:</a:t>
              </a:r>
            </a:p>
            <a:p>
              <a:r>
                <a:rPr lang="de-DE" dirty="0" err="1" smtClean="0"/>
                <a:t>Everyday</a:t>
              </a:r>
              <a:r>
                <a:rPr lang="de-DE" dirty="0" smtClean="0"/>
                <a:t> </a:t>
              </a:r>
              <a:r>
                <a:rPr lang="de-DE" dirty="0" err="1" smtClean="0"/>
                <a:t>search</a:t>
              </a:r>
              <a:r>
                <a:rPr lang="de-DE" dirty="0" smtClean="0"/>
                <a:t/>
              </a:r>
              <a:br>
                <a:rPr lang="de-DE" dirty="0" smtClean="0"/>
              </a:br>
              <a:r>
                <a:rPr lang="de-DE" dirty="0" err="1" smtClean="0"/>
                <a:t>engine</a:t>
              </a:r>
              <a:r>
                <a:rPr lang="de-DE" dirty="0" smtClean="0"/>
                <a:t> </a:t>
              </a:r>
              <a:r>
                <a:rPr lang="de-DE" dirty="0" err="1" smtClean="0"/>
                <a:t>user</a:t>
              </a:r>
              <a:endParaRPr lang="de-DE" dirty="0"/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611560" y="6026240"/>
            <a:ext cx="1531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Source: www.google.de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xmlns="" val="161856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a typeface="Calibri" pitchFamily="34" charset="0"/>
                <a:cs typeface="Calibri" pitchFamily="34" charset="0"/>
              </a:rPr>
              <a:t>What that means for a System Modeling Environment</a:t>
            </a:r>
            <a:endParaRPr lang="en-US" sz="2400" dirty="0" smtClean="0"/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13263"/>
          </a:xfrm>
        </p:spPr>
        <p:txBody>
          <a:bodyPr/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Different groups of users use models in a different way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Example for user roles (just to explain, not to suggest):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/>
              <a:t>Model </a:t>
            </a:r>
            <a:r>
              <a:rPr lang="en-US" b="1" dirty="0" smtClean="0"/>
              <a:t>Reader, </a:t>
            </a:r>
            <a:r>
              <a:rPr lang="en-US" b="1" dirty="0"/>
              <a:t>Beginning Model </a:t>
            </a:r>
            <a:r>
              <a:rPr lang="en-US" b="1" dirty="0" smtClean="0"/>
              <a:t>Builder, </a:t>
            </a:r>
            <a:br>
              <a:rPr lang="en-US" b="1" dirty="0" smtClean="0"/>
            </a:br>
            <a:r>
              <a:rPr lang="en-US" b="1" dirty="0" smtClean="0"/>
              <a:t>Advanced Model Builder, Model Analyst …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The idea: respect the different ways to use models when creating</a:t>
            </a:r>
            <a:br>
              <a:rPr lang="en-US" b="1" dirty="0" smtClean="0"/>
            </a:br>
            <a:r>
              <a:rPr lang="en-US" b="1" dirty="0" smtClean="0"/>
              <a:t>the System Modeling Environment and thus, also in the standard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If that idea is accepted, decisions need to be made: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Having one user interface for all roles vs. several UIs (or even editions?)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One standard for all user roles vs. several standards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Having the same modeling concepts for all roles vs. splitting them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Explicitly explaining concepts for user roles, or not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…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endParaRPr lang="en-US" b="1" dirty="0" smtClean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891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I_Presentation">
  <a:themeElements>
    <a:clrScheme name="PSI_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555458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555458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SI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I_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SI_Presentation 4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PSI_Presentation</Template>
  <TotalTime>0</TotalTime>
  <Words>133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PSI_Presentation</vt:lpstr>
      <vt:lpstr>Bitmap</vt:lpstr>
      <vt:lpstr>Ideas on “useability layering“  the System Modeling Environment   OMG LaJolla Meeting, December 2015  </vt:lpstr>
      <vt:lpstr>The general idea of “useability layering”</vt:lpstr>
      <vt:lpstr>Example: how Google “layers” their user interface</vt:lpstr>
      <vt:lpstr>What that means for a System Modeling Environment</vt:lpstr>
      <vt:lpstr>Kurzpräsentation</vt:lpstr>
    </vt:vector>
  </TitlesOfParts>
  <Company>PROSTEP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Internationalization of Requirements Interchange Format  - IntRIF -</dc:title>
  <dc:creator>Seibertz</dc:creator>
  <cp:lastModifiedBy>Sanford</cp:lastModifiedBy>
  <cp:revision>446</cp:revision>
  <cp:lastPrinted>1999-10-28T14:20:35Z</cp:lastPrinted>
  <dcterms:created xsi:type="dcterms:W3CDTF">2009-06-15T15:43:32Z</dcterms:created>
  <dcterms:modified xsi:type="dcterms:W3CDTF">2015-12-11T17:09:11Z</dcterms:modified>
</cp:coreProperties>
</file>