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475" r:id="rId3"/>
    <p:sldId id="491" r:id="rId4"/>
    <p:sldId id="496" r:id="rId5"/>
    <p:sldId id="501" r:id="rId6"/>
    <p:sldId id="498" r:id="rId7"/>
    <p:sldId id="499" r:id="rId8"/>
    <p:sldId id="500" r:id="rId9"/>
    <p:sldId id="486" r:id="rId10"/>
  </p:sldIdLst>
  <p:sldSz cx="9144000" cy="6858000" type="screen4x3"/>
  <p:notesSz cx="6850063" cy="99837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48">
          <p15:clr>
            <a:srgbClr val="A4A3A4"/>
          </p15:clr>
        </p15:guide>
        <p15:guide id="2" orient="horz" pos="3294">
          <p15:clr>
            <a:srgbClr val="A4A3A4"/>
          </p15:clr>
        </p15:guide>
        <p15:guide id="3" pos="2880">
          <p15:clr>
            <a:srgbClr val="A4A3A4"/>
          </p15:clr>
        </p15:guide>
        <p15:guide id="4" pos="295">
          <p15:clr>
            <a:srgbClr val="A4A3A4"/>
          </p15:clr>
        </p15:guide>
        <p15:guide id="5" pos="3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we Kaufmann" initials="U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  <a:srgbClr val="28517A"/>
    <a:srgbClr val="366DA4"/>
    <a:srgbClr val="376092"/>
    <a:srgbClr val="4040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7331" autoAdjust="0"/>
    <p:restoredTop sz="91667" autoAdjust="0"/>
  </p:normalViewPr>
  <p:slideViewPr>
    <p:cSldViewPr showGuides="1">
      <p:cViewPr varScale="1">
        <p:scale>
          <a:sx n="65" d="100"/>
          <a:sy n="65" d="100"/>
        </p:scale>
        <p:origin x="-1404" y="-114"/>
      </p:cViewPr>
      <p:guideLst>
        <p:guide orient="horz" pos="3748"/>
        <p:guide orient="horz" pos="3294"/>
        <p:guide pos="2880"/>
        <p:guide pos="295"/>
        <p:guide pos="3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0118" y="0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45A52464-8B95-4CD8-B8AB-FBCB0A9DFB9B}" type="datetimeFigureOut">
              <a:rPr lang="de-DE" smtClean="0"/>
              <a:pPr/>
              <a:t>29.09.2015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9300"/>
            <a:ext cx="4987925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007" y="4742300"/>
            <a:ext cx="5480050" cy="4492704"/>
          </a:xfrm>
          <a:prstGeom prst="rect">
            <a:avLst/>
          </a:prstGeom>
        </p:spPr>
        <p:txBody>
          <a:bodyPr vert="horz" lIns="91915" tIns="45958" rIns="91915" bIns="45958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82866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0118" y="9482866"/>
            <a:ext cx="2968360" cy="499190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B3D57BDF-4523-485D-B986-F98AB6067A6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13545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50888"/>
            <a:ext cx="4987925" cy="37417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329" y="4742342"/>
            <a:ext cx="5479412" cy="44919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544" tIns="47772" rIns="95544" bIns="47772"/>
          <a:lstStyle/>
          <a:p>
            <a:pPr marL="238906" indent="-238906"/>
            <a:r>
              <a:rPr lang="de-DE" dirty="0" err="1" smtClean="0"/>
              <a:t>Authoring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r>
              <a:rPr lang="de-DE" dirty="0" smtClean="0"/>
              <a:t> </a:t>
            </a:r>
            <a:r>
              <a:rPr lang="de-DE" dirty="0" err="1" smtClean="0"/>
              <a:t>retain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native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238906" indent="-238906"/>
            <a:r>
              <a:rPr lang="de-DE" dirty="0" err="1" smtClean="0"/>
              <a:t>Derived</a:t>
            </a:r>
            <a:r>
              <a:rPr lang="de-DE" dirty="0" smtClean="0"/>
              <a:t>, </a:t>
            </a:r>
            <a:r>
              <a:rPr lang="de-DE" dirty="0" err="1" smtClean="0"/>
              <a:t>standards-based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Mock-</a:t>
            </a:r>
            <a:r>
              <a:rPr lang="de-DE" dirty="0" err="1" smtClean="0"/>
              <a:t>Ups</a:t>
            </a:r>
            <a:endParaRPr lang="de-DE" dirty="0" smtClean="0"/>
          </a:p>
          <a:p>
            <a:pPr marL="238906" indent="-238906"/>
            <a:r>
              <a:rPr lang="de-DE" dirty="0" smtClean="0"/>
              <a:t>Common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metamodel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derived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data</a:t>
            </a:r>
            <a:endParaRPr lang="de-DE" baseline="0" dirty="0" smtClean="0"/>
          </a:p>
          <a:p>
            <a:pPr marL="238906" indent="-238906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2873096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039" tIns="48020" rIns="96039" bIns="48020"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xmlns="" val="210588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1285860"/>
            <a:ext cx="9144000" cy="2000264"/>
          </a:xfrm>
          <a:prstGeom prst="rect">
            <a:avLst/>
          </a:prstGeom>
          <a:solidFill>
            <a:srgbClr val="376092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000264"/>
          </a:xfrm>
        </p:spPr>
        <p:txBody>
          <a:bodyPr>
            <a:normAutofit/>
          </a:bodyPr>
          <a:lstStyle>
            <a:lvl1pPr marL="357188" indent="0">
              <a:defRPr sz="30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349441" y="5357826"/>
            <a:ext cx="45323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Uwe Kaufmann</a:t>
            </a:r>
          </a:p>
        </p:txBody>
      </p:sp>
      <p:pic>
        <p:nvPicPr>
          <p:cNvPr id="1026" name="Picture 2" descr="D:\ModelAlchemy\Logos\Logo_New.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9057" y="6094449"/>
            <a:ext cx="2446372" cy="58702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28670"/>
            <a:ext cx="2057400" cy="5164155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28670"/>
            <a:ext cx="6019800" cy="516415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336492" y="142830"/>
            <a:ext cx="8229600" cy="58420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28507A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332839" y="6459579"/>
            <a:ext cx="547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9424-5A28-409C-8247-A9DAB8A43849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73545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442" y="426059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5442" y="276040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033446"/>
            <a:ext cx="4038600" cy="5059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033446"/>
            <a:ext cx="4038600" cy="5059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8646" y="1000109"/>
            <a:ext cx="4040188" cy="857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8646" y="1928802"/>
            <a:ext cx="4040188" cy="4197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556471" y="1000109"/>
            <a:ext cx="4041775" cy="8572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556471" y="1928802"/>
            <a:ext cx="4041775" cy="419736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584" y="71414"/>
            <a:ext cx="8247091" cy="582711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93932" y="1000108"/>
            <a:ext cx="5092867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008313" cy="51260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844108"/>
            <a:ext cx="8247091" cy="523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68313" y="928669"/>
            <a:ext cx="8247091" cy="3798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8313" y="5429128"/>
            <a:ext cx="8247091" cy="74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354692" y="6286521"/>
            <a:ext cx="2376494" cy="4286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57158" y="54864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6300" y="972676"/>
            <a:ext cx="8229600" cy="5092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99376" y="6301486"/>
            <a:ext cx="571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F6C7586-C5FD-4D8B-9E71-236C1CF84B09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7398" y="6143644"/>
            <a:ext cx="9144000" cy="0"/>
          </a:xfrm>
          <a:prstGeom prst="line">
            <a:avLst/>
          </a:prstGeom>
          <a:ln w="2857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/>
        </p:nvCxnSpPr>
        <p:spPr>
          <a:xfrm>
            <a:off x="-32" y="785794"/>
            <a:ext cx="9144000" cy="0"/>
          </a:xfrm>
          <a:prstGeom prst="line">
            <a:avLst/>
          </a:prstGeom>
          <a:ln w="28575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361620" y="6203988"/>
            <a:ext cx="142058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smtClean="0"/>
              <a:t>Uwe Kaufmann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 smtClean="0"/>
              <a:t>ModelAlchemy</a:t>
            </a:r>
            <a:r>
              <a:rPr lang="de-DE" sz="900" baseline="0" dirty="0" smtClean="0"/>
              <a:t> Consulting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baseline="0" dirty="0" smtClean="0"/>
              <a:t>2015</a:t>
            </a:r>
            <a:endParaRPr lang="de-DE" sz="900" dirty="0"/>
          </a:p>
        </p:txBody>
      </p:sp>
      <p:pic>
        <p:nvPicPr>
          <p:cNvPr id="10" name="Picture 2" descr="D:\ModelAlchemy\Logos\Logo_New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38454" y="6201167"/>
            <a:ext cx="2446372" cy="58702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wiki.org/MBSE/doku.php?id=mbse:modelmgt" TargetMode="External"/><Relationship Id="rId2" Type="http://schemas.openxmlformats.org/officeDocument/2006/relationships/hyperlink" Target="http://www.gfse.de/Dokumente_Mitglieder/ag_ergebnisse/PLM4MBSE/PLM4MBSE_Position_paper_V_1_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lm4mbse@gfse.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.reqif.net/apps/reader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PLM4MBSE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update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58236" y="3789040"/>
            <a:ext cx="7238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OMG TC Meeting – </a:t>
            </a:r>
            <a:r>
              <a:rPr lang="de-DE" sz="2800" b="1" smtClean="0"/>
              <a:t>SE-DSIG / SME </a:t>
            </a:r>
            <a:r>
              <a:rPr lang="de-DE" sz="2800" b="1" dirty="0" err="1" smtClean="0"/>
              <a:t>roadmap</a:t>
            </a:r>
            <a:r>
              <a:rPr lang="de-DE" sz="2800" b="1" dirty="0" smtClean="0"/>
              <a:t> WG</a:t>
            </a:r>
          </a:p>
          <a:p>
            <a:r>
              <a:rPr lang="de-DE" sz="2800" b="1" dirty="0" smtClean="0"/>
              <a:t>Cambridge, MA, 24 September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INCOSE/</a:t>
            </a:r>
            <a:r>
              <a:rPr lang="en-US" dirty="0" err="1" smtClean="0"/>
              <a:t>GfSE</a:t>
            </a:r>
            <a:r>
              <a:rPr lang="en-US" dirty="0" smtClean="0"/>
              <a:t> PLM4MBSE working group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PLM4MBSE WG</a:t>
            </a:r>
          </a:p>
          <a:p>
            <a:pPr lvl="1"/>
            <a:r>
              <a:rPr lang="en-US" dirty="0" smtClean="0"/>
              <a:t>initiated Feb. 2014, chartered Aug. 2014</a:t>
            </a:r>
            <a:r>
              <a:rPr lang="en-US" dirty="0"/>
              <a:t> </a:t>
            </a:r>
            <a:r>
              <a:rPr lang="en-US" dirty="0" smtClean="0"/>
              <a:t>by GfSE (German INCOSE)</a:t>
            </a:r>
          </a:p>
          <a:p>
            <a:pPr lvl="1"/>
            <a:r>
              <a:rPr lang="en-US" dirty="0" smtClean="0"/>
              <a:t>28 </a:t>
            </a:r>
            <a:r>
              <a:rPr lang="en-US" dirty="0"/>
              <a:t>members and growing</a:t>
            </a:r>
          </a:p>
          <a:p>
            <a:pPr lvl="1"/>
            <a:r>
              <a:rPr lang="en-US" dirty="0" smtClean="0"/>
              <a:t>Regular conference calls</a:t>
            </a:r>
            <a:endParaRPr lang="en-US" dirty="0"/>
          </a:p>
          <a:p>
            <a:pPr lvl="1"/>
            <a:r>
              <a:rPr lang="en-US" dirty="0" smtClean="0"/>
              <a:t>3 F2F meetings so far</a:t>
            </a:r>
          </a:p>
          <a:p>
            <a:r>
              <a:rPr lang="en-US" dirty="0" smtClean="0"/>
              <a:t>Charter:</a:t>
            </a:r>
          </a:p>
          <a:p>
            <a:pPr lvl="1"/>
            <a:r>
              <a:rPr lang="en-US" dirty="0" smtClean="0"/>
              <a:t>Elaboration of requirements on MBSE authoring and PLM systems in support of an improved virtual interdisciplinary product development process</a:t>
            </a:r>
          </a:p>
          <a:p>
            <a:pPr lvl="1"/>
            <a:r>
              <a:rPr lang="en-US" dirty="0" smtClean="0"/>
              <a:t>Identification of the current state of technology and deficiencies in the subject areas</a:t>
            </a:r>
          </a:p>
          <a:p>
            <a:pPr lvl="1"/>
            <a:r>
              <a:rPr lang="en-US" dirty="0" smtClean="0"/>
              <a:t>Identification of potential demand for standardization work with respect to modeling languages, development methodologies, and interface specifications for the affected IT-Systems</a:t>
            </a:r>
          </a:p>
          <a:p>
            <a:pPr lvl="1"/>
            <a:r>
              <a:rPr lang="en-US" dirty="0" smtClean="0"/>
              <a:t>Elaboration of a positions paper in collaboration with stakeholders in the subject area (OMG SE-DSIG &amp; </a:t>
            </a:r>
            <a:r>
              <a:rPr lang="en-US" dirty="0" err="1" smtClean="0"/>
              <a:t>ManTIS</a:t>
            </a:r>
            <a:r>
              <a:rPr lang="en-US" dirty="0" smtClean="0"/>
              <a:t>, </a:t>
            </a:r>
            <a:r>
              <a:rPr lang="en-US" dirty="0" err="1" smtClean="0"/>
              <a:t>ProSTEP</a:t>
            </a:r>
            <a:r>
              <a:rPr lang="en-US" dirty="0" smtClean="0"/>
              <a:t> </a:t>
            </a:r>
            <a:r>
              <a:rPr lang="en-US" dirty="0" err="1" smtClean="0"/>
              <a:t>iViP</a:t>
            </a:r>
            <a:r>
              <a:rPr lang="en-US" dirty="0" smtClean="0"/>
              <a:t>, INCOSE MBSE WG, OSLC, …)</a:t>
            </a:r>
          </a:p>
          <a:p>
            <a:r>
              <a:rPr lang="en-US" dirty="0" smtClean="0"/>
              <a:t>Achievements:</a:t>
            </a:r>
          </a:p>
          <a:p>
            <a:pPr lvl="1"/>
            <a:r>
              <a:rPr lang="en-US" dirty="0"/>
              <a:t>June 2015: GfSE position paper on PLM and MBSE integration </a:t>
            </a:r>
            <a:r>
              <a:rPr lang="en-US" dirty="0" smtClean="0"/>
              <a:t>issued</a:t>
            </a:r>
          </a:p>
          <a:p>
            <a:pPr lvl="2"/>
            <a:r>
              <a:rPr lang="en-US" sz="2500" dirty="0">
                <a:hlinkClick r:id="rId2"/>
              </a:rPr>
              <a:t>http://</a:t>
            </a:r>
            <a:r>
              <a:rPr lang="en-US" sz="2500" dirty="0" smtClean="0">
                <a:hlinkClick r:id="rId2"/>
              </a:rPr>
              <a:t>www.gfse.de/Dokumente_Mitglieder/ag_ergebnisse/PLM4MBSE/PLM4MBSE_Position_paper_V_1_0.pdf</a:t>
            </a:r>
            <a:endParaRPr lang="en-US" sz="2500" dirty="0" smtClean="0"/>
          </a:p>
          <a:p>
            <a:pPr lvl="2"/>
            <a:r>
              <a:rPr lang="en-US" sz="2500" dirty="0"/>
              <a:t>Also available from: </a:t>
            </a:r>
            <a:r>
              <a:rPr lang="en-US" sz="2500" dirty="0">
                <a:hlinkClick r:id="rId3"/>
              </a:rPr>
              <a:t>http://</a:t>
            </a:r>
            <a:r>
              <a:rPr lang="en-US" sz="2500" dirty="0" smtClean="0">
                <a:hlinkClick r:id="rId3"/>
              </a:rPr>
              <a:t>www.omgwiki.org/MBSE/doku.php?id=mbse:modelmgt</a:t>
            </a:r>
            <a:endParaRPr lang="en-US" sz="2500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Comments </a:t>
            </a:r>
            <a:r>
              <a:rPr lang="en-US" dirty="0"/>
              <a:t>&amp; contributions to:</a:t>
            </a:r>
            <a:br>
              <a:rPr lang="en-US" dirty="0"/>
            </a:br>
            <a:r>
              <a:rPr lang="en-US" dirty="0">
                <a:hlinkClick r:id="rId4"/>
              </a:rPr>
              <a:t>plm4mbse@gfse.de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463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10 </a:t>
            </a:r>
            <a:r>
              <a:rPr lang="de-DE" dirty="0" err="1" smtClean="0"/>
              <a:t>Theses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PLM </a:t>
            </a:r>
            <a:r>
              <a:rPr lang="de-DE" dirty="0" err="1" smtClean="0"/>
              <a:t>and</a:t>
            </a:r>
            <a:r>
              <a:rPr lang="de-DE" dirty="0" smtClean="0"/>
              <a:t> MBSE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MBE is </a:t>
            </a:r>
            <a:r>
              <a:rPr lang="en-US" i="1" dirty="0"/>
              <a:t>the</a:t>
            </a:r>
            <a:r>
              <a:rPr lang="en-US" dirty="0"/>
              <a:t> enabler for the “Internet of Things” and “</a:t>
            </a:r>
            <a:r>
              <a:rPr lang="en-US" dirty="0" err="1"/>
              <a:t>Industrie</a:t>
            </a:r>
            <a:r>
              <a:rPr lang="en-US" dirty="0"/>
              <a:t> 4.0”.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Future PLM systems need a holistic view on a product as a multidisciplinary system.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Early design decisions must be logically and functionally validated using system models (front-loading).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Results from MBSE must be made available over the whole product lifecycle.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MBE requires models with meaning.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MBE tool chain must rely on technology independent standards.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Increasing complexity of products and production systems asks for new development processes, methods, and tools.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Product liability and functional safety regulations are a driving factor for MBE.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MBE requires changes in organization, methodology, technology and education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Investments </a:t>
            </a:r>
            <a:r>
              <a:rPr lang="en-US" dirty="0"/>
              <a:t>in MBE can deliver a ROI of 3:1.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67231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Roadmap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 paper to discuss the MBE challenges and value propositions</a:t>
            </a:r>
          </a:p>
          <a:p>
            <a:r>
              <a:rPr lang="en-US" dirty="0" smtClean="0"/>
              <a:t>Initiate project on PLM </a:t>
            </a:r>
            <a:r>
              <a:rPr lang="en-US" dirty="0"/>
              <a:t>MBSE integration </a:t>
            </a:r>
            <a:r>
              <a:rPr lang="en-US"/>
              <a:t>(</a:t>
            </a:r>
            <a:r>
              <a:rPr lang="en-US" smtClean="0"/>
              <a:t>SEISMIC / SEISMIK </a:t>
            </a:r>
            <a:r>
              <a:rPr lang="en-US" dirty="0" smtClean="0"/>
              <a:t>– “Systems </a:t>
            </a:r>
            <a:r>
              <a:rPr lang="en-US" dirty="0"/>
              <a:t>Engineering Integration Solution using Model Integration </a:t>
            </a:r>
            <a:r>
              <a:rPr lang="en-US" dirty="0" smtClean="0"/>
              <a:t>Concepts”)</a:t>
            </a:r>
          </a:p>
          <a:p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43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System Model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Lifecycle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6C7586-C5FD-4D8B-9E71-236C1CF84B09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lussdiagramm: Manuelle Verarbeitung 4"/>
          <p:cNvSpPr/>
          <p:nvPr/>
        </p:nvSpPr>
        <p:spPr>
          <a:xfrm>
            <a:off x="971600" y="2049526"/>
            <a:ext cx="7056784" cy="3971761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lussdiagramm: Manuelle Verarbeitung 5"/>
          <p:cNvSpPr/>
          <p:nvPr/>
        </p:nvSpPr>
        <p:spPr>
          <a:xfrm>
            <a:off x="2159732" y="2045775"/>
            <a:ext cx="4788532" cy="2766121"/>
          </a:xfrm>
          <a:prstGeom prst="flowChartManualOperati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Eingekerbter Richtungspfeil 6"/>
          <p:cNvSpPr/>
          <p:nvPr/>
        </p:nvSpPr>
        <p:spPr>
          <a:xfrm>
            <a:off x="3275856" y="4907260"/>
            <a:ext cx="2484276" cy="216024"/>
          </a:xfrm>
          <a:prstGeom prst="chevron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MCAD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Eingekerbter Richtungspfeil 7"/>
          <p:cNvSpPr/>
          <p:nvPr/>
        </p:nvSpPr>
        <p:spPr>
          <a:xfrm>
            <a:off x="3275856" y="5183291"/>
            <a:ext cx="2484276" cy="216024"/>
          </a:xfrm>
          <a:prstGeom prst="chevron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ECAD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Eingekerbter Richtungspfeil 8"/>
          <p:cNvSpPr/>
          <p:nvPr/>
        </p:nvSpPr>
        <p:spPr>
          <a:xfrm>
            <a:off x="3275856" y="5459322"/>
            <a:ext cx="2484276" cy="216024"/>
          </a:xfrm>
          <a:prstGeom prst="chevr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Software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Eingekerbter Richtungspfeil 10"/>
          <p:cNvSpPr/>
          <p:nvPr/>
        </p:nvSpPr>
        <p:spPr>
          <a:xfrm rot="4248792">
            <a:off x="748390" y="3437956"/>
            <a:ext cx="2881619" cy="432048"/>
          </a:xfrm>
          <a:prstGeom prst="chevr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System Development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Eingekerbter Richtungspfeil 11"/>
          <p:cNvSpPr/>
          <p:nvPr/>
        </p:nvSpPr>
        <p:spPr>
          <a:xfrm rot="17362151">
            <a:off x="5507455" y="3392391"/>
            <a:ext cx="2881619" cy="432048"/>
          </a:xfrm>
          <a:prstGeom prst="chevron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System Integration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" name="Flussdiagramm: Vordefinierter Prozess 12"/>
          <p:cNvSpPr/>
          <p:nvPr/>
        </p:nvSpPr>
        <p:spPr>
          <a:xfrm rot="18175619">
            <a:off x="1895432" y="5078732"/>
            <a:ext cx="1747877" cy="504056"/>
          </a:xfrm>
          <a:prstGeom prst="flowChartPredefinedProces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Final </a:t>
            </a:r>
            <a:r>
              <a:rPr lang="de-DE" dirty="0" err="1" smtClean="0"/>
              <a:t>Spec</a:t>
            </a:r>
            <a:endParaRPr lang="de-DE" dirty="0"/>
          </a:p>
        </p:txBody>
      </p:sp>
      <p:sp>
        <p:nvSpPr>
          <p:cNvPr id="14" name="Pfeil nach unten 13"/>
          <p:cNvSpPr/>
          <p:nvPr/>
        </p:nvSpPr>
        <p:spPr>
          <a:xfrm>
            <a:off x="1869228" y="1855816"/>
            <a:ext cx="504056" cy="9001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2189199" y="1812702"/>
            <a:ext cx="164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Top-Down</a:t>
            </a:r>
          </a:p>
          <a:p>
            <a:r>
              <a:rPr lang="de-DE" dirty="0" smtClean="0"/>
              <a:t>Model </a:t>
            </a:r>
            <a:r>
              <a:rPr lang="de-DE" dirty="0" err="1" smtClean="0"/>
              <a:t>Creation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440167" y="4078525"/>
            <a:ext cx="1697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Bottom-Up</a:t>
            </a:r>
            <a:endParaRPr lang="de-DE" dirty="0" smtClean="0"/>
          </a:p>
          <a:p>
            <a:r>
              <a:rPr lang="de-DE" dirty="0" smtClean="0"/>
              <a:t>Systems</a:t>
            </a:r>
          </a:p>
          <a:p>
            <a:r>
              <a:rPr lang="de-DE" dirty="0" smtClean="0"/>
              <a:t>"Re-Engineering</a:t>
            </a:r>
            <a:endParaRPr lang="de-DE" dirty="0"/>
          </a:p>
        </p:txBody>
      </p:sp>
      <p:sp>
        <p:nvSpPr>
          <p:cNvPr id="17" name="Pfeil nach unten 16"/>
          <p:cNvSpPr/>
          <p:nvPr/>
        </p:nvSpPr>
        <p:spPr>
          <a:xfrm rot="10800000">
            <a:off x="1501684" y="3712372"/>
            <a:ext cx="504056" cy="9001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/>
          <p:nvPr/>
        </p:nvCxnSpPr>
        <p:spPr>
          <a:xfrm>
            <a:off x="647564" y="972732"/>
            <a:ext cx="8423284" cy="79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7060435" y="609729"/>
            <a:ext cx="1545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/>
              <a:t>Increasing</a:t>
            </a:r>
            <a:endParaRPr lang="de-DE" sz="2000" b="1" dirty="0" smtClean="0"/>
          </a:p>
          <a:p>
            <a:r>
              <a:rPr lang="de-DE" sz="2000" b="1" dirty="0" smtClean="0"/>
              <a:t>PLM </a:t>
            </a:r>
            <a:r>
              <a:rPr lang="de-DE" sz="2000" b="1" dirty="0" err="1" smtClean="0"/>
              <a:t>support</a:t>
            </a:r>
            <a:endParaRPr lang="de-DE" sz="2000" b="1" dirty="0"/>
          </a:p>
        </p:txBody>
      </p:sp>
      <p:sp>
        <p:nvSpPr>
          <p:cNvPr id="22" name="Rechteck 21"/>
          <p:cNvSpPr/>
          <p:nvPr/>
        </p:nvSpPr>
        <p:spPr>
          <a:xfrm>
            <a:off x="755576" y="1221435"/>
            <a:ext cx="8280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Req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3" name="Rechteck 22"/>
          <p:cNvSpPr/>
          <p:nvPr/>
        </p:nvSpPr>
        <p:spPr>
          <a:xfrm>
            <a:off x="2005740" y="1221435"/>
            <a:ext cx="9820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„</a:t>
            </a:r>
            <a:r>
              <a:rPr lang="de-DE" dirty="0" err="1" smtClean="0"/>
              <a:t>SysML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24" name="Rechteck 23"/>
          <p:cNvSpPr/>
          <p:nvPr/>
        </p:nvSpPr>
        <p:spPr>
          <a:xfrm>
            <a:off x="3455960" y="1221435"/>
            <a:ext cx="532850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PLM System Model</a:t>
            </a:r>
            <a:endParaRPr lang="de-DE" dirty="0"/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4175956" y="1855816"/>
            <a:ext cx="0" cy="282200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6498580" y="1905511"/>
            <a:ext cx="17636" cy="18168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 rot="16200000">
            <a:off x="3477083" y="3193895"/>
            <a:ext cx="108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reference</a:t>
            </a:r>
            <a:endParaRPr lang="de-DE" dirty="0"/>
          </a:p>
        </p:txBody>
      </p:sp>
      <p:sp>
        <p:nvSpPr>
          <p:cNvPr id="32" name="Textfeld 31"/>
          <p:cNvSpPr txBox="1"/>
          <p:nvPr/>
        </p:nvSpPr>
        <p:spPr>
          <a:xfrm rot="16200000">
            <a:off x="5712481" y="2492664"/>
            <a:ext cx="1259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dirty="0" err="1" smtClean="0"/>
              <a:t>configure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25" name="Eingekerbter Richtungspfeil 24"/>
          <p:cNvSpPr/>
          <p:nvPr/>
        </p:nvSpPr>
        <p:spPr>
          <a:xfrm>
            <a:off x="3275856" y="5735352"/>
            <a:ext cx="2484276" cy="216024"/>
          </a:xfrm>
          <a:prstGeom prst="chevr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etc.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1668376" y="1353619"/>
            <a:ext cx="278056" cy="23917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Pfeil nach rechts 27"/>
          <p:cNvSpPr/>
          <p:nvPr/>
        </p:nvSpPr>
        <p:spPr>
          <a:xfrm>
            <a:off x="3082864" y="1353619"/>
            <a:ext cx="278056" cy="23917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206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bgerundetes Rechteck 69"/>
          <p:cNvSpPr/>
          <p:nvPr/>
        </p:nvSpPr>
        <p:spPr>
          <a:xfrm>
            <a:off x="3344462" y="908721"/>
            <a:ext cx="2970082" cy="5076564"/>
          </a:xfrm>
          <a:prstGeom prst="roundRect">
            <a:avLst/>
          </a:prstGeom>
          <a:solidFill>
            <a:srgbClr val="88A9D2"/>
          </a:solidFill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AutoShape 21"/>
          <p:cNvSpPr>
            <a:spLocks noChangeArrowheads="1"/>
          </p:cNvSpPr>
          <p:nvPr/>
        </p:nvSpPr>
        <p:spPr bwMode="auto">
          <a:xfrm>
            <a:off x="145688" y="5517232"/>
            <a:ext cx="8803575" cy="567267"/>
          </a:xfrm>
          <a:prstGeom prst="can">
            <a:avLst>
              <a:gd name="adj" fmla="val 25000"/>
            </a:avLst>
          </a:prstGeom>
          <a:solidFill>
            <a:schemeClr val="accent1">
              <a:lumMod val="50000"/>
            </a:schemeClr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de-DE" sz="3200" b="1" dirty="0" smtClean="0">
                <a:latin typeface="Calibri" pitchFamily="34" charset="0"/>
              </a:rPr>
              <a:t>PLM-X</a:t>
            </a:r>
            <a:endParaRPr lang="de-DE" sz="2800" b="1" dirty="0">
              <a:latin typeface="Calibri" pitchFamily="34" charset="0"/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6602133" y="908721"/>
            <a:ext cx="2506390" cy="5076564"/>
          </a:xfrm>
          <a:prstGeom prst="roundRect">
            <a:avLst/>
          </a:prstGeom>
          <a:noFill/>
          <a:ln w="762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76198" y="908721"/>
            <a:ext cx="2407570" cy="5076564"/>
          </a:xfrm>
          <a:prstGeom prst="roundRect">
            <a:avLst/>
          </a:prstGeom>
          <a:noFill/>
          <a:ln w="76200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krümmte Verbindung 46"/>
          <p:cNvCxnSpPr>
            <a:stCxn id="4130" idx="1"/>
            <a:endCxn id="4129" idx="1"/>
          </p:cNvCxnSpPr>
          <p:nvPr/>
        </p:nvCxnSpPr>
        <p:spPr bwMode="auto">
          <a:xfrm rot="5400000" flipH="1">
            <a:off x="4396965" y="-1441084"/>
            <a:ext cx="435266" cy="6417201"/>
          </a:xfrm>
          <a:prstGeom prst="curvedConnector3">
            <a:avLst>
              <a:gd name="adj1" fmla="val -52783"/>
            </a:avLst>
          </a:prstGeom>
          <a:ln>
            <a:headEnd type="none" w="sm" len="sm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98" name="Picture 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436" y="1675299"/>
            <a:ext cx="1945185" cy="148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52413"/>
            <a:ext cx="9142413" cy="504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SEISMIK MBSE </a:t>
            </a:r>
            <a:r>
              <a:rPr lang="de-DE" dirty="0" err="1" smtClean="0"/>
              <a:t>framework</a:t>
            </a:r>
            <a:r>
              <a:rPr lang="de-DE" dirty="0" smtClean="0"/>
              <a:t> V2.0</a:t>
            </a:r>
          </a:p>
        </p:txBody>
      </p:sp>
      <p:sp>
        <p:nvSpPr>
          <p:cNvPr id="4102" name="AutoShape 21"/>
          <p:cNvSpPr>
            <a:spLocks noChangeArrowheads="1"/>
          </p:cNvSpPr>
          <p:nvPr/>
        </p:nvSpPr>
        <p:spPr bwMode="auto">
          <a:xfrm>
            <a:off x="5347364" y="5026023"/>
            <a:ext cx="1166480" cy="758297"/>
          </a:xfrm>
          <a:prstGeom prst="can">
            <a:avLst>
              <a:gd name="adj" fmla="val 25000"/>
            </a:avLst>
          </a:prstGeom>
          <a:solidFill>
            <a:srgbClr val="28517A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0" hangingPunct="0"/>
            <a:r>
              <a:rPr lang="de-DE" sz="1200" b="1" dirty="0" smtClean="0">
                <a:latin typeface="Calibri" pitchFamily="34" charset="0"/>
              </a:rPr>
              <a:t>Model </a:t>
            </a:r>
          </a:p>
          <a:p>
            <a:pPr algn="ctr" eaLnBrk="0" hangingPunct="0"/>
            <a:r>
              <a:rPr lang="de-DE" sz="1200" b="1" dirty="0" smtClean="0">
                <a:latin typeface="Calibri" pitchFamily="34" charset="0"/>
              </a:rPr>
              <a:t>Repository </a:t>
            </a:r>
          </a:p>
          <a:p>
            <a:pPr algn="ctr" eaLnBrk="0" hangingPunct="0"/>
            <a:r>
              <a:rPr lang="de-DE" sz="1200" b="1" dirty="0" smtClean="0">
                <a:latin typeface="Calibri" pitchFamily="34" charset="0"/>
              </a:rPr>
              <a:t>/ Library</a:t>
            </a:r>
            <a:endParaRPr lang="de-DE" sz="1100" b="1" dirty="0">
              <a:latin typeface="Calibri" pitchFamily="34" charset="0"/>
            </a:endParaRPr>
          </a:p>
        </p:txBody>
      </p:sp>
      <p:sp>
        <p:nvSpPr>
          <p:cNvPr id="4105" name="AutoShape 32"/>
          <p:cNvSpPr>
            <a:spLocks noChangeArrowheads="1"/>
          </p:cNvSpPr>
          <p:nvPr/>
        </p:nvSpPr>
        <p:spPr bwMode="auto">
          <a:xfrm>
            <a:off x="7097711" y="1923256"/>
            <a:ext cx="1157287" cy="1270000"/>
          </a:xfrm>
          <a:prstGeom prst="flowChartInternalStorag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eaLnBrk="0" hangingPunct="0"/>
            <a:endParaRPr lang="de-DE">
              <a:latin typeface="Calibri" pitchFamily="34" charset="0"/>
            </a:endParaRPr>
          </a:p>
        </p:txBody>
      </p:sp>
      <p:sp>
        <p:nvSpPr>
          <p:cNvPr id="4109" name="Line 36"/>
          <p:cNvSpPr>
            <a:spLocks noChangeShapeType="1"/>
          </p:cNvSpPr>
          <p:nvPr/>
        </p:nvSpPr>
        <p:spPr bwMode="auto">
          <a:xfrm rot="388947" flipV="1">
            <a:off x="2034148" y="2277959"/>
            <a:ext cx="1381279" cy="156949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 type="none" w="sm" len="sm"/>
            <a:tailEnd type="triangle" w="lg" len="med"/>
          </a:ln>
        </p:spPr>
        <p:txBody>
          <a:bodyPr wrap="square" lIns="90000" tIns="46800" rIns="90000" bIns="46800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4110" name="Line 37"/>
          <p:cNvSpPr>
            <a:spLocks noChangeShapeType="1"/>
          </p:cNvSpPr>
          <p:nvPr/>
        </p:nvSpPr>
        <p:spPr bwMode="auto">
          <a:xfrm flipV="1">
            <a:off x="2024093" y="2863056"/>
            <a:ext cx="1432583" cy="1307206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 type="none" w="sm" len="sm"/>
            <a:tailEnd type="triangle" w="lg" len="med"/>
          </a:ln>
        </p:spPr>
        <p:txBody>
          <a:bodyPr wrap="square" lIns="90000" tIns="46800" rIns="90000" bIns="46800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1350" name="Text Box 38"/>
          <p:cNvSpPr txBox="1">
            <a:spLocks noChangeArrowheads="1"/>
          </p:cNvSpPr>
          <p:nvPr/>
        </p:nvSpPr>
        <p:spPr bwMode="auto">
          <a:xfrm>
            <a:off x="1818490" y="2116088"/>
            <a:ext cx="1525972" cy="4638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de-DE" sz="1200" b="1" dirty="0" err="1" smtClean="0">
                <a:latin typeface="Calibri" pitchFamily="34" charset="0"/>
              </a:rPr>
              <a:t>Contextual</a:t>
            </a:r>
            <a:r>
              <a:rPr lang="de-DE" sz="1200" b="1" dirty="0" smtClean="0">
                <a:latin typeface="Calibri" pitchFamily="34" charset="0"/>
              </a:rPr>
              <a:t>, </a:t>
            </a:r>
            <a:r>
              <a:rPr lang="de-DE" sz="1200" b="1" dirty="0" err="1" smtClean="0">
                <a:latin typeface="Calibri" pitchFamily="34" charset="0"/>
              </a:rPr>
              <a:t>semantic</a:t>
            </a:r>
            <a:endParaRPr lang="de-DE" sz="1200" b="1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1200" b="1" dirty="0" err="1" smtClean="0">
                <a:latin typeface="Calibri" pitchFamily="34" charset="0"/>
              </a:rPr>
              <a:t>mapping</a:t>
            </a:r>
            <a:endParaRPr lang="de-DE" sz="1200" b="1" dirty="0">
              <a:latin typeface="Calibri" pitchFamily="34" charset="0"/>
            </a:endParaRPr>
          </a:p>
        </p:txBody>
      </p:sp>
      <p:sp>
        <p:nvSpPr>
          <p:cNvPr id="141353" name="Text Box 41"/>
          <p:cNvSpPr txBox="1">
            <a:spLocks noChangeArrowheads="1"/>
          </p:cNvSpPr>
          <p:nvPr/>
        </p:nvSpPr>
        <p:spPr bwMode="auto">
          <a:xfrm rot="19002420">
            <a:off x="1986599" y="3270709"/>
            <a:ext cx="1507570" cy="4638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de-DE" sz="1200" b="1" dirty="0" err="1" smtClean="0">
                <a:latin typeface="Calibri" pitchFamily="34" charset="0"/>
              </a:rPr>
              <a:t>contextual</a:t>
            </a:r>
            <a:r>
              <a:rPr lang="de-DE" sz="1200" b="1" dirty="0" smtClean="0">
                <a:latin typeface="Calibri" pitchFamily="34" charset="0"/>
              </a:rPr>
              <a:t>, </a:t>
            </a:r>
            <a:r>
              <a:rPr lang="de-DE" sz="1200" b="1" dirty="0" err="1" smtClean="0">
                <a:latin typeface="Calibri" pitchFamily="34" charset="0"/>
              </a:rPr>
              <a:t>semantic</a:t>
            </a:r>
            <a:endParaRPr lang="de-DE" sz="1200" b="1" dirty="0"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de-DE" sz="1200" b="1" dirty="0" err="1" smtClean="0">
                <a:latin typeface="Calibri" pitchFamily="34" charset="0"/>
              </a:rPr>
              <a:t>mapping</a:t>
            </a:r>
            <a:endParaRPr lang="de-DE" sz="1200" b="1" dirty="0">
              <a:latin typeface="Calibri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65385" y="3284984"/>
            <a:ext cx="1998662" cy="1401981"/>
            <a:chOff x="165385" y="3751360"/>
            <a:chExt cx="1998662" cy="1401981"/>
          </a:xfrm>
        </p:grpSpPr>
        <p:grpSp>
          <p:nvGrpSpPr>
            <p:cNvPr id="2" name="Group 25"/>
            <p:cNvGrpSpPr>
              <a:grpSpLocks/>
            </p:cNvGrpSpPr>
            <p:nvPr/>
          </p:nvGrpSpPr>
          <p:grpSpPr bwMode="auto">
            <a:xfrm>
              <a:off x="165385" y="3751360"/>
              <a:ext cx="1998662" cy="1401197"/>
              <a:chOff x="606" y="1246"/>
              <a:chExt cx="2158" cy="1519"/>
            </a:xfrm>
          </p:grpSpPr>
          <p:pic>
            <p:nvPicPr>
              <p:cNvPr id="4137" name="Picture 1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06" y="1246"/>
                <a:ext cx="2158" cy="1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38" name="Picture 1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25" y="1379"/>
                <a:ext cx="2066" cy="1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4114" name="Text Box 43"/>
            <p:cNvSpPr txBox="1">
              <a:spLocks noChangeArrowheads="1"/>
            </p:cNvSpPr>
            <p:nvPr/>
          </p:nvSpPr>
          <p:spPr bwMode="auto">
            <a:xfrm>
              <a:off x="197706" y="3827721"/>
              <a:ext cx="1898731" cy="1325620"/>
            </a:xfrm>
            <a:prstGeom prst="rect">
              <a:avLst/>
            </a:prstGeom>
            <a:solidFill>
              <a:srgbClr val="376092">
                <a:alpha val="32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lIns="90000" tIns="46800" rIns="90000" bIns="46800">
              <a:spAutoFit/>
            </a:bodyPr>
            <a:lstStyle/>
            <a:p>
              <a:pPr eaLnBrk="0" hangingPunct="0"/>
              <a:r>
                <a:rPr lang="de-DE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Functional</a:t>
              </a:r>
              <a:r>
                <a:rPr lang="de-DE" sz="1600" b="1" dirty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de-DE" sz="1600" b="1" dirty="0" err="1" smtClean="0">
                  <a:solidFill>
                    <a:schemeClr val="bg1"/>
                  </a:solidFill>
                  <a:latin typeface="Calibri" pitchFamily="34" charset="0"/>
                </a:rPr>
                <a:t>models</a:t>
              </a:r>
              <a:endParaRPr lang="de-DE" sz="1600" b="1" dirty="0">
                <a:solidFill>
                  <a:schemeClr val="bg1"/>
                </a:solidFill>
                <a:latin typeface="Calibri" pitchFamily="34" charset="0"/>
              </a:endParaRPr>
            </a:p>
            <a:p>
              <a:pPr eaLnBrk="0" hangingPunct="0"/>
              <a:r>
                <a:rPr lang="de-DE" sz="1600" b="1" dirty="0" smtClean="0">
                  <a:solidFill>
                    <a:schemeClr val="bg1"/>
                  </a:solidFill>
                  <a:latin typeface="Calibri" pitchFamily="34" charset="0"/>
                </a:rPr>
                <a:t>CAD</a:t>
              </a:r>
            </a:p>
            <a:p>
              <a:pPr eaLnBrk="0" hangingPunct="0"/>
              <a:r>
                <a:rPr lang="de-DE" sz="1600" b="1" dirty="0" smtClean="0">
                  <a:solidFill>
                    <a:schemeClr val="bg1"/>
                  </a:solidFill>
                  <a:latin typeface="Calibri" pitchFamily="34" charset="0"/>
                </a:rPr>
                <a:t>E/E Models</a:t>
              </a:r>
            </a:p>
            <a:p>
              <a:pPr eaLnBrk="0" hangingPunct="0"/>
              <a:r>
                <a:rPr lang="de-DE" sz="1600" b="1" dirty="0" smtClean="0">
                  <a:solidFill>
                    <a:schemeClr val="bg1"/>
                  </a:solidFill>
                  <a:latin typeface="Calibri" pitchFamily="34" charset="0"/>
                </a:rPr>
                <a:t>Embedded Software</a:t>
              </a:r>
            </a:p>
            <a:p>
              <a:pPr eaLnBrk="0" hangingPunct="0"/>
              <a:r>
                <a:rPr lang="de-DE" sz="1600" b="1" dirty="0" smtClean="0">
                  <a:solidFill>
                    <a:schemeClr val="bg1"/>
                  </a:solidFill>
                  <a:latin typeface="Calibri" pitchFamily="34" charset="0"/>
                </a:rPr>
                <a:t>…</a:t>
              </a:r>
              <a:endParaRPr lang="de-DE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4116" name="Line 46"/>
          <p:cNvSpPr>
            <a:spLocks noChangeShapeType="1"/>
          </p:cNvSpPr>
          <p:nvPr/>
        </p:nvSpPr>
        <p:spPr bwMode="auto">
          <a:xfrm>
            <a:off x="5961247" y="2116088"/>
            <a:ext cx="1136464" cy="53706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 type="none" w="sm" len="sm"/>
            <a:tailEnd type="triangle" w="lg" len="med"/>
          </a:ln>
        </p:spPr>
        <p:txBody>
          <a:bodyPr wrap="square" lIns="90000" tIns="46800" rIns="90000" bIns="46800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1359" name="Text Box 47"/>
          <p:cNvSpPr txBox="1">
            <a:spLocks noChangeArrowheads="1"/>
          </p:cNvSpPr>
          <p:nvPr/>
        </p:nvSpPr>
        <p:spPr bwMode="auto">
          <a:xfrm>
            <a:off x="3721128" y="2448786"/>
            <a:ext cx="2240119" cy="2600394"/>
          </a:xfrm>
          <a:prstGeom prst="rect">
            <a:avLst/>
          </a:prstGeom>
          <a:solidFill>
            <a:schemeClr val="bg1">
              <a:alpha val="27000"/>
            </a:schemeClr>
          </a:solidFill>
          <a:ln w="38100">
            <a:solidFill>
              <a:schemeClr val="accent5">
                <a:lumMod val="50000"/>
              </a:schemeClr>
            </a:solidFill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/>
          <a:lstStyle/>
          <a:p>
            <a:pPr marL="173038" indent="-173038" eaLnBrk="0" hangingPunct="0">
              <a:buFontTx/>
              <a:buChar char="•"/>
              <a:defRPr/>
            </a:pPr>
            <a:r>
              <a:rPr lang="de-DE" sz="1400" b="1" dirty="0" smtClean="0">
                <a:latin typeface="Calibri" pitchFamily="34" charset="0"/>
              </a:rPr>
              <a:t>Systems Modeling </a:t>
            </a:r>
            <a:r>
              <a:rPr lang="de-DE" sz="1400" b="1" dirty="0" err="1" smtClean="0">
                <a:latin typeface="Calibri" pitchFamily="34" charset="0"/>
              </a:rPr>
              <a:t>derived</a:t>
            </a:r>
            <a:r>
              <a:rPr lang="de-DE" sz="1400" b="1" dirty="0" smtClean="0">
                <a:latin typeface="Calibri" pitchFamily="34" charset="0"/>
              </a:rPr>
              <a:t> PLM </a:t>
            </a:r>
            <a:r>
              <a:rPr lang="de-DE" sz="1400" b="1" dirty="0" err="1" smtClean="0">
                <a:latin typeface="Calibri" pitchFamily="34" charset="0"/>
              </a:rPr>
              <a:t>structure</a:t>
            </a:r>
            <a:endParaRPr lang="de-DE" sz="1400" b="1" dirty="0" smtClean="0">
              <a:latin typeface="Calibri" pitchFamily="34" charset="0"/>
            </a:endParaRPr>
          </a:p>
          <a:p>
            <a:pPr marL="354013" lvl="1" indent="-88900" eaLnBrk="0" hangingPunct="0">
              <a:buFontTx/>
              <a:buChar char="•"/>
              <a:defRPr/>
            </a:pPr>
            <a:r>
              <a:rPr lang="de-DE" sz="1200" b="1" dirty="0" smtClean="0">
                <a:latin typeface="Calibri" pitchFamily="34" charset="0"/>
              </a:rPr>
              <a:t>Model Elements (</a:t>
            </a:r>
            <a:r>
              <a:rPr lang="de-DE" sz="1200" b="1" dirty="0" err="1" smtClean="0">
                <a:latin typeface="Calibri" pitchFamily="34" charset="0"/>
              </a:rPr>
              <a:t>Requirements</a:t>
            </a:r>
            <a:r>
              <a:rPr lang="de-DE" sz="1200" b="1" dirty="0" smtClean="0">
                <a:latin typeface="Calibri" pitchFamily="34" charset="0"/>
              </a:rPr>
              <a:t>, Parts, SW-modules, </a:t>
            </a:r>
            <a:r>
              <a:rPr lang="de-DE" sz="1200" b="1" dirty="0" err="1" smtClean="0">
                <a:latin typeface="Calibri" pitchFamily="34" charset="0"/>
              </a:rPr>
              <a:t>Functions</a:t>
            </a:r>
            <a:r>
              <a:rPr lang="de-DE" sz="1200" b="1" dirty="0" smtClean="0">
                <a:latin typeface="Calibri" pitchFamily="34" charset="0"/>
              </a:rPr>
              <a:t>, …)</a:t>
            </a:r>
          </a:p>
          <a:p>
            <a:pPr marL="354013" lvl="1" indent="-88900" eaLnBrk="0" hangingPunct="0">
              <a:buFontTx/>
              <a:buChar char="•"/>
              <a:defRPr/>
            </a:pPr>
            <a:r>
              <a:rPr lang="de-DE" sz="1200" b="1" dirty="0" smtClean="0">
                <a:latin typeface="Calibri" pitchFamily="34" charset="0"/>
              </a:rPr>
              <a:t>Trace-Links </a:t>
            </a:r>
            <a:r>
              <a:rPr lang="de-DE" sz="1200" b="1" dirty="0" err="1" smtClean="0">
                <a:latin typeface="Calibri" pitchFamily="34" charset="0"/>
              </a:rPr>
              <a:t>between</a:t>
            </a:r>
            <a:r>
              <a:rPr lang="de-DE" sz="1200" b="1" dirty="0" smtClean="0">
                <a:latin typeface="Calibri" pitchFamily="34" charset="0"/>
              </a:rPr>
              <a:t> </a:t>
            </a:r>
            <a:r>
              <a:rPr lang="de-DE" sz="1200" b="1" dirty="0" err="1" smtClean="0">
                <a:latin typeface="Calibri" pitchFamily="34" charset="0"/>
              </a:rPr>
              <a:t>model</a:t>
            </a:r>
            <a:r>
              <a:rPr lang="de-DE" sz="1200" b="1" dirty="0" smtClean="0">
                <a:latin typeface="Calibri" pitchFamily="34" charset="0"/>
              </a:rPr>
              <a:t> </a:t>
            </a:r>
            <a:r>
              <a:rPr lang="de-DE" sz="1200" b="1" dirty="0" err="1" smtClean="0">
                <a:latin typeface="Calibri" pitchFamily="34" charset="0"/>
              </a:rPr>
              <a:t>elements</a:t>
            </a:r>
            <a:endParaRPr lang="de-DE" sz="1200" b="1" dirty="0" smtClean="0">
              <a:latin typeface="Calibri" pitchFamily="34" charset="0"/>
            </a:endParaRPr>
          </a:p>
          <a:p>
            <a:pPr marL="173038" indent="-173038" eaLnBrk="0" hangingPunct="0">
              <a:buFontTx/>
              <a:buChar char="•"/>
              <a:defRPr/>
            </a:pPr>
            <a:r>
              <a:rPr lang="de-DE" sz="1400" b="1" dirty="0" smtClean="0">
                <a:latin typeface="Calibri" pitchFamily="34" charset="0"/>
              </a:rPr>
              <a:t>Model </a:t>
            </a:r>
            <a:r>
              <a:rPr lang="de-DE" sz="1400" b="1" dirty="0" err="1" smtClean="0">
                <a:latin typeface="Calibri" pitchFamily="34" charset="0"/>
              </a:rPr>
              <a:t>Checking</a:t>
            </a:r>
            <a:endParaRPr lang="de-DE" sz="1400" b="1" dirty="0" smtClean="0">
              <a:latin typeface="Calibri" pitchFamily="34" charset="0"/>
            </a:endParaRPr>
          </a:p>
          <a:p>
            <a:pPr marL="173038" indent="-173038" eaLnBrk="0" hangingPunct="0">
              <a:buFontTx/>
              <a:buChar char="•"/>
              <a:defRPr/>
            </a:pPr>
            <a:r>
              <a:rPr lang="de-DE" sz="1400" b="1" dirty="0" smtClean="0">
                <a:latin typeface="Calibri" pitchFamily="34" charset="0"/>
              </a:rPr>
              <a:t>Search, Navigation, …</a:t>
            </a:r>
          </a:p>
          <a:p>
            <a:pPr marL="173038" indent="-173038" eaLnBrk="0" hangingPunct="0">
              <a:buFontTx/>
              <a:buChar char="•"/>
              <a:defRPr/>
            </a:pPr>
            <a:endParaRPr lang="de-DE" sz="1400" b="1" dirty="0">
              <a:latin typeface="Calibri" pitchFamily="34" charset="0"/>
            </a:endParaRPr>
          </a:p>
          <a:p>
            <a:pPr marL="173038" indent="-173038" eaLnBrk="0" hangingPunct="0">
              <a:buFontTx/>
              <a:buChar char="•"/>
              <a:defRPr/>
            </a:pPr>
            <a:endParaRPr lang="de-DE" sz="1400" b="1" dirty="0">
              <a:latin typeface="Calibri" pitchFamily="34" charset="0"/>
            </a:endParaRPr>
          </a:p>
        </p:txBody>
      </p:sp>
      <p:sp>
        <p:nvSpPr>
          <p:cNvPr id="4129" name="Textfeld 40"/>
          <p:cNvSpPr txBox="1">
            <a:spLocks noChangeArrowheads="1"/>
          </p:cNvSpPr>
          <p:nvPr/>
        </p:nvSpPr>
        <p:spPr bwMode="auto">
          <a:xfrm>
            <a:off x="76198" y="941468"/>
            <a:ext cx="2659598" cy="609064"/>
          </a:xfrm>
          <a:prstGeom prst="cloud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de-DE" sz="2000" b="1" dirty="0">
                <a:latin typeface="Calibri" pitchFamily="34" charset="0"/>
              </a:rPr>
              <a:t>AUTHORING</a:t>
            </a:r>
            <a:endParaRPr lang="de-DE" b="1" dirty="0">
              <a:latin typeface="Calibri" pitchFamily="34" charset="0"/>
            </a:endParaRPr>
          </a:p>
        </p:txBody>
      </p:sp>
      <p:sp>
        <p:nvSpPr>
          <p:cNvPr id="4130" name="Textfeld 41"/>
          <p:cNvSpPr txBox="1">
            <a:spLocks noChangeArrowheads="1"/>
          </p:cNvSpPr>
          <p:nvPr/>
        </p:nvSpPr>
        <p:spPr bwMode="auto">
          <a:xfrm>
            <a:off x="6601946" y="908721"/>
            <a:ext cx="2442504" cy="1077575"/>
          </a:xfrm>
          <a:prstGeom prst="cloud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2000" b="1" dirty="0" smtClean="0">
                <a:latin typeface="Calibri" pitchFamily="34" charset="0"/>
              </a:rPr>
              <a:t>EVALUATION,</a:t>
            </a:r>
          </a:p>
          <a:p>
            <a:pPr algn="ctr" eaLnBrk="0" hangingPunct="0">
              <a:defRPr/>
            </a:pPr>
            <a:r>
              <a:rPr lang="de-DE" sz="2000" b="1" dirty="0" smtClean="0">
                <a:latin typeface="Calibri" pitchFamily="34" charset="0"/>
              </a:rPr>
              <a:t>VALIDATION</a:t>
            </a:r>
            <a:endParaRPr lang="de-DE" sz="2000" b="1" dirty="0">
              <a:latin typeface="Calibri" pitchFamily="34" charset="0"/>
            </a:endParaRPr>
          </a:p>
        </p:txBody>
      </p:sp>
      <p:sp>
        <p:nvSpPr>
          <p:cNvPr id="4131" name="Textfeld 42"/>
          <p:cNvSpPr txBox="1">
            <a:spLocks noChangeArrowheads="1"/>
          </p:cNvSpPr>
          <p:nvPr/>
        </p:nvSpPr>
        <p:spPr bwMode="auto">
          <a:xfrm>
            <a:off x="3478323" y="850255"/>
            <a:ext cx="2611753" cy="1077575"/>
          </a:xfrm>
          <a:prstGeom prst="cloud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de-DE" sz="2000" b="1" dirty="0" smtClean="0">
                <a:latin typeface="Calibri" pitchFamily="34" charset="0"/>
              </a:rPr>
              <a:t>INTEGRATION,</a:t>
            </a:r>
          </a:p>
          <a:p>
            <a:pPr algn="ctr" eaLnBrk="0" hangingPunct="0">
              <a:defRPr/>
            </a:pPr>
            <a:r>
              <a:rPr lang="de-DE" sz="2000" b="1" dirty="0">
                <a:latin typeface="Calibri" pitchFamily="34" charset="0"/>
              </a:rPr>
              <a:t>VERIFICATION</a:t>
            </a:r>
            <a:endParaRPr lang="de-DE" sz="2000" b="1" dirty="0" smtClean="0">
              <a:latin typeface="Calibri" pitchFamily="34" charset="0"/>
            </a:endParaRPr>
          </a:p>
        </p:txBody>
      </p:sp>
      <p:cxnSp>
        <p:nvCxnSpPr>
          <p:cNvPr id="45" name="Gekrümmte Verbindung 44"/>
          <p:cNvCxnSpPr>
            <a:stCxn id="4129" idx="0"/>
            <a:endCxn id="4131" idx="2"/>
          </p:cNvCxnSpPr>
          <p:nvPr/>
        </p:nvCxnSpPr>
        <p:spPr bwMode="auto">
          <a:xfrm>
            <a:off x="2733580" y="1246000"/>
            <a:ext cx="752844" cy="143043"/>
          </a:xfrm>
          <a:prstGeom prst="curvedConnector3">
            <a:avLst>
              <a:gd name="adj1" fmla="val 50000"/>
            </a:avLst>
          </a:prstGeom>
          <a:ln>
            <a:headEnd type="none" w="sm" len="sm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Gekrümmte Verbindung 46"/>
          <p:cNvCxnSpPr>
            <a:stCxn id="4131" idx="0"/>
            <a:endCxn id="4130" idx="3"/>
          </p:cNvCxnSpPr>
          <p:nvPr/>
        </p:nvCxnSpPr>
        <p:spPr bwMode="auto">
          <a:xfrm flipV="1">
            <a:off x="6087900" y="970332"/>
            <a:ext cx="1735298" cy="418711"/>
          </a:xfrm>
          <a:prstGeom prst="curvedConnector4">
            <a:avLst>
              <a:gd name="adj1" fmla="val 14749"/>
              <a:gd name="adj2" fmla="val 183274"/>
            </a:avLst>
          </a:prstGeom>
          <a:ln>
            <a:headEnd type="none" w="sm" len="sm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7210472" y="1844824"/>
            <a:ext cx="593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latin typeface="Calibri" pitchFamily="34" charset="0"/>
              </a:rPr>
              <a:t>DMU</a:t>
            </a:r>
            <a:endParaRPr lang="de-DE" sz="1400" dirty="0">
              <a:latin typeface="Calibri" pitchFamily="34" charset="0"/>
            </a:endParaRPr>
          </a:p>
        </p:txBody>
      </p:sp>
      <p:sp>
        <p:nvSpPr>
          <p:cNvPr id="57" name="AutoShape 32"/>
          <p:cNvSpPr>
            <a:spLocks noChangeArrowheads="1"/>
          </p:cNvSpPr>
          <p:nvPr/>
        </p:nvSpPr>
        <p:spPr bwMode="auto">
          <a:xfrm>
            <a:off x="7250111" y="2075656"/>
            <a:ext cx="1157287" cy="1270000"/>
          </a:xfrm>
          <a:prstGeom prst="flowChartInternalStorage">
            <a:avLst/>
          </a:prstGeom>
          <a:solidFill>
            <a:srgbClr val="C0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eaLnBrk="0" hangingPunct="0"/>
            <a:endParaRPr lang="de-DE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7362872" y="1997224"/>
            <a:ext cx="9877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Calibri" pitchFamily="34" charset="0"/>
              </a:rPr>
              <a:t>Simulation</a:t>
            </a:r>
            <a:endParaRPr lang="de-DE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9" name="AutoShape 32"/>
          <p:cNvSpPr>
            <a:spLocks noChangeArrowheads="1"/>
          </p:cNvSpPr>
          <p:nvPr/>
        </p:nvSpPr>
        <p:spPr bwMode="auto">
          <a:xfrm>
            <a:off x="7402511" y="2228056"/>
            <a:ext cx="1157287" cy="1270000"/>
          </a:xfrm>
          <a:prstGeom prst="flowChartInternalStorage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eaLnBrk="0" hangingPunct="0"/>
            <a:endParaRPr lang="de-DE">
              <a:latin typeface="Calibri" pitchFamily="34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7515272" y="2149624"/>
            <a:ext cx="3129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smtClean="0">
                <a:latin typeface="Calibri" pitchFamily="34" charset="0"/>
              </a:rPr>
              <a:t>…</a:t>
            </a:r>
            <a:endParaRPr lang="de-DE" sz="1400" dirty="0">
              <a:latin typeface="Calibri" pitchFamily="34" charset="0"/>
            </a:endParaRPr>
          </a:p>
        </p:txBody>
      </p:sp>
      <p:sp>
        <p:nvSpPr>
          <p:cNvPr id="61" name="AutoShape 32"/>
          <p:cNvSpPr>
            <a:spLocks noChangeArrowheads="1"/>
          </p:cNvSpPr>
          <p:nvPr/>
        </p:nvSpPr>
        <p:spPr bwMode="auto">
          <a:xfrm>
            <a:off x="7648048" y="2405857"/>
            <a:ext cx="1157287" cy="1270000"/>
          </a:xfrm>
          <a:prstGeom prst="flowChartInternalStorag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 anchor="ctr"/>
          <a:lstStyle/>
          <a:p>
            <a:pPr eaLnBrk="0" hangingPunct="0"/>
            <a:endParaRPr lang="de-DE">
              <a:latin typeface="Calibri" pitchFamily="34" charset="0"/>
            </a:endParaRPr>
          </a:p>
        </p:txBody>
      </p:sp>
      <p:sp>
        <p:nvSpPr>
          <p:cNvPr id="62" name="Rechteck 61"/>
          <p:cNvSpPr/>
          <p:nvPr/>
        </p:nvSpPr>
        <p:spPr>
          <a:xfrm>
            <a:off x="7676139" y="2327424"/>
            <a:ext cx="10094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b="1" dirty="0" err="1" smtClean="0">
                <a:latin typeface="Calibri" pitchFamily="34" charset="0"/>
              </a:rPr>
              <a:t>Cost</a:t>
            </a:r>
            <a:r>
              <a:rPr lang="de-DE" sz="1400" b="1" dirty="0" smtClean="0">
                <a:latin typeface="Calibri" pitchFamily="34" charset="0"/>
              </a:rPr>
              <a:t> </a:t>
            </a:r>
            <a:r>
              <a:rPr lang="de-DE" sz="1400" b="1" dirty="0" err="1" smtClean="0">
                <a:latin typeface="Calibri" pitchFamily="34" charset="0"/>
              </a:rPr>
              <a:t>estim</a:t>
            </a:r>
            <a:r>
              <a:rPr lang="de-DE" sz="1400" b="1" dirty="0" smtClean="0">
                <a:latin typeface="Calibri" pitchFamily="34" charset="0"/>
              </a:rPr>
              <a:t>.</a:t>
            </a:r>
            <a:endParaRPr lang="de-DE" sz="1400" dirty="0">
              <a:latin typeface="Calibri" pitchFamily="34" charset="0"/>
            </a:endParaRPr>
          </a:p>
        </p:txBody>
      </p:sp>
      <p:sp>
        <p:nvSpPr>
          <p:cNvPr id="65" name="Line 46"/>
          <p:cNvSpPr>
            <a:spLocks noChangeShapeType="1"/>
          </p:cNvSpPr>
          <p:nvPr/>
        </p:nvSpPr>
        <p:spPr bwMode="auto">
          <a:xfrm>
            <a:off x="6021371" y="2140000"/>
            <a:ext cx="1189101" cy="372380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 type="none" w="sm" len="sm"/>
            <a:tailEnd type="triangle" w="lg" len="med"/>
          </a:ln>
        </p:spPr>
        <p:txBody>
          <a:bodyPr wrap="square" lIns="90000" tIns="46800" rIns="90000" bIns="46800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66" name="Line 46"/>
          <p:cNvSpPr>
            <a:spLocks noChangeShapeType="1"/>
          </p:cNvSpPr>
          <p:nvPr/>
        </p:nvSpPr>
        <p:spPr bwMode="auto">
          <a:xfrm>
            <a:off x="6021371" y="2140000"/>
            <a:ext cx="1341501" cy="688037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 type="none" w="sm" len="sm"/>
            <a:tailEnd type="triangle" w="lg" len="med"/>
          </a:ln>
        </p:spPr>
        <p:txBody>
          <a:bodyPr wrap="square" lIns="90000" tIns="46800" rIns="90000" bIns="46800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67" name="Line 46"/>
          <p:cNvSpPr>
            <a:spLocks noChangeShapeType="1"/>
          </p:cNvSpPr>
          <p:nvPr/>
        </p:nvSpPr>
        <p:spPr bwMode="auto">
          <a:xfrm>
            <a:off x="6087900" y="2218433"/>
            <a:ext cx="1532098" cy="1219209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 type="none" w="sm" len="sm"/>
            <a:tailEnd type="triangle" w="lg" len="med"/>
          </a:ln>
        </p:spPr>
        <p:txBody>
          <a:bodyPr wrap="square" lIns="90000" tIns="46800" rIns="90000" bIns="46800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69" name="Line 46"/>
          <p:cNvSpPr>
            <a:spLocks noChangeShapeType="1"/>
          </p:cNvSpPr>
          <p:nvPr/>
        </p:nvSpPr>
        <p:spPr bwMode="auto">
          <a:xfrm>
            <a:off x="6021371" y="2140000"/>
            <a:ext cx="1493901" cy="1000968"/>
          </a:xfrm>
          <a:prstGeom prst="line">
            <a:avLst/>
          </a:prstGeom>
          <a:noFill/>
          <a:ln w="57150">
            <a:solidFill>
              <a:srgbClr val="0066CC"/>
            </a:solidFill>
            <a:round/>
            <a:headEnd type="none" w="sm" len="sm"/>
            <a:tailEnd type="triangle" w="lg" len="med"/>
          </a:ln>
        </p:spPr>
        <p:txBody>
          <a:bodyPr wrap="square" lIns="90000" tIns="46800" rIns="90000" bIns="46800">
            <a:spAutoFit/>
          </a:bodyPr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3671900" y="1876316"/>
            <a:ext cx="2349471" cy="58695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de-DE" sz="1600" b="1" dirty="0" err="1" smtClean="0">
                <a:solidFill>
                  <a:schemeClr val="bg1"/>
                </a:solidFill>
                <a:latin typeface="Calibri" pitchFamily="34" charset="0"/>
              </a:rPr>
              <a:t>Functional</a:t>
            </a:r>
            <a:r>
              <a:rPr lang="de-DE" sz="1600" b="1" dirty="0" smtClean="0">
                <a:solidFill>
                  <a:schemeClr val="bg1"/>
                </a:solidFill>
                <a:latin typeface="Calibri" pitchFamily="34" charset="0"/>
              </a:rPr>
              <a:t> / System Mock-</a:t>
            </a:r>
            <a:r>
              <a:rPr lang="de-DE" sz="1600" b="1" dirty="0" err="1" smtClean="0">
                <a:solidFill>
                  <a:schemeClr val="bg1"/>
                </a:solidFill>
                <a:latin typeface="Calibri" pitchFamily="34" charset="0"/>
              </a:rPr>
              <a:t>Up</a:t>
            </a:r>
            <a:endParaRPr lang="de-DE" sz="16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24603" y="6139789"/>
            <a:ext cx="2395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Source: ModelAlchemy,</a:t>
            </a:r>
          </a:p>
          <a:p>
            <a:r>
              <a:rPr lang="de-DE" dirty="0" smtClean="0"/>
              <a:t>ISYPROM </a:t>
            </a:r>
            <a:r>
              <a:rPr lang="de-DE" dirty="0" err="1" smtClean="0"/>
              <a:t>project</a:t>
            </a:r>
            <a:endParaRPr lang="de-DE" dirty="0"/>
          </a:p>
        </p:txBody>
      </p:sp>
      <p:pic>
        <p:nvPicPr>
          <p:cNvPr id="4100" name="Picture 7" descr="Rhapsody-Dishwash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8900" y="1767516"/>
            <a:ext cx="1815194" cy="1513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mit Pfeil 6"/>
          <p:cNvCxnSpPr>
            <a:stCxn id="4137" idx="2"/>
          </p:cNvCxnSpPr>
          <p:nvPr/>
        </p:nvCxnSpPr>
        <p:spPr>
          <a:xfrm>
            <a:off x="1164716" y="4686181"/>
            <a:ext cx="0" cy="865589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3" name="Text Box 42"/>
          <p:cNvSpPr txBox="1">
            <a:spLocks noChangeArrowheads="1"/>
          </p:cNvSpPr>
          <p:nvPr/>
        </p:nvSpPr>
        <p:spPr bwMode="auto">
          <a:xfrm>
            <a:off x="3759097" y="4473116"/>
            <a:ext cx="2166124" cy="525401"/>
          </a:xfrm>
          <a:prstGeom prst="rect">
            <a:avLst/>
          </a:prstGeom>
          <a:solidFill>
            <a:srgbClr val="28517A">
              <a:alpha val="59999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90000" tIns="46800" rIns="90000" bIns="46800">
            <a:spAutoFit/>
          </a:bodyPr>
          <a:lstStyle/>
          <a:p>
            <a:pPr algn="ctr" eaLnBrk="0" hangingPunct="0"/>
            <a:r>
              <a:rPr lang="de-DE" sz="1400" b="1" dirty="0" err="1" smtClean="0">
                <a:solidFill>
                  <a:schemeClr val="bg1"/>
                </a:solidFill>
                <a:latin typeface="Calibri" pitchFamily="34" charset="0"/>
              </a:rPr>
              <a:t>Standardized</a:t>
            </a:r>
            <a:r>
              <a:rPr lang="de-DE" sz="1400" b="1" dirty="0" smtClean="0">
                <a:solidFill>
                  <a:schemeClr val="bg1"/>
                </a:solidFill>
                <a:latin typeface="Calibri" pitchFamily="34" charset="0"/>
              </a:rPr>
              <a:t> PLM System Model (</a:t>
            </a:r>
            <a:r>
              <a:rPr lang="de-DE" sz="1400" b="1" dirty="0" err="1" smtClean="0">
                <a:solidFill>
                  <a:schemeClr val="bg1"/>
                </a:solidFill>
                <a:latin typeface="Calibri" pitchFamily="34" charset="0"/>
              </a:rPr>
              <a:t>SpecIF</a:t>
            </a:r>
            <a:r>
              <a:rPr lang="de-DE" sz="1400" b="1" dirty="0" smtClean="0">
                <a:solidFill>
                  <a:schemeClr val="bg1"/>
                </a:solidFill>
                <a:latin typeface="Calibri" pitchFamily="34" charset="0"/>
              </a:rPr>
              <a:t>)</a:t>
            </a:r>
            <a:endParaRPr lang="de-DE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4" name="Text Box 38"/>
          <p:cNvSpPr txBox="1">
            <a:spLocks noChangeArrowheads="1"/>
          </p:cNvSpPr>
          <p:nvPr/>
        </p:nvSpPr>
        <p:spPr bwMode="auto">
          <a:xfrm>
            <a:off x="469698" y="5170612"/>
            <a:ext cx="1390037" cy="3099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de-DE" sz="1400" b="1" dirty="0" smtClean="0">
                <a:latin typeface="Calibri" pitchFamily="34" charset="0"/>
              </a:rPr>
              <a:t>Traditional PDM</a:t>
            </a:r>
            <a:endParaRPr lang="de-DE" sz="1400" b="1" dirty="0">
              <a:latin typeface="Calibri" pitchFamily="34" charset="0"/>
            </a:endParaRPr>
          </a:p>
        </p:txBody>
      </p:sp>
      <p:cxnSp>
        <p:nvCxnSpPr>
          <p:cNvPr id="55" name="Gerade Verbindung mit Pfeil 54"/>
          <p:cNvCxnSpPr/>
          <p:nvPr/>
        </p:nvCxnSpPr>
        <p:spPr>
          <a:xfrm>
            <a:off x="7855328" y="3861048"/>
            <a:ext cx="5003" cy="1690722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170923" y="5170612"/>
            <a:ext cx="1378817" cy="3099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90000" tIns="46800" rIns="90000" bIns="46800">
            <a:spAutoFit/>
          </a:bodyPr>
          <a:lstStyle/>
          <a:p>
            <a:pPr algn="ctr" eaLnBrk="0" hangingPunct="0">
              <a:defRPr/>
            </a:pPr>
            <a:r>
              <a:rPr lang="de-DE" sz="1400" b="1" dirty="0" smtClean="0">
                <a:latin typeface="Calibri" pitchFamily="34" charset="0"/>
              </a:rPr>
              <a:t>Traditional SDM</a:t>
            </a:r>
            <a:endParaRPr lang="de-DE" sz="1400" b="1" dirty="0">
              <a:latin typeface="Calibri" pitchFamily="34" charset="0"/>
            </a:endParaRPr>
          </a:p>
        </p:txBody>
      </p:sp>
      <p:sp>
        <p:nvSpPr>
          <p:cNvPr id="4118" name="Text Box 48"/>
          <p:cNvSpPr txBox="1">
            <a:spLocks noChangeArrowheads="1"/>
          </p:cNvSpPr>
          <p:nvPr/>
        </p:nvSpPr>
        <p:spPr bwMode="auto">
          <a:xfrm>
            <a:off x="206286" y="1839744"/>
            <a:ext cx="1881438" cy="1301224"/>
          </a:xfrm>
          <a:prstGeom prst="rect">
            <a:avLst/>
          </a:prstGeom>
          <a:solidFill>
            <a:srgbClr val="376092">
              <a:alpha val="59999"/>
            </a:srgb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lIns="90000" tIns="46800" rIns="90000" bIns="46800"/>
          <a:lstStyle/>
          <a:p>
            <a:pPr eaLnBrk="0" hangingPunct="0"/>
            <a:r>
              <a:rPr lang="de-DE" sz="1600" b="1" dirty="0" smtClean="0">
                <a:solidFill>
                  <a:schemeClr val="bg1"/>
                </a:solidFill>
                <a:latin typeface="Calibri" pitchFamily="34" charset="0"/>
              </a:rPr>
              <a:t>Systems Modeling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de-DE" sz="1600" b="1" dirty="0" err="1" smtClean="0">
                <a:solidFill>
                  <a:schemeClr val="bg1"/>
                </a:solidFill>
                <a:latin typeface="Calibri" pitchFamily="34" charset="0"/>
              </a:rPr>
              <a:t>Composition</a:t>
            </a:r>
            <a:endParaRPr lang="de-DE" sz="1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de-DE" sz="1600" b="1" dirty="0" err="1" smtClean="0">
                <a:solidFill>
                  <a:schemeClr val="bg1"/>
                </a:solidFill>
                <a:latin typeface="Calibri" pitchFamily="34" charset="0"/>
              </a:rPr>
              <a:t>Behavior</a:t>
            </a:r>
            <a:endParaRPr lang="de-DE" sz="1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eaLnBrk="0" hangingPunct="0"/>
            <a:r>
              <a:rPr lang="de-DE" sz="1600" b="1" dirty="0" err="1" smtClean="0">
                <a:solidFill>
                  <a:schemeClr val="bg1"/>
                </a:solidFill>
                <a:latin typeface="Calibri" pitchFamily="34" charset="0"/>
              </a:rPr>
              <a:t>Requirements</a:t>
            </a:r>
            <a:r>
              <a:rPr lang="de-DE" sz="1600" b="1" dirty="0" smtClean="0">
                <a:solidFill>
                  <a:schemeClr val="bg1"/>
                </a:solidFill>
                <a:latin typeface="Calibri" pitchFamily="34" charset="0"/>
              </a:rPr>
              <a:t>,</a:t>
            </a:r>
          </a:p>
          <a:p>
            <a:pPr eaLnBrk="0" hangingPunct="0"/>
            <a:r>
              <a:rPr lang="de-DE" sz="1600" b="1" dirty="0" err="1" smtClean="0">
                <a:solidFill>
                  <a:schemeClr val="bg1"/>
                </a:solidFill>
                <a:latin typeface="Calibri" pitchFamily="34" charset="0"/>
              </a:rPr>
              <a:t>Constraints</a:t>
            </a:r>
            <a:r>
              <a:rPr lang="de-DE" sz="1600" b="1" dirty="0" smtClean="0">
                <a:solidFill>
                  <a:schemeClr val="bg1"/>
                </a:solidFill>
                <a:latin typeface="Calibri" pitchFamily="34" charset="0"/>
              </a:rPr>
              <a:t>,</a:t>
            </a:r>
            <a:r>
              <a:rPr lang="de-DE" sz="1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de-DE" sz="1600" b="1" dirty="0" smtClean="0">
                <a:solidFill>
                  <a:schemeClr val="bg1"/>
                </a:solidFill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1303028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PLM4MBSE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capturing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ReqIF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3E9424-5A28-409C-8247-A9DAB8A43849}" type="slidenum">
              <a:rPr lang="de-DE" smtClean="0"/>
              <a:pPr/>
              <a:t>7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/>
          <a:srcRect l="20056" t="9564" r="386" b="19904"/>
          <a:stretch/>
        </p:blipFill>
        <p:spPr>
          <a:xfrm>
            <a:off x="431540" y="836712"/>
            <a:ext cx="7972904" cy="478853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4666514" y="5673079"/>
            <a:ext cx="366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de-DE" u="sng" dirty="0">
                <a:solidFill>
                  <a:srgbClr val="666666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https://se.reqif.net/apps/reader.html</a:t>
            </a:r>
            <a:endParaRPr lang="de-DE" dirty="0">
              <a:solidFill>
                <a:srgbClr val="666666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212731" y="567307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Public </a:t>
            </a:r>
            <a:r>
              <a:rPr lang="de-DE" dirty="0" err="1" smtClean="0"/>
              <a:t>access</a:t>
            </a:r>
            <a:r>
              <a:rPr lang="de-DE" dirty="0" smtClean="0"/>
              <a:t>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7661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ManTIS</a:t>
            </a:r>
            <a:r>
              <a:rPr lang="de-DE" dirty="0" smtClean="0"/>
              <a:t> Cambridge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outcome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4 PLM, 1 </a:t>
            </a:r>
            <a:r>
              <a:rPr lang="de-DE" dirty="0" err="1" smtClean="0"/>
              <a:t>SysML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r>
              <a:rPr lang="de-DE" dirty="0" smtClean="0"/>
              <a:t> </a:t>
            </a:r>
            <a:r>
              <a:rPr lang="de-DE" dirty="0" err="1" smtClean="0"/>
              <a:t>vendor</a:t>
            </a:r>
            <a:r>
              <a:rPr lang="de-DE" dirty="0" smtClean="0"/>
              <a:t> </a:t>
            </a:r>
            <a:r>
              <a:rPr lang="de-DE" dirty="0" err="1" smtClean="0"/>
              <a:t>attended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concepts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interated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modeling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Dassault, PTC, Siemens PLM, ARAS PLM</a:t>
            </a:r>
          </a:p>
          <a:p>
            <a:pPr lvl="1"/>
            <a:r>
              <a:rPr lang="de-DE" dirty="0" err="1" smtClean="0"/>
              <a:t>NoMagic</a:t>
            </a:r>
            <a:endParaRPr lang="de-DE" dirty="0" smtClean="0"/>
          </a:p>
          <a:p>
            <a:r>
              <a:rPr lang="de-DE" dirty="0" err="1" smtClean="0"/>
              <a:t>Agreed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not </a:t>
            </a:r>
            <a:r>
              <a:rPr lang="de-DE" dirty="0" err="1" smtClean="0"/>
              <a:t>agree</a:t>
            </a:r>
            <a:endParaRPr lang="de-DE" dirty="0" smtClean="0"/>
          </a:p>
          <a:p>
            <a:r>
              <a:rPr lang="de-DE" dirty="0" smtClean="0"/>
              <a:t>Need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r>
              <a:rPr lang="de-DE" dirty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an RFI / RFP on </a:t>
            </a:r>
            <a:r>
              <a:rPr lang="de-DE" dirty="0" err="1" smtClean="0"/>
              <a:t>the</a:t>
            </a:r>
            <a:r>
              <a:rPr lang="de-DE" dirty="0" smtClean="0"/>
              <a:t> PLM-MBSE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subject</a:t>
            </a:r>
            <a:endParaRPr lang="de-DE" dirty="0" smtClean="0"/>
          </a:p>
          <a:p>
            <a:r>
              <a:rPr lang="de-DE" dirty="0" smtClean="0"/>
              <a:t>Schedule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 end </a:t>
            </a:r>
            <a:r>
              <a:rPr lang="de-DE" dirty="0" err="1" smtClean="0"/>
              <a:t>October</a:t>
            </a:r>
            <a:endParaRPr lang="de-DE" dirty="0" smtClean="0"/>
          </a:p>
          <a:p>
            <a:r>
              <a:rPr lang="de-DE" dirty="0" err="1" smtClean="0"/>
              <a:t>Continue</a:t>
            </a:r>
            <a:r>
              <a:rPr lang="de-DE" dirty="0" smtClean="0"/>
              <a:t> in La </a:t>
            </a:r>
            <a:r>
              <a:rPr lang="de-DE" dirty="0" err="1" smtClean="0"/>
              <a:t>Jolla</a:t>
            </a:r>
            <a:r>
              <a:rPr lang="de-DE" dirty="0" smtClean="0"/>
              <a:t>/San Diego </a:t>
            </a:r>
            <a:r>
              <a:rPr lang="de-DE" dirty="0" err="1" smtClean="0"/>
              <a:t>Dec</a:t>
            </a:r>
            <a:r>
              <a:rPr lang="de-DE" dirty="0" smtClean="0"/>
              <a:t>. 15</a:t>
            </a:r>
          </a:p>
          <a:p>
            <a:r>
              <a:rPr lang="de-DE" dirty="0"/>
              <a:t>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3E9424-5A28-409C-8247-A9DAB8A43849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68425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355020" y="2333625"/>
            <a:ext cx="2433976" cy="107939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chemeClr val="bg1"/>
                </a:solidFill>
                <a:latin typeface="Frutiger 55 Roman" pitchFamily="34" charset="0"/>
              </a:rPr>
              <a:t>Thank you!</a:t>
            </a:r>
          </a:p>
          <a:p>
            <a:pPr algn="ctr" eaLnBrk="0" hangingPunct="0"/>
            <a:r>
              <a:rPr lang="en-US" sz="3200" b="1" dirty="0" smtClean="0">
                <a:solidFill>
                  <a:schemeClr val="bg1"/>
                </a:solidFill>
                <a:latin typeface="Frutiger 55 Roman" pitchFamily="34" charset="0"/>
              </a:rPr>
              <a:t>Questions?</a:t>
            </a:r>
            <a:endParaRPr lang="en-US" sz="3200" b="1" dirty="0">
              <a:solidFill>
                <a:schemeClr val="bg1"/>
              </a:solidFill>
              <a:latin typeface="Frutiger 55 Roman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3E9424-5A28-409C-8247-A9DAB8A4384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1650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577</Words>
  <Application>Microsoft Office PowerPoint</Application>
  <PresentationFormat>On-screen Show (4:3)</PresentationFormat>
  <Paragraphs>117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Larissa-Design</vt:lpstr>
      <vt:lpstr>PLM4MBSE working group update</vt:lpstr>
      <vt:lpstr>INCOSE/GfSE PLM4MBSE working group</vt:lpstr>
      <vt:lpstr>10 Theses about PLM and MBSE</vt:lpstr>
      <vt:lpstr>Roadmap</vt:lpstr>
      <vt:lpstr>Role of System Model through Product Lifecycle</vt:lpstr>
      <vt:lpstr>SEISMIK MBSE framework V2.0</vt:lpstr>
      <vt:lpstr>PLM4MBSE Requirements capturing using ReqIF</vt:lpstr>
      <vt:lpstr>ManTIS Cambridge meeting outcome</vt:lpstr>
      <vt:lpstr>Slide 9</vt:lpstr>
    </vt:vector>
  </TitlesOfParts>
  <Company>fhg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lee2</dc:creator>
  <cp:lastModifiedBy>Sanford</cp:lastModifiedBy>
  <cp:revision>474</cp:revision>
  <cp:lastPrinted>2013-06-17T20:36:26Z</cp:lastPrinted>
  <dcterms:created xsi:type="dcterms:W3CDTF">2009-08-28T08:15:46Z</dcterms:created>
  <dcterms:modified xsi:type="dcterms:W3CDTF">2015-09-29T13:40:44Z</dcterms:modified>
</cp:coreProperties>
</file>