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13" r:id="rId1"/>
  </p:sldMasterIdLst>
  <p:notesMasterIdLst>
    <p:notesMasterId r:id="rId11"/>
  </p:notesMasterIdLst>
  <p:sldIdLst>
    <p:sldId id="374" r:id="rId2"/>
    <p:sldId id="378" r:id="rId3"/>
    <p:sldId id="377" r:id="rId4"/>
    <p:sldId id="409" r:id="rId5"/>
    <p:sldId id="431" r:id="rId6"/>
    <p:sldId id="432" r:id="rId7"/>
    <p:sldId id="430" r:id="rId8"/>
    <p:sldId id="368" r:id="rId9"/>
    <p:sldId id="40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8" autoAdjust="0"/>
    <p:restoredTop sz="94404" autoAdjust="0"/>
  </p:normalViewPr>
  <p:slideViewPr>
    <p:cSldViewPr snapToGrid="0" snapToObjects="1">
      <p:cViewPr varScale="1">
        <p:scale>
          <a:sx n="89" d="100"/>
          <a:sy n="89" d="100"/>
        </p:scale>
        <p:origin x="84" y="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3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9A731-7542-413D-8677-A1A0948ED28F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94C75-5B16-4A56-89E1-3BB70F644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98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94C75-5B16-4A56-89E1-3BB70F644FA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54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Same as a typical SE Process, Needs analysis followed by requirements to drive the 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94C75-5B16-4A56-89E1-3BB70F644FA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62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Uses Magic Draw using a Teamwork Server provided my No Magic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94C75-5B16-4A56-89E1-3BB70F644FA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25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94C75-5B16-4A56-89E1-3BB70F644FA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34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9296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189182"/>
            <a:ext cx="8042276" cy="4754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CE38E4D-051A-41E1-86A4-E56916468FD0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microsoft.com/office/2007/relationships/hdphoto" Target="../media/hdphoto1.wdp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mgwiki.org/OMGSysML/lib/exe/fetch.php?media=sysml-roadmap:api_requirements_07_dec_2016.xlsx" TargetMode="External"/><Relationship Id="rId2" Type="http://schemas.openxmlformats.org/officeDocument/2006/relationships/hyperlink" Target="http://www.omgwiki.org/OMGSysML/lib/exe/fetch.php?media=sysml-roadmap:sysml_v2_glossary_07_dec_2016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Systems Engineering Concept Model</a:t>
            </a:r>
            <a:br>
              <a:rPr lang="en-US" sz="4000" dirty="0" smtClean="0"/>
            </a:br>
            <a:r>
              <a:rPr lang="en-US" sz="4000" dirty="0" smtClean="0"/>
              <a:t>(SECM) Update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Status </a:t>
            </a:r>
            <a:r>
              <a:rPr lang="en-US" dirty="0" smtClean="0"/>
              <a:t>08 Dec 2016</a:t>
            </a:r>
            <a:endParaRPr lang="en-US" dirty="0" smtClean="0"/>
          </a:p>
          <a:p>
            <a:r>
              <a:rPr lang="en-US" dirty="0" smtClean="0"/>
              <a:t>John Watson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74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Arrow Connector 32"/>
          <p:cNvCxnSpPr/>
          <p:nvPr/>
        </p:nvCxnSpPr>
        <p:spPr>
          <a:xfrm flipV="1">
            <a:off x="5417253" y="5226614"/>
            <a:ext cx="2048075" cy="719103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5249145" y="5152885"/>
            <a:ext cx="777777" cy="662158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>
            <a:off x="898529" y="5714074"/>
            <a:ext cx="608865" cy="7758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6200218" y="3218992"/>
            <a:ext cx="3051" cy="755888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4387028" y="1707035"/>
            <a:ext cx="734426" cy="679586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2630835" y="1711191"/>
            <a:ext cx="731520" cy="676656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3942880" y="3333935"/>
            <a:ext cx="0" cy="688779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18" idx="3"/>
          </p:cNvCxnSpPr>
          <p:nvPr/>
        </p:nvCxnSpPr>
        <p:spPr>
          <a:xfrm>
            <a:off x="2085051" y="4057833"/>
            <a:ext cx="724873" cy="366509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521984"/>
          </a:xfrm>
        </p:spPr>
        <p:txBody>
          <a:bodyPr/>
          <a:lstStyle/>
          <a:p>
            <a:r>
              <a:rPr lang="en-US" sz="2400" dirty="0"/>
              <a:t>Systems Engineering Concept Model (SECM) Approach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2754161" y="2399446"/>
            <a:ext cx="2377440" cy="1188720"/>
            <a:chOff x="9520326" y="1768025"/>
            <a:chExt cx="2409411" cy="1380430"/>
          </a:xfrm>
          <a:effectLst>
            <a:outerShdw blurRad="50800" dist="76200" dir="18900000" algn="bl" rotWithShape="0">
              <a:prstClr val="black">
                <a:alpha val="40000"/>
              </a:prstClr>
            </a:outerShdw>
          </a:effectLst>
        </p:grpSpPr>
        <p:pic>
          <p:nvPicPr>
            <p:cNvPr id="58" name="Picture 57" descr="SEBoK Concepts.png"/>
            <p:cNvPicPr>
              <a:picLocks noChangeAspect="1"/>
            </p:cNvPicPr>
            <p:nvPr/>
          </p:nvPicPr>
          <p:blipFill>
            <a:blip r:embed="rId3" cstate="email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648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0327" y="1768026"/>
              <a:ext cx="2409410" cy="1380429"/>
            </a:xfrm>
            <a:prstGeom prst="rect">
              <a:avLst/>
            </a:prstGeom>
            <a:ln w="28575">
              <a:solidFill>
                <a:schemeClr val="tx1"/>
              </a:solidFill>
            </a:ln>
            <a:effectLst>
              <a:outerShdw blurRad="190500" dist="101600" dir="2700000" sx="96000" sy="96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</p:pic>
        <p:sp>
          <p:nvSpPr>
            <p:cNvPr id="59" name="TextBox 58"/>
            <p:cNvSpPr txBox="1"/>
            <p:nvPr/>
          </p:nvSpPr>
          <p:spPr>
            <a:xfrm>
              <a:off x="9520326" y="1768025"/>
              <a:ext cx="2409410" cy="11794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SECM – 2015 Industry Reference</a:t>
              </a:r>
              <a:endPara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2726109" y="4029058"/>
            <a:ext cx="2377440" cy="1188720"/>
            <a:chOff x="9432281" y="1762845"/>
            <a:chExt cx="2497456" cy="1385610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pic>
          <p:nvPicPr>
            <p:cNvPr id="69" name="Picture 68" descr="SEBoK Concepts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0327" y="1768026"/>
              <a:ext cx="2409410" cy="1380429"/>
            </a:xfrm>
            <a:prstGeom prst="rect">
              <a:avLst/>
            </a:prstGeom>
            <a:ln w="28575">
              <a:solidFill>
                <a:schemeClr val="tx1"/>
              </a:solidFill>
            </a:ln>
            <a:effectLst>
              <a:outerShdw blurRad="50800" dist="101600" dir="186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</p:pic>
        <p:sp>
          <p:nvSpPr>
            <p:cNvPr id="70" name="TextBox 69"/>
            <p:cNvSpPr txBox="1"/>
            <p:nvPr/>
          </p:nvSpPr>
          <p:spPr>
            <a:xfrm>
              <a:off x="9432281" y="1762845"/>
              <a:ext cx="2409410" cy="8251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SECM - SysML V2 RFP</a:t>
              </a:r>
              <a:endPara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6" name="Rectangle 75"/>
          <p:cNvSpPr>
            <a:spLocks noChangeAspect="1"/>
          </p:cNvSpPr>
          <p:nvPr/>
        </p:nvSpPr>
        <p:spPr>
          <a:xfrm>
            <a:off x="5053080" y="755642"/>
            <a:ext cx="1040040" cy="134067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  <a:effectLst>
            <a:outerShdw blurRad="50800" dist="101600" dir="18900000" sx="98000" sy="98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</a:t>
            </a:r>
            <a:r>
              <a:rPr lang="en-U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IEC/IEEE 15288: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</a:t>
            </a:r>
            <a:endPara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80027" y="3596936"/>
            <a:ext cx="1205024" cy="921793"/>
          </a:xfrm>
          <a:prstGeom prst="rect">
            <a:avLst/>
          </a:prstGeom>
          <a:ln/>
          <a:effectLst>
            <a:outerShdw blurRad="50800" dist="76200" dir="18600000" sx="101000" sy="101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Other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smtClean="0">
                <a:solidFill>
                  <a:schemeClr val="bg1"/>
                </a:solidFill>
              </a:rPr>
              <a:t>Industry Ontologies</a:t>
            </a:r>
          </a:p>
        </p:txBody>
      </p:sp>
      <p:cxnSp>
        <p:nvCxnSpPr>
          <p:cNvPr id="99" name="Straight Arrow Connector 98"/>
          <p:cNvCxnSpPr/>
          <p:nvPr/>
        </p:nvCxnSpPr>
        <p:spPr>
          <a:xfrm flipV="1">
            <a:off x="2251260" y="4801176"/>
            <a:ext cx="552862" cy="483751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75" idx="2"/>
          </p:cNvCxnSpPr>
          <p:nvPr/>
        </p:nvCxnSpPr>
        <p:spPr>
          <a:xfrm>
            <a:off x="3878754" y="1620497"/>
            <a:ext cx="22122" cy="760732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135" idx="1"/>
          </p:cNvCxnSpPr>
          <p:nvPr/>
        </p:nvCxnSpPr>
        <p:spPr>
          <a:xfrm>
            <a:off x="5131601" y="4563525"/>
            <a:ext cx="895321" cy="0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5" name="Group 94"/>
          <p:cNvGrpSpPr>
            <a:grpSpLocks noChangeAspect="1"/>
          </p:cNvGrpSpPr>
          <p:nvPr/>
        </p:nvGrpSpPr>
        <p:grpSpPr>
          <a:xfrm>
            <a:off x="1514877" y="5124714"/>
            <a:ext cx="914400" cy="1178719"/>
            <a:chOff x="7463652" y="3950013"/>
            <a:chExt cx="1511552" cy="1522687"/>
          </a:xfrm>
        </p:grpSpPr>
        <p:sp>
          <p:nvSpPr>
            <p:cNvPr id="96" name="Rectangle 95"/>
            <p:cNvSpPr/>
            <p:nvPr/>
          </p:nvSpPr>
          <p:spPr>
            <a:xfrm>
              <a:off x="7463652" y="3950013"/>
              <a:ext cx="1511552" cy="1522687"/>
            </a:xfrm>
            <a:prstGeom prst="rect">
              <a:avLst/>
            </a:prstGeom>
            <a:solidFill>
              <a:schemeClr val="bg1"/>
            </a:solidFill>
            <a:ln w="28575"/>
            <a:effectLst>
              <a:outerShdw blurRad="50800" dist="76200" dir="18900000" algn="b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7" name="Picture 9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680710" y="4081648"/>
              <a:ext cx="1077437" cy="602958"/>
            </a:xfrm>
            <a:prstGeom prst="rect">
              <a:avLst/>
            </a:prstGeom>
          </p:spPr>
        </p:pic>
        <p:sp>
          <p:nvSpPr>
            <p:cNvPr id="98" name="TextBox 97"/>
            <p:cNvSpPr txBox="1"/>
            <p:nvPr/>
          </p:nvSpPr>
          <p:spPr>
            <a:xfrm>
              <a:off x="7497897" y="4946351"/>
              <a:ext cx="1423635" cy="18637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pPr algn="ctr"/>
              <a:r>
                <a:rPr lang="en-US" sz="1200" b="1" dirty="0" smtClean="0"/>
                <a:t>UML 4SE RFP</a:t>
              </a:r>
              <a:endParaRPr lang="en-US" sz="1200" b="1" dirty="0"/>
            </a:p>
          </p:txBody>
        </p:sp>
      </p:grpSp>
      <p:grpSp>
        <p:nvGrpSpPr>
          <p:cNvPr id="100" name="Group 99"/>
          <p:cNvGrpSpPr>
            <a:grpSpLocks noChangeAspect="1"/>
          </p:cNvGrpSpPr>
          <p:nvPr/>
        </p:nvGrpSpPr>
        <p:grpSpPr>
          <a:xfrm>
            <a:off x="4538022" y="5356357"/>
            <a:ext cx="914400" cy="1178719"/>
            <a:chOff x="7463652" y="3950013"/>
            <a:chExt cx="1511552" cy="1522687"/>
          </a:xfrm>
        </p:grpSpPr>
        <p:sp>
          <p:nvSpPr>
            <p:cNvPr id="101" name="Rectangle 100"/>
            <p:cNvSpPr/>
            <p:nvPr/>
          </p:nvSpPr>
          <p:spPr>
            <a:xfrm>
              <a:off x="7463652" y="3950013"/>
              <a:ext cx="1511552" cy="1522687"/>
            </a:xfrm>
            <a:prstGeom prst="rect">
              <a:avLst/>
            </a:prstGeom>
            <a:solidFill>
              <a:schemeClr val="bg1"/>
            </a:solidFill>
            <a:ln w="28575"/>
            <a:effectLst>
              <a:outerShdw blurRad="50800" dist="76200" dir="18900000" algn="b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" name="Picture 10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657589" y="4052177"/>
              <a:ext cx="1086095" cy="607803"/>
            </a:xfrm>
            <a:prstGeom prst="rect">
              <a:avLst/>
            </a:prstGeom>
          </p:spPr>
        </p:pic>
        <p:sp>
          <p:nvSpPr>
            <p:cNvPr id="103" name="TextBox 102"/>
            <p:cNvSpPr txBox="1"/>
            <p:nvPr/>
          </p:nvSpPr>
          <p:spPr>
            <a:xfrm>
              <a:off x="7497897" y="4800985"/>
              <a:ext cx="1423634" cy="47710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pPr algn="ctr"/>
              <a:r>
                <a:rPr lang="en-US" sz="1200" b="1" dirty="0"/>
                <a:t>SysML </a:t>
              </a:r>
              <a:r>
                <a:rPr lang="en-US" sz="1200" b="1" dirty="0" smtClean="0"/>
                <a:t>V1.X Spec</a:t>
              </a:r>
              <a:endParaRPr lang="en-US" sz="1200" b="1" dirty="0"/>
            </a:p>
          </p:txBody>
        </p:sp>
      </p:grpSp>
      <p:grpSp>
        <p:nvGrpSpPr>
          <p:cNvPr id="118" name="Group 117"/>
          <p:cNvGrpSpPr>
            <a:grpSpLocks noChangeAspect="1"/>
          </p:cNvGrpSpPr>
          <p:nvPr/>
        </p:nvGrpSpPr>
        <p:grpSpPr>
          <a:xfrm>
            <a:off x="3022600" y="780928"/>
            <a:ext cx="1747294" cy="887606"/>
            <a:chOff x="4748686" y="718814"/>
            <a:chExt cx="1880680" cy="929011"/>
          </a:xfrm>
        </p:grpSpPr>
        <p:pic>
          <p:nvPicPr>
            <p:cNvPr id="77" name="Picture 76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748686" y="718814"/>
              <a:ext cx="1880680" cy="929011"/>
            </a:xfrm>
            <a:prstGeom prst="rect">
              <a:avLst/>
            </a:prstGeom>
            <a:ln>
              <a:solidFill>
                <a:schemeClr val="tx1"/>
              </a:solidFill>
            </a:ln>
            <a:effectLst>
              <a:outerShdw blurRad="50800" dist="101600" dir="18900000" sx="98000" sy="98000" algn="b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75" name="TextBox 74"/>
            <p:cNvSpPr txBox="1"/>
            <p:nvPr/>
          </p:nvSpPr>
          <p:spPr>
            <a:xfrm>
              <a:off x="5476955" y="1404267"/>
              <a:ext cx="386484" cy="19328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b="1" dirty="0" smtClean="0"/>
                <a:t>V 1.5</a:t>
              </a:r>
              <a:endParaRPr lang="en-US" sz="1200" b="1" dirty="0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135735" y="4932036"/>
            <a:ext cx="1023494" cy="1386724"/>
            <a:chOff x="291856" y="2511843"/>
            <a:chExt cx="2474860" cy="923908"/>
          </a:xfrm>
        </p:grpSpPr>
        <p:pic>
          <p:nvPicPr>
            <p:cNvPr id="111" name="Picture 110" descr="SEBoK Concepts.png"/>
            <p:cNvPicPr>
              <a:picLocks noChangeAspect="1"/>
            </p:cNvPicPr>
            <p:nvPr/>
          </p:nvPicPr>
          <p:blipFill>
            <a:blip r:embed="rId8" cstate="email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4356" y="2511843"/>
              <a:ext cx="2382360" cy="923908"/>
            </a:xfrm>
            <a:prstGeom prst="rect">
              <a:avLst/>
            </a:prstGeom>
            <a:ln w="28575">
              <a:solidFill>
                <a:schemeClr val="tx1"/>
              </a:solidFill>
            </a:ln>
            <a:effectLst>
              <a:outerShdw blurRad="50800" dist="762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</p:pic>
        <p:sp>
          <p:nvSpPr>
            <p:cNvPr id="112" name="TextBox 111"/>
            <p:cNvSpPr txBox="1"/>
            <p:nvPr/>
          </p:nvSpPr>
          <p:spPr>
            <a:xfrm>
              <a:off x="291856" y="2598488"/>
              <a:ext cx="2474860" cy="77921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chemeClr val="tx2"/>
                  </a:solidFill>
                </a:rPr>
                <a:t>SECM – 2003 Industry</a:t>
              </a:r>
            </a:p>
            <a:p>
              <a:pPr algn="ctr"/>
              <a:r>
                <a:rPr lang="en-US" sz="1500" b="1" dirty="0" smtClean="0">
                  <a:solidFill>
                    <a:schemeClr val="tx2"/>
                  </a:solidFill>
                </a:rPr>
                <a:t>Reference</a:t>
              </a:r>
            </a:p>
            <a:p>
              <a:pPr algn="ctr"/>
              <a:r>
                <a:rPr lang="en-US" sz="1600" b="1" dirty="0" smtClean="0">
                  <a:solidFill>
                    <a:schemeClr val="tx2"/>
                  </a:solidFill>
                </a:rPr>
                <a:t>*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113" name="Rectangle 112"/>
          <p:cNvSpPr>
            <a:spLocks noChangeAspect="1"/>
          </p:cNvSpPr>
          <p:nvPr/>
        </p:nvSpPr>
        <p:spPr>
          <a:xfrm>
            <a:off x="1714708" y="793743"/>
            <a:ext cx="1024101" cy="13201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/>
          <a:effectLst>
            <a:outerShdw blurRad="50800" dist="101600" dir="18900000" sx="98000" sy="98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INCOSE Systems Engineering Handbook V4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3" name="Straight Arrow Connector 132"/>
          <p:cNvCxnSpPr/>
          <p:nvPr/>
        </p:nvCxnSpPr>
        <p:spPr>
          <a:xfrm flipV="1">
            <a:off x="6906153" y="4556933"/>
            <a:ext cx="553907" cy="6592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4" name="Group 133"/>
          <p:cNvGrpSpPr>
            <a:grpSpLocks noChangeAspect="1"/>
          </p:cNvGrpSpPr>
          <p:nvPr/>
        </p:nvGrpSpPr>
        <p:grpSpPr>
          <a:xfrm>
            <a:off x="6026922" y="3974165"/>
            <a:ext cx="914400" cy="1178719"/>
            <a:chOff x="7463652" y="3950013"/>
            <a:chExt cx="1511552" cy="1522687"/>
          </a:xfrm>
        </p:grpSpPr>
        <p:sp>
          <p:nvSpPr>
            <p:cNvPr id="135" name="Rectangle 134"/>
            <p:cNvSpPr/>
            <p:nvPr/>
          </p:nvSpPr>
          <p:spPr>
            <a:xfrm>
              <a:off x="7463652" y="3950013"/>
              <a:ext cx="1511552" cy="1522687"/>
            </a:xfrm>
            <a:prstGeom prst="rect">
              <a:avLst/>
            </a:prstGeom>
            <a:solidFill>
              <a:schemeClr val="bg1"/>
            </a:solidFill>
            <a:ln w="28575"/>
            <a:effectLst>
              <a:outerShdw blurRad="50800" dist="76200" dir="18900000" algn="b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680710" y="4081648"/>
              <a:ext cx="1077437" cy="602958"/>
            </a:xfrm>
            <a:prstGeom prst="rect">
              <a:avLst/>
            </a:prstGeom>
          </p:spPr>
        </p:pic>
        <p:sp>
          <p:nvSpPr>
            <p:cNvPr id="137" name="TextBox 136"/>
            <p:cNvSpPr txBox="1"/>
            <p:nvPr/>
          </p:nvSpPr>
          <p:spPr>
            <a:xfrm>
              <a:off x="7497897" y="4822669"/>
              <a:ext cx="1423635" cy="433735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pPr algn="ctr"/>
              <a:r>
                <a:rPr lang="en-US" sz="1200" b="1" dirty="0"/>
                <a:t>SysML </a:t>
              </a:r>
              <a:r>
                <a:rPr lang="en-US" sz="1200" b="1" dirty="0" smtClean="0"/>
                <a:t>V2 RFP</a:t>
              </a:r>
              <a:endParaRPr lang="en-US" sz="1200" b="1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0720" y="6506051"/>
            <a:ext cx="271099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* </a:t>
            </a:r>
            <a:r>
              <a:rPr lang="en-US" sz="900" dirty="0">
                <a:solidFill>
                  <a:schemeClr val="tx2"/>
                </a:solidFill>
              </a:rPr>
              <a:t>Joint </a:t>
            </a:r>
            <a:r>
              <a:rPr lang="en-US" sz="900" dirty="0" smtClean="0">
                <a:solidFill>
                  <a:schemeClr val="tx2"/>
                </a:solidFill>
              </a:rPr>
              <a:t>INCOSE/AP233/OMG, Led by Dave </a:t>
            </a:r>
            <a:r>
              <a:rPr lang="en-US" sz="900" dirty="0" smtClean="0"/>
              <a:t>Oliver</a:t>
            </a:r>
            <a:endParaRPr lang="en-US" sz="900" dirty="0"/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6780751" y="3408355"/>
            <a:ext cx="0" cy="539937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2433758" y="5776235"/>
            <a:ext cx="2095643" cy="0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5" name="Group 114"/>
          <p:cNvGrpSpPr>
            <a:grpSpLocks noChangeAspect="1"/>
          </p:cNvGrpSpPr>
          <p:nvPr/>
        </p:nvGrpSpPr>
        <p:grpSpPr>
          <a:xfrm>
            <a:off x="6619811" y="2467790"/>
            <a:ext cx="739118" cy="1146500"/>
            <a:chOff x="7463652" y="3991634"/>
            <a:chExt cx="1457879" cy="1481066"/>
          </a:xfrm>
        </p:grpSpPr>
        <p:sp>
          <p:nvSpPr>
            <p:cNvPr id="116" name="Rectangle 115"/>
            <p:cNvSpPr/>
            <p:nvPr/>
          </p:nvSpPr>
          <p:spPr>
            <a:xfrm>
              <a:off x="7463652" y="3991634"/>
              <a:ext cx="1457879" cy="1481066"/>
            </a:xfrm>
            <a:prstGeom prst="rect">
              <a:avLst/>
            </a:prstGeom>
            <a:solidFill>
              <a:schemeClr val="bg1"/>
            </a:solidFill>
            <a:ln w="28575"/>
            <a:effectLst>
              <a:outerShdw blurRad="50800" dist="76200" dir="18900000" algn="b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7" name="Picture 11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723307" y="4146169"/>
              <a:ext cx="962146" cy="538439"/>
            </a:xfrm>
            <a:prstGeom prst="rect">
              <a:avLst/>
            </a:prstGeom>
          </p:spPr>
        </p:pic>
        <p:sp>
          <p:nvSpPr>
            <p:cNvPr id="119" name="TextBox 118"/>
            <p:cNvSpPr txBox="1"/>
            <p:nvPr/>
          </p:nvSpPr>
          <p:spPr>
            <a:xfrm>
              <a:off x="7497897" y="4681705"/>
              <a:ext cx="1423634" cy="71566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pPr algn="ctr"/>
              <a:r>
                <a:rPr lang="en-US" sz="1200" b="1" dirty="0" smtClean="0"/>
                <a:t>Other</a:t>
              </a:r>
            </a:p>
            <a:p>
              <a:pPr algn="ctr"/>
              <a:r>
                <a:rPr lang="en-US" sz="1200" b="1" dirty="0" smtClean="0"/>
                <a:t>OMG</a:t>
              </a:r>
            </a:p>
            <a:p>
              <a:pPr algn="ctr"/>
              <a:r>
                <a:rPr lang="en-US" sz="1200" b="1" dirty="0" smtClean="0"/>
                <a:t>Specs</a:t>
              </a:r>
              <a:endParaRPr lang="en-US" sz="1200" b="1" dirty="0"/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97906" y="6451513"/>
            <a:ext cx="990600" cy="365125"/>
          </a:xfrm>
        </p:spPr>
        <p:txBody>
          <a:bodyPr/>
          <a:lstStyle/>
          <a:p>
            <a:fld id="{1126D392-F764-4A1F-A7B4-6C9A066E8C6B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438617" y="2478933"/>
            <a:ext cx="1049056" cy="1179954"/>
            <a:chOff x="5438617" y="2478933"/>
            <a:chExt cx="1049056" cy="1179954"/>
          </a:xfrm>
        </p:grpSpPr>
        <p:sp>
          <p:nvSpPr>
            <p:cNvPr id="109" name="Rectangle 108"/>
            <p:cNvSpPr/>
            <p:nvPr/>
          </p:nvSpPr>
          <p:spPr>
            <a:xfrm>
              <a:off x="5438617" y="2478933"/>
              <a:ext cx="1049056" cy="1179954"/>
            </a:xfrm>
            <a:prstGeom prst="rect">
              <a:avLst/>
            </a:prstGeom>
            <a:solidFill>
              <a:schemeClr val="bg1"/>
            </a:solidFill>
            <a:ln w="28575"/>
            <a:effectLst>
              <a:outerShdw blurRad="50800" dist="76200" dir="18900000" algn="b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5477730" y="3117602"/>
              <a:ext cx="977474" cy="50783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pPr algn="ctr"/>
              <a:r>
                <a:rPr lang="en-US" sz="1100" b="1" dirty="0"/>
                <a:t>SysML </a:t>
              </a:r>
              <a:r>
                <a:rPr lang="en-US" sz="1100" b="1" dirty="0" smtClean="0"/>
                <a:t>V2 Service Requirements</a:t>
              </a:r>
              <a:endParaRPr lang="en-US" sz="1100" b="1" dirty="0"/>
            </a:p>
          </p:txBody>
        </p:sp>
        <p:pic>
          <p:nvPicPr>
            <p:cNvPr id="66" name="Picture 4" descr="C:\Users\Sanford\Desktop\Microsoft-Office-Excel-icon.png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5696445" y="2537626"/>
              <a:ext cx="5334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2"/>
          <p:cNvGrpSpPr/>
          <p:nvPr/>
        </p:nvGrpSpPr>
        <p:grpSpPr>
          <a:xfrm>
            <a:off x="7455053" y="3657149"/>
            <a:ext cx="1566856" cy="2749695"/>
            <a:chOff x="7488862" y="3569064"/>
            <a:chExt cx="1566856" cy="2749695"/>
          </a:xfrm>
        </p:grpSpPr>
        <p:grpSp>
          <p:nvGrpSpPr>
            <p:cNvPr id="12" name="Group 11"/>
            <p:cNvGrpSpPr/>
            <p:nvPr/>
          </p:nvGrpSpPr>
          <p:grpSpPr>
            <a:xfrm>
              <a:off x="7488862" y="3569064"/>
              <a:ext cx="1566856" cy="2749695"/>
              <a:chOff x="7500496" y="3688020"/>
              <a:chExt cx="1545951" cy="2217926"/>
            </a:xfrm>
          </p:grpSpPr>
          <p:sp>
            <p:nvSpPr>
              <p:cNvPr id="139" name="Rectangle 138"/>
              <p:cNvSpPr/>
              <p:nvPr/>
            </p:nvSpPr>
            <p:spPr>
              <a:xfrm>
                <a:off x="7500496" y="3688020"/>
                <a:ext cx="1545951" cy="2217926"/>
              </a:xfrm>
              <a:prstGeom prst="rect">
                <a:avLst/>
              </a:prstGeom>
              <a:solidFill>
                <a:schemeClr val="bg1"/>
              </a:solidFill>
              <a:ln w="28575"/>
              <a:effectLst>
                <a:outerShdw blurRad="50800" dist="76200" dir="18900000" algn="b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40" name="Picture 139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856132" y="3704065"/>
                <a:ext cx="558765" cy="430053"/>
              </a:xfrm>
              <a:prstGeom prst="rect">
                <a:avLst/>
              </a:prstGeom>
            </p:spPr>
          </p:pic>
          <p:sp>
            <p:nvSpPr>
              <p:cNvPr id="141" name="TextBox 140"/>
              <p:cNvSpPr txBox="1"/>
              <p:nvPr/>
            </p:nvSpPr>
            <p:spPr>
              <a:xfrm>
                <a:off x="7548059" y="3933325"/>
                <a:ext cx="1265341" cy="53019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spAutoFit/>
              </a:bodyPr>
              <a:lstStyle/>
              <a:p>
                <a:pPr algn="ctr"/>
                <a:r>
                  <a:rPr lang="en-US" sz="1200" b="1" dirty="0"/>
                  <a:t>SysML </a:t>
                </a:r>
                <a:r>
                  <a:rPr lang="en-US" sz="1200" b="1" dirty="0" smtClean="0"/>
                  <a:t>V2 Spec</a:t>
                </a:r>
                <a:endParaRPr lang="en-US" sz="1200" b="1" dirty="0"/>
              </a:p>
            </p:txBody>
          </p:sp>
          <p:sp>
            <p:nvSpPr>
              <p:cNvPr id="67" name="Rectangle 66"/>
              <p:cNvSpPr/>
              <p:nvPr/>
            </p:nvSpPr>
            <p:spPr bwMode="auto">
              <a:xfrm>
                <a:off x="7776160" y="5499924"/>
                <a:ext cx="986137" cy="343394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sz="1050" dirty="0"/>
                  <a:t>User Interface</a:t>
                </a:r>
              </a:p>
              <a:p>
                <a:pPr algn="ctr">
                  <a:defRPr/>
                </a:pPr>
                <a:r>
                  <a:rPr lang="en-US" sz="1050" dirty="0"/>
                  <a:t>Guidelines</a:t>
                </a:r>
              </a:p>
            </p:txBody>
          </p:sp>
          <p:sp>
            <p:nvSpPr>
              <p:cNvPr id="79" name="Rectangle 78"/>
              <p:cNvSpPr/>
              <p:nvPr/>
            </p:nvSpPr>
            <p:spPr bwMode="auto">
              <a:xfrm>
                <a:off x="7716182" y="4318721"/>
                <a:ext cx="1123794" cy="54687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sz="1050" dirty="0"/>
                  <a:t>Meta-model</a:t>
                </a:r>
              </a:p>
              <a:p>
                <a:pPr algn="ctr">
                  <a:defRPr/>
                </a:pPr>
                <a:r>
                  <a:rPr lang="en-US" sz="1050" dirty="0"/>
                  <a:t>Profile</a:t>
                </a:r>
              </a:p>
              <a:p>
                <a:pPr algn="ctr">
                  <a:defRPr/>
                </a:pPr>
                <a:r>
                  <a:rPr lang="en-US" sz="1050" dirty="0" smtClean="0"/>
                  <a:t>Libraries </a:t>
                </a:r>
              </a:p>
              <a:p>
                <a:pPr algn="ctr">
                  <a:defRPr/>
                </a:pPr>
                <a:r>
                  <a:rPr lang="en-US" sz="1050" dirty="0" smtClean="0"/>
                  <a:t>Concrete Syntax</a:t>
                </a:r>
                <a:endParaRPr lang="en-US" sz="1050" dirty="0"/>
              </a:p>
            </p:txBody>
          </p:sp>
          <p:sp>
            <p:nvSpPr>
              <p:cNvPr id="80" name="Rectangle 79"/>
              <p:cNvSpPr/>
              <p:nvPr/>
            </p:nvSpPr>
            <p:spPr bwMode="auto">
              <a:xfrm>
                <a:off x="7621529" y="4927615"/>
                <a:ext cx="1295400" cy="245164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sz="1100" dirty="0" smtClean="0"/>
                  <a:t> Standardized API</a:t>
                </a:r>
                <a:endParaRPr lang="en-US" sz="1100" dirty="0"/>
              </a:p>
            </p:txBody>
          </p:sp>
        </p:grpSp>
        <p:sp>
          <p:nvSpPr>
            <p:cNvPr id="61" name="Rectangle 60"/>
            <p:cNvSpPr/>
            <p:nvPr/>
          </p:nvSpPr>
          <p:spPr bwMode="auto">
            <a:xfrm>
              <a:off x="7620501" y="5469582"/>
              <a:ext cx="1312917" cy="2860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100" dirty="0" smtClean="0"/>
                <a:t> Reference Model</a:t>
              </a:r>
              <a:endParaRPr 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5265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“SECM – SysML V2 RFP” Approach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760927" y="4810502"/>
            <a:ext cx="2207583" cy="1058924"/>
            <a:chOff x="9432281" y="1762845"/>
            <a:chExt cx="2497456" cy="1385610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pic>
          <p:nvPicPr>
            <p:cNvPr id="5" name="Picture 4" descr="SEBoK Concepts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0327" y="1768026"/>
              <a:ext cx="2409410" cy="1380429"/>
            </a:xfrm>
            <a:prstGeom prst="rect">
              <a:avLst/>
            </a:prstGeom>
            <a:ln w="28575">
              <a:solidFill>
                <a:schemeClr val="tx1"/>
              </a:solidFill>
            </a:ln>
            <a:effectLst>
              <a:outerShdw blurRad="50800" dist="101600" dir="186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</p:pic>
        <p:sp>
          <p:nvSpPr>
            <p:cNvPr id="6" name="TextBox 5"/>
            <p:cNvSpPr txBox="1"/>
            <p:nvPr/>
          </p:nvSpPr>
          <p:spPr>
            <a:xfrm>
              <a:off x="9432281" y="1762845"/>
              <a:ext cx="2409410" cy="8251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SECM - SysML V2 RFP</a:t>
              </a:r>
              <a:endPara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24" name="Straight Arrow Connector 23"/>
          <p:cNvCxnSpPr>
            <a:stCxn id="9" idx="0"/>
          </p:cNvCxnSpPr>
          <p:nvPr/>
        </p:nvCxnSpPr>
        <p:spPr>
          <a:xfrm flipV="1">
            <a:off x="1395699" y="3910363"/>
            <a:ext cx="465146" cy="920461"/>
          </a:xfrm>
          <a:prstGeom prst="straightConnector1">
            <a:avLst/>
          </a:prstGeom>
          <a:ln w="63500" cmpd="sng">
            <a:solidFill>
              <a:schemeClr val="tx2">
                <a:lumMod val="25000"/>
                <a:lumOff val="75000"/>
              </a:schemeClr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3"/>
          </p:cNvCxnSpPr>
          <p:nvPr/>
        </p:nvCxnSpPr>
        <p:spPr>
          <a:xfrm>
            <a:off x="1284409" y="3154650"/>
            <a:ext cx="533199" cy="304779"/>
          </a:xfrm>
          <a:prstGeom prst="straightConnector1">
            <a:avLst/>
          </a:prstGeom>
          <a:ln w="63500" cmpd="sng">
            <a:solidFill>
              <a:schemeClr val="tx2">
                <a:lumMod val="25000"/>
                <a:lumOff val="75000"/>
              </a:schemeClr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2" idx="1"/>
          </p:cNvCxnSpPr>
          <p:nvPr/>
        </p:nvCxnSpPr>
        <p:spPr>
          <a:xfrm flipV="1">
            <a:off x="3198662" y="2816287"/>
            <a:ext cx="350371" cy="488202"/>
          </a:xfrm>
          <a:prstGeom prst="straightConnector1">
            <a:avLst/>
          </a:prstGeom>
          <a:ln w="63500" cmpd="sng">
            <a:solidFill>
              <a:schemeClr val="tx2">
                <a:lumMod val="25000"/>
                <a:lumOff val="75000"/>
              </a:schemeClr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4" idx="3"/>
          </p:cNvCxnSpPr>
          <p:nvPr/>
        </p:nvCxnSpPr>
        <p:spPr>
          <a:xfrm flipV="1">
            <a:off x="1284409" y="3716548"/>
            <a:ext cx="536021" cy="430160"/>
          </a:xfrm>
          <a:prstGeom prst="straightConnector1">
            <a:avLst/>
          </a:prstGeom>
          <a:ln w="63500" cmpd="sng">
            <a:solidFill>
              <a:schemeClr val="tx2">
                <a:lumMod val="25000"/>
                <a:lumOff val="75000"/>
              </a:schemeClr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" idx="3"/>
            <a:endCxn id="7" idx="1"/>
          </p:cNvCxnSpPr>
          <p:nvPr/>
        </p:nvCxnSpPr>
        <p:spPr>
          <a:xfrm flipV="1">
            <a:off x="3255845" y="3579850"/>
            <a:ext cx="381203" cy="0"/>
          </a:xfrm>
          <a:prstGeom prst="straightConnector1">
            <a:avLst/>
          </a:prstGeom>
          <a:ln w="63500" cmpd="sng">
            <a:solidFill>
              <a:schemeClr val="tx2">
                <a:lumMod val="25000"/>
                <a:lumOff val="75000"/>
              </a:schemeClr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16" idx="1"/>
          </p:cNvCxnSpPr>
          <p:nvPr/>
        </p:nvCxnSpPr>
        <p:spPr>
          <a:xfrm>
            <a:off x="3198662" y="3867153"/>
            <a:ext cx="438386" cy="566376"/>
          </a:xfrm>
          <a:prstGeom prst="straightConnector1">
            <a:avLst/>
          </a:prstGeom>
          <a:ln w="63500" cmpd="sng">
            <a:solidFill>
              <a:schemeClr val="tx2">
                <a:lumMod val="25000"/>
                <a:lumOff val="75000"/>
              </a:schemeClr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6" idx="3"/>
          </p:cNvCxnSpPr>
          <p:nvPr/>
        </p:nvCxnSpPr>
        <p:spPr>
          <a:xfrm flipV="1">
            <a:off x="4842072" y="3952447"/>
            <a:ext cx="629399" cy="481082"/>
          </a:xfrm>
          <a:prstGeom prst="straightConnector1">
            <a:avLst/>
          </a:prstGeom>
          <a:ln w="63500" cmpd="sng">
            <a:solidFill>
              <a:schemeClr val="tx2">
                <a:lumMod val="25000"/>
                <a:lumOff val="75000"/>
              </a:schemeClr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7" idx="3"/>
            <a:endCxn id="39" idx="1"/>
          </p:cNvCxnSpPr>
          <p:nvPr/>
        </p:nvCxnSpPr>
        <p:spPr>
          <a:xfrm flipV="1">
            <a:off x="4842072" y="3579339"/>
            <a:ext cx="590430" cy="511"/>
          </a:xfrm>
          <a:prstGeom prst="straightConnector1">
            <a:avLst/>
          </a:prstGeom>
          <a:ln w="63500" cmpd="sng">
            <a:solidFill>
              <a:schemeClr val="tx2">
                <a:lumMod val="25000"/>
                <a:lumOff val="75000"/>
              </a:schemeClr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9" idx="3"/>
            <a:endCxn id="18" idx="1"/>
          </p:cNvCxnSpPr>
          <p:nvPr/>
        </p:nvCxnSpPr>
        <p:spPr>
          <a:xfrm flipV="1">
            <a:off x="6880847" y="3568915"/>
            <a:ext cx="500872" cy="10424"/>
          </a:xfrm>
          <a:prstGeom prst="straightConnector1">
            <a:avLst/>
          </a:prstGeom>
          <a:ln w="63500" cmpd="sng">
            <a:solidFill>
              <a:schemeClr val="tx2">
                <a:lumMod val="25000"/>
                <a:lumOff val="75000"/>
              </a:schemeClr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2" idx="3"/>
          </p:cNvCxnSpPr>
          <p:nvPr/>
        </p:nvCxnSpPr>
        <p:spPr>
          <a:xfrm>
            <a:off x="4930087" y="2816287"/>
            <a:ext cx="541384" cy="433457"/>
          </a:xfrm>
          <a:prstGeom prst="straightConnector1">
            <a:avLst/>
          </a:prstGeom>
          <a:ln w="63500" cmpd="sng">
            <a:solidFill>
              <a:schemeClr val="tx2">
                <a:lumMod val="25000"/>
                <a:lumOff val="75000"/>
              </a:schemeClr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Down Arrow 72"/>
          <p:cNvSpPr/>
          <p:nvPr/>
        </p:nvSpPr>
        <p:spPr>
          <a:xfrm>
            <a:off x="7825805" y="3911467"/>
            <a:ext cx="343850" cy="899035"/>
          </a:xfrm>
          <a:prstGeom prst="downArrow">
            <a:avLst/>
          </a:prstGeom>
          <a:ln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</p:spPr>
        <p:txBody>
          <a:bodyPr/>
          <a:lstStyle/>
          <a:p>
            <a:fld id="{1126D392-F764-4A1F-A7B4-6C9A066E8C6B}" type="slidenum">
              <a:rPr lang="en-US" smtClean="0"/>
              <a:pPr/>
              <a:t>3</a:t>
            </a:fld>
            <a:endParaRPr lang="en-US" dirty="0"/>
          </a:p>
        </p:txBody>
      </p:sp>
      <p:cxnSp>
        <p:nvCxnSpPr>
          <p:cNvPr id="38" name="Straight Arrow Connector 37"/>
          <p:cNvCxnSpPr>
            <a:stCxn id="36" idx="2"/>
          </p:cNvCxnSpPr>
          <p:nvPr/>
        </p:nvCxnSpPr>
        <p:spPr>
          <a:xfrm>
            <a:off x="1284409" y="2510505"/>
            <a:ext cx="589154" cy="771270"/>
          </a:xfrm>
          <a:prstGeom prst="straightConnector1">
            <a:avLst/>
          </a:prstGeom>
          <a:ln w="63500" cmpd="sng">
            <a:solidFill>
              <a:schemeClr val="tx2">
                <a:lumMod val="25000"/>
                <a:lumOff val="75000"/>
              </a:schemeClr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938499" y="4830824"/>
            <a:ext cx="914400" cy="1178719"/>
            <a:chOff x="7463652" y="3950013"/>
            <a:chExt cx="1511552" cy="1522687"/>
          </a:xfrm>
        </p:grpSpPr>
        <p:sp>
          <p:nvSpPr>
            <p:cNvPr id="9" name="Rectangle 8"/>
            <p:cNvSpPr/>
            <p:nvPr/>
          </p:nvSpPr>
          <p:spPr>
            <a:xfrm>
              <a:off x="7463652" y="3950013"/>
              <a:ext cx="1511552" cy="1522687"/>
            </a:xfrm>
            <a:prstGeom prst="rect">
              <a:avLst/>
            </a:prstGeom>
            <a:solidFill>
              <a:schemeClr val="bg1"/>
            </a:solidFill>
            <a:ln w="28575"/>
            <a:effectLst>
              <a:outerShdw blurRad="50800" dist="76200" dir="18900000" algn="b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680710" y="4081648"/>
              <a:ext cx="1077437" cy="602958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7497897" y="4946351"/>
              <a:ext cx="1423635" cy="18637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pPr algn="ctr"/>
              <a:r>
                <a:rPr lang="en-US" sz="1200" b="1" dirty="0" smtClean="0"/>
                <a:t>UML 4SE RFP</a:t>
              </a:r>
              <a:endParaRPr lang="en-US" sz="1200" b="1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9385" y="2808196"/>
            <a:ext cx="1205024" cy="692908"/>
          </a:xfrm>
          <a:prstGeom prst="rect">
            <a:avLst/>
          </a:prstGeom>
          <a:ln/>
          <a:effectLst>
            <a:outerShdw blurRad="50800" dist="76200" dir="18600000" sx="101000" sy="101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Related Papers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865" y="3685811"/>
            <a:ext cx="1225544" cy="921793"/>
          </a:xfrm>
          <a:prstGeom prst="rect">
            <a:avLst/>
          </a:prstGeom>
          <a:ln/>
          <a:effectLst>
            <a:outerShdw blurRad="50800" dist="76200" dir="18600000" sx="101000" sy="101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Other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smtClean="0">
                <a:solidFill>
                  <a:schemeClr val="bg1"/>
                </a:solidFill>
              </a:rPr>
              <a:t>Industry Ontologies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292460" y="1441357"/>
            <a:ext cx="1983897" cy="1069148"/>
            <a:chOff x="9520327" y="1768025"/>
            <a:chExt cx="2409410" cy="1380430"/>
          </a:xfrm>
          <a:effectLst>
            <a:outerShdw blurRad="50800" dist="76200" dir="18900000" algn="bl" rotWithShape="0">
              <a:prstClr val="black">
                <a:alpha val="40000"/>
              </a:prstClr>
            </a:outerShdw>
          </a:effectLst>
        </p:grpSpPr>
        <p:pic>
          <p:nvPicPr>
            <p:cNvPr id="36" name="Picture 35" descr="SEBoK Concepts.png"/>
            <p:cNvPicPr>
              <a:picLocks noChangeAspect="1"/>
            </p:cNvPicPr>
            <p:nvPr/>
          </p:nvPicPr>
          <p:blipFill>
            <a:blip r:embed="rId5" cstate="email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648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0327" y="1768026"/>
              <a:ext cx="2409410" cy="1380429"/>
            </a:xfrm>
            <a:prstGeom prst="rect">
              <a:avLst/>
            </a:prstGeom>
            <a:ln w="28575">
              <a:solidFill>
                <a:schemeClr val="tx1"/>
              </a:solidFill>
            </a:ln>
            <a:effectLst>
              <a:outerShdw blurRad="190500" dist="101600" dir="2700000" sx="96000" sy="96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</p:pic>
        <p:sp>
          <p:nvSpPr>
            <p:cNvPr id="37" name="TextBox 36"/>
            <p:cNvSpPr txBox="1"/>
            <p:nvPr/>
          </p:nvSpPr>
          <p:spPr>
            <a:xfrm>
              <a:off x="9520327" y="1768025"/>
              <a:ext cx="2409410" cy="11794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SECM – 2015 Industry Reference</a:t>
              </a:r>
              <a:endPara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637048" y="3340174"/>
            <a:ext cx="1205024" cy="479352"/>
          </a:xfrm>
          <a:prstGeom prst="rect">
            <a:avLst/>
          </a:prstGeom>
          <a:ln/>
          <a:effectLst>
            <a:outerShdw blurRad="50800" dist="76200" dir="18600000" sx="101000" sy="101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Example Models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49033" y="2567760"/>
            <a:ext cx="1381054" cy="497053"/>
          </a:xfrm>
          <a:prstGeom prst="rect">
            <a:avLst/>
          </a:prstGeom>
          <a:effectLst>
            <a:outerShdw blurRad="63500" dist="76200" dir="18600000" sx="101000" sy="101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 Needs Concept Model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3637048" y="4106828"/>
            <a:ext cx="1205024" cy="653401"/>
          </a:xfrm>
          <a:prstGeom prst="rect">
            <a:avLst/>
          </a:prstGeom>
          <a:ln/>
          <a:effectLst>
            <a:outerShdw blurRad="50800" dist="76200" dir="18600000" sx="101000" sy="101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SE Needs Document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381719" y="3230694"/>
            <a:ext cx="1205024" cy="676441"/>
          </a:xfrm>
          <a:prstGeom prst="rect">
            <a:avLst/>
          </a:prstGeom>
          <a:ln/>
          <a:effectLst>
            <a:outerShdw blurRad="50800" dist="76200" dir="18600000" sx="101000" sy="101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Requirements &amp; Concepts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181598" y="2169709"/>
            <a:ext cx="20059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Topic </a:t>
            </a:r>
            <a:r>
              <a:rPr lang="en-US" b="1" dirty="0" smtClean="0"/>
              <a:t>Expert Core</a:t>
            </a:r>
            <a:endParaRPr lang="en-US" b="1" dirty="0"/>
          </a:p>
          <a:p>
            <a:pPr algn="ctr"/>
            <a:r>
              <a:rPr lang="en-US" b="1" dirty="0" smtClean="0"/>
              <a:t>Team</a:t>
            </a:r>
            <a:endParaRPr lang="en-US" b="1" dirty="0"/>
          </a:p>
        </p:txBody>
      </p:sp>
      <p:sp>
        <p:nvSpPr>
          <p:cNvPr id="3" name="Rounded Rectangle 2"/>
          <p:cNvSpPr/>
          <p:nvPr/>
        </p:nvSpPr>
        <p:spPr>
          <a:xfrm>
            <a:off x="1828376" y="3252711"/>
            <a:ext cx="1427469" cy="6648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Produce “SE Needs”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5432502" y="3185295"/>
            <a:ext cx="1448345" cy="78808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Refine with </a:t>
            </a:r>
            <a:r>
              <a:rPr lang="en-US" sz="1600" b="1" dirty="0" smtClean="0">
                <a:solidFill>
                  <a:schemeClr val="bg1"/>
                </a:solidFill>
              </a:rPr>
              <a:t>Industry </a:t>
            </a:r>
            <a:r>
              <a:rPr lang="en-US" sz="1600" b="1" dirty="0">
                <a:solidFill>
                  <a:schemeClr val="bg1"/>
                </a:solidFill>
              </a:rPr>
              <a:t>Experts</a:t>
            </a:r>
          </a:p>
        </p:txBody>
      </p:sp>
    </p:spTree>
    <p:extLst>
      <p:ext uri="{BB962C8B-B14F-4D97-AF65-F5344CB8AC3E}">
        <p14:creationId xmlns:p14="http://schemas.microsoft.com/office/powerpoint/2010/main" val="200732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Core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89182"/>
            <a:ext cx="8042276" cy="522349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Properties and Expression Concepts Modeling Core Team</a:t>
            </a:r>
          </a:p>
          <a:p>
            <a:pPr lvl="1"/>
            <a:r>
              <a:rPr lang="en-US" dirty="0" smtClean="0"/>
              <a:t>SE Needs Artifacts Available </a:t>
            </a:r>
            <a:r>
              <a:rPr lang="en-US" dirty="0" smtClean="0"/>
              <a:t>on Wiki</a:t>
            </a:r>
            <a:endParaRPr lang="en-US" dirty="0" smtClean="0"/>
          </a:p>
          <a:p>
            <a:pPr lvl="1"/>
            <a:r>
              <a:rPr lang="en-US" dirty="0" smtClean="0"/>
              <a:t>Core Team </a:t>
            </a:r>
            <a:r>
              <a:rPr lang="en-US" smtClean="0"/>
              <a:t>Launched </a:t>
            </a:r>
            <a:r>
              <a:rPr lang="en-US" smtClean="0"/>
              <a:t>January </a:t>
            </a:r>
            <a:r>
              <a:rPr lang="en-US" dirty="0" smtClean="0"/>
              <a:t>2016</a:t>
            </a:r>
          </a:p>
          <a:p>
            <a:pPr lvl="1"/>
            <a:r>
              <a:rPr lang="en-US" dirty="0" smtClean="0"/>
              <a:t>Their status will be provided </a:t>
            </a:r>
            <a:r>
              <a:rPr lang="en-US" dirty="0" smtClean="0"/>
              <a:t>today by </a:t>
            </a:r>
            <a:r>
              <a:rPr lang="en-US" dirty="0"/>
              <a:t>Hans Peter </a:t>
            </a:r>
            <a:r>
              <a:rPr lang="en-US" dirty="0" smtClean="0"/>
              <a:t>de Koning</a:t>
            </a:r>
            <a:endParaRPr lang="en-US" dirty="0" smtClean="0"/>
          </a:p>
          <a:p>
            <a:r>
              <a:rPr lang="en-US" dirty="0" smtClean="0"/>
              <a:t>Interface Concepts Modeling Core Team</a:t>
            </a:r>
          </a:p>
          <a:p>
            <a:pPr lvl="1"/>
            <a:r>
              <a:rPr lang="en-US" dirty="0"/>
              <a:t>SE Needs Artifacts Available </a:t>
            </a:r>
            <a:r>
              <a:rPr lang="en-US" dirty="0"/>
              <a:t>on </a:t>
            </a:r>
            <a:r>
              <a:rPr lang="en-US" dirty="0" smtClean="0"/>
              <a:t>Wiki</a:t>
            </a:r>
            <a:endParaRPr lang="en-US" dirty="0"/>
          </a:p>
          <a:p>
            <a:pPr lvl="1"/>
            <a:r>
              <a:rPr lang="en-US" dirty="0" smtClean="0"/>
              <a:t>Core Team Launched </a:t>
            </a:r>
            <a:r>
              <a:rPr lang="en-US" dirty="0" smtClean="0"/>
              <a:t>May </a:t>
            </a:r>
            <a:r>
              <a:rPr lang="en-US" dirty="0" smtClean="0"/>
              <a:t>2016</a:t>
            </a:r>
            <a:endParaRPr lang="en-US" dirty="0"/>
          </a:p>
          <a:p>
            <a:pPr lvl="1"/>
            <a:r>
              <a:rPr lang="en-US" dirty="0" smtClean="0"/>
              <a:t>Their </a:t>
            </a:r>
            <a:r>
              <a:rPr lang="en-US" dirty="0"/>
              <a:t>status </a:t>
            </a:r>
            <a:r>
              <a:rPr lang="en-US" dirty="0" smtClean="0"/>
              <a:t>will be provided today </a:t>
            </a:r>
            <a:r>
              <a:rPr lang="en-US" dirty="0" smtClean="0"/>
              <a:t>by Marc Sarrel</a:t>
            </a:r>
            <a:endParaRPr lang="en-US" dirty="0"/>
          </a:p>
          <a:p>
            <a:r>
              <a:rPr lang="en-US" dirty="0"/>
              <a:t>Requirements and </a:t>
            </a:r>
            <a:r>
              <a:rPr lang="en-US" dirty="0" smtClean="0"/>
              <a:t>Verification Concepts Modeling Core Team</a:t>
            </a:r>
          </a:p>
          <a:p>
            <a:pPr lvl="1"/>
            <a:r>
              <a:rPr lang="en-US" dirty="0" smtClean="0"/>
              <a:t>SE Needs Artifacts </a:t>
            </a:r>
            <a:r>
              <a:rPr lang="en-US" dirty="0" smtClean="0"/>
              <a:t>Available on Wiki</a:t>
            </a:r>
            <a:endParaRPr lang="en-US" dirty="0" smtClean="0"/>
          </a:p>
          <a:p>
            <a:pPr lvl="1"/>
            <a:r>
              <a:rPr lang="en-US" dirty="0" smtClean="0"/>
              <a:t>Core Team Launched September 2016</a:t>
            </a:r>
          </a:p>
          <a:p>
            <a:pPr lvl="1"/>
            <a:r>
              <a:rPr lang="en-US" dirty="0" smtClean="0"/>
              <a:t>Their </a:t>
            </a:r>
            <a:r>
              <a:rPr lang="en-US" dirty="0"/>
              <a:t>status will be provided today </a:t>
            </a:r>
            <a:r>
              <a:rPr lang="en-US" dirty="0" smtClean="0"/>
              <a:t>by John Watson</a:t>
            </a:r>
          </a:p>
          <a:p>
            <a:r>
              <a:rPr lang="en-US" dirty="0" smtClean="0"/>
              <a:t>Structure/Behavior Concepts Modeling Core Team</a:t>
            </a:r>
          </a:p>
          <a:p>
            <a:pPr lvl="1"/>
            <a:r>
              <a:rPr lang="en-US" dirty="0" smtClean="0"/>
              <a:t>Core Team Launched October 2016</a:t>
            </a:r>
          </a:p>
          <a:p>
            <a:pPr lvl="1"/>
            <a:r>
              <a:rPr lang="en-US" dirty="0" smtClean="0"/>
              <a:t>The Structure status </a:t>
            </a:r>
            <a:r>
              <a:rPr lang="en-US" dirty="0"/>
              <a:t>will be provided today </a:t>
            </a:r>
            <a:r>
              <a:rPr lang="en-US" dirty="0" smtClean="0"/>
              <a:t>by </a:t>
            </a:r>
            <a:r>
              <a:rPr lang="en-US" dirty="0"/>
              <a:t>Hans Peter </a:t>
            </a:r>
            <a:r>
              <a:rPr lang="en-US" dirty="0" smtClean="0"/>
              <a:t>de Koning</a:t>
            </a:r>
            <a:endParaRPr lang="en-US" dirty="0"/>
          </a:p>
          <a:p>
            <a:r>
              <a:rPr lang="en-US" dirty="0" smtClean="0"/>
              <a:t>Variant Concept Modeling Core Team</a:t>
            </a:r>
          </a:p>
          <a:p>
            <a:pPr lvl="1"/>
            <a:r>
              <a:rPr lang="en-US" dirty="0" smtClean="0"/>
              <a:t>Core </a:t>
            </a:r>
            <a:r>
              <a:rPr lang="en-US" dirty="0"/>
              <a:t>Team Launched </a:t>
            </a:r>
            <a:r>
              <a:rPr lang="en-US" dirty="0" smtClean="0"/>
              <a:t>November 2016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</p:spPr>
        <p:txBody>
          <a:bodyPr/>
          <a:lstStyle/>
          <a:p>
            <a:fld id="{1126D392-F764-4A1F-A7B4-6C9A066E8C6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22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459" y="-10102"/>
            <a:ext cx="8042276" cy="572014"/>
          </a:xfrm>
        </p:spPr>
        <p:txBody>
          <a:bodyPr/>
          <a:lstStyle/>
          <a:p>
            <a:r>
              <a:rPr lang="en-US" dirty="0"/>
              <a:t>SECM Model High Level </a:t>
            </a:r>
            <a:r>
              <a:rPr lang="en-US" dirty="0" smtClean="0"/>
              <a:t>Content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264713" y="957776"/>
            <a:ext cx="6713768" cy="4176701"/>
            <a:chOff x="1264713" y="957776"/>
            <a:chExt cx="6713768" cy="4176701"/>
          </a:xfrm>
        </p:grpSpPr>
        <p:grpSp>
          <p:nvGrpSpPr>
            <p:cNvPr id="5" name="Group 4"/>
            <p:cNvGrpSpPr/>
            <p:nvPr/>
          </p:nvGrpSpPr>
          <p:grpSpPr>
            <a:xfrm>
              <a:off x="1264713" y="957776"/>
              <a:ext cx="6713768" cy="4176701"/>
              <a:chOff x="555466" y="850202"/>
              <a:chExt cx="6713768" cy="4176701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 rotWithShape="1">
              <a:blip r:embed="rId3"/>
              <a:srcRect l="-2315" r="2315"/>
              <a:stretch/>
            </p:blipFill>
            <p:spPr>
              <a:xfrm>
                <a:off x="555466" y="850202"/>
                <a:ext cx="6526095" cy="4176701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23" name="Rectangle 22"/>
              <p:cNvSpPr/>
              <p:nvPr/>
            </p:nvSpPr>
            <p:spPr>
              <a:xfrm>
                <a:off x="5045353" y="1295553"/>
                <a:ext cx="1800153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218224" y="850202"/>
                <a:ext cx="1800153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4957258" y="2231377"/>
                <a:ext cx="2083320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6669754" y="2701270"/>
                <a:ext cx="599480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903769" y="4538580"/>
                <a:ext cx="2083320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5248370" y="4050257"/>
                <a:ext cx="1984287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6124108" y="3123017"/>
                <a:ext cx="1108550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545449" y="3576367"/>
                <a:ext cx="1687208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7113371" y="1747145"/>
                <a:ext cx="119287" cy="4242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41720" y="979973"/>
              <a:ext cx="487520" cy="3798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1598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SysML v2 RFP Model Status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Just Getting Started</a:t>
            </a:r>
          </a:p>
          <a:p>
            <a:pPr lvl="1"/>
            <a:r>
              <a:rPr lang="en-US" dirty="0" smtClean="0"/>
              <a:t>Published the Glossary</a:t>
            </a:r>
          </a:p>
          <a:p>
            <a:pPr lvl="2"/>
            <a:r>
              <a:rPr lang="en-US" dirty="0">
                <a:hlinkClick r:id="rId2" tooltip="sysml-roadmap:sysml_v2_glossary_07_dec_2016.docx (28 KB)"/>
              </a:rPr>
              <a:t>SysML v2 Glossary 07 Dec 2016</a:t>
            </a:r>
            <a:endParaRPr lang="en-US" dirty="0" smtClean="0"/>
          </a:p>
          <a:p>
            <a:pPr lvl="1"/>
            <a:r>
              <a:rPr lang="en-US" dirty="0" smtClean="0"/>
              <a:t>Captured First set of Requirements</a:t>
            </a:r>
          </a:p>
          <a:p>
            <a:pPr lvl="2"/>
            <a:r>
              <a:rPr lang="en-US" dirty="0">
                <a:hlinkClick r:id="rId3" tooltip="sysml-roadmap:api_requirements_07_dec_2016.xlsx (10.8 KB)"/>
              </a:rPr>
              <a:t>API Requirements 07 Dec </a:t>
            </a:r>
            <a:r>
              <a:rPr lang="en-US" dirty="0" smtClean="0">
                <a:hlinkClick r:id="rId3" tooltip="sysml-roadmap:api_requirements_07_dec_2016.xlsx (10.8 KB)"/>
              </a:rPr>
              <a:t>2016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Focus Team’s Integration Guidance</a:t>
            </a:r>
          </a:p>
          <a:p>
            <a:pPr lvl="1"/>
            <a:r>
              <a:rPr lang="en-US" dirty="0" smtClean="0"/>
              <a:t>Use SysML</a:t>
            </a:r>
          </a:p>
          <a:p>
            <a:pPr lvl="1"/>
            <a:r>
              <a:rPr lang="en-US" dirty="0" smtClean="0"/>
              <a:t>Submit Concept Model with defined Concept Terms</a:t>
            </a:r>
          </a:p>
          <a:p>
            <a:pPr lvl="1"/>
            <a:r>
              <a:rPr lang="en-US" dirty="0" smtClean="0"/>
              <a:t>Submit Requirements with attributes assigned</a:t>
            </a:r>
          </a:p>
          <a:p>
            <a:pPr lvl="2"/>
            <a:r>
              <a:rPr lang="en-US" dirty="0" smtClean="0"/>
              <a:t>Define any other Requirements Terms</a:t>
            </a:r>
          </a:p>
          <a:p>
            <a:pPr lvl="1"/>
            <a:r>
              <a:rPr lang="en-US" dirty="0" smtClean="0"/>
              <a:t>Use existing Glossary Terms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2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6D392-F764-4A1F-A7B4-6C9A066E8C6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33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6D392-F764-4A1F-A7B4-6C9A066E8C6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47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459" y="-10102"/>
            <a:ext cx="8042276" cy="572014"/>
          </a:xfrm>
        </p:spPr>
        <p:txBody>
          <a:bodyPr/>
          <a:lstStyle/>
          <a:p>
            <a:r>
              <a:rPr lang="en-US" dirty="0"/>
              <a:t>SECM Model High Level </a:t>
            </a:r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2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482351"/>
            <a:ext cx="2057400" cy="273844"/>
          </a:xfrm>
        </p:spPr>
        <p:txBody>
          <a:bodyPr/>
          <a:lstStyle/>
          <a:p>
            <a:fld id="{E45FB680-3F4A-45AC-A598-122F19FBDD30}" type="slidenum">
              <a:rPr lang="en-US" smtClean="0"/>
              <a:t>9</a:t>
            </a:fld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1709584" y="983186"/>
            <a:ext cx="6059947" cy="3589754"/>
            <a:chOff x="1645920" y="898200"/>
            <a:chExt cx="6059947" cy="3589754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3"/>
            <a:srcRect l="289" r="21505" b="1671"/>
            <a:stretch/>
          </p:blipFill>
          <p:spPr>
            <a:xfrm>
              <a:off x="1645920" y="921794"/>
              <a:ext cx="6035040" cy="3566160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2997004" y="898200"/>
              <a:ext cx="1345223" cy="3303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881867" y="1824336"/>
              <a:ext cx="1345223" cy="3303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378802" y="1500553"/>
              <a:ext cx="1345223" cy="3303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360644" y="2143273"/>
              <a:ext cx="1345223" cy="3303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053793" y="2864374"/>
              <a:ext cx="1345223" cy="3303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675579" y="3174994"/>
              <a:ext cx="1345223" cy="3303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062716" y="3815992"/>
              <a:ext cx="1345223" cy="3303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869675" y="4126612"/>
              <a:ext cx="1345223" cy="3303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848892" y="2498133"/>
              <a:ext cx="1345223" cy="3303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2021179" y="1006780"/>
            <a:ext cx="4374436" cy="278238"/>
          </a:xfrm>
          <a:prstGeom prst="rect">
            <a:avLst/>
          </a:pr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50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85185E-6 L -3.05556E-6 0.13935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.13935 L -3.05556E-6 0.19051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.19051 L -0.00086 0.23333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2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6 0.23333 L -0.00086 0.27731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6 0.27731 L 0.00087 0.32824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32824 L 0.00139 0.37754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37754 L 0.00139 0.42338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42338 L 0.00243 0.47199 " pathEditMode="relative" rAng="0" ptsTypes="AA">
                                      <p:cBhvr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2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  <p:bldP spid="33" grpId="2" animBg="1"/>
      <p:bldP spid="33" grpId="3" animBg="1"/>
      <p:bldP spid="33" grpId="4" animBg="1"/>
      <p:bldP spid="33" grpId="5" animBg="1"/>
      <p:bldP spid="33" grpId="6" animBg="1"/>
      <p:bldP spid="33" grpId="7" animBg="1"/>
      <p:bldP spid="33" grpId="8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32501</TotalTime>
  <Words>362</Words>
  <Application>Microsoft Office PowerPoint</Application>
  <PresentationFormat>On-screen Show (4:3)</PresentationFormat>
  <Paragraphs>94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News Gothic MT</vt:lpstr>
      <vt:lpstr>Wingdings 2</vt:lpstr>
      <vt:lpstr>Breeze</vt:lpstr>
      <vt:lpstr>Systems Engineering Concept Model (SECM) Update</vt:lpstr>
      <vt:lpstr>Systems Engineering Concept Model (SECM) Approach</vt:lpstr>
      <vt:lpstr>“SECM – SysML V2 RFP” Approach</vt:lpstr>
      <vt:lpstr>Topic Core Teams</vt:lpstr>
      <vt:lpstr>SECM Model High Level Content</vt:lpstr>
      <vt:lpstr>SysML v2 RFP Model Status</vt:lpstr>
      <vt:lpstr>Questions?</vt:lpstr>
      <vt:lpstr>Backup</vt:lpstr>
      <vt:lpstr>SECM Model High Level Content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SEBoK Architecture Validation</dc:title>
  <dc:creator>jcwatson@ieee.org</dc:creator>
  <cp:lastModifiedBy>John Watson</cp:lastModifiedBy>
  <cp:revision>384</cp:revision>
  <dcterms:created xsi:type="dcterms:W3CDTF">2011-06-15T03:49:47Z</dcterms:created>
  <dcterms:modified xsi:type="dcterms:W3CDTF">2016-12-08T16:28:28Z</dcterms:modified>
</cp:coreProperties>
</file>