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1" r:id="rId2"/>
    <p:sldMasterId id="2147483672" r:id="rId3"/>
    <p:sldMasterId id="2147483699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2" r:id="rId6"/>
    <p:sldId id="311" r:id="rId7"/>
    <p:sldId id="312" r:id="rId8"/>
    <p:sldId id="303" r:id="rId9"/>
    <p:sldId id="310" r:id="rId10"/>
    <p:sldId id="289" r:id="rId11"/>
    <p:sldId id="282" r:id="rId12"/>
    <p:sldId id="266" r:id="rId13"/>
    <p:sldId id="291" r:id="rId14"/>
    <p:sldId id="292" r:id="rId15"/>
    <p:sldId id="297" r:id="rId16"/>
    <p:sldId id="296" r:id="rId17"/>
    <p:sldId id="293" r:id="rId18"/>
    <p:sldId id="294" r:id="rId19"/>
    <p:sldId id="295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76959A"/>
    <a:srgbClr val="CBFFFF"/>
    <a:srgbClr val="009DD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1" autoAdjust="0"/>
    <p:restoredTop sz="95262" autoAdjust="0"/>
  </p:normalViewPr>
  <p:slideViewPr>
    <p:cSldViewPr snapToGrid="0">
      <p:cViewPr varScale="1">
        <p:scale>
          <a:sx n="86" d="100"/>
          <a:sy n="86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A7FF6-1417-465F-A429-2D148BF2CAE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E7BF-AD39-42CD-9773-F23B314DD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7838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D2A5-4598-413A-9DB8-2F753B7857C9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78591-DAD7-4746-A0B6-765276782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7800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engineering.lmco.com/" TargetMode="Externa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3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2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3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6019800"/>
            <a:ext cx="2209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686800" y="6400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8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8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0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5250" y="1953890"/>
            <a:ext cx="8393499" cy="295022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867400"/>
            <a:ext cx="205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514600" y="6172200"/>
            <a:ext cx="6629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2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3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2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3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6019800"/>
            <a:ext cx="2209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686800" y="6400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8229600" cy="83820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Check out this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8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820692" y="6627168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8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4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25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6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15" name="Picture 14" descr="L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30847"/>
          </a:xfrm>
          <a:prstGeom prst="rect">
            <a:avLst/>
          </a:prstGeom>
        </p:spPr>
      </p:pic>
      <p:grpSp>
        <p:nvGrpSpPr>
          <p:cNvPr id="16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7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247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4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1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4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7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2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6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2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8229600" cy="83820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Check out this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8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258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64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2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8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84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8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81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5250" y="1953890"/>
            <a:ext cx="8393499" cy="295022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867400"/>
            <a:ext cx="205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514600" y="6172200"/>
            <a:ext cx="6629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6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30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2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3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8686800" y="6400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4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8229600" cy="83820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Check out this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srgbClr val="0B5394"/>
                </a:solidFill>
              </a:rPr>
              <a:pPr/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8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90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4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25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srgbClr val="0B5394"/>
                </a:solidFill>
              </a:rPr>
              <a:pPr/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pic>
        <p:nvPicPr>
          <p:cNvPr id="10" name="Picture 2" descr="Lockheed Martin Engineeri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2590800" cy="84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16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srgbClr val="0B5394"/>
                </a:solidFill>
              </a:rPr>
              <a:pPr/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10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1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5F228A72-586C-4ED3-BF7D-E1D8C66142EE}" type="slidenum">
              <a:rPr lang="en-US" smtClean="0">
                <a:solidFill>
                  <a:srgbClr val="0B539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7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4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25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6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15" name="Picture 14" descr="L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30847"/>
          </a:xfrm>
          <a:prstGeom prst="rect">
            <a:avLst/>
          </a:prstGeom>
        </p:spPr>
      </p:pic>
      <p:grpSp>
        <p:nvGrpSpPr>
          <p:cNvPr id="16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7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621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srgbClr val="0B5394"/>
                </a:solidFill>
              </a:rPr>
              <a:pPr/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7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41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5334" y="5561351"/>
            <a:ext cx="5562600" cy="4572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0B5394"/>
                </a:solidFill>
              </a:rPr>
              <a:t>Slide from "System Modeling Assessment  Roadmap Intro and Results-Boston-palachi-friedenthal-140617-e.ppt"</a:t>
            </a:r>
            <a:endParaRPr lang="en-US" dirty="0">
              <a:solidFill>
                <a:srgbClr val="0B5394"/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srgbClr val="0B5394"/>
                </a:solidFill>
              </a:rPr>
              <a:pPr/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6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850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64770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5F228A72-586C-4ED3-BF7D-E1D8C66142EE}" type="slidenum">
              <a:rPr lang="en-US" smtClean="0">
                <a:solidFill>
                  <a:srgbClr val="0B539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400800"/>
            <a:ext cx="5562600" cy="4572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0B5394"/>
                </a:solidFill>
              </a:rPr>
              <a:t>Slide from "System Modeling Assessment  Roadmap Intro and Results-Boston-palachi-friedenthal-140617-e.ppt"</a:t>
            </a:r>
            <a:endParaRPr lang="en-US" dirty="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64770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5F228A72-586C-4ED3-BF7D-E1D8C66142EE}" type="slidenum">
              <a:rPr lang="en-US" smtClean="0">
                <a:solidFill>
                  <a:srgbClr val="0B539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400800"/>
            <a:ext cx="5562600" cy="4572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0B5394"/>
                </a:solidFill>
              </a:rPr>
              <a:t>Slide from "System Modeling Assessment  Roadmap Intro and Results-Boston-palachi-friedenthal-140617-e.ppt"</a:t>
            </a:r>
            <a:endParaRPr lang="en-US" dirty="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8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770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5F228A72-586C-4ED3-BF7D-E1D8C66142EE}" type="slidenum">
              <a:rPr lang="en-US" smtClean="0">
                <a:solidFill>
                  <a:srgbClr val="0B539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400800"/>
            <a:ext cx="5562600" cy="4572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0B5394"/>
                </a:solidFill>
              </a:rPr>
              <a:t>Slide from "System Modeling Assessment  Roadmap Intro and Results-Boston-palachi-friedenthal-140617-e.ppt"</a:t>
            </a:r>
            <a:endParaRPr lang="en-US" dirty="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7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400800"/>
            <a:ext cx="5562600" cy="4572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0B5394"/>
                </a:solidFill>
              </a:rPr>
              <a:t>Slide from "System Modeling Assessment  Roadmap Intro and Results-Boston-palachi-friedenthal-140617-e.ppt"</a:t>
            </a:r>
            <a:endParaRPr lang="en-US" dirty="0">
              <a:solidFill>
                <a:srgbClr val="0B5394"/>
              </a:solidFill>
            </a:endParaRP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fld id="{5F228A72-586C-4ED3-BF7D-E1D8C66142EE}" type="slidenum">
              <a:rPr lang="en-US" smtClean="0">
                <a:solidFill>
                  <a:srgbClr val="0B5394"/>
                </a:solidFill>
              </a:rPr>
              <a:pPr/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8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25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5250" y="1953890"/>
            <a:ext cx="8393499" cy="295022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867400"/>
            <a:ext cx="205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3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90600"/>
            <a:ext cx="3886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86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008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175-</a:t>
            </a:r>
            <a:fld id="{CFAA894C-070C-4EE6-AF2E-1DC2198052A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5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513" y="2286000"/>
            <a:ext cx="777297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024" y="3885640"/>
            <a:ext cx="6401955" cy="1753721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512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from "System Modeling Assessment  Roadmap Intro and Results-Boston-palachi-friedenthal-140617-e.ppt"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89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E075-0044-41A6-8718-EB59DA395A3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6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from "System Modeling Assessment  Roadmap Intro and Results-Boston-palachi-friedenthal-140617-e.ppt"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934C-FB0E-40D5-A9B5-2D9CD09FC43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6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5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6858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1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0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7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2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6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9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8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9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248400"/>
            <a:ext cx="5562600" cy="609600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Slide from "System Modeling Assessment  Roadmap Intro and Results-Boston-palachi-friedenthal-140617-e.ppt"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5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0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-1"/>
            <a:ext cx="9144000" cy="10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86800" y="6409944"/>
            <a:ext cx="457200" cy="304800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28A72-586C-4ED3-BF7D-E1D8C66142E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LM Engineering Logo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9728" y="6419810"/>
            <a:ext cx="1924319" cy="285790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2820692" y="6627168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9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0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-1"/>
            <a:ext cx="9144000" cy="10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86800" y="6409944"/>
            <a:ext cx="457200" cy="304800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28A72-586C-4ED3-BF7D-E1D8C66142E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LM Engineering Logo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9728" y="6419810"/>
            <a:ext cx="1924319" cy="285790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2820692" y="6627168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1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 userDrawn="1"/>
        </p:nvGrpSpPr>
        <p:grpSpPr bwMode="auto">
          <a:xfrm>
            <a:off x="7341610" y="110613"/>
            <a:ext cx="1705673" cy="597617"/>
            <a:chOff x="3460" y="74"/>
            <a:chExt cx="1013" cy="422"/>
          </a:xfrm>
          <a:solidFill>
            <a:schemeClr val="bg1"/>
          </a:solidFill>
        </p:grpSpPr>
        <p:sp>
          <p:nvSpPr>
            <p:cNvPr id="10" name="Freeform 3"/>
            <p:cNvSpPr>
              <a:spLocks noChangeAspect="1"/>
            </p:cNvSpPr>
            <p:nvPr/>
          </p:nvSpPr>
          <p:spPr bwMode="auto">
            <a:xfrm>
              <a:off x="4084" y="74"/>
              <a:ext cx="255" cy="42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276"/>
                </a:cxn>
                <a:cxn ang="0">
                  <a:pos x="1" y="278"/>
                </a:cxn>
                <a:cxn ang="0">
                  <a:pos x="202" y="90"/>
                </a:cxn>
                <a:cxn ang="0">
                  <a:pos x="139" y="422"/>
                </a:cxn>
                <a:cxn ang="0">
                  <a:pos x="141" y="422"/>
                </a:cxn>
                <a:cxn ang="0">
                  <a:pos x="255" y="0"/>
                </a:cxn>
              </a:cxnLst>
              <a:rect l="0" t="0" r="r" b="b"/>
              <a:pathLst>
                <a:path w="255" h="422">
                  <a:moveTo>
                    <a:pt x="255" y="0"/>
                  </a:moveTo>
                  <a:lnTo>
                    <a:pt x="0" y="276"/>
                  </a:lnTo>
                  <a:lnTo>
                    <a:pt x="1" y="278"/>
                  </a:lnTo>
                  <a:lnTo>
                    <a:pt x="202" y="90"/>
                  </a:lnTo>
                  <a:lnTo>
                    <a:pt x="139" y="422"/>
                  </a:lnTo>
                  <a:lnTo>
                    <a:pt x="141" y="42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"/>
            <p:cNvSpPr>
              <a:spLocks noChangeAspect="1"/>
            </p:cNvSpPr>
            <p:nvPr/>
          </p:nvSpPr>
          <p:spPr bwMode="auto">
            <a:xfrm>
              <a:off x="3460" y="239"/>
              <a:ext cx="1013" cy="253"/>
            </a:xfrm>
            <a:custGeom>
              <a:avLst/>
              <a:gdLst/>
              <a:ahLst/>
              <a:cxnLst>
                <a:cxn ang="0">
                  <a:pos x="101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912" y="23"/>
                </a:cxn>
                <a:cxn ang="0">
                  <a:pos x="507" y="252"/>
                </a:cxn>
                <a:cxn ang="0">
                  <a:pos x="510" y="253"/>
                </a:cxn>
                <a:cxn ang="0">
                  <a:pos x="1013" y="0"/>
                </a:cxn>
              </a:cxnLst>
              <a:rect l="0" t="0" r="r" b="b"/>
              <a:pathLst>
                <a:path w="1013" h="253">
                  <a:moveTo>
                    <a:pt x="101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912" y="23"/>
                  </a:lnTo>
                  <a:lnTo>
                    <a:pt x="507" y="252"/>
                  </a:lnTo>
                  <a:lnTo>
                    <a:pt x="510" y="253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" y="-1"/>
            <a:ext cx="9144000" cy="10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6200" y="6208776"/>
            <a:ext cx="1757742" cy="57302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5F228A72-586C-4ED3-BF7D-E1D8C66142EE}" type="slidenum">
              <a:rPr lang="en-US" smtClean="0">
                <a:solidFill>
                  <a:srgbClr val="0B539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B5394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1930400" y="6488668"/>
            <a:ext cx="5803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en-US" sz="12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2820692" y="6627168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4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6" y="228320"/>
            <a:ext cx="820881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2" y="1301284"/>
            <a:ext cx="7772977" cy="49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977" y="6248681"/>
            <a:ext cx="1905000" cy="4566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8681"/>
            <a:ext cx="2895023" cy="4566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Slide from "System Modeling Assessment  Roadmap Intro and Results-Boston-palachi-friedenthal-140617-e.ppt"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023" y="6248681"/>
            <a:ext cx="1905000" cy="4566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9E3877C-1893-4767-803D-A95F29F9F553}" type="slidenum">
              <a:rPr lang="ar-SA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318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defTabSz="91318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defTabSz="91318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defTabSz="91318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defTabSz="91318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10243" algn="ctr" defTabSz="914501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820487" algn="ctr" defTabSz="914501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230730" algn="ctr" defTabSz="914501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640973" algn="ctr" defTabSz="914501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1909" indent="-341909" algn="l" defTabSz="91318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0804" indent="-283500" algn="l" defTabSz="91318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 b="1">
          <a:solidFill>
            <a:schemeClr val="tx1"/>
          </a:solidFill>
          <a:latin typeface="+mn-lt"/>
        </a:defRPr>
      </a:lvl2pPr>
      <a:lvl3pPr marL="1141123" indent="-226515" algn="l" defTabSz="91318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598426" indent="-226515" algn="l" defTabSz="91318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5731" indent="-226515" algn="l" defTabSz="91318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467157" indent="-227914" algn="l" defTabSz="914501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877401" indent="-227914" algn="l" defTabSz="914501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287645" indent="-227914" algn="l" defTabSz="914501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697887" indent="-227914" algn="l" defTabSz="914501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4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487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730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97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216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461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70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946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 Use Cases</a:t>
            </a:r>
            <a:br>
              <a:rPr lang="en-US" dirty="0" smtClean="0"/>
            </a:br>
            <a:r>
              <a:rPr lang="en-US" dirty="0" smtClean="0"/>
              <a:t>SysML Roadmap Activity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Lockheed Martin</a:t>
            </a:r>
          </a:p>
          <a:p>
            <a:r>
              <a:rPr lang="en-US" dirty="0" smtClean="0"/>
              <a:t>6/17/2014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System Development Stage – Management Use Cases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54" y="1252024"/>
            <a:ext cx="5262731" cy="5173834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4464793" y="3977137"/>
            <a:ext cx="200526" cy="1574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UID d76fa43d-2901-4b59-87b4-43e07dcec73a.emf" descr="C:\Users\watsonjc\Documents\Work Folder\LM_ProfilesAndScripts_8\DocGen/figures/GUID d76fa43d-2901-4b59-87b4-43e07dcec73a.e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311" y="1005398"/>
            <a:ext cx="7583643" cy="538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System Development Stage – System Development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83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System Development Stage – System Development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      Specialty Engineering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94" y="977705"/>
            <a:ext cx="4568774" cy="5632415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448171" y="2522451"/>
            <a:ext cx="200526" cy="1574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78240" cy="838200"/>
          </a:xfrm>
        </p:spPr>
        <p:txBody>
          <a:bodyPr/>
          <a:lstStyle/>
          <a:p>
            <a:r>
              <a:rPr lang="en-US" sz="2400" b="1" dirty="0" smtClean="0"/>
              <a:t>System Development Stage – System Development Analysis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41" y="1108066"/>
            <a:ext cx="4839688" cy="55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62646" cy="838200"/>
          </a:xfrm>
        </p:spPr>
        <p:txBody>
          <a:bodyPr/>
          <a:lstStyle/>
          <a:p>
            <a:r>
              <a:rPr lang="en-US" sz="2800" b="1" dirty="0" smtClean="0"/>
              <a:t>System Development Stage – Validation and Verification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33" y="1098650"/>
            <a:ext cx="4773460" cy="44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62646" cy="838200"/>
          </a:xfrm>
        </p:spPr>
        <p:txBody>
          <a:bodyPr/>
          <a:lstStyle/>
          <a:p>
            <a:r>
              <a:rPr lang="en-US" sz="2800" b="1" dirty="0" smtClean="0"/>
              <a:t>Production Stage  Use Cases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650125"/>
            <a:ext cx="4091623" cy="34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62646" cy="838200"/>
          </a:xfrm>
        </p:spPr>
        <p:txBody>
          <a:bodyPr/>
          <a:lstStyle/>
          <a:p>
            <a:r>
              <a:rPr lang="en-US" sz="2800" b="1" dirty="0"/>
              <a:t>Product and Service Life </a:t>
            </a:r>
            <a:r>
              <a:rPr lang="en-US" sz="2800" b="1" dirty="0" smtClean="0"/>
              <a:t>Management Use Cases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72" y="1059286"/>
            <a:ext cx="4721399" cy="55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Approach</a:t>
            </a:r>
            <a:endParaRPr lang="en-US" dirty="0"/>
          </a:p>
          <a:p>
            <a:pPr lvl="0"/>
            <a:r>
              <a:rPr lang="en-US" dirty="0"/>
              <a:t>Summary of what was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Roadmap SE Workflow Use </a:t>
            </a:r>
            <a:r>
              <a:rPr lang="en-US" sz="3200" b="1" dirty="0" smtClean="0"/>
              <a:t>Case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SE Use Case modeling team</a:t>
            </a:r>
          </a:p>
          <a:p>
            <a:pPr lvl="1"/>
            <a:r>
              <a:rPr lang="en-US" dirty="0" smtClean="0"/>
              <a:t>Small team responsible managing and capturing the 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 Modeling Effort</a:t>
            </a:r>
          </a:p>
          <a:p>
            <a:pPr lvl="1"/>
            <a:r>
              <a:rPr lang="en-US" dirty="0" smtClean="0"/>
              <a:t>Capture Context </a:t>
            </a:r>
          </a:p>
          <a:p>
            <a:pPr lvl="2"/>
            <a:r>
              <a:rPr lang="en-US" dirty="0"/>
              <a:t>Systems Engineering Development System (SEDS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Capture set of SE Use Cases</a:t>
            </a:r>
          </a:p>
          <a:p>
            <a:pPr lvl="2"/>
            <a:r>
              <a:rPr lang="en-US" dirty="0" smtClean="0"/>
              <a:t>References include:</a:t>
            </a:r>
          </a:p>
          <a:p>
            <a:pPr lvl="3"/>
            <a:r>
              <a:rPr lang="en-US" dirty="0"/>
              <a:t>ISO/IEC </a:t>
            </a:r>
            <a:r>
              <a:rPr lang="en-US" dirty="0" smtClean="0"/>
              <a:t>15288-2008</a:t>
            </a:r>
          </a:p>
          <a:p>
            <a:pPr lvl="3"/>
            <a:r>
              <a:rPr lang="en-US" dirty="0" smtClean="0"/>
              <a:t>INCOSE </a:t>
            </a:r>
            <a:r>
              <a:rPr lang="en-US" dirty="0"/>
              <a:t>Systems Engineering </a:t>
            </a:r>
            <a:r>
              <a:rPr lang="en-US" dirty="0" smtClean="0"/>
              <a:t>Handbook</a:t>
            </a:r>
          </a:p>
          <a:p>
            <a:pPr lvl="3"/>
            <a:r>
              <a:rPr lang="en-US" dirty="0" smtClean="0"/>
              <a:t>System </a:t>
            </a:r>
            <a:r>
              <a:rPr lang="en-US" dirty="0"/>
              <a:t>Engineering Book of Knowledge (SEBok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Span across Life cycle</a:t>
            </a:r>
          </a:p>
          <a:p>
            <a:pPr lvl="2"/>
            <a:r>
              <a:rPr lang="en-US" dirty="0" smtClean="0"/>
              <a:t>Initial effort identifies “What an SE does”</a:t>
            </a:r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Roadmap SE Workflow Use Case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4106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Refine </a:t>
            </a:r>
            <a:r>
              <a:rPr lang="en-US" dirty="0"/>
              <a:t>and complete each of the use cases</a:t>
            </a:r>
          </a:p>
          <a:p>
            <a:pPr lvl="1"/>
            <a:r>
              <a:rPr lang="en-US" dirty="0" smtClean="0"/>
              <a:t>solicit </a:t>
            </a:r>
            <a:r>
              <a:rPr lang="en-US" dirty="0"/>
              <a:t>help from experts across the </a:t>
            </a:r>
            <a:r>
              <a:rPr lang="en-US" dirty="0" smtClean="0"/>
              <a:t>industry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Prioritize Use Cases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Use Cases </a:t>
            </a:r>
            <a:r>
              <a:rPr lang="en-US" dirty="0"/>
              <a:t>can </a:t>
            </a:r>
            <a:r>
              <a:rPr lang="en-US" dirty="0" smtClean="0"/>
              <a:t>added, deleted </a:t>
            </a:r>
            <a:r>
              <a:rPr lang="en-US" dirty="0"/>
              <a:t>or </a:t>
            </a:r>
            <a:r>
              <a:rPr lang="en-US" dirty="0" smtClean="0"/>
              <a:t>replaced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Periodically report </a:t>
            </a:r>
            <a:r>
              <a:rPr lang="en-US" dirty="0"/>
              <a:t>progress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smtClean="0"/>
              <a:t>SysML </a:t>
            </a:r>
            <a:r>
              <a:rPr lang="en-US" dirty="0"/>
              <a:t>Roadmap Team and to the SysML RTF </a:t>
            </a:r>
            <a:r>
              <a:rPr lang="en-US" dirty="0" smtClean="0"/>
              <a:t>Team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Goals </a:t>
            </a:r>
          </a:p>
          <a:p>
            <a:pPr marL="914400" lvl="1" indent="-514350"/>
            <a:r>
              <a:rPr lang="en-US" dirty="0" smtClean="0"/>
              <a:t>Short Term - Help develop the requirements for the SysML Roadmap</a:t>
            </a:r>
          </a:p>
          <a:p>
            <a:pPr marL="914400" lvl="1" indent="-514350"/>
            <a:r>
              <a:rPr lang="en-US" dirty="0" smtClean="0"/>
              <a:t>Longer Term – </a:t>
            </a:r>
          </a:p>
          <a:p>
            <a:pPr marL="1314450" lvl="2" indent="-514350"/>
            <a:r>
              <a:rPr lang="en-US" dirty="0" smtClean="0"/>
              <a:t>Define a reference architecture for a fully </a:t>
            </a:r>
            <a:r>
              <a:rPr lang="en-US" dirty="0"/>
              <a:t>integrated, cost effective, automated, and highly </a:t>
            </a:r>
            <a:r>
              <a:rPr lang="en-US" dirty="0" smtClean="0"/>
              <a:t>productive SEDS </a:t>
            </a:r>
          </a:p>
          <a:p>
            <a:pPr marL="1314450" lvl="2" indent="-514350"/>
            <a:r>
              <a:rPr lang="en-US" dirty="0"/>
              <a:t>F</a:t>
            </a:r>
            <a:r>
              <a:rPr lang="en-US" dirty="0" smtClean="0"/>
              <a:t>ramework for common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Summary of what was </a:t>
            </a:r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000" dirty="0"/>
              <a:t>System Modeling Environment </a:t>
            </a:r>
            <a:br>
              <a:rPr lang="en-US" altLang="en-US" sz="2000" dirty="0"/>
            </a:br>
            <a:r>
              <a:rPr lang="en-US" altLang="en-US" sz="2000" dirty="0"/>
              <a:t>Basic Functionality in Support of MBSE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37701" y="5455467"/>
            <a:ext cx="6417326" cy="456640"/>
          </a:xfrm>
        </p:spPr>
        <p:txBody>
          <a:bodyPr/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Slide from </a:t>
            </a:r>
          </a:p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"System Modeling Assessment  Roadmap Intro and Results-Boston-palachi-friedenthal-140617-e.ppt"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9" y="1400244"/>
            <a:ext cx="5810104" cy="389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437701" y="154236"/>
            <a:ext cx="6096000" cy="51456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1" i="0" u="none" strike="noStrike" cap="none" normalizeH="0" baseline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23701" y="1101686"/>
            <a:ext cx="1905918" cy="189490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SEDS Context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781" name="Title 1"/>
          <p:cNvSpPr txBox="1">
            <a:spLocks/>
          </p:cNvSpPr>
          <p:nvPr/>
        </p:nvSpPr>
        <p:spPr>
          <a:xfrm>
            <a:off x="176213" y="30050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 Development Environment Context </a:t>
            </a:r>
            <a:endParaRPr lang="en-US" dirty="0"/>
          </a:p>
        </p:txBody>
      </p:sp>
      <p:pic>
        <p:nvPicPr>
          <p:cNvPr id="10" name="GUID 6b333c0f-624b-401e-bcf2-e59ea05cc4b3.emf" descr="C:\Users\watsonjc\Documents\Work Folder\LM_ProfilesAndScripts_8\DocGen/figures/GUID 6b333c0f-624b-401e-bcf2-e59ea05cc4b3.e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50" y="1138707"/>
            <a:ext cx="8012155" cy="510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1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Use Cases by Life Cycle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Exploratory/Concept Stage</a:t>
            </a:r>
          </a:p>
          <a:p>
            <a:r>
              <a:rPr lang="en-US" b="1" dirty="0"/>
              <a:t>System Development </a:t>
            </a:r>
            <a:r>
              <a:rPr lang="en-US" b="1" dirty="0" smtClean="0"/>
              <a:t>Stage</a:t>
            </a:r>
          </a:p>
          <a:p>
            <a:pPr marL="742950" lvl="2" indent="-342900"/>
            <a:r>
              <a:rPr lang="en-US" b="1" dirty="0"/>
              <a:t>Management Use Cases</a:t>
            </a:r>
          </a:p>
          <a:p>
            <a:pPr marL="742950" lvl="2" indent="-342900"/>
            <a:r>
              <a:rPr lang="en-US" b="1" dirty="0" smtClean="0"/>
              <a:t>SE </a:t>
            </a:r>
            <a:r>
              <a:rPr lang="en-US" b="1" dirty="0"/>
              <a:t>Domain Use </a:t>
            </a:r>
            <a:r>
              <a:rPr lang="en-US" b="1" dirty="0" smtClean="0"/>
              <a:t>Cases</a:t>
            </a:r>
          </a:p>
          <a:p>
            <a:pPr marL="742950" lvl="2" indent="-342900"/>
            <a:r>
              <a:rPr lang="en-US" b="1" dirty="0" smtClean="0"/>
              <a:t>Validation </a:t>
            </a:r>
            <a:r>
              <a:rPr lang="en-US" b="1" dirty="0"/>
              <a:t>and Verification Use Cases</a:t>
            </a:r>
          </a:p>
          <a:p>
            <a:r>
              <a:rPr lang="en-US" b="1" dirty="0" smtClean="0"/>
              <a:t>Production </a:t>
            </a:r>
            <a:r>
              <a:rPr lang="en-US" b="1" dirty="0"/>
              <a:t>Stage Use Cases</a:t>
            </a:r>
          </a:p>
          <a:p>
            <a:r>
              <a:rPr lang="en-US" b="1" dirty="0" smtClean="0"/>
              <a:t>Product </a:t>
            </a:r>
            <a:r>
              <a:rPr lang="en-US" b="1" dirty="0"/>
              <a:t>and Service Life Management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Exploratory/Concept Stage</a:t>
            </a:r>
          </a:p>
        </p:txBody>
      </p:sp>
      <p:pic>
        <p:nvPicPr>
          <p:cNvPr id="7" name="GUID ca74f3a3-84ae-4495-ab94-c9ffbd285ee3.emf" descr="C:\Users\watsonjc\Documents\Work Folder\LM_ProfilesAndScripts_8\DocGen/figures/GUID ca74f3a3-84ae-4495-ab94-c9ffbd285ee3.e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188" y="1139034"/>
            <a:ext cx="564642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4408978" y="3360123"/>
            <a:ext cx="200526" cy="1574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408978" y="4300586"/>
            <a:ext cx="200526" cy="1574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A5A5A5"/>
      </a:accent3>
      <a:accent4>
        <a:srgbClr val="0B5394"/>
      </a:accent4>
      <a:accent5>
        <a:srgbClr val="0075A2"/>
      </a:accent5>
      <a:accent6>
        <a:srgbClr val="02485C"/>
      </a:accent6>
      <a:hlink>
        <a:srgbClr val="0B5394"/>
      </a:hlink>
      <a:folHlink>
        <a:srgbClr val="0B53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A5A5A5"/>
      </a:accent3>
      <a:accent4>
        <a:srgbClr val="0B5394"/>
      </a:accent4>
      <a:accent5>
        <a:srgbClr val="0075A2"/>
      </a:accent5>
      <a:accent6>
        <a:srgbClr val="02485C"/>
      </a:accent6>
      <a:hlink>
        <a:srgbClr val="0B5394"/>
      </a:hlink>
      <a:folHlink>
        <a:srgbClr val="0B53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A5A5A5"/>
      </a:accent3>
      <a:accent4>
        <a:srgbClr val="0B5394"/>
      </a:accent4>
      <a:accent5>
        <a:srgbClr val="0075A2"/>
      </a:accent5>
      <a:accent6>
        <a:srgbClr val="02485C"/>
      </a:accent6>
      <a:hlink>
        <a:srgbClr val="0B5394"/>
      </a:hlink>
      <a:folHlink>
        <a:srgbClr val="0B53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uetitle-arial">
  <a:themeElements>
    <a:clrScheme name="bluetitle-arial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bluetitle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title-ari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title-ari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tle-ari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tle-ari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tle-ari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tle-ari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tle-ari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title-arial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52324</TotalTime>
  <Words>273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2_Office Theme</vt:lpstr>
      <vt:lpstr>1_Office Theme</vt:lpstr>
      <vt:lpstr>bluetitle-arial</vt:lpstr>
      <vt:lpstr>SE Use Cases SysML Roadmap Activity</vt:lpstr>
      <vt:lpstr>Agenda</vt:lpstr>
      <vt:lpstr>Roadmap SE Workflow Use Case Approach</vt:lpstr>
      <vt:lpstr>Roadmap SE Workflow Use Case Approach</vt:lpstr>
      <vt:lpstr>Summary of what was done</vt:lpstr>
      <vt:lpstr>System Modeling Environment  Basic Functionality in Support of MBSE</vt:lpstr>
      <vt:lpstr>     </vt:lpstr>
      <vt:lpstr>Organize Use Cases by Life Cycle Phases</vt:lpstr>
      <vt:lpstr>Exploratory/Concept Stage</vt:lpstr>
      <vt:lpstr>System Development Stage – Management Use Cases</vt:lpstr>
      <vt:lpstr>System Development Stage – System Development</vt:lpstr>
      <vt:lpstr>System Development Stage – System Development            Specialty Engineering</vt:lpstr>
      <vt:lpstr>System Development Stage – System Development Analysis</vt:lpstr>
      <vt:lpstr>System Development Stage – Validation and Verification</vt:lpstr>
      <vt:lpstr>Production Stage  Use Cases</vt:lpstr>
      <vt:lpstr>Product and Service Life Management Use Cases</vt:lpstr>
      <vt:lpstr>Backup Slides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DDS Profile  LM Issue Summary</dc:title>
  <dc:creator>John C Watson</dc:creator>
  <cp:lastModifiedBy>John C Watson</cp:lastModifiedBy>
  <cp:revision>134</cp:revision>
  <dcterms:created xsi:type="dcterms:W3CDTF">2014-01-13T15:33:34Z</dcterms:created>
  <dcterms:modified xsi:type="dcterms:W3CDTF">2014-09-02T16:43:34Z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-1453808456</vt:i4>
  </property>
  <property fmtid="{D5CDD505-2E9C-101B-9397-08002B2CF9AE}" pid="3" name="_NewReviewCycle">
    <vt:lpwstr/>
  </property>
  <property fmtid="{D5CDD505-2E9C-101B-9397-08002B2CF9AE}" pid="4" name="_EmailSubject">
    <vt:lpwstr>LM DDS Profile Issues.pptx</vt:lpwstr>
  </property>
  <property fmtid="{D5CDD505-2E9C-101B-9397-08002B2CF9AE}" pid="5" name="_AuthorEmail">
    <vt:lpwstr>protima.x.banerjee@lmco.com</vt:lpwstr>
  </property>
  <property fmtid="{D5CDD505-2E9C-101B-9397-08002B2CF9AE}" pid="6" name="_AuthorEmailDisplayName">
    <vt:lpwstr>Banerjee, Protima X</vt:lpwstr>
  </property>
  <property fmtid="{D5CDD505-2E9C-101B-9397-08002B2CF9AE}" pid="7" name="Document Author">
    <vt:lpwstr>ACCT04\watsonjc</vt:lpwstr>
  </property>
  <property fmtid="{D5CDD505-2E9C-101B-9397-08002B2CF9AE}" pid="8" name="Document Sensitivity">
    <vt:lpwstr>1</vt:lpwstr>
  </property>
  <property fmtid="{D5CDD505-2E9C-101B-9397-08002B2CF9AE}" pid="9" name="ThirdParty">
    <vt:lpwstr/>
  </property>
  <property fmtid="{D5CDD505-2E9C-101B-9397-08002B2CF9AE}" pid="10" name="OCI Restriction">
    <vt:bool>false</vt:bool>
  </property>
  <property fmtid="{D5CDD505-2E9C-101B-9397-08002B2CF9AE}" pid="11" name="OCI Additional Info">
    <vt:lpwstr/>
  </property>
  <property fmtid="{D5CDD505-2E9C-101B-9397-08002B2CF9AE}" pid="12" name="Allow Header Overwrite">
    <vt:bool>false</vt:bool>
  </property>
  <property fmtid="{D5CDD505-2E9C-101B-9397-08002B2CF9AE}" pid="13" name="Allow Footer Overwrite">
    <vt:bool>false</vt:bool>
  </property>
  <property fmtid="{D5CDD505-2E9C-101B-9397-08002B2CF9AE}" pid="14" name="Multiple Selected">
    <vt:lpwstr>-1</vt:lpwstr>
  </property>
  <property fmtid="{D5CDD505-2E9C-101B-9397-08002B2CF9AE}" pid="15" name="SIPLongWording">
    <vt:lpwstr/>
  </property>
  <property fmtid="{D5CDD505-2E9C-101B-9397-08002B2CF9AE}" pid="16" name="checkedProgramsCount">
    <vt:i4>0</vt:i4>
  </property>
  <property fmtid="{D5CDD505-2E9C-101B-9397-08002B2CF9AE}" pid="17" name="ExpCountry">
    <vt:lpwstr/>
  </property>
</Properties>
</file>