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405" r:id="rId3"/>
    <p:sldId id="411" r:id="rId4"/>
    <p:sldId id="393" r:id="rId5"/>
    <p:sldId id="417" r:id="rId6"/>
    <p:sldId id="420" r:id="rId7"/>
    <p:sldId id="412" r:id="rId8"/>
    <p:sldId id="401" r:id="rId9"/>
    <p:sldId id="421" r:id="rId10"/>
    <p:sldId id="414" r:id="rId11"/>
    <p:sldId id="416" r:id="rId12"/>
    <p:sldId id="437" r:id="rId13"/>
    <p:sldId id="441" r:id="rId14"/>
    <p:sldId id="419" r:id="rId15"/>
    <p:sldId id="449" r:id="rId16"/>
    <p:sldId id="450" r:id="rId17"/>
    <p:sldId id="418" r:id="rId18"/>
    <p:sldId id="413" r:id="rId19"/>
    <p:sldId id="422" r:id="rId20"/>
    <p:sldId id="445" r:id="rId21"/>
    <p:sldId id="423" r:id="rId22"/>
    <p:sldId id="428" r:id="rId23"/>
    <p:sldId id="438" r:id="rId24"/>
    <p:sldId id="429" r:id="rId25"/>
    <p:sldId id="440" r:id="rId26"/>
    <p:sldId id="442" r:id="rId27"/>
    <p:sldId id="444" r:id="rId28"/>
    <p:sldId id="430" r:id="rId29"/>
    <p:sldId id="431" r:id="rId30"/>
    <p:sldId id="443" r:id="rId31"/>
    <p:sldId id="433" r:id="rId32"/>
    <p:sldId id="434" r:id="rId33"/>
    <p:sldId id="435" r:id="rId34"/>
    <p:sldId id="448" r:id="rId35"/>
    <p:sldId id="446" r:id="rId36"/>
    <p:sldId id="447" r:id="rId37"/>
    <p:sldId id="303" r:id="rId38"/>
  </p:sldIdLst>
  <p:sldSz cx="9144000" cy="6858000" type="screen4x3"/>
  <p:notesSz cx="6850063" cy="9983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we Kaufmann" initials="U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17A"/>
    <a:srgbClr val="E46C0A"/>
    <a:srgbClr val="376092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484" autoAdjust="0"/>
    <p:restoredTop sz="90498" autoAdjust="0"/>
  </p:normalViewPr>
  <p:slideViewPr>
    <p:cSldViewPr showGuides="1">
      <p:cViewPr varScale="1">
        <p:scale>
          <a:sx n="91" d="100"/>
          <a:sy n="91" d="100"/>
        </p:scale>
        <p:origin x="-114" y="-138"/>
      </p:cViewPr>
      <p:guideLst>
        <p:guide orient="horz" pos="3748"/>
        <p:guide orient="horz" pos="3294"/>
        <p:guide pos="2880"/>
        <p:guide pos="295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1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0118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45A52464-8B95-4CD8-B8AB-FBCB0A9DFB9B}" type="datetimeFigureOut">
              <a:rPr lang="de-DE" smtClean="0"/>
              <a:pPr/>
              <a:t>17.06.2014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007" y="4742300"/>
            <a:ext cx="5480050" cy="4492704"/>
          </a:xfrm>
          <a:prstGeom prst="rect">
            <a:avLst/>
          </a:prstGeom>
        </p:spPr>
        <p:txBody>
          <a:bodyPr vert="horz" lIns="91915" tIns="45958" rIns="91915" bIns="4595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0118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B3D57BDF-4523-485D-B986-F98AB6067A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54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MBSE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necessarily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SysML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SysML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good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means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OTOH,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impact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SysML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doing</a:t>
            </a:r>
            <a:r>
              <a:rPr lang="de-DE" baseline="0" dirty="0" smtClean="0"/>
              <a:t> MBSE –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SysML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choice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doing</a:t>
            </a:r>
            <a:r>
              <a:rPr lang="de-DE" baseline="0" dirty="0" smtClean="0"/>
              <a:t> MBSE?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57BDF-4523-485D-B986-F98AB6067A6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9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7B23D-5C62-4BEA-BD29-0D7319B8E29D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039" tIns="48020" rIns="96039" bIns="48020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285860"/>
            <a:ext cx="9144000" cy="2000264"/>
          </a:xfrm>
          <a:prstGeom prst="rect">
            <a:avLst/>
          </a:prstGeom>
          <a:solidFill>
            <a:srgbClr val="37609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000264"/>
          </a:xfrm>
        </p:spPr>
        <p:txBody>
          <a:bodyPr>
            <a:normAutofit/>
          </a:bodyPr>
          <a:lstStyle>
            <a:lvl1pPr marL="357188" indent="0"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349441" y="5357826"/>
            <a:ext cx="453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Uwe Kaufmann</a:t>
            </a:r>
          </a:p>
        </p:txBody>
      </p:sp>
      <p:pic>
        <p:nvPicPr>
          <p:cNvPr id="1026" name="Picture 2" descr="D:\ModelAlchemy\Logos\Logo_New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57" y="6094449"/>
            <a:ext cx="2446372" cy="58702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28670"/>
            <a:ext cx="2057400" cy="5164155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28670"/>
            <a:ext cx="6019800" cy="516415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442" y="42605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5442" y="276040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8646" y="1000109"/>
            <a:ext cx="4040188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646" y="1928802"/>
            <a:ext cx="4040188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56471" y="1000109"/>
            <a:ext cx="4041775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56471" y="1928802"/>
            <a:ext cx="4041775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584" y="71414"/>
            <a:ext cx="8247091" cy="582711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3932" y="1000108"/>
            <a:ext cx="5092867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844108"/>
            <a:ext cx="8247091" cy="523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8313" y="928669"/>
            <a:ext cx="8247091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5429128"/>
            <a:ext cx="8247091" cy="74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7158" y="54864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6300" y="972676"/>
            <a:ext cx="8229600" cy="5092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7398" y="614364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-32" y="78579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61620" y="6203988"/>
            <a:ext cx="14205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Uwe Kaufmann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 smtClean="0"/>
              <a:t>ModelAlchemy</a:t>
            </a:r>
            <a:r>
              <a:rPr lang="de-DE" sz="900" baseline="0" dirty="0" smtClean="0"/>
              <a:t> Consulting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aseline="0" dirty="0" smtClean="0"/>
              <a:t>2014</a:t>
            </a:r>
            <a:endParaRPr lang="de-DE" sz="900" dirty="0"/>
          </a:p>
        </p:txBody>
      </p:sp>
      <p:pic>
        <p:nvPicPr>
          <p:cNvPr id="10" name="Picture 2" descr="D:\ModelAlchemy\Logos\Logo_New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38454" y="6201167"/>
            <a:ext cx="2446372" cy="5870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MBSE/doku.php?id=mbse:incose_mbse_is_201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MBSE / </a:t>
            </a:r>
            <a:r>
              <a:rPr lang="en-US" dirty="0" err="1" smtClean="0"/>
              <a:t>SysML</a:t>
            </a:r>
            <a:r>
              <a:rPr lang="en-US" dirty="0" smtClean="0"/>
              <a:t> adoption issues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58236" y="3789040"/>
            <a:ext cx="6446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OMG TC Meeting – </a:t>
            </a:r>
            <a:r>
              <a:rPr lang="en-US" sz="2800" b="1" dirty="0" err="1" smtClean="0"/>
              <a:t>SysML</a:t>
            </a:r>
            <a:r>
              <a:rPr lang="en-US" sz="2800" b="1" dirty="0" smtClean="0"/>
              <a:t> Roadmap WG</a:t>
            </a:r>
          </a:p>
          <a:p>
            <a:r>
              <a:rPr lang="en-US" sz="2800" b="1" dirty="0" smtClean="0"/>
              <a:t>2014-06-17, Boston, MA, USA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Categorisation</a:t>
            </a:r>
            <a:r>
              <a:rPr lang="en-US" dirty="0" smtClean="0"/>
              <a:t> / Classification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 categories of adoption issues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2743066C-536F-4593-BCFF-4440296767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ways of categorization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RFP evaluation criteria</a:t>
            </a:r>
          </a:p>
          <a:p>
            <a:r>
              <a:rPr lang="en-US" sz="2400" dirty="0" smtClean="0"/>
              <a:t>Distinguish between Language- and Implementation issues</a:t>
            </a:r>
          </a:p>
          <a:p>
            <a:r>
              <a:rPr lang="en-US" sz="2400" dirty="0" smtClean="0"/>
              <a:t>MBSE - </a:t>
            </a:r>
            <a:r>
              <a:rPr lang="en-US" sz="2400" dirty="0" err="1" smtClean="0"/>
              <a:t>SysML</a:t>
            </a:r>
            <a:endParaRPr lang="en-US" sz="2400" dirty="0" smtClean="0"/>
          </a:p>
          <a:p>
            <a:r>
              <a:rPr lang="en-US" sz="2400" dirty="0" smtClean="0"/>
              <a:t>Fine granular categorization: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Language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Integration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Deployment / Implementation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smtClean="0"/>
              <a:t>Methodology, Process, Organization related issues</a:t>
            </a:r>
          </a:p>
          <a:p>
            <a:endParaRPr lang="en-US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Issue may belong to different categories, so categorization may be more adequate than classification</a:t>
            </a: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issues categorization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Language issues</a:t>
            </a:r>
          </a:p>
          <a:p>
            <a:pPr lvl="1"/>
            <a:r>
              <a:rPr lang="en-US" sz="1200" dirty="0" smtClean="0"/>
              <a:t>Constructs (e.g. mech. </a:t>
            </a:r>
            <a:r>
              <a:rPr lang="en-US" sz="1200" dirty="0" err="1" smtClean="0"/>
              <a:t>eng.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smtClean="0"/>
              <a:t>Extensibility</a:t>
            </a:r>
          </a:p>
          <a:p>
            <a:pPr lvl="1"/>
            <a:r>
              <a:rPr lang="en-US" sz="1200" dirty="0" smtClean="0"/>
              <a:t>Domain adaptability</a:t>
            </a:r>
          </a:p>
          <a:p>
            <a:pPr lvl="1"/>
            <a:r>
              <a:rPr lang="en-US" sz="1200" dirty="0" smtClean="0"/>
              <a:t>…</a:t>
            </a:r>
          </a:p>
          <a:p>
            <a:r>
              <a:rPr lang="en-US" sz="1400" dirty="0" smtClean="0"/>
              <a:t>Integration issues</a:t>
            </a:r>
          </a:p>
          <a:p>
            <a:pPr lvl="1"/>
            <a:r>
              <a:rPr lang="en-US" sz="1200" dirty="0" smtClean="0"/>
              <a:t>Integration with other modeling languages</a:t>
            </a:r>
          </a:p>
          <a:p>
            <a:pPr lvl="1"/>
            <a:r>
              <a:rPr lang="en-US" sz="1200" dirty="0" smtClean="0"/>
              <a:t>Model exchange, model management, PLM</a:t>
            </a:r>
          </a:p>
          <a:p>
            <a:pPr lvl="1"/>
            <a:r>
              <a:rPr lang="en-US" sz="1200" dirty="0" smtClean="0"/>
              <a:t>Integration with „solvers“</a:t>
            </a:r>
          </a:p>
          <a:p>
            <a:pPr lvl="1"/>
            <a:r>
              <a:rPr lang="en-US" sz="1200" dirty="0" smtClean="0"/>
              <a:t>…</a:t>
            </a:r>
          </a:p>
          <a:p>
            <a:r>
              <a:rPr lang="en-US" sz="1400" dirty="0" smtClean="0"/>
              <a:t>Deployment / Implementation issues</a:t>
            </a:r>
          </a:p>
          <a:p>
            <a:pPr lvl="1"/>
            <a:r>
              <a:rPr lang="en-US" sz="1200" dirty="0" smtClean="0"/>
              <a:t>Tool issues</a:t>
            </a:r>
          </a:p>
          <a:p>
            <a:pPr lvl="1"/>
            <a:r>
              <a:rPr lang="en-US" sz="1200" dirty="0" smtClean="0"/>
              <a:t>Model libraries, standard parts</a:t>
            </a:r>
          </a:p>
          <a:p>
            <a:pPr lvl="1"/>
            <a:r>
              <a:rPr lang="en-US" sz="1200" dirty="0" smtClean="0"/>
              <a:t>Reusability of models</a:t>
            </a:r>
          </a:p>
          <a:p>
            <a:pPr lvl="1"/>
            <a:r>
              <a:rPr lang="en-US" sz="1200" dirty="0" smtClean="0"/>
              <a:t>…</a:t>
            </a:r>
          </a:p>
          <a:p>
            <a:r>
              <a:rPr lang="en-US" sz="1400" dirty="0" smtClean="0"/>
              <a:t>Methodology, Process, Organization related issues</a:t>
            </a:r>
          </a:p>
          <a:p>
            <a:pPr lvl="1"/>
            <a:r>
              <a:rPr lang="en-US" sz="1200" dirty="0" smtClean="0"/>
              <a:t>Modeling guidelines, procedural models (e.g. OOSEM, SYSMOD)</a:t>
            </a:r>
          </a:p>
          <a:p>
            <a:pPr lvl="1"/>
            <a:r>
              <a:rPr lang="en-US" sz="1200" dirty="0" smtClean="0"/>
              <a:t>How MBSE changes the enterprise product development processes</a:t>
            </a:r>
          </a:p>
          <a:p>
            <a:pPr lvl="1"/>
            <a:r>
              <a:rPr lang="en-US" sz="1200" dirty="0" smtClean="0"/>
              <a:t>Transition process from „traditional“ SE to MBSE</a:t>
            </a:r>
          </a:p>
          <a:p>
            <a:pPr lvl="1"/>
            <a:r>
              <a:rPr lang="en-US" sz="1200" dirty="0" smtClean="0"/>
              <a:t>Stakeholder issues (e.g. management support) </a:t>
            </a:r>
          </a:p>
          <a:p>
            <a:pPr lvl="1"/>
            <a:r>
              <a:rPr lang="en-US" sz="1200" dirty="0" smtClean="0"/>
              <a:t>…</a:t>
            </a:r>
          </a:p>
          <a:p>
            <a:endParaRPr lang="en-US" sz="1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Two major directions: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Impacts on </a:t>
            </a:r>
            <a:r>
              <a:rPr lang="en-US" sz="1600" b="1" dirty="0" smtClean="0"/>
              <a:t>language</a:t>
            </a:r>
            <a:r>
              <a:rPr lang="en-US" sz="1600" dirty="0" smtClean="0"/>
              <a:t> spec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Impacts on </a:t>
            </a:r>
            <a:r>
              <a:rPr lang="en-US" sz="1600" b="1" dirty="0" smtClean="0"/>
              <a:t>implementation</a:t>
            </a:r>
          </a:p>
          <a:p>
            <a:pPr marL="285750" indent="-285750">
              <a:buFontTx/>
              <a:buChar char="-"/>
            </a:pPr>
            <a:endParaRPr lang="en-US" sz="1600" b="1" dirty="0"/>
          </a:p>
          <a:p>
            <a:r>
              <a:rPr lang="en-US" sz="1600" b="1" dirty="0" smtClean="0"/>
              <a:t>Categorization necessary at all?</a:t>
            </a:r>
          </a:p>
          <a:p>
            <a:pPr marL="742950" lvl="1" indent="-285750">
              <a:buFontTx/>
              <a:buChar char="-"/>
            </a:pPr>
            <a:endParaRPr lang="en-US" sz="1400" dirty="0" smtClean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categories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/>
              <a:t>SysMLx</a:t>
            </a:r>
            <a:r>
              <a:rPr lang="en-US" sz="2400" dirty="0" smtClean="0"/>
              <a:t> – any upcoming version of </a:t>
            </a:r>
            <a:r>
              <a:rPr lang="en-US" sz="2400" dirty="0" err="1" smtClean="0"/>
              <a:t>SysML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MBSE</a:t>
            </a:r>
            <a:r>
              <a:rPr lang="en-US" sz="2400" dirty="0" smtClean="0"/>
              <a:t> – any general requirement for an MBSE environment, not necessarily connected to </a:t>
            </a:r>
            <a:r>
              <a:rPr lang="en-US" sz="2400" dirty="0" err="1" smtClean="0"/>
              <a:t>SysML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Tool</a:t>
            </a:r>
            <a:r>
              <a:rPr lang="en-US" sz="2400" dirty="0" smtClean="0"/>
              <a:t> - implementation of </a:t>
            </a:r>
            <a:r>
              <a:rPr lang="en-US" sz="2400" dirty="0" err="1" smtClean="0"/>
              <a:t>SysML</a:t>
            </a:r>
            <a:r>
              <a:rPr lang="en-US" sz="2400" dirty="0" smtClean="0"/>
              <a:t> and/or MBSE, including tool integration, development process definition, adaptation of organizational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Other</a:t>
            </a:r>
            <a:r>
              <a:rPr lang="en-US" sz="2400" dirty="0" smtClean="0"/>
              <a:t> – everything 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SysML1.y</a:t>
            </a:r>
            <a:r>
              <a:rPr lang="en-US" sz="2400" dirty="0" smtClean="0"/>
              <a:t> – anything the RTF can resolve???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Ease of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Unambiguity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Preciseness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Completeness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Scalability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Adaptability to Domains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Evolvability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Model Interchange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Diagram Interchange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Independency from Methodology,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Compliance with UML </a:t>
            </a:r>
            <a:r>
              <a:rPr lang="en-US" sz="2000" dirty="0" err="1" smtClean="0"/>
              <a:t>metamodel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Verifyability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 and future assessment </a:t>
            </a:r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2743066C-536F-4593-BCFF-444029676756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1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and future assessment </a:t>
            </a:r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Need significant more time</a:t>
            </a:r>
          </a:p>
          <a:p>
            <a:pPr lvl="1"/>
            <a:r>
              <a:rPr lang="en-US" sz="2000" dirty="0" smtClean="0"/>
              <a:t>More input awaited from end-users</a:t>
            </a:r>
          </a:p>
          <a:p>
            <a:pPr lvl="1"/>
            <a:r>
              <a:rPr lang="en-US" sz="2000" dirty="0"/>
              <a:t>Not completed the review of the following resources:</a:t>
            </a:r>
          </a:p>
          <a:p>
            <a:pPr lvl="2"/>
            <a:r>
              <a:rPr lang="en-US" sz="1600" dirty="0"/>
              <a:t>RFI report regarding language constructs (Q5-Q12)</a:t>
            </a:r>
          </a:p>
          <a:p>
            <a:pPr lvl="2"/>
            <a:r>
              <a:rPr lang="en-US" sz="1600" dirty="0"/>
              <a:t>RFI report open ended responses</a:t>
            </a:r>
          </a:p>
          <a:p>
            <a:r>
              <a:rPr lang="en-US" sz="2400" dirty="0" smtClean="0"/>
              <a:t>Very few or no information about the following (potential) adoption issues:</a:t>
            </a:r>
          </a:p>
          <a:p>
            <a:pPr lvl="1"/>
            <a:r>
              <a:rPr lang="en-US" sz="2000" dirty="0" smtClean="0"/>
              <a:t>Availability of a MBSE development methodology (OOSEM, SYSMOD, etc.)</a:t>
            </a:r>
          </a:p>
          <a:p>
            <a:pPr lvl="1"/>
            <a:r>
              <a:rPr lang="en-US" sz="2000" dirty="0" smtClean="0"/>
              <a:t>Diagram interchange (2 occurrences in the RFI report)</a:t>
            </a:r>
          </a:p>
          <a:p>
            <a:r>
              <a:rPr lang="en-US" sz="2400" dirty="0" smtClean="0"/>
              <a:t>Future:</a:t>
            </a:r>
          </a:p>
          <a:p>
            <a:pPr lvl="1"/>
            <a:r>
              <a:rPr lang="en-US" sz="2000" dirty="0" smtClean="0"/>
              <a:t>Solicit contributors</a:t>
            </a:r>
          </a:p>
          <a:p>
            <a:pPr lvl="1"/>
            <a:r>
              <a:rPr lang="en-US" sz="2000" dirty="0" smtClean="0"/>
              <a:t>Create more detailed action items to feed the roadmap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Findings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Language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2743066C-536F-4593-BCFF-444029676756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2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time models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02437"/>
              </p:ext>
            </p:extLst>
          </p:nvPr>
        </p:nvGraphicFramePr>
        <p:xfrm>
          <a:off x="431540" y="1401388"/>
          <a:ext cx="82809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Representation</a:t>
                      </a:r>
                      <a:r>
                        <a:rPr lang="en-US" baseline="0" noProof="0" dirty="0" smtClean="0"/>
                        <a:t> of continuous time models (dynamic) and concurrency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Completeness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learning curve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01422"/>
              </p:ext>
            </p:extLst>
          </p:nvPr>
        </p:nvGraphicFramePr>
        <p:xfrm>
          <a:off x="431540" y="1401388"/>
          <a:ext cx="82809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err="1" smtClean="0"/>
                        <a:t>SysML</a:t>
                      </a:r>
                      <a:r>
                        <a:rPr lang="en-US" noProof="0" dirty="0" smtClean="0"/>
                        <a:t> needs</a:t>
                      </a:r>
                      <a:r>
                        <a:rPr lang="en-US" baseline="0" noProof="0" dirty="0" smtClean="0"/>
                        <a:t> steep learning curve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/>
                        <a:t>Difficult to learn for non-software engineers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Ease of Use, Adaptability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7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Assessment method</a:t>
            </a:r>
          </a:p>
          <a:p>
            <a:r>
              <a:rPr lang="en-US" sz="2800" dirty="0" smtClean="0"/>
              <a:t>Summary of what was done</a:t>
            </a:r>
          </a:p>
          <a:p>
            <a:r>
              <a:rPr lang="en-US" sz="2800" dirty="0"/>
              <a:t>Conclusion and future assessment effort</a:t>
            </a:r>
          </a:p>
          <a:p>
            <a:r>
              <a:rPr lang="en-US" sz="2800" dirty="0" smtClean="0"/>
              <a:t>Key Findings (list below is for every finding)</a:t>
            </a:r>
          </a:p>
          <a:p>
            <a:pPr lvl="1"/>
            <a:r>
              <a:rPr lang="en-US" sz="2400" dirty="0" smtClean="0"/>
              <a:t>Area of improvement</a:t>
            </a:r>
          </a:p>
          <a:p>
            <a:pPr lvl="1"/>
            <a:r>
              <a:rPr lang="en-US" sz="2400" dirty="0" smtClean="0"/>
              <a:t>What evaluation criteria are most impacted</a:t>
            </a:r>
          </a:p>
          <a:p>
            <a:pPr lvl="1"/>
            <a:r>
              <a:rPr lang="en-US" sz="2400" dirty="0" smtClean="0"/>
              <a:t>What category of action would address this area of improvement (spec change, tool improvement, process change, other)</a:t>
            </a:r>
          </a:p>
          <a:p>
            <a:pPr lvl="1"/>
            <a:r>
              <a:rPr lang="en-US" sz="2400" dirty="0" smtClean="0"/>
              <a:t>Priority (per discussion)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support for domain modeling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79073"/>
              </p:ext>
            </p:extLst>
          </p:nvPr>
        </p:nvGraphicFramePr>
        <p:xfrm>
          <a:off x="431540" y="1401388"/>
          <a:ext cx="82809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de-DE" dirty="0" smtClean="0"/>
                        <a:t>More focus on mechanical engineering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Domain specific icons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Consider industries which are not highly regulated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?? FMEA capabilities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de-D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alt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Ease of Use, Adaptability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diagram and constructs issues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51590"/>
              </p:ext>
            </p:extLst>
          </p:nvPr>
        </p:nvGraphicFramePr>
        <p:xfrm>
          <a:off x="431540" y="1401388"/>
          <a:ext cx="82809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Any issues related to </a:t>
                      </a:r>
                      <a:r>
                        <a:rPr lang="en-US" noProof="0" dirty="0" err="1" smtClean="0"/>
                        <a:t>SysML</a:t>
                      </a:r>
                      <a:r>
                        <a:rPr lang="en-US" baseline="0" noProof="0" dirty="0" smtClean="0"/>
                        <a:t> diagrams, modeling constructs as queried in RFI Q5</a:t>
                      </a:r>
                    </a:p>
                    <a:p>
                      <a:endParaRPr lang="en-US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 rot="19360655">
            <a:off x="868110" y="3082187"/>
            <a:ext cx="6968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NOT YET COMPLETED</a:t>
            </a:r>
          </a:p>
        </p:txBody>
      </p:sp>
    </p:spTree>
    <p:extLst>
      <p:ext uri="{BB962C8B-B14F-4D97-AF65-F5344CB8AC3E}">
        <p14:creationId xmlns:p14="http://schemas.microsoft.com/office/powerpoint/2010/main" val="41214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part 2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Integration specific issues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2743066C-536F-4593-BCFF-44402967675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model integration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73942"/>
              </p:ext>
            </p:extLst>
          </p:nvPr>
        </p:nvGraphicFramePr>
        <p:xfrm>
          <a:off x="431540" y="1401388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smtClean="0"/>
                        <a:t>Integration</a:t>
                      </a:r>
                      <a:r>
                        <a:rPr lang="en-US" baseline="0" noProof="0" dirty="0" smtClean="0"/>
                        <a:t> of </a:t>
                      </a:r>
                      <a:r>
                        <a:rPr lang="en-US" baseline="0" noProof="0" dirty="0" err="1" smtClean="0"/>
                        <a:t>SysML</a:t>
                      </a:r>
                      <a:r>
                        <a:rPr lang="en-US" baseline="0" noProof="0" dirty="0" smtClean="0"/>
                        <a:t> models with other models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noProof="0" dirty="0" smtClean="0"/>
                        <a:t>(RFI report conclusion was: need further research to understand the issue)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0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requirement mgmt. interface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48552"/>
              </p:ext>
            </p:extLst>
          </p:nvPr>
        </p:nvGraphicFramePr>
        <p:xfrm>
          <a:off x="431540" y="1401388"/>
          <a:ext cx="82809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smtClean="0"/>
                        <a:t>Lack of formal coupling to requirements related tools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Better handling of large number of requirements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modeling collaboration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25838"/>
              </p:ext>
            </p:extLst>
          </p:nvPr>
        </p:nvGraphicFramePr>
        <p:xfrm>
          <a:off x="431540" y="1401388"/>
          <a:ext cx="82809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smtClean="0"/>
                        <a:t>Encapsulation of </a:t>
                      </a:r>
                      <a:r>
                        <a:rPr lang="en-US" noProof="0" dirty="0" err="1" smtClean="0"/>
                        <a:t>SysML</a:t>
                      </a:r>
                      <a:r>
                        <a:rPr lang="en-US" noProof="0" dirty="0" smtClean="0"/>
                        <a:t> models to be reused as</a:t>
                      </a:r>
                      <a:r>
                        <a:rPr lang="en-US" baseline="0" noProof="0" dirty="0" smtClean="0"/>
                        <a:t> templates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Availability of patterns and libraries of reusable models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noProof="0" dirty="0" smtClean="0"/>
                    </a:p>
                    <a:p>
                      <a:r>
                        <a:rPr lang="en-US" noProof="0" dirty="0" smtClean="0"/>
                        <a:t>(also relates to model exchange, model libraries etc.)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Integration, Ease</a:t>
                      </a:r>
                      <a:r>
                        <a:rPr lang="en-US" baseline="0" noProof="0" dirty="0" smtClean="0"/>
                        <a:t> of Use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</a:t>
                      </a:r>
                      <a:r>
                        <a:rPr lang="en-US" baseline="0" noProof="0" dirty="0" smtClean="0"/>
                        <a:t>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concept for model assemblies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15717"/>
              </p:ext>
            </p:extLst>
          </p:nvPr>
        </p:nvGraphicFramePr>
        <p:xfrm>
          <a:off x="431540" y="1401388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Elaboration of a concept for model assemblies and reusability of models (</a:t>
                      </a:r>
                      <a:r>
                        <a:rPr lang="en-US" sz="1800" noProof="0" dirty="0" err="1" smtClean="0"/>
                        <a:t>cf</a:t>
                      </a:r>
                      <a:r>
                        <a:rPr lang="en-US" sz="1800" noProof="0" dirty="0" smtClean="0"/>
                        <a:t> e.g. 3D CAD models)</a:t>
                      </a:r>
                    </a:p>
                    <a:p>
                      <a:r>
                        <a:rPr lang="en-US" sz="1800" noProof="0" dirty="0" smtClean="0"/>
                        <a:t>(also relates to modeling collaboration)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</a:t>
                      </a:r>
                      <a:r>
                        <a:rPr lang="en-US" baseline="0" noProof="0" dirty="0" smtClean="0"/>
                        <a:t>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2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Finding – relation persistency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1916"/>
              </p:ext>
            </p:extLst>
          </p:nvPr>
        </p:nvGraphicFramePr>
        <p:xfrm>
          <a:off x="431540" y="1401388"/>
          <a:ext cx="82809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Persistency of relations and associations  between models</a:t>
                      </a:r>
                      <a:r>
                        <a:rPr lang="en-US" sz="1800" baseline="0" noProof="0" dirty="0" smtClean="0"/>
                        <a:t> and </a:t>
                      </a:r>
                      <a:r>
                        <a:rPr lang="en-US" sz="1800" noProof="0" dirty="0" smtClean="0"/>
                        <a:t>components over system borders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</a:t>
                      </a:r>
                      <a:r>
                        <a:rPr lang="en-US" baseline="0" noProof="0" dirty="0" smtClean="0"/>
                        <a:t>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5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part 3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Implementation and deployment specific issues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2743066C-536F-4593-BCFF-44402967675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Finding – model consistency, language stability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94540"/>
              </p:ext>
            </p:extLst>
          </p:nvPr>
        </p:nvGraphicFramePr>
        <p:xfrm>
          <a:off x="431540" y="1401388"/>
          <a:ext cx="82809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Model consistency, language stability (from: MBSE assessment)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Unambiguity, Preciseness, Completeness, Compliance with</a:t>
                      </a:r>
                      <a:r>
                        <a:rPr lang="en-US" baseline="0" noProof="0" dirty="0" smtClean="0"/>
                        <a:t> UML </a:t>
                      </a:r>
                      <a:r>
                        <a:rPr lang="en-US" baseline="0" noProof="0" dirty="0" err="1" smtClean="0"/>
                        <a:t>metamodel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7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method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of existing sources</a:t>
            </a:r>
          </a:p>
          <a:p>
            <a:r>
              <a:rPr lang="en-US" sz="2800" dirty="0" smtClean="0"/>
              <a:t>Determination of Categories of issues</a:t>
            </a:r>
          </a:p>
          <a:p>
            <a:pPr lvl="1"/>
            <a:r>
              <a:rPr lang="en-US" sz="2400" dirty="0" smtClean="0"/>
              <a:t>Struggle between MBSE and </a:t>
            </a:r>
            <a:r>
              <a:rPr lang="en-US" sz="2400" dirty="0" err="1" smtClean="0"/>
              <a:t>SysML</a:t>
            </a:r>
            <a:endParaRPr lang="en-US" sz="2400" dirty="0" smtClean="0"/>
          </a:p>
          <a:p>
            <a:r>
              <a:rPr lang="en-US" sz="2800" dirty="0" err="1" smtClean="0"/>
              <a:t>Priorisation</a:t>
            </a:r>
            <a:r>
              <a:rPr lang="en-US" sz="2800" dirty="0" smtClean="0"/>
              <a:t> (future task)</a:t>
            </a:r>
          </a:p>
          <a:p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3061525" y="3844208"/>
            <a:ext cx="3600400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818050" y="3844208"/>
            <a:ext cx="3600400" cy="20882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6805941" y="4564288"/>
            <a:ext cx="1126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SysML</a:t>
            </a:r>
            <a:endParaRPr lang="en-US" sz="28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601585" y="4564288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MBSE</a:t>
            </a:r>
            <a:endParaRPr lang="en-US" sz="2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981535" y="4348843"/>
            <a:ext cx="1636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SysML</a:t>
            </a:r>
            <a:r>
              <a:rPr lang="en-US" sz="2800" b="1" dirty="0" smtClean="0"/>
              <a:t> for</a:t>
            </a:r>
          </a:p>
          <a:p>
            <a:pPr algn="ctr"/>
            <a:r>
              <a:rPr lang="en-US" sz="2800" b="1" dirty="0" smtClean="0"/>
              <a:t>MBSE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464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provision of examples, patterns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09700"/>
              </p:ext>
            </p:extLst>
          </p:nvPr>
        </p:nvGraphicFramePr>
        <p:xfrm>
          <a:off x="431540" y="1401388"/>
          <a:ext cx="82809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Provide more examples/guidance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Ease of Use, Adaptability to domains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SysML1.y, </a:t>
                      </a:r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1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Finding – analysis and simulation capabilities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790380"/>
              </p:ext>
            </p:extLst>
          </p:nvPr>
        </p:nvGraphicFramePr>
        <p:xfrm>
          <a:off x="431540" y="1401388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Increased analysis capabilities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Dynamic (i.e. simulation) and static analysis capabilities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Integration, Completeness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7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part 4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Methodology, Process, Organization specific issues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2743066C-536F-4593-BCFF-44402967675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- culture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69565"/>
              </p:ext>
            </p:extLst>
          </p:nvPr>
        </p:nvGraphicFramePr>
        <p:xfrm>
          <a:off x="431540" y="1401388"/>
          <a:ext cx="82809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smtClean="0"/>
                        <a:t>Culture and general</a:t>
                      </a:r>
                      <a:r>
                        <a:rPr lang="en-US" baseline="0" noProof="0" dirty="0" smtClean="0"/>
                        <a:t> resistance to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/>
                        <a:t>Lack of management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/>
                        <a:t>Lack of perceived value of MBSE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noProof="0" dirty="0" smtClean="0"/>
                        <a:t>… see: MBSE 2012 survey, Q9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Adaptability to Domains, Ease</a:t>
                      </a:r>
                      <a:r>
                        <a:rPr lang="en-US" baseline="0" noProof="0" dirty="0" smtClean="0"/>
                        <a:t> of Use?</a:t>
                      </a:r>
                      <a:endParaRPr lang="en-US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7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Finding – integration into product development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14559"/>
              </p:ext>
            </p:extLst>
          </p:nvPr>
        </p:nvGraphicFramePr>
        <p:xfrm>
          <a:off x="431540" y="1401388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 smtClean="0"/>
                        <a:t>Lack of integration</a:t>
                      </a:r>
                      <a:r>
                        <a:rPr lang="en-US" baseline="0" noProof="0" dirty="0" smtClean="0"/>
                        <a:t> of MBSE in the overall enterprise product development process (PDM/PLM)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Adaptability to Domains, Ease</a:t>
                      </a:r>
                      <a:r>
                        <a:rPr lang="en-US" baseline="0" noProof="0" dirty="0" smtClean="0"/>
                        <a:t> of Use?</a:t>
                      </a:r>
                      <a:endParaRPr lang="en-US" noProof="0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 – MBSE value assessment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76162"/>
              </p:ext>
            </p:extLst>
          </p:nvPr>
        </p:nvGraphicFramePr>
        <p:xfrm>
          <a:off x="431540" y="1401388"/>
          <a:ext cx="82809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A clear value assessment from using </a:t>
                      </a:r>
                      <a:r>
                        <a:rPr lang="en-US" altLang="de-DE" dirty="0" err="1" smtClean="0"/>
                        <a:t>SysML</a:t>
                      </a:r>
                      <a:endParaRPr lang="en-US" altLang="de-DE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SysMLx</a:t>
                      </a:r>
                      <a:r>
                        <a:rPr lang="en-US" noProof="0" dirty="0" smtClean="0"/>
                        <a:t>, 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0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Finding – Certification in an MBSE environment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95052"/>
              </p:ext>
            </p:extLst>
          </p:nvPr>
        </p:nvGraphicFramePr>
        <p:xfrm>
          <a:off x="431540" y="1401388"/>
          <a:ext cx="82809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1811451"/>
                <a:gridCol w="1367831"/>
                <a:gridCol w="961178"/>
              </a:tblGrid>
              <a:tr h="370840"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Evaluation criteria impacted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Category of 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Priority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de-DE" dirty="0" smtClean="0"/>
                        <a:t>MBSE only useful if the full chain including</a:t>
                      </a:r>
                      <a:r>
                        <a:rPr lang="en-US" altLang="de-DE" baseline="0" dirty="0" smtClean="0"/>
                        <a:t>  certification of a product is model-based</a:t>
                      </a:r>
                      <a:endParaRPr lang="en-US" altLang="de-DE" dirty="0" smtClean="0"/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MBSE, Tool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6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55020" y="2333625"/>
            <a:ext cx="2433977" cy="586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000000"/>
                </a:solidFill>
                <a:latin typeface="Frutiger 55 Roman" pitchFamily="34" charset="0"/>
              </a:rPr>
              <a:t>Questions?</a:t>
            </a:r>
            <a:endParaRPr lang="en-US" sz="3200" b="1" dirty="0">
              <a:solidFill>
                <a:srgbClr val="000000"/>
              </a:solidFill>
              <a:latin typeface="Frutiger 55 Roman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3E9424-5A28-409C-8247-A9DAB8A4384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of existing sources for </a:t>
            </a:r>
            <a:r>
              <a:rPr lang="en-US" dirty="0" err="1" smtClean="0"/>
              <a:t>SysML</a:t>
            </a:r>
            <a:r>
              <a:rPr lang="en-US" dirty="0" smtClean="0"/>
              <a:t> adoption issues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2743066C-536F-4593-BCFF-4440296767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existing sources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2009 </a:t>
            </a:r>
            <a:r>
              <a:rPr lang="en-US" dirty="0" err="1" smtClean="0"/>
              <a:t>SysML</a:t>
            </a:r>
            <a:r>
              <a:rPr lang="en-US" dirty="0" smtClean="0"/>
              <a:t> RFI</a:t>
            </a:r>
          </a:p>
          <a:p>
            <a:pPr lvl="1"/>
            <a:r>
              <a:rPr lang="en-US" dirty="0" smtClean="0"/>
              <a:t>RFI Report</a:t>
            </a:r>
          </a:p>
          <a:p>
            <a:pPr lvl="1"/>
            <a:r>
              <a:rPr lang="en-US" dirty="0" smtClean="0"/>
              <a:t>RFI Summary presentation</a:t>
            </a:r>
          </a:p>
          <a:p>
            <a:pPr lvl="1"/>
            <a:r>
              <a:rPr lang="en-US" dirty="0" smtClean="0"/>
              <a:t>Original responses, as available</a:t>
            </a:r>
          </a:p>
          <a:p>
            <a:r>
              <a:rPr lang="en-US" dirty="0" smtClean="0"/>
              <a:t>INCOSE MBSE Survey from 2012</a:t>
            </a:r>
          </a:p>
          <a:p>
            <a:r>
              <a:rPr lang="en-US" dirty="0" smtClean="0"/>
              <a:t>SE DSIG discussions</a:t>
            </a:r>
          </a:p>
          <a:p>
            <a:pPr lvl="1"/>
            <a:r>
              <a:rPr lang="en-US" dirty="0" smtClean="0"/>
              <a:t>Mostly 2013-2014</a:t>
            </a:r>
          </a:p>
          <a:p>
            <a:r>
              <a:rPr lang="en-US" dirty="0" smtClean="0"/>
              <a:t>Other resources and publications:</a:t>
            </a:r>
          </a:p>
          <a:p>
            <a:pPr lvl="1"/>
            <a:r>
              <a:rPr lang="en-US" dirty="0" err="1"/>
              <a:t>GfSE</a:t>
            </a:r>
            <a:r>
              <a:rPr lang="en-US" dirty="0"/>
              <a:t> (German chapter of INCOSE) Workshop on SE – PLM integration (Feb. 2014)</a:t>
            </a:r>
          </a:p>
          <a:p>
            <a:pPr lvl="1"/>
            <a:r>
              <a:rPr lang="en-US" dirty="0" smtClean="0"/>
              <a:t>INCOSE MBSE Workshops 2013, 2014</a:t>
            </a:r>
          </a:p>
          <a:p>
            <a:pPr lvl="1"/>
            <a:r>
              <a:rPr lang="en-US" dirty="0" smtClean="0"/>
              <a:t>Recent papers about </a:t>
            </a:r>
            <a:r>
              <a:rPr lang="en-US" dirty="0" err="1" smtClean="0"/>
              <a:t>SysML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Ferrari, </a:t>
            </a:r>
            <a:r>
              <a:rPr lang="en-US" dirty="0" err="1" smtClean="0"/>
              <a:t>Fantechi</a:t>
            </a:r>
            <a:r>
              <a:rPr lang="en-US" dirty="0" smtClean="0"/>
              <a:t> et al: Adoption of </a:t>
            </a:r>
            <a:r>
              <a:rPr lang="en-US" dirty="0" err="1" smtClean="0"/>
              <a:t>SysML</a:t>
            </a:r>
            <a:r>
              <a:rPr lang="en-US" dirty="0" smtClean="0"/>
              <a:t> by a Railway Signaling Manufacturer</a:t>
            </a:r>
          </a:p>
          <a:p>
            <a:pPr lvl="2"/>
            <a:r>
              <a:rPr lang="en-US" dirty="0" smtClean="0"/>
              <a:t>Graves, </a:t>
            </a:r>
            <a:r>
              <a:rPr lang="en-US" dirty="0" err="1" smtClean="0"/>
              <a:t>Bijan</a:t>
            </a:r>
            <a:r>
              <a:rPr lang="en-US" dirty="0" smtClean="0"/>
              <a:t>: Using formal methods with </a:t>
            </a:r>
            <a:r>
              <a:rPr lang="en-US" dirty="0" err="1" smtClean="0"/>
              <a:t>SysML</a:t>
            </a:r>
            <a:r>
              <a:rPr lang="en-US" dirty="0" smtClean="0"/>
              <a:t> in aerospace design and engineering</a:t>
            </a:r>
          </a:p>
          <a:p>
            <a:pPr lvl="2"/>
            <a:r>
              <a:rPr lang="en-US" dirty="0" smtClean="0"/>
              <a:t>Piques, </a:t>
            </a:r>
            <a:r>
              <a:rPr lang="en-US" dirty="0" err="1" smtClean="0"/>
              <a:t>Andrianarison</a:t>
            </a:r>
            <a:r>
              <a:rPr lang="en-US" dirty="0" smtClean="0"/>
              <a:t>: </a:t>
            </a:r>
            <a:r>
              <a:rPr lang="en-US" dirty="0" err="1" smtClean="0"/>
              <a:t>SysML</a:t>
            </a:r>
            <a:r>
              <a:rPr lang="en-US" dirty="0" smtClean="0"/>
              <a:t> for embedded automotive Systems: lessons learned</a:t>
            </a:r>
          </a:p>
          <a:p>
            <a:pPr lvl="2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RFI Report – most relevant questions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Question 4: Value of diagram types and associated modeling concepts</a:t>
            </a:r>
          </a:p>
          <a:p>
            <a:pPr marL="0" indent="0">
              <a:buNone/>
            </a:pPr>
            <a:r>
              <a:rPr lang="en-US" sz="1600" b="1" dirty="0" smtClean="0"/>
              <a:t>Question 5: Issues regarding diagram types and associated modeling concepts?</a:t>
            </a:r>
          </a:p>
          <a:p>
            <a:pPr marL="0" indent="0">
              <a:buNone/>
            </a:pPr>
            <a:r>
              <a:rPr lang="en-US" sz="1600" b="1" dirty="0" smtClean="0"/>
              <a:t>Question 6: What part(s) of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were hardest for your stakeholders to understand?</a:t>
            </a:r>
          </a:p>
          <a:p>
            <a:pPr marL="0" indent="0">
              <a:buNone/>
            </a:pPr>
            <a:r>
              <a:rPr lang="en-US" sz="1600" b="1" dirty="0" smtClean="0"/>
              <a:t>Question 8: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language effectiveness – open ended responses</a:t>
            </a:r>
          </a:p>
          <a:p>
            <a:pPr marL="0" indent="0">
              <a:buNone/>
            </a:pPr>
            <a:r>
              <a:rPr lang="en-US" sz="1600" b="1" dirty="0" smtClean="0"/>
              <a:t>Question 9: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- Precision</a:t>
            </a:r>
          </a:p>
          <a:p>
            <a:pPr marL="0" indent="0">
              <a:buNone/>
            </a:pPr>
            <a:r>
              <a:rPr lang="en-US" sz="1600" b="1" dirty="0" smtClean="0"/>
              <a:t>Question 10: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- Ease of use</a:t>
            </a:r>
          </a:p>
          <a:p>
            <a:pPr marL="0" indent="0">
              <a:buNone/>
            </a:pPr>
            <a:r>
              <a:rPr lang="en-US" sz="1600" b="1" dirty="0" smtClean="0"/>
              <a:t>Question 11: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-  Integration</a:t>
            </a:r>
          </a:p>
          <a:p>
            <a:pPr marL="0" indent="0">
              <a:buNone/>
            </a:pPr>
            <a:r>
              <a:rPr lang="en-US" sz="1600" b="1" dirty="0" smtClean="0"/>
              <a:t>Question 12: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- Tool implementation complexity</a:t>
            </a:r>
          </a:p>
          <a:p>
            <a:pPr marL="0" indent="0">
              <a:buNone/>
            </a:pPr>
            <a:r>
              <a:rPr lang="en-US" sz="1600" b="1" dirty="0" smtClean="0"/>
              <a:t>Question 13: Other measures you would use to assess the effectiveness of </a:t>
            </a:r>
            <a:r>
              <a:rPr lang="en-US" sz="1600" b="1" dirty="0" err="1" smtClean="0"/>
              <a:t>SysML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Question 14: What additional capabilities or features are desired of the language?</a:t>
            </a:r>
          </a:p>
          <a:p>
            <a:pPr marL="0" indent="0">
              <a:buNone/>
            </a:pPr>
            <a:r>
              <a:rPr lang="en-US" sz="1600" b="1" dirty="0" smtClean="0"/>
              <a:t>Question 16: Identify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specification changes you recommend and why?</a:t>
            </a:r>
          </a:p>
          <a:p>
            <a:pPr marL="0" indent="0">
              <a:buNone/>
            </a:pPr>
            <a:r>
              <a:rPr lang="en-US" sz="1600" b="1" dirty="0" smtClean="0"/>
              <a:t>Question 18: Most critical changes to enhance adoption of </a:t>
            </a:r>
            <a:r>
              <a:rPr lang="en-US" sz="1600" b="1" dirty="0" err="1" smtClean="0"/>
              <a:t>SysML</a:t>
            </a:r>
            <a:r>
              <a:rPr lang="en-US" sz="1600" b="1" dirty="0" smtClean="0"/>
              <a:t> and MBSE?</a:t>
            </a:r>
          </a:p>
          <a:p>
            <a:pPr marL="0" indent="0">
              <a:buNone/>
            </a:pPr>
            <a:r>
              <a:rPr lang="en-US" sz="1600" b="1" dirty="0" smtClean="0"/>
              <a:t>Question 39: What were your primary tool issues, if any?</a:t>
            </a:r>
          </a:p>
          <a:p>
            <a:pPr marL="0" indent="0">
              <a:buNone/>
            </a:pPr>
            <a:r>
              <a:rPr lang="en-US" sz="1600" b="1" dirty="0" smtClean="0"/>
              <a:t>Question 54: What were the primary training issues?</a:t>
            </a:r>
          </a:p>
          <a:p>
            <a:pPr marL="0" indent="0">
              <a:buNone/>
            </a:pPr>
            <a:r>
              <a:rPr lang="en-US" sz="1600" b="1" dirty="0" smtClean="0"/>
              <a:t>Question 55: What level of benefit did MBSE bring to your project?</a:t>
            </a:r>
          </a:p>
          <a:p>
            <a:pPr marL="0" indent="0">
              <a:buNone/>
            </a:pPr>
            <a:r>
              <a:rPr lang="en-US" sz="1600" b="1" dirty="0" smtClean="0"/>
              <a:t>Question 56: How were modeling results perceived by the project stakeholders?</a:t>
            </a:r>
            <a:endParaRPr lang="en-US" sz="16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MBSE Survey 2012: Question 9</a:t>
            </a:r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5791200" y="6405563"/>
            <a:ext cx="30448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D6BCA1-D2AE-4901-BD19-BFF75CBC7CE0}" type="datetime1">
              <a:rPr lang="en-US" altLang="de-DE" smtClean="0">
                <a:solidFill>
                  <a:srgbClr val="FFFFFF"/>
                </a:solidFill>
              </a:rPr>
              <a:pPr eaLnBrk="1" hangingPunct="1"/>
              <a:t>6/17/2014</a:t>
            </a:fld>
            <a:endParaRPr lang="en-US" altLang="de-DE" smtClean="0">
              <a:solidFill>
                <a:srgbClr val="FFFFFF"/>
              </a:solidFill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04800" y="6340475"/>
            <a:ext cx="4572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7C28F5-53E2-4445-BCA2-CDAC0ACF05F9}" type="slidenum">
              <a:rPr lang="en-US" altLang="de-DE" smtClean="0">
                <a:solidFill>
                  <a:schemeClr val="bg1"/>
                </a:solidFill>
              </a:rPr>
              <a:pPr eaLnBrk="1" hangingPunct="1"/>
              <a:t>7</a:t>
            </a:fld>
            <a:endParaRPr lang="en-US" altLang="de-DE" smtClean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872716"/>
            <a:ext cx="8456613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2807804" y="5877272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hlinkClick r:id="rId3"/>
              </a:rPr>
              <a:t>Source: http</a:t>
            </a:r>
            <a:r>
              <a:rPr lang="en-US" sz="1400" u="sng" dirty="0">
                <a:hlinkClick r:id="rId3"/>
              </a:rPr>
              <a:t>://www.omgwiki.org/MBSE/doku.php?id=mbse:incose_mbse_is_2012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012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SE-DSIG MBSE </a:t>
            </a:r>
            <a:r>
              <a:rPr lang="de-DE" dirty="0" err="1" smtClean="0"/>
              <a:t>Adoptions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de-DE" b="1" dirty="0"/>
              <a:t>More focus on mechanical engineering</a:t>
            </a:r>
          </a:p>
          <a:p>
            <a:r>
              <a:rPr lang="en-US" altLang="de-DE" b="1" dirty="0"/>
              <a:t>Provide more examples/guidance</a:t>
            </a:r>
          </a:p>
          <a:p>
            <a:r>
              <a:rPr lang="en-US" altLang="de-DE" b="1" dirty="0"/>
              <a:t>Availability of libraries of reusable models</a:t>
            </a:r>
          </a:p>
          <a:p>
            <a:r>
              <a:rPr lang="en-US" altLang="de-DE" b="1" dirty="0"/>
              <a:t>Availability of patterns</a:t>
            </a:r>
          </a:p>
          <a:p>
            <a:r>
              <a:rPr lang="en-US" altLang="de-DE" b="1" dirty="0"/>
              <a:t>Language stability</a:t>
            </a:r>
          </a:p>
          <a:p>
            <a:r>
              <a:rPr lang="en-US" altLang="de-DE" b="1" dirty="0"/>
              <a:t>Increased analysis capabilities</a:t>
            </a:r>
          </a:p>
          <a:p>
            <a:r>
              <a:rPr lang="en-US" altLang="de-DE" b="1" dirty="0"/>
              <a:t>A clear value assessment from using </a:t>
            </a:r>
            <a:r>
              <a:rPr lang="en-US" altLang="de-DE" b="1" dirty="0" err="1"/>
              <a:t>SysML</a:t>
            </a:r>
            <a:endParaRPr lang="en-US" altLang="de-DE" b="1" dirty="0"/>
          </a:p>
          <a:p>
            <a:r>
              <a:rPr lang="en-US" altLang="de-DE" b="1" dirty="0"/>
              <a:t>Model consistency</a:t>
            </a:r>
          </a:p>
          <a:p>
            <a:r>
              <a:rPr lang="en-US" altLang="de-DE" b="1" dirty="0"/>
              <a:t>Domain specific icons</a:t>
            </a:r>
          </a:p>
          <a:p>
            <a:r>
              <a:rPr lang="en-US" altLang="de-DE" b="1" dirty="0"/>
              <a:t>Support for continuum of models that support early concepts and more detailed formal models </a:t>
            </a:r>
          </a:p>
          <a:p>
            <a:r>
              <a:rPr lang="en-US" altLang="de-DE" b="1" dirty="0"/>
              <a:t>Agility of modeling</a:t>
            </a:r>
          </a:p>
          <a:p>
            <a:r>
              <a:rPr lang="en-US" altLang="de-DE" b="1" dirty="0"/>
              <a:t>Dynamic (i.e. simulation) and static analysis capabilities</a:t>
            </a:r>
          </a:p>
          <a:p>
            <a:r>
              <a:rPr lang="en-US" altLang="de-DE" b="1" dirty="0"/>
              <a:t>Capture of trade studies</a:t>
            </a:r>
          </a:p>
          <a:p>
            <a:r>
              <a:rPr lang="en-US" altLang="de-DE" b="1" dirty="0"/>
              <a:t>Reduce the number of ways things can be modeled. This is a source of confusion to modelers</a:t>
            </a:r>
          </a:p>
          <a:p>
            <a:r>
              <a:rPr lang="en-US" altLang="de-DE" b="1" dirty="0"/>
              <a:t>Ability to represent model in textual form</a:t>
            </a:r>
          </a:p>
          <a:p>
            <a:r>
              <a:rPr lang="en-US" altLang="de-DE" b="1" dirty="0"/>
              <a:t>Better handling of large number of requirements </a:t>
            </a:r>
          </a:p>
          <a:p>
            <a:r>
              <a:rPr lang="en-US" altLang="de-DE" b="1" dirty="0"/>
              <a:t>FMEA capabilities</a:t>
            </a:r>
          </a:p>
          <a:p>
            <a:r>
              <a:rPr lang="en-US" altLang="de-DE" b="1" dirty="0"/>
              <a:t>Consider industries which are not highly regulated</a:t>
            </a:r>
          </a:p>
          <a:p>
            <a:r>
              <a:rPr lang="en-US" altLang="de-DE" b="1" dirty="0"/>
              <a:t>Consider how to model humans</a:t>
            </a:r>
          </a:p>
          <a:p>
            <a:r>
              <a:rPr lang="en-US" altLang="de-DE" b="1" dirty="0"/>
              <a:t>Make the model invisible (transparent) to support other discipline engineers </a:t>
            </a:r>
          </a:p>
          <a:p>
            <a:r>
              <a:rPr lang="en-US" altLang="de-DE" b="1" dirty="0"/>
              <a:t>MDA for </a:t>
            </a:r>
            <a:r>
              <a:rPr lang="en-US" altLang="de-DE" b="1" dirty="0" err="1" smtClean="0"/>
              <a:t>SysML</a:t>
            </a:r>
            <a:endParaRPr lang="en-US" altLang="de-DE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 smtClean="0"/>
              <a:t>Source: </a:t>
            </a:r>
            <a:r>
              <a:rPr lang="en-US" dirty="0" err="1"/>
              <a:t>SysML</a:t>
            </a:r>
            <a:r>
              <a:rPr lang="en-US" dirty="0"/>
              <a:t> Assessment &amp; Roadmap </a:t>
            </a:r>
            <a:r>
              <a:rPr lang="en-US" dirty="0" smtClean="0"/>
              <a:t>Approach / SE </a:t>
            </a:r>
            <a:r>
              <a:rPr lang="en-US" dirty="0"/>
              <a:t>DSIG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2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Huge amount of resources</a:t>
            </a:r>
          </a:p>
          <a:p>
            <a:r>
              <a:rPr lang="en-US" sz="2400" dirty="0" smtClean="0"/>
              <a:t>Undocumented redundancy of aggregated information</a:t>
            </a:r>
          </a:p>
          <a:p>
            <a:r>
              <a:rPr lang="en-US" sz="2400" dirty="0" smtClean="0"/>
              <a:t>Lost context in RFI report and the </a:t>
            </a:r>
            <a:r>
              <a:rPr lang="en-US" sz="2400" dirty="0" err="1" smtClean="0"/>
              <a:t>SysML</a:t>
            </a:r>
            <a:r>
              <a:rPr lang="en-US" sz="2400" dirty="0" smtClean="0"/>
              <a:t> assessment summary</a:t>
            </a:r>
          </a:p>
          <a:p>
            <a:pPr lvl="1"/>
            <a:r>
              <a:rPr lang="en-US" sz="2000" dirty="0" smtClean="0"/>
              <a:t>At least keep track from answers to originator</a:t>
            </a:r>
          </a:p>
          <a:p>
            <a:r>
              <a:rPr lang="en-US" sz="2400" dirty="0" smtClean="0"/>
              <a:t>Finding a structure to present the adoption issues</a:t>
            </a:r>
          </a:p>
          <a:p>
            <a:pPr lvl="1"/>
            <a:r>
              <a:rPr lang="en-US" sz="2000" dirty="0" smtClean="0"/>
              <a:t>Classification</a:t>
            </a:r>
          </a:p>
          <a:p>
            <a:pPr lvl="1"/>
            <a:r>
              <a:rPr lang="en-US" sz="2000" dirty="0" smtClean="0"/>
              <a:t>Illustrate interrelations between issues</a:t>
            </a:r>
          </a:p>
          <a:p>
            <a:r>
              <a:rPr lang="en-US" sz="2400" dirty="0" smtClean="0"/>
              <a:t>Are we talking about MBSE or </a:t>
            </a:r>
            <a:r>
              <a:rPr lang="en-US" sz="2400" dirty="0" err="1" smtClean="0"/>
              <a:t>SysML</a:t>
            </a:r>
            <a:r>
              <a:rPr lang="en-US" sz="2400" dirty="0" smtClean="0"/>
              <a:t> adoption issues?</a:t>
            </a:r>
          </a:p>
          <a:p>
            <a:r>
              <a:rPr lang="en-US" sz="2400" dirty="0" smtClean="0"/>
              <a:t>Comprehension of some highly aggregated adoption issues (e.g. “MDA for </a:t>
            </a:r>
            <a:r>
              <a:rPr lang="en-US" sz="2400" dirty="0" err="1" smtClean="0"/>
              <a:t>SysML</a:t>
            </a:r>
            <a:r>
              <a:rPr lang="en-US" sz="2400" dirty="0" smtClean="0"/>
              <a:t>”)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1705</Words>
  <Application>Microsoft Office PowerPoint</Application>
  <PresentationFormat>Bildschirmpräsentation (4:3)</PresentationFormat>
  <Paragraphs>362</Paragraphs>
  <Slides>37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Larissa-Design</vt:lpstr>
      <vt:lpstr>MBSE / SysML adoption issues</vt:lpstr>
      <vt:lpstr>Outline</vt:lpstr>
      <vt:lpstr>Assessment method</vt:lpstr>
      <vt:lpstr>What has been done </vt:lpstr>
      <vt:lpstr>Review of existing sources</vt:lpstr>
      <vt:lpstr>2009 RFI Report – most relevant questions</vt:lpstr>
      <vt:lpstr>MBSE Survey 2012: Question 9</vt:lpstr>
      <vt:lpstr>SE-DSIG MBSE Adoptions issues</vt:lpstr>
      <vt:lpstr>Difficulties</vt:lpstr>
      <vt:lpstr>Categorisation / Classification</vt:lpstr>
      <vt:lpstr>Alternative ways of categorization</vt:lpstr>
      <vt:lpstr>Adoption issues categorization</vt:lpstr>
      <vt:lpstr>Action categories</vt:lpstr>
      <vt:lpstr>Evaluation Criteria</vt:lpstr>
      <vt:lpstr>Conclusion</vt:lpstr>
      <vt:lpstr>Conclusion and future assessment effort</vt:lpstr>
      <vt:lpstr>Key Findings part 1</vt:lpstr>
      <vt:lpstr>Key Finding – time models</vt:lpstr>
      <vt:lpstr>Key Finding – learning curve</vt:lpstr>
      <vt:lpstr>Key Finding – support for domain modeling</vt:lpstr>
      <vt:lpstr>Key Finding – diagram and constructs issues</vt:lpstr>
      <vt:lpstr>Key Findings part 2</vt:lpstr>
      <vt:lpstr>Key Finding – model integration</vt:lpstr>
      <vt:lpstr>Key Finding – requirement mgmt. interface</vt:lpstr>
      <vt:lpstr>Key Finding – modeling collaboration</vt:lpstr>
      <vt:lpstr>Key Finding – concept for model assemblies</vt:lpstr>
      <vt:lpstr>Key Finding – relation persistency</vt:lpstr>
      <vt:lpstr>Key Findings part 3</vt:lpstr>
      <vt:lpstr>Key Finding – model consistency, language stability</vt:lpstr>
      <vt:lpstr>Key Finding – provision of examples, patterns</vt:lpstr>
      <vt:lpstr>Key Finding – analysis and simulation capabilities</vt:lpstr>
      <vt:lpstr>Key Findings part 4</vt:lpstr>
      <vt:lpstr>Key Finding - culture</vt:lpstr>
      <vt:lpstr>Key Finding – integration into product development</vt:lpstr>
      <vt:lpstr>Key Finding – MBSE value assessment</vt:lpstr>
      <vt:lpstr>Key Finding – Certification in an MBSE environment</vt:lpstr>
      <vt:lpstr>PowerPoint-Präsentation</vt:lpstr>
    </vt:vector>
  </TitlesOfParts>
  <Company>fhg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lee2</dc:creator>
  <cp:lastModifiedBy>Uwe Kaufmann</cp:lastModifiedBy>
  <cp:revision>338</cp:revision>
  <cp:lastPrinted>2013-06-17T20:36:26Z</cp:lastPrinted>
  <dcterms:created xsi:type="dcterms:W3CDTF">2009-08-28T08:15:46Z</dcterms:created>
  <dcterms:modified xsi:type="dcterms:W3CDTF">2014-06-17T20:53:54Z</dcterms:modified>
</cp:coreProperties>
</file>