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72" r:id="rId2"/>
    <p:sldId id="274" r:id="rId3"/>
    <p:sldId id="257" r:id="rId4"/>
    <p:sldId id="269" r:id="rId5"/>
    <p:sldId id="271" r:id="rId6"/>
    <p:sldId id="260" r:id="rId7"/>
    <p:sldId id="263" r:id="rId8"/>
    <p:sldId id="258" r:id="rId9"/>
    <p:sldId id="266" r:id="rId10"/>
    <p:sldId id="270" r:id="rId11"/>
    <p:sldId id="273" r:id="rId12"/>
    <p:sldId id="268" r:id="rId13"/>
    <p:sldId id="26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4"/>
    <p:restoredTop sz="94620"/>
  </p:normalViewPr>
  <p:slideViewPr>
    <p:cSldViewPr snapToGrid="0" snapToObjects="1">
      <p:cViewPr varScale="1">
        <p:scale>
          <a:sx n="214" d="100"/>
          <a:sy n="214" d="100"/>
        </p:scale>
        <p:origin x="1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51A3-9A11-7841-A108-7693750D9B35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20CB-AA44-5A4B-922A-B1BAB92E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0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SysML 2.0 Interface Concepts Modeling Core Team 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58503"/>
          </a:xfrm>
        </p:spPr>
        <p:txBody>
          <a:bodyPr>
            <a:noAutofit/>
          </a:bodyPr>
          <a:lstStyle/>
          <a:p>
            <a:r>
              <a:rPr lang="en-US" dirty="0" smtClean="0"/>
              <a:t>Marc Sarrel, Jet Propulsion Laboratory, California Institute of Technology</a:t>
            </a:r>
          </a:p>
          <a:p>
            <a:r>
              <a:rPr lang="en-US" dirty="0" smtClean="0"/>
              <a:t>Steve Hetfield, BAE Systems, Inc.</a:t>
            </a:r>
          </a:p>
          <a:p>
            <a:r>
              <a:rPr lang="en-US" dirty="0" smtClean="0"/>
              <a:t>2016-12-08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2711" y="6282267"/>
            <a:ext cx="796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2016 California Institute of Technology. Government sponsorship acknowledged.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32" y="207183"/>
            <a:ext cx="2460147" cy="1079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4" y="5217458"/>
            <a:ext cx="1120676" cy="929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31" y="5516258"/>
            <a:ext cx="3313432" cy="5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Fig%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0" y="2108029"/>
            <a:ext cx="9989139" cy="32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000951" y="4308113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7066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01195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23227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8481" y="3900844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3147" y="3908003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64066" y="4948719"/>
            <a:ext cx="2137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Item Specification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7" y="1026506"/>
            <a:ext cx="8835242" cy="53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9478" y="5118065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Exchange Agreement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299" y="1402631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RFC 793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27" y="4581034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Component Behavior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03416" y="1717547"/>
            <a:ext cx="1325088" cy="39989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03417" y="1717547"/>
            <a:ext cx="1538843" cy="78896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30893" y="1717547"/>
            <a:ext cx="1244172" cy="106127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30893" y="1717547"/>
            <a:ext cx="1143232" cy="217145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130893" y="1717547"/>
            <a:ext cx="1078907" cy="34097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30893" y="1717547"/>
            <a:ext cx="4682078" cy="29375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130893" y="1717547"/>
            <a:ext cx="4965107" cy="20766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723" y="2545788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120270" y="1701224"/>
            <a:ext cx="2351662" cy="19902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152659" y="1739317"/>
            <a:ext cx="3679462" cy="196659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2390" y="650557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Component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720" y="2914900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Interface Connector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1" y="409305"/>
            <a:ext cx="9950253" cy="6344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655733" y="5322711"/>
            <a:ext cx="5645" cy="6039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55733" y="4314250"/>
            <a:ext cx="5646" cy="100846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55733" y="364397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8555" y="299288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655733" y="2465241"/>
            <a:ext cx="2" cy="5195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5733" y="2096948"/>
            <a:ext cx="1" cy="38747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299789" y="3686726"/>
            <a:ext cx="2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Realizes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Black Box End-to-End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6" y="2070535"/>
            <a:ext cx="11784885" cy="43512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3175" y="2701198"/>
            <a:ext cx="378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«Over</a:t>
            </a:r>
            <a:r>
              <a:rPr lang="en-US" smtClean="0">
                <a:solidFill>
                  <a:srgbClr val="FF0000"/>
                </a:solidFill>
              </a:rPr>
              <a:t>» may be replaced by «Realizes»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15316" t="23734" r="9281" b="18299"/>
          <a:stretch/>
        </p:blipFill>
        <p:spPr>
          <a:xfrm>
            <a:off x="1366345" y="365125"/>
            <a:ext cx="8167518" cy="62787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 for </a:t>
            </a:r>
            <a:r>
              <a:rPr lang="en-US" smtClean="0"/>
              <a:t>Interface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information captured in the model includes equivalent  information that is generally contained in an interface specification document and interface design document (e.g. IRS, IDD, ICD, ...)</a:t>
            </a:r>
          </a:p>
          <a:p>
            <a:pPr lvl="0"/>
            <a:r>
              <a:rPr lang="en-US" dirty="0"/>
              <a:t>The interface concepts are consistent with the behavior, structure, and other concepts of the language</a:t>
            </a:r>
          </a:p>
          <a:p>
            <a:pPr lvl="0"/>
            <a:r>
              <a:rPr lang="en-US" dirty="0"/>
              <a:t>The concepts of interface specification and interface realization are distinct such that the model can clearly capture how interface specifications can be realized.</a:t>
            </a:r>
          </a:p>
          <a:p>
            <a:pPr lvl="0"/>
            <a:r>
              <a:rPr lang="en-US" dirty="0"/>
              <a:t>Ensure a consistent approach to model a diverse range of interfaces (e.g. electrical, mechanical, software, user IF), and include the ability to model Modelica-like physical interface concepts and flow based concepts</a:t>
            </a:r>
          </a:p>
          <a:p>
            <a:pPr lvl="0"/>
            <a:r>
              <a:rPr lang="en-US" dirty="0"/>
              <a:t>Ensure ability to support nested interfaces and reusable interfaces </a:t>
            </a:r>
          </a:p>
          <a:p>
            <a:pPr lvl="0"/>
            <a:r>
              <a:rPr lang="en-US" dirty="0"/>
              <a:t>Ensure the ability to readily model different interface viewpoints that address a broad range of interface concerns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Elaborate Interface Concept Model in context of Structure WG</a:t>
            </a:r>
          </a:p>
          <a:p>
            <a:r>
              <a:rPr lang="en-US" dirty="0" smtClean="0"/>
              <a:t>Incorporate concepts from prior interface modeling work</a:t>
            </a:r>
          </a:p>
          <a:p>
            <a:endParaRPr lang="en-US" dirty="0" smtClean="0"/>
          </a:p>
          <a:p>
            <a:r>
              <a:rPr lang="en-US" dirty="0" smtClean="0"/>
              <a:t>From interface needs document there are three orthogonal dimensions</a:t>
            </a:r>
          </a:p>
          <a:p>
            <a:pPr lvl="1"/>
            <a:r>
              <a:rPr lang="en-US" dirty="0"/>
              <a:t>Interface Definition vs Interface Usage </a:t>
            </a:r>
            <a:r>
              <a:rPr lang="en-US" dirty="0">
                <a:solidFill>
                  <a:srgbClr val="FF0000"/>
                </a:solidFill>
              </a:rPr>
              <a:t>(NEW)</a:t>
            </a:r>
          </a:p>
          <a:p>
            <a:pPr lvl="1"/>
            <a:r>
              <a:rPr lang="en-US" dirty="0" smtClean="0"/>
              <a:t>Interface Specification vs Realization</a:t>
            </a:r>
          </a:p>
          <a:p>
            <a:pPr lvl="1"/>
            <a:r>
              <a:rPr lang="en-US" dirty="0" smtClean="0"/>
              <a:t>Interface Layers (e.g. OSI protocol layers)</a:t>
            </a:r>
          </a:p>
          <a:p>
            <a:pPr lvl="1"/>
            <a:r>
              <a:rPr lang="en-US" dirty="0" smtClean="0"/>
              <a:t>Levels of Abstraction (e.g. showing and hiding detail and intermediate systems)</a:t>
            </a:r>
          </a:p>
          <a:p>
            <a:endParaRPr lang="en-US" dirty="0" smtClean="0"/>
          </a:p>
          <a:p>
            <a:r>
              <a:rPr lang="en-US" dirty="0" smtClean="0"/>
              <a:t>Will address first three.</a:t>
            </a:r>
          </a:p>
          <a:p>
            <a:r>
              <a:rPr lang="en-US" dirty="0" smtClean="0"/>
              <a:t>Assume that Levels of Abstraction is handled by Visualization and Model Construction groups.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the definition of an interface to include:</a:t>
            </a:r>
          </a:p>
          <a:p>
            <a:pPr lvl="1"/>
            <a:r>
              <a:rPr lang="en-US" dirty="0" smtClean="0"/>
              <a:t>The things on either end</a:t>
            </a:r>
          </a:p>
          <a:p>
            <a:pPr lvl="1"/>
            <a:r>
              <a:rPr lang="en-US" dirty="0" smtClean="0"/>
              <a:t>The connection between them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This applies both for the Interface Definition and the Interface Usage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07089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End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71240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End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67368" y="3890803"/>
            <a:ext cx="3370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5877" y="3521471"/>
            <a:ext cx="215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Interface Connection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8" y="1319839"/>
            <a:ext cx="8014447" cy="5515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Concept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76645" y="5042656"/>
            <a:ext cx="166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John Watson’s Interface Needs 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9"/>
          <a:stretch/>
        </p:blipFill>
        <p:spPr>
          <a:xfrm>
            <a:off x="61370" y="184108"/>
            <a:ext cx="6032500" cy="5891327"/>
          </a:xfrm>
          <a:prstGeom prst="rect">
            <a:avLst/>
          </a:prstGeom>
        </p:spPr>
      </p:pic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 rot="16200000">
            <a:off x="8341843" y="-1194598"/>
            <a:ext cx="1215620" cy="4242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Interface Concept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5"/>
          <a:stretch/>
        </p:blipFill>
        <p:spPr>
          <a:xfrm>
            <a:off x="6112281" y="2458999"/>
            <a:ext cx="6032500" cy="318389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Pattern simplified 3.graffl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" y="1629104"/>
            <a:ext cx="10992853" cy="3626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vs Realization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2" y="1407958"/>
            <a:ext cx="5397700" cy="522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09" y="1405577"/>
            <a:ext cx="5306891" cy="52278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4017" y="2711280"/>
            <a:ext cx="123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Definition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2652" y="5414937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Usage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305" y="280831"/>
            <a:ext cx="443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Have changed concept model in this area.  No longer have separate concepts for specification and realization.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3712" y="4882538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Usage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882" y="1503024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Definition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6590" y="1470806"/>
            <a:ext cx="146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0334" y="2600863"/>
            <a:ext cx="86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4158" y="2530791"/>
            <a:ext cx="146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Participant /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0265" y="4161207"/>
            <a:ext cx="102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End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9247" y="3575661"/>
            <a:ext cx="108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Participant /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774" y="3065223"/>
            <a:ext cx="134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Medium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9096" y="4567340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760" y="3667995"/>
            <a:ext cx="105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Item Specification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1760" y="5662181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9144" y="4959482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1927" y="2909363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8779" y="6009265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6750" y="5332598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1" y="409305"/>
            <a:ext cx="9950253" cy="6344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43580" y="2306357"/>
            <a:ext cx="9632580" cy="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8408" y="1325397"/>
            <a:ext cx="236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Specification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478" y="2992889"/>
            <a:ext cx="2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Realization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655733" y="5322711"/>
            <a:ext cx="5645" cy="6039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55733" y="4314250"/>
            <a:ext cx="5646" cy="100846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55733" y="364397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8555" y="299288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655733" y="2465241"/>
            <a:ext cx="2" cy="5195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5733" y="2096948"/>
            <a:ext cx="1" cy="38747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299789" y="3686726"/>
            <a:ext cx="2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Realizes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2016-12-08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1"/>
    </p:bldLst>
  </p:timing>
</p:sld>
</file>

<file path=ppt/theme/theme1.xml><?xml version="1.0" encoding="utf-8"?>
<a:theme xmlns:a="http://schemas.openxmlformats.org/drawingml/2006/main" name="M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Theme" id="{8B18B147-D8DF-5F4E-9E30-E846E4D1C933}" vid="{06C5FC8D-8619-CE48-9A13-CDEFE0D0F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311</TotalTime>
  <Words>426</Words>
  <Application>Microsoft Macintosh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My Theme</vt:lpstr>
      <vt:lpstr>SysML 2.0 Interface Concepts Modeling Core Team Status Update</vt:lpstr>
      <vt:lpstr>Primary Goals for Interface Modeling</vt:lpstr>
      <vt:lpstr>Context</vt:lpstr>
      <vt:lpstr>Definition of Interface</vt:lpstr>
      <vt:lpstr>Interface Concept Model</vt:lpstr>
      <vt:lpstr>Updated Interface Concept Model</vt:lpstr>
      <vt:lpstr>PowerPoint Presentation</vt:lpstr>
      <vt:lpstr>Specification vs Realization</vt:lpstr>
      <vt:lpstr>PowerPoint Presentation</vt:lpstr>
      <vt:lpstr>PowerPoint Presentation</vt:lpstr>
      <vt:lpstr>PowerPoint Presentation</vt:lpstr>
      <vt:lpstr>PowerPoint Presentation</vt:lpstr>
      <vt:lpstr>Interface Layers</vt:lpstr>
      <vt:lpstr>Levels of Abstraction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Concepts</dc:title>
  <dc:creator>Marc Sarrel</dc:creator>
  <cp:lastModifiedBy>Marc Sarrel</cp:lastModifiedBy>
  <cp:revision>36</cp:revision>
  <cp:lastPrinted>2016-12-08T18:57:17Z</cp:lastPrinted>
  <dcterms:created xsi:type="dcterms:W3CDTF">2016-11-29T17:45:08Z</dcterms:created>
  <dcterms:modified xsi:type="dcterms:W3CDTF">2016-12-08T22:07:06Z</dcterms:modified>
</cp:coreProperties>
</file>