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72" r:id="rId4"/>
    <p:sldId id="275" r:id="rId5"/>
    <p:sldId id="276" r:id="rId6"/>
    <p:sldId id="277" r:id="rId7"/>
    <p:sldId id="273" r:id="rId8"/>
    <p:sldId id="278" r:id="rId9"/>
    <p:sldId id="269" r:id="rId10"/>
    <p:sldId id="264" r:id="rId11"/>
    <p:sldId id="262" r:id="rId12"/>
    <p:sldId id="265" r:id="rId13"/>
    <p:sldId id="266" r:id="rId14"/>
    <p:sldId id="274" r:id="rId15"/>
    <p:sldId id="257" r:id="rId16"/>
    <p:sldId id="258" r:id="rId17"/>
    <p:sldId id="259" r:id="rId18"/>
    <p:sldId id="268" r:id="rId19"/>
    <p:sldId id="27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Verification Concepts for </a:t>
            </a:r>
            <a:r>
              <a:rPr lang="en-US" dirty="0" err="1" smtClean="0"/>
              <a:t>SysmL</a:t>
            </a:r>
            <a:r>
              <a:rPr lang="en-US" dirty="0" smtClean="0"/>
              <a:t> v2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Haines, Boeing</a:t>
            </a:r>
          </a:p>
          <a:p>
            <a:r>
              <a:rPr lang="en-US" dirty="0" smtClean="0"/>
              <a:t>Brian Selvy, LSST</a:t>
            </a:r>
          </a:p>
          <a:p>
            <a:r>
              <a:rPr lang="en-US" dirty="0" smtClean="0"/>
              <a:t>12/21/16 </a:t>
            </a:r>
            <a:r>
              <a:rPr lang="en-US" dirty="0" smtClean="0"/>
              <a:t>revision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92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3081" y="543696"/>
            <a:ext cx="11137557" cy="61498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426" y="62553"/>
            <a:ext cx="8588375" cy="5683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AIV Pattern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666" y="1054100"/>
            <a:ext cx="8117893" cy="5435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89230" y="1147566"/>
            <a:ext cx="1140643" cy="10583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39830" y="839788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Input Objects</a:t>
            </a:r>
          </a:p>
        </p:txBody>
      </p:sp>
      <p:sp>
        <p:nvSpPr>
          <p:cNvPr id="7" name="Rectangle 6"/>
          <p:cNvSpPr/>
          <p:nvPr/>
        </p:nvSpPr>
        <p:spPr>
          <a:xfrm>
            <a:off x="3646602" y="2099883"/>
            <a:ext cx="1421876" cy="11712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05017" y="793056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Output Objects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37819" y="3281166"/>
            <a:ext cx="1821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Transformation</a:t>
            </a:r>
          </a:p>
          <a:p>
            <a:r>
              <a:rPr lang="en-US" i="1" dirty="0">
                <a:solidFill>
                  <a:srgbClr val="FF0000"/>
                </a:solidFill>
              </a:rPr>
              <a:t>Processes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54416" y="1132692"/>
            <a:ext cx="1140643" cy="10583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949279" y="846071"/>
            <a:ext cx="1664436" cy="10583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13715" y="1147566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Verification</a:t>
            </a:r>
          </a:p>
          <a:p>
            <a:r>
              <a:rPr lang="en-US" i="1" dirty="0">
                <a:solidFill>
                  <a:srgbClr val="FF0000"/>
                </a:solidFill>
              </a:rPr>
              <a:t>(Next Slide)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44033" y="2668372"/>
            <a:ext cx="1001900" cy="10583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39459" y="3726679"/>
            <a:ext cx="1406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Integration</a:t>
            </a:r>
          </a:p>
          <a:p>
            <a:r>
              <a:rPr lang="en-US" i="1" dirty="0">
                <a:solidFill>
                  <a:srgbClr val="FF0000"/>
                </a:solidFill>
              </a:rPr>
              <a:t>Processes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515244" y="2526385"/>
            <a:ext cx="1460315" cy="12002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703154" y="1945069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Verification</a:t>
            </a:r>
          </a:p>
          <a:p>
            <a:r>
              <a:rPr lang="en-US" i="1" dirty="0">
                <a:solidFill>
                  <a:srgbClr val="FF0000"/>
                </a:solidFill>
              </a:rPr>
              <a:t>(Next Slide)</a:t>
            </a:r>
          </a:p>
        </p:txBody>
      </p:sp>
      <p:sp>
        <p:nvSpPr>
          <p:cNvPr id="17" name="Oval 16"/>
          <p:cNvSpPr/>
          <p:nvPr/>
        </p:nvSpPr>
        <p:spPr>
          <a:xfrm>
            <a:off x="5751319" y="670411"/>
            <a:ext cx="2983216" cy="1474612"/>
          </a:xfrm>
          <a:prstGeom prst="ellipse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442734" y="2668371"/>
            <a:ext cx="1889696" cy="627669"/>
          </a:xfrm>
          <a:prstGeom prst="ellipse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442734" y="5422569"/>
            <a:ext cx="1889696" cy="627669"/>
          </a:xfrm>
          <a:prstGeom prst="ellipse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20335710">
            <a:off x="5439668" y="3140704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VERIFICATION</a:t>
            </a:r>
          </a:p>
        </p:txBody>
      </p:sp>
      <p:cxnSp>
        <p:nvCxnSpPr>
          <p:cNvPr id="22" name="Straight Connector 21"/>
          <p:cNvCxnSpPr>
            <a:stCxn id="20" idx="0"/>
          </p:cNvCxnSpPr>
          <p:nvPr/>
        </p:nvCxnSpPr>
        <p:spPr>
          <a:xfrm flipH="1" flipV="1">
            <a:off x="5332431" y="3007232"/>
            <a:ext cx="899412" cy="1458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7" idx="4"/>
          </p:cNvCxnSpPr>
          <p:nvPr/>
        </p:nvCxnSpPr>
        <p:spPr>
          <a:xfrm flipV="1">
            <a:off x="6554299" y="2145023"/>
            <a:ext cx="688628" cy="9308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9" idx="6"/>
          </p:cNvCxnSpPr>
          <p:nvPr/>
        </p:nvCxnSpPr>
        <p:spPr>
          <a:xfrm flipH="1">
            <a:off x="5332430" y="3597365"/>
            <a:ext cx="763570" cy="21390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 rot="5400000">
            <a:off x="8046994" y="2086092"/>
            <a:ext cx="2579110" cy="1748502"/>
          </a:xfrm>
          <a:prstGeom prst="ellipse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endCxn id="31" idx="4"/>
          </p:cNvCxnSpPr>
          <p:nvPr/>
        </p:nvCxnSpPr>
        <p:spPr>
          <a:xfrm flipV="1">
            <a:off x="6676104" y="2960343"/>
            <a:ext cx="1786195" cy="3356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32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/>
      <p:bldP spid="10" grpId="0" animBg="1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61322"/>
            <a:ext cx="8534400" cy="5171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AIV Example from LSST (in Visio)</a:t>
            </a:r>
            <a:endParaRPr lang="en-US" dirty="0"/>
          </a:p>
        </p:txBody>
      </p:sp>
      <p:pic>
        <p:nvPicPr>
          <p:cNvPr id="8" name="Picture 7" descr="Screen Shot 2016-03-16 at 9.27.12 A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73" y="844838"/>
            <a:ext cx="9144000" cy="592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7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551" y="91440"/>
            <a:ext cx="9568249" cy="539496"/>
          </a:xfrm>
        </p:spPr>
        <p:txBody>
          <a:bodyPr>
            <a:normAutofit fontScale="90000"/>
          </a:bodyPr>
          <a:lstStyle/>
          <a:p>
            <a:r>
              <a:rPr lang="en-US" dirty="0"/>
              <a:t>An Incomplete example from LSST (in EA)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33" y="817605"/>
            <a:ext cx="11470201" cy="573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3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4" y="1639451"/>
            <a:ext cx="11959281" cy="351743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76649" y="146304"/>
            <a:ext cx="9568249" cy="53949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An Incomplete example from LSST (in EA)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Shows assembly and integration steps.  Does not yet include verification activities.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76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75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61322"/>
            <a:ext cx="8534400" cy="5171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Initial Proposal</a:t>
            </a:r>
            <a:endParaRPr lang="en-US" dirty="0"/>
          </a:p>
        </p:txBody>
      </p:sp>
      <p:pic>
        <p:nvPicPr>
          <p:cNvPr id="4" name="Picture -667513260.jpg" descr="-667513260.jpg"/>
          <p:cNvPicPr preferRelativeResize="0"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449" y="778476"/>
            <a:ext cx="9562064" cy="59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4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61322"/>
            <a:ext cx="8534400" cy="5171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Proposed Update – presented 10/26/16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53" y="778476"/>
            <a:ext cx="9646037" cy="6039115"/>
          </a:xfrm>
        </p:spPr>
      </p:pic>
    </p:spTree>
    <p:extLst>
      <p:ext uri="{BB962C8B-B14F-4D97-AF65-F5344CB8AC3E}">
        <p14:creationId xmlns:p14="http://schemas.microsoft.com/office/powerpoint/2010/main" val="363929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61322"/>
            <a:ext cx="8534400" cy="5171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Proposed 10/26/16 Update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778476"/>
            <a:ext cx="11351268" cy="3522591"/>
          </a:xfrm>
        </p:spPr>
        <p:txBody>
          <a:bodyPr anchor="t"/>
          <a:lstStyle/>
          <a:p>
            <a:r>
              <a:rPr lang="en-US" dirty="0" smtClean="0"/>
              <a:t>Maintains the Problem Space vs. Solution Space paradigm previously discussed</a:t>
            </a:r>
          </a:p>
          <a:p>
            <a:r>
              <a:rPr lang="en-US" dirty="0" smtClean="0"/>
              <a:t>Covers known aspects of a verification program through the full project life cycle for complex systems development. </a:t>
            </a:r>
          </a:p>
          <a:p>
            <a:pPr lvl="1"/>
            <a:r>
              <a:rPr lang="en-US" dirty="0" smtClean="0"/>
              <a:t>Tailorable to smaller, more commercial and agile projects by not using all detailed elements</a:t>
            </a:r>
          </a:p>
          <a:p>
            <a:r>
              <a:rPr lang="en-US" dirty="0" smtClean="0"/>
              <a:t>The verification concepts can be used recursively moving up the right hand side of the </a:t>
            </a:r>
            <a:r>
              <a:rPr lang="en-US" dirty="0" err="1" smtClean="0"/>
              <a:t>Vee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4210" y="3058069"/>
            <a:ext cx="8534400" cy="5171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Open Items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4211" y="3575223"/>
            <a:ext cx="11351269" cy="32054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Define the relationships between the verification domain and requirements domain at various levels of abstraction</a:t>
            </a:r>
          </a:p>
          <a:p>
            <a:r>
              <a:rPr lang="en-US" dirty="0" smtClean="0"/>
              <a:t>Review the Assembly, Integration, and Verification (AIV) concepts (next slides) and ensure relationships and diagram types support the needs</a:t>
            </a:r>
          </a:p>
          <a:p>
            <a:r>
              <a:rPr lang="en-US" dirty="0" smtClean="0"/>
              <a:t>Address if anything additional is needed for validation. </a:t>
            </a:r>
          </a:p>
          <a:p>
            <a:pPr lvl="1"/>
            <a:r>
              <a:rPr lang="en-US" dirty="0" smtClean="0"/>
              <a:t>To first order, the defined concepts should cover the needs of validation, as the environment elements can be appropriately defined to address validation</a:t>
            </a:r>
          </a:p>
          <a:p>
            <a:pPr lvl="1"/>
            <a:r>
              <a:rPr lang="en-US" dirty="0" smtClean="0"/>
              <a:t>May require some unique connector types?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57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61322"/>
            <a:ext cx="8534400" cy="5171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Revised Update – presented 11/23/16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14" y="778476"/>
            <a:ext cx="10282605" cy="5901496"/>
          </a:xfrm>
        </p:spPr>
      </p:pic>
    </p:spTree>
    <p:extLst>
      <p:ext uri="{BB962C8B-B14F-4D97-AF65-F5344CB8AC3E}">
        <p14:creationId xmlns:p14="http://schemas.microsoft.com/office/powerpoint/2010/main" val="415427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61322"/>
            <a:ext cx="8534400" cy="5171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11/23/16 Update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778476"/>
            <a:ext cx="11351268" cy="5984789"/>
          </a:xfrm>
        </p:spPr>
        <p:txBody>
          <a:bodyPr anchor="t">
            <a:normAutofit lnSpcReduction="10000"/>
          </a:bodyPr>
          <a:lstStyle/>
          <a:p>
            <a:r>
              <a:rPr lang="en-US" dirty="0" smtClean="0"/>
              <a:t>Comments from 10/26 meeting:</a:t>
            </a:r>
          </a:p>
          <a:p>
            <a:pPr lvl="1"/>
            <a:r>
              <a:rPr lang="en-US" dirty="0"/>
              <a:t>See if there can be some refactoring to simplify the concepts related to Constraint Evaluation in the baseline concept with verification results, verification success criteria, and verification </a:t>
            </a:r>
            <a:r>
              <a:rPr lang="en-US" dirty="0" smtClean="0"/>
              <a:t>outcomes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11/23/16: Constraint Evaluation is worked into the Verification Concepts.  It is noted that it is not sufficient for many verification evaluations, and the updated concept captures that.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Include test operators as an environmental element along with test equipment, test facilities, etc. These correspond to verification components in the baseline </a:t>
            </a:r>
            <a:r>
              <a:rPr lang="en-US" dirty="0" smtClean="0"/>
              <a:t>concept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11/23/16: Actors have been included as a valid type of environmental element.  Actors may go beyond just test operators (test </a:t>
            </a:r>
            <a:r>
              <a:rPr lang="en-US" dirty="0">
                <a:solidFill>
                  <a:schemeClr val="tx1"/>
                </a:solidFill>
              </a:rPr>
              <a:t>operators/performers, evaluators/QA, </a:t>
            </a:r>
            <a:r>
              <a:rPr lang="en-US" dirty="0" err="1">
                <a:solidFill>
                  <a:schemeClr val="tx1"/>
                </a:solidFill>
              </a:rPr>
              <a:t>etc</a:t>
            </a:r>
            <a:r>
              <a:rPr lang="en-US" dirty="0" smtClean="0">
                <a:solidFill>
                  <a:schemeClr val="tx1"/>
                </a:solidFill>
              </a:rPr>
              <a:t>). The blocks may represent </a:t>
            </a:r>
            <a:r>
              <a:rPr lang="en-US" dirty="0">
                <a:solidFill>
                  <a:schemeClr val="tx1"/>
                </a:solidFill>
              </a:rPr>
              <a:t>test equipment, test facilities, software, scripts, </a:t>
            </a:r>
            <a:r>
              <a:rPr lang="en-US" dirty="0" err="1">
                <a:solidFill>
                  <a:schemeClr val="tx1"/>
                </a:solidFill>
              </a:rPr>
              <a:t>etc</a:t>
            </a:r>
            <a:r>
              <a:rPr lang="en-US" dirty="0" smtClean="0">
                <a:solidFill>
                  <a:schemeClr val="tx1"/>
                </a:solidFill>
              </a:rPr>
              <a:t>). The intent is to keep the definitions somewhat general as the types of environmental elements may be very specific to the project.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Clarify how verification objectives relate to the other </a:t>
            </a:r>
            <a:r>
              <a:rPr lang="en-US" dirty="0" smtClean="0"/>
              <a:t>concepts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The concept of a Verification Objective has been included in the overall concept.  The Verification Objective is an overall narrative statement describing the “executive summary” of how all the defined verification methods as a collective whole will verify the requirement.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Add a reference from the verification context to the component realization to reflect the unit under </a:t>
            </a:r>
            <a:r>
              <a:rPr lang="en-US" dirty="0" smtClean="0"/>
              <a:t>test/verification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Added to the diagram.  Additional relationships that are relevant from the requirement connector work of Rick &amp; Brian have also been added.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80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61322"/>
            <a:ext cx="8534400" cy="5171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Very Simplified Model – </a:t>
            </a:r>
            <a:r>
              <a:rPr lang="en-US" dirty="0" smtClean="0"/>
              <a:t>12/14/16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27" y="1243440"/>
            <a:ext cx="9666862" cy="4141359"/>
          </a:xfrm>
        </p:spPr>
      </p:pic>
    </p:spTree>
    <p:extLst>
      <p:ext uri="{BB962C8B-B14F-4D97-AF65-F5344CB8AC3E}">
        <p14:creationId xmlns:p14="http://schemas.microsoft.com/office/powerpoint/2010/main" val="288817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61322"/>
            <a:ext cx="11312403" cy="5171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 Expanded with Verification Case– 12/14/16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75" y="1352079"/>
            <a:ext cx="11157882" cy="3290260"/>
          </a:xfrm>
        </p:spPr>
      </p:pic>
      <p:sp>
        <p:nvSpPr>
          <p:cNvPr id="3" name="Rectangle 2"/>
          <p:cNvSpPr/>
          <p:nvPr/>
        </p:nvSpPr>
        <p:spPr>
          <a:xfrm>
            <a:off x="5033108" y="1164492"/>
            <a:ext cx="2039815" cy="147710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07200" y="2658284"/>
            <a:ext cx="3471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Discussion regarding the inclusion of Verification Environment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19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61322"/>
            <a:ext cx="8534400" cy="5171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Refined Model </a:t>
            </a:r>
            <a:r>
              <a:rPr lang="en-US" dirty="0" smtClean="0"/>
              <a:t>– </a:t>
            </a:r>
            <a:r>
              <a:rPr lang="en-US" dirty="0" smtClean="0"/>
              <a:t>12/21/16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99" y="962890"/>
            <a:ext cx="11277372" cy="5604164"/>
          </a:xfrm>
        </p:spPr>
      </p:pic>
    </p:spTree>
    <p:extLst>
      <p:ext uri="{BB962C8B-B14F-4D97-AF65-F5344CB8AC3E}">
        <p14:creationId xmlns:p14="http://schemas.microsoft.com/office/powerpoint/2010/main" val="377134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61322"/>
            <a:ext cx="11092152" cy="5171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Refined Model </a:t>
            </a:r>
            <a:r>
              <a:rPr lang="en-US" dirty="0" smtClean="0"/>
              <a:t>– </a:t>
            </a:r>
            <a:r>
              <a:rPr lang="en-US" dirty="0" smtClean="0"/>
              <a:t>12/21/16</a:t>
            </a:r>
            <a:br>
              <a:rPr lang="en-US" dirty="0" smtClean="0"/>
            </a:br>
            <a:r>
              <a:rPr lang="en-US" dirty="0" smtClean="0"/>
              <a:t>Specification vs. Realization vs. Evaluation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49" y="1036061"/>
            <a:ext cx="9997278" cy="5698246"/>
          </a:xfrm>
        </p:spPr>
      </p:pic>
      <p:sp>
        <p:nvSpPr>
          <p:cNvPr id="6" name="Rectangle 5"/>
          <p:cNvSpPr/>
          <p:nvPr/>
        </p:nvSpPr>
        <p:spPr>
          <a:xfrm>
            <a:off x="987580" y="1275328"/>
            <a:ext cx="7297438" cy="2132889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17149" y="1275327"/>
            <a:ext cx="2329360" cy="3518346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87580" y="4941454"/>
            <a:ext cx="9758929" cy="1611391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87580" y="1360428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Specification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38333" y="4390660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Realization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3351" y="4950690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Evaluation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29964" y="3324215"/>
            <a:ext cx="1639454" cy="730549"/>
          </a:xfrm>
          <a:prstGeom prst="rect">
            <a:avLst/>
          </a:prstGeom>
          <a:solidFill>
            <a:schemeClr val="tx1">
              <a:lumMod val="85000"/>
            </a:schemeClr>
          </a:solidFill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Verification Activity Execution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65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11" grpId="0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61322"/>
            <a:ext cx="8534400" cy="5171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Refinement of Key Concepts – 12/21/16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967704"/>
            <a:ext cx="6390664" cy="138464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2642832"/>
            <a:ext cx="6248400" cy="3838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543" y="1614132"/>
            <a:ext cx="513397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1495" y="-373426"/>
            <a:ext cx="11609805" cy="1507067"/>
          </a:xfrm>
        </p:spPr>
        <p:txBody>
          <a:bodyPr/>
          <a:lstStyle/>
          <a:p>
            <a:r>
              <a:rPr lang="en-US" dirty="0" smtClean="0"/>
              <a:t>Definitions – </a:t>
            </a:r>
            <a:r>
              <a:rPr lang="en-US" dirty="0" smtClean="0"/>
              <a:t>Updated 12/21/16 (1 of 2)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2" y="970100"/>
            <a:ext cx="11992668" cy="457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9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1495" y="-373426"/>
            <a:ext cx="11609805" cy="1507067"/>
          </a:xfrm>
        </p:spPr>
        <p:txBody>
          <a:bodyPr/>
          <a:lstStyle/>
          <a:p>
            <a:r>
              <a:rPr lang="en-US" dirty="0" smtClean="0"/>
              <a:t>Definitions – </a:t>
            </a:r>
            <a:r>
              <a:rPr lang="en-US" dirty="0" smtClean="0"/>
              <a:t>Updated 12/21/16 (2 of 2)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46" y="742264"/>
            <a:ext cx="11481481" cy="599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1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and 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1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1745</TotalTime>
  <Words>553</Words>
  <Application>Microsoft Office PowerPoint</Application>
  <PresentationFormat>Widescreen</PresentationFormat>
  <Paragraphs>59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Century Gothic</vt:lpstr>
      <vt:lpstr>Wingdings 3</vt:lpstr>
      <vt:lpstr>Slice</vt:lpstr>
      <vt:lpstr>Verification Concepts for SysmL v2</vt:lpstr>
      <vt:lpstr>Very Simplified Model – 12/14/16 </vt:lpstr>
      <vt:lpstr>Model Expanded with Verification Case– 12/14/16 </vt:lpstr>
      <vt:lpstr>Refined Model – 12/21/16 </vt:lpstr>
      <vt:lpstr>Refined Model – 12/21/16 Specification vs. Realization vs. Evaluation </vt:lpstr>
      <vt:lpstr>Refinement of Key Concepts – 12/21/16 </vt:lpstr>
      <vt:lpstr>Definitions – Updated 12/21/16 (1 of 2)</vt:lpstr>
      <vt:lpstr>Definitions – Updated 12/21/16 (2 of 2)</vt:lpstr>
      <vt:lpstr>Integration and Verification</vt:lpstr>
      <vt:lpstr>AIV Pattern</vt:lpstr>
      <vt:lpstr>An AIV Example from LSST (in Visio)</vt:lpstr>
      <vt:lpstr>An Incomplete example from LSST (in EA)</vt:lpstr>
      <vt:lpstr>PowerPoint Presentation</vt:lpstr>
      <vt:lpstr>Archive</vt:lpstr>
      <vt:lpstr>Initial Proposal</vt:lpstr>
      <vt:lpstr>Proposed Update – presented 10/26/16 </vt:lpstr>
      <vt:lpstr>Proposed 10/26/16 Update Highlights</vt:lpstr>
      <vt:lpstr>Revised Update – presented 11/23/16 </vt:lpstr>
      <vt:lpstr>11/23/16 Update Notes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Verification Concepts for SysmL v2</dc:title>
  <dc:creator>Brian Selvy</dc:creator>
  <cp:lastModifiedBy>Brian Selvy</cp:lastModifiedBy>
  <cp:revision>25</cp:revision>
  <dcterms:created xsi:type="dcterms:W3CDTF">2016-10-25T22:24:00Z</dcterms:created>
  <dcterms:modified xsi:type="dcterms:W3CDTF">2016-12-21T13:45:36Z</dcterms:modified>
</cp:coreProperties>
</file>