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17"/>
  </p:notesMasterIdLst>
  <p:handoutMasterIdLst>
    <p:handoutMasterId r:id="rId18"/>
  </p:handoutMasterIdLst>
  <p:sldIdLst>
    <p:sldId id="256" r:id="rId2"/>
    <p:sldId id="330" r:id="rId3"/>
    <p:sldId id="272" r:id="rId4"/>
    <p:sldId id="314" r:id="rId5"/>
    <p:sldId id="322" r:id="rId6"/>
    <p:sldId id="282" r:id="rId7"/>
    <p:sldId id="328" r:id="rId8"/>
    <p:sldId id="329" r:id="rId9"/>
    <p:sldId id="324" r:id="rId10"/>
    <p:sldId id="323" r:id="rId11"/>
    <p:sldId id="331" r:id="rId12"/>
    <p:sldId id="306" r:id="rId13"/>
    <p:sldId id="315" r:id="rId14"/>
    <p:sldId id="316" r:id="rId15"/>
    <p:sldId id="31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  <a:srgbClr val="76959A"/>
    <a:srgbClr val="CBFFFF"/>
    <a:srgbClr val="009DD9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913" autoAdjust="0"/>
    <p:restoredTop sz="95262" autoAdjust="0"/>
  </p:normalViewPr>
  <p:slideViewPr>
    <p:cSldViewPr snapToGrid="0">
      <p:cViewPr varScale="1">
        <p:scale>
          <a:sx n="61" d="100"/>
          <a:sy n="61" d="100"/>
        </p:scale>
        <p:origin x="35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6BE408-8D3D-4666-A153-C103417AD18F}" type="datetime1">
              <a:rPr lang="en-US" smtClean="0"/>
              <a:t>5/19/2015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9DE7BF-AD39-42CD-9773-F23B314DD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07838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38F5ED-9129-4274-AC93-8E4F401E532C}" type="datetime1">
              <a:rPr lang="en-US" smtClean="0"/>
              <a:t>5/19/2015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B78591-DAD7-4746-A0B6-765276782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67800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78591-DAD7-4746-A0B6-76527678255D}" type="slidenum">
              <a:rPr lang="en-US" smtClean="0"/>
              <a:t>1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fld id="{6D71C645-5950-4873-B552-0F1A7B3FBF9A}" type="datetime1">
              <a:rPr lang="en-US" smtClean="0"/>
              <a:t>5/19/2015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011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A129C-1068-4D1B-AC83-0FE85681FD99}" type="datetime1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1390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2396F-0984-4827-AB13-BC881898C030}" type="datetime1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184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78A9-0299-4999-A740-50C7D0A48664}" type="datetime1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532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0265E-1436-4F47-9CBA-0F248D4C3733}" type="datetime1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325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CC306-C2DB-4ED2-89A2-18CA8C3F6AC1}" type="datetime1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087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8B756-91E7-4CDF-A6C3-C017DA4E8E93}" type="datetime1">
              <a:rPr lang="en-US" smtClean="0"/>
              <a:t>5/19/2015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2939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BEA8E-6400-41A5-83C1-47E9530EF050}" type="datetime1">
              <a:rPr lang="en-US" smtClean="0"/>
              <a:t>5/19/2015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042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6E88F-F32E-4364-9FB6-722AECE996CD}" type="datetime1">
              <a:rPr lang="en-US" smtClean="0"/>
              <a:t>5/19/2015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9437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C43C8-7E5B-4B76-9561-075DFAF39E22}" type="datetime1">
              <a:rPr lang="en-US" smtClean="0"/>
              <a:t>5/19/2015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76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76E34-505F-4AD0-9D6B-C128FBD0C1CC}" type="datetime1">
              <a:rPr lang="en-US" smtClean="0"/>
              <a:t>5/19/2015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139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1C5A1-50BB-489C-9FC3-E26A19703BD6}" type="datetime1">
              <a:rPr lang="en-US" smtClean="0"/>
              <a:t>5/19/2015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309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05E30-6D35-4BD9-8BE5-B2CDCB58879A}" type="datetime1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2C556-8333-4E45-9D5C-7E939D269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453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211291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Systems Engineering  Workflow Use Cases Activity</a:t>
            </a:r>
            <a:br>
              <a:rPr lang="en-US" dirty="0" smtClean="0"/>
            </a:br>
            <a:r>
              <a:rPr lang="en-US" dirty="0" smtClean="0"/>
              <a:t>SysML Roadmap Activity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John Watson </a:t>
            </a:r>
          </a:p>
          <a:p>
            <a:r>
              <a:rPr lang="en-US" dirty="0" smtClean="0"/>
              <a:t>5/5/2015 Status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F2B86-E6C1-463F-A8BC-1911A5D33E70}" type="datetime1">
              <a:rPr lang="en-US" smtClean="0"/>
              <a:t>5/19/2015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85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Model Walkthrough Section</a:t>
            </a:r>
          </a:p>
          <a:p>
            <a:pPr lvl="1"/>
            <a:r>
              <a:rPr lang="en-US" dirty="0" smtClean="0"/>
              <a:t>Model Walkthrough Jump Diagram</a:t>
            </a:r>
          </a:p>
          <a:p>
            <a:pPr lvl="1"/>
            <a:r>
              <a:rPr lang="en-US" dirty="0" smtClean="0"/>
              <a:t>Note </a:t>
            </a:r>
            <a:r>
              <a:rPr lang="en-US" dirty="0" smtClean="0"/>
              <a:t>and Issues </a:t>
            </a:r>
            <a:r>
              <a:rPr lang="en-US" dirty="0" smtClean="0"/>
              <a:t>Table</a:t>
            </a:r>
          </a:p>
          <a:p>
            <a:pPr lvl="1"/>
            <a:r>
              <a:rPr lang="en-US" dirty="0" smtClean="0"/>
              <a:t>Model Views Table</a:t>
            </a:r>
          </a:p>
          <a:p>
            <a:pPr lvl="1"/>
            <a:r>
              <a:rPr lang="en-US" dirty="0" smtClean="0"/>
              <a:t>SysML IOI Table</a:t>
            </a:r>
          </a:p>
          <a:p>
            <a:pPr lvl="1"/>
            <a:r>
              <a:rPr lang="en-US" dirty="0" smtClean="0"/>
              <a:t>Modeling Practices and </a:t>
            </a:r>
            <a:r>
              <a:rPr lang="en-US" dirty="0" smtClean="0"/>
              <a:t>Guidelines</a:t>
            </a:r>
          </a:p>
          <a:p>
            <a:r>
              <a:rPr lang="en-US" dirty="0"/>
              <a:t>Systems Engineering Operations Section</a:t>
            </a:r>
          </a:p>
          <a:p>
            <a:pPr lvl="1"/>
            <a:r>
              <a:rPr lang="en-US" dirty="0" smtClean="0"/>
              <a:t>Structure – SE Development System</a:t>
            </a:r>
            <a:endParaRPr lang="en-US" dirty="0"/>
          </a:p>
          <a:p>
            <a:pPr lvl="1"/>
            <a:r>
              <a:rPr lang="en-US" dirty="0" smtClean="0"/>
              <a:t>Behavior – SE Use Cases</a:t>
            </a:r>
          </a:p>
          <a:p>
            <a:pPr lvl="1"/>
            <a:r>
              <a:rPr lang="en-US" dirty="0" smtClean="0"/>
              <a:t>Generated Review Documents</a:t>
            </a:r>
          </a:p>
          <a:p>
            <a:r>
              <a:rPr lang="en-US" dirty="0"/>
              <a:t>Information Model Section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0265E-1436-4F47-9CBA-0F248D4C3733}" type="datetime1">
              <a:rPr lang="en-US" smtClean="0"/>
              <a:t>5/20/2015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849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</a:t>
            </a:r>
            <a:r>
              <a:rPr lang="en-US" dirty="0"/>
              <a:t>review 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0265E-1436-4F47-9CBA-0F248D4C3733}" type="datetime1">
              <a:rPr lang="en-US" smtClean="0"/>
              <a:t>5/19/2015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3461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Backup Slides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ADB6F-4A98-476D-AC4D-4D85FFB48833}" type="datetime1">
              <a:rPr lang="en-US" smtClean="0"/>
              <a:t>5/19/2015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98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Workflow and Task Patterns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6440" y="1497724"/>
            <a:ext cx="4357560" cy="5223751"/>
          </a:xfrm>
        </p:spPr>
      </p:pic>
      <p:sp>
        <p:nvSpPr>
          <p:cNvPr id="6" name="TextBox 5"/>
          <p:cNvSpPr txBox="1"/>
          <p:nvPr/>
        </p:nvSpPr>
        <p:spPr>
          <a:xfrm>
            <a:off x="6258910" y="1118065"/>
            <a:ext cx="2006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Workflow Pattern 1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" y="1497724"/>
            <a:ext cx="4786440" cy="4060218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Significance of Patterns</a:t>
            </a:r>
          </a:p>
          <a:p>
            <a:pPr lvl="1"/>
            <a:r>
              <a:rPr lang="en-US" dirty="0" smtClean="0"/>
              <a:t>They become a reference for creating other workflows</a:t>
            </a:r>
          </a:p>
          <a:p>
            <a:pPr lvl="1"/>
            <a:r>
              <a:rPr lang="en-US" dirty="0" smtClean="0"/>
              <a:t>They help identify repeatable, common steps </a:t>
            </a:r>
          </a:p>
          <a:p>
            <a:pPr lvl="1"/>
            <a:r>
              <a:rPr lang="en-US" dirty="0" smtClean="0"/>
              <a:t>They becomes a focus for language  and tool development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/>
              <a:t>Workflow Pattern 1</a:t>
            </a:r>
          </a:p>
          <a:p>
            <a:pPr lvl="1"/>
            <a:r>
              <a:rPr lang="en-US" dirty="0" smtClean="0"/>
              <a:t>This </a:t>
            </a:r>
            <a:r>
              <a:rPr lang="en-US" dirty="0"/>
              <a:t>pattern is </a:t>
            </a:r>
            <a:r>
              <a:rPr lang="en-US" dirty="0" smtClean="0"/>
              <a:t>common across </a:t>
            </a:r>
            <a:r>
              <a:rPr lang="en-US" dirty="0"/>
              <a:t>many SE Workflow Use cases</a:t>
            </a:r>
          </a:p>
          <a:p>
            <a:pPr lvl="1"/>
            <a:r>
              <a:rPr lang="en-US" dirty="0"/>
              <a:t>Most actions are Workflow Task </a:t>
            </a:r>
            <a:r>
              <a:rPr lang="en-US" dirty="0" smtClean="0"/>
              <a:t>Patterns</a:t>
            </a:r>
          </a:p>
          <a:p>
            <a:pPr lvl="1"/>
            <a:endParaRPr lang="en-US" dirty="0"/>
          </a:p>
          <a:p>
            <a:r>
              <a:rPr lang="en-US" dirty="0" smtClean="0"/>
              <a:t>Task Patterns →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40371" y="5097873"/>
            <a:ext cx="439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*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8560766" y="3881540"/>
            <a:ext cx="439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*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8532462" y="2085085"/>
            <a:ext cx="439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*</a:t>
            </a:r>
            <a:endParaRPr lang="en-US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8532462" y="4680866"/>
            <a:ext cx="439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*</a:t>
            </a:r>
            <a:endParaRPr lang="en-US" sz="4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ED5E-8DE7-48B6-960E-E966A0F797D5}" type="datetime1">
              <a:rPr lang="en-US" smtClean="0"/>
              <a:t>5/19/2015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766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Task Patterns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397724"/>
            <a:ext cx="4936369" cy="500307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348" y="1358537"/>
            <a:ext cx="3995652" cy="512064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97726" y="1082428"/>
            <a:ext cx="1596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Review Pattern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122126" y="1028392"/>
            <a:ext cx="23275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Change Impact Pattern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F3261-396E-4E95-8940-2D0FAF25FC35}" type="datetime1">
              <a:rPr lang="en-US" smtClean="0"/>
              <a:t>5/19/2015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0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99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Ibd[Block]SE Development System[SEDS Internal Connections]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775" y="1165225"/>
            <a:ext cx="8629650" cy="478155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8B3-644D-4986-AD18-4069FEF68802}" type="datetime1">
              <a:rPr lang="en-US" smtClean="0"/>
              <a:t>5/19/2015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38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Overview of the Project and Status</a:t>
            </a:r>
          </a:p>
          <a:p>
            <a:r>
              <a:rPr lang="en-US" dirty="0" smtClean="0"/>
              <a:t>Quick </a:t>
            </a:r>
            <a:r>
              <a:rPr lang="en-US" dirty="0"/>
              <a:t>Look </a:t>
            </a:r>
            <a:r>
              <a:rPr lang="en-US" dirty="0" smtClean="0"/>
              <a:t>Through Model</a:t>
            </a:r>
          </a:p>
          <a:p>
            <a:r>
              <a:rPr lang="en-US" dirty="0"/>
              <a:t>E</a:t>
            </a:r>
            <a:r>
              <a:rPr lang="en-US" dirty="0" smtClean="0"/>
              <a:t>xample Review Document View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0265E-1436-4F47-9CBA-0F248D4C3733}" type="datetime1">
              <a:rPr lang="en-US" smtClean="0"/>
              <a:t>5/19/2015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723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Foundational Material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INCOSE‐TP‐2003‐002‐03.2.2, </a:t>
            </a:r>
            <a:r>
              <a:rPr lang="en-US" sz="2400" b="1" dirty="0" smtClean="0"/>
              <a:t>I</a:t>
            </a:r>
            <a:r>
              <a:rPr lang="en-US" sz="2400" b="1" i="1" dirty="0" smtClean="0"/>
              <a:t>NCOSE </a:t>
            </a:r>
            <a:r>
              <a:rPr lang="en-US" sz="2400" b="1" i="1" dirty="0"/>
              <a:t>Systems Engineering Handbook </a:t>
            </a:r>
            <a:r>
              <a:rPr lang="en-US" sz="2400" dirty="0"/>
              <a:t>v. </a:t>
            </a:r>
            <a:r>
              <a:rPr lang="en-US" sz="2400" dirty="0" smtClean="0"/>
              <a:t>3.2.2, October 2011</a:t>
            </a:r>
          </a:p>
          <a:p>
            <a:r>
              <a:rPr lang="en-US" sz="2400" dirty="0" err="1" smtClean="0"/>
              <a:t>Pyster</a:t>
            </a:r>
            <a:r>
              <a:rPr lang="en-US" sz="2400" dirty="0"/>
              <a:t>, A. and D.H. </a:t>
            </a:r>
            <a:r>
              <a:rPr lang="en-US" sz="2400" dirty="0" err="1"/>
              <a:t>Olwell</a:t>
            </a:r>
            <a:r>
              <a:rPr lang="en-US" sz="2400" dirty="0"/>
              <a:t> (</a:t>
            </a:r>
            <a:r>
              <a:rPr lang="en-US" sz="2400" dirty="0" err="1"/>
              <a:t>eds</a:t>
            </a:r>
            <a:r>
              <a:rPr lang="en-US" sz="2400" dirty="0"/>
              <a:t>). 2013. </a:t>
            </a:r>
            <a:r>
              <a:rPr lang="en-US" sz="2400" b="1" i="1" dirty="0"/>
              <a:t>The Guide to the Systems Engineering Body of Knowledge (SEBoK)</a:t>
            </a:r>
            <a:r>
              <a:rPr lang="en-US" sz="2400" b="1" dirty="0"/>
              <a:t>, </a:t>
            </a:r>
            <a:r>
              <a:rPr lang="en-US" sz="2400" dirty="0"/>
              <a:t>v. 1.2. Hoboken, NJ: The Trustees of the Stevens Institute of Technology. Accessed DATE. www.sebokwiki.org/ </a:t>
            </a:r>
            <a:endParaRPr lang="en-US" sz="2400" dirty="0" smtClean="0"/>
          </a:p>
          <a:p>
            <a:r>
              <a:rPr lang="en-US" sz="2400" dirty="0" smtClean="0"/>
              <a:t>International Standard – </a:t>
            </a:r>
            <a:r>
              <a:rPr lang="en-US" sz="2400" b="1" dirty="0" smtClean="0"/>
              <a:t>ISO/IEC 15288 and IEEE 15288 </a:t>
            </a:r>
            <a:r>
              <a:rPr lang="en-US" sz="2400" dirty="0" smtClean="0"/>
              <a:t>– 2008, Second Edition 2008-02-01, </a:t>
            </a:r>
            <a:r>
              <a:rPr lang="en-US" sz="2400" dirty="0"/>
              <a:t>Systems and software </a:t>
            </a:r>
            <a:r>
              <a:rPr lang="en-US" sz="2400" dirty="0" smtClean="0"/>
              <a:t>engineering - System </a:t>
            </a:r>
            <a:r>
              <a:rPr lang="en-US" sz="2400" dirty="0"/>
              <a:t>life cycle </a:t>
            </a:r>
            <a:r>
              <a:rPr lang="en-US" sz="2400" dirty="0" smtClean="0"/>
              <a:t>processes</a:t>
            </a:r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C6F7F-037D-415F-B8DC-481698581C8A}" type="datetime1">
              <a:rPr lang="en-US" smtClean="0"/>
              <a:t>5/19/2015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72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Basic Approach for SysML 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 a SysML model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efine the System Context </a:t>
            </a:r>
          </a:p>
          <a:p>
            <a:pPr lvl="1"/>
            <a:r>
              <a:rPr lang="en-US" dirty="0" smtClean="0"/>
              <a:t>Identify the set of Workflow Use </a:t>
            </a:r>
            <a:r>
              <a:rPr lang="en-US" dirty="0"/>
              <a:t>C</a:t>
            </a:r>
            <a:r>
              <a:rPr lang="en-US" dirty="0" smtClean="0"/>
              <a:t>ases</a:t>
            </a:r>
          </a:p>
          <a:p>
            <a:pPr lvl="2"/>
            <a:r>
              <a:rPr lang="en-US" dirty="0" smtClean="0"/>
              <a:t>Capture what System Engineers Do</a:t>
            </a:r>
          </a:p>
          <a:p>
            <a:pPr lvl="2"/>
            <a:r>
              <a:rPr lang="en-US" dirty="0" smtClean="0"/>
              <a:t>Initial pass based on Foundational Material</a:t>
            </a:r>
          </a:p>
          <a:p>
            <a:r>
              <a:rPr lang="en-US" dirty="0" smtClean="0"/>
              <a:t>Produce a Review Document for each Use Case</a:t>
            </a:r>
          </a:p>
          <a:p>
            <a:pPr lvl="1"/>
            <a:r>
              <a:rPr lang="en-US" dirty="0" smtClean="0"/>
              <a:t>Solicit Experts to refine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 smtClean="0"/>
              <a:t>improve</a:t>
            </a:r>
          </a:p>
          <a:p>
            <a:pPr lvl="1"/>
            <a:r>
              <a:rPr lang="en-US" dirty="0" smtClean="0"/>
              <a:t>Iterate as required</a:t>
            </a:r>
            <a:endParaRPr lang="en-US" dirty="0" smtClean="0"/>
          </a:p>
          <a:p>
            <a:r>
              <a:rPr lang="en-US" dirty="0" smtClean="0"/>
              <a:t>Derive SysML Needs Requirements from results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6553200" y="1417638"/>
            <a:ext cx="2380161" cy="2087019"/>
            <a:chOff x="6563576" y="2582562"/>
            <a:chExt cx="2343509" cy="2248930"/>
          </a:xfrm>
        </p:grpSpPr>
        <p:sp>
          <p:nvSpPr>
            <p:cNvPr id="4" name="&quot;No&quot; Symbol 3"/>
            <p:cNvSpPr/>
            <p:nvPr/>
          </p:nvSpPr>
          <p:spPr>
            <a:xfrm>
              <a:off x="6635580" y="2582562"/>
              <a:ext cx="2199502" cy="2248930"/>
            </a:xfrm>
            <a:prstGeom prst="noSmoking">
              <a:avLst>
                <a:gd name="adj" fmla="val 10637"/>
              </a:avLst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3200" b="1" u="sng" dirty="0">
                <a:solidFill>
                  <a:srgbClr val="0070C0"/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563576" y="3007780"/>
              <a:ext cx="2343509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u="sng" dirty="0">
                  <a:ln w="18000">
                    <a:solidFill>
                      <a:schemeClr val="tx1"/>
                    </a:solidFill>
                    <a:prstDash val="solid"/>
                    <a:miter lim="800000"/>
                  </a:ln>
                  <a:solidFill>
                    <a:srgbClr val="FFFF00"/>
                  </a:solidFill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Under Construction</a:t>
              </a:r>
              <a:endParaRPr lang="en-US" sz="4000" b="1" u="sng" dirty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</p:grp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C8DE0-F28B-4DE1-8B44-7B853251F347}" type="datetime1">
              <a:rPr lang="en-US" smtClean="0"/>
              <a:t>5/19/2015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13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Members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Model Capture </a:t>
            </a:r>
          </a:p>
          <a:p>
            <a:pPr lvl="1"/>
            <a:r>
              <a:rPr lang="en-US" dirty="0" smtClean="0"/>
              <a:t>John Watson (</a:t>
            </a:r>
            <a:r>
              <a:rPr lang="en-US" dirty="0"/>
              <a:t>L</a:t>
            </a:r>
            <a:r>
              <a:rPr lang="en-US" dirty="0" smtClean="0"/>
              <a:t>ockheed Martin) </a:t>
            </a:r>
          </a:p>
          <a:p>
            <a:pPr lvl="1"/>
            <a:r>
              <a:rPr lang="en-US" dirty="0" smtClean="0"/>
              <a:t>Rick Steiner (Skygazer Consulting) </a:t>
            </a:r>
          </a:p>
          <a:p>
            <a:pPr lvl="1"/>
            <a:r>
              <a:rPr lang="en-US" dirty="0"/>
              <a:t>Dick Welling (Boeing)</a:t>
            </a:r>
          </a:p>
          <a:p>
            <a:pPr lvl="1"/>
            <a:r>
              <a:rPr lang="en-US" dirty="0" smtClean="0"/>
              <a:t>Eldad </a:t>
            </a:r>
            <a:r>
              <a:rPr lang="en-US" dirty="0" smtClean="0"/>
              <a:t>Palachi (IBM)</a:t>
            </a:r>
          </a:p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7BD9-D40A-4DEE-960E-A7C0691DEE15}" type="datetime1">
              <a:rPr lang="en-US" smtClean="0"/>
              <a:t>5/19/2015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7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8573984" cy="838200"/>
          </a:xfrm>
        </p:spPr>
        <p:txBody>
          <a:bodyPr/>
          <a:lstStyle/>
          <a:p>
            <a:r>
              <a:rPr lang="en-US" sz="3200" dirty="0" smtClean="0"/>
              <a:t>Workflow Use Cases organized by Life Cycle Phases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31" y="1176446"/>
            <a:ext cx="8229600" cy="5152166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Total 31 Use Cases </a:t>
            </a:r>
            <a:r>
              <a:rPr lang="en-US" b="1" dirty="0" smtClean="0"/>
              <a:t>Identified</a:t>
            </a:r>
          </a:p>
          <a:p>
            <a:r>
              <a:rPr lang="en-US" b="1" dirty="0" smtClean="0"/>
              <a:t>Organization </a:t>
            </a:r>
            <a:r>
              <a:rPr lang="en-US" b="1" dirty="0"/>
              <a:t>by </a:t>
            </a:r>
            <a:r>
              <a:rPr lang="en-US" b="1" dirty="0" smtClean="0"/>
              <a:t>Lifecycle Stages (like references)</a:t>
            </a:r>
          </a:p>
          <a:p>
            <a:pPr lvl="1"/>
            <a:r>
              <a:rPr lang="en-US" b="1" dirty="0" smtClean="0"/>
              <a:t>Exploratory/Concept Stage</a:t>
            </a:r>
          </a:p>
          <a:p>
            <a:pPr lvl="1"/>
            <a:r>
              <a:rPr lang="en-US" b="1" dirty="0"/>
              <a:t>System Development </a:t>
            </a:r>
            <a:r>
              <a:rPr lang="en-US" b="1" dirty="0" smtClean="0"/>
              <a:t>Stage</a:t>
            </a:r>
          </a:p>
          <a:p>
            <a:pPr marL="1200150" lvl="3" indent="-342900"/>
            <a:r>
              <a:rPr lang="en-US" b="1" dirty="0"/>
              <a:t>Management Use Cases</a:t>
            </a:r>
          </a:p>
          <a:p>
            <a:pPr marL="1200150" lvl="3" indent="-342900"/>
            <a:r>
              <a:rPr lang="en-US" b="1" dirty="0" smtClean="0"/>
              <a:t>SE </a:t>
            </a:r>
            <a:r>
              <a:rPr lang="en-US" b="1" dirty="0"/>
              <a:t>Domain Use </a:t>
            </a:r>
            <a:r>
              <a:rPr lang="en-US" b="1" dirty="0" smtClean="0"/>
              <a:t>Cases</a:t>
            </a:r>
          </a:p>
          <a:p>
            <a:pPr marL="1200150" lvl="3" indent="-342900"/>
            <a:r>
              <a:rPr lang="en-US" b="1" dirty="0" smtClean="0"/>
              <a:t>Validation </a:t>
            </a:r>
            <a:r>
              <a:rPr lang="en-US" b="1" dirty="0"/>
              <a:t>and Verification Use Cases</a:t>
            </a:r>
          </a:p>
          <a:p>
            <a:pPr lvl="1"/>
            <a:r>
              <a:rPr lang="en-US" b="1" dirty="0" smtClean="0"/>
              <a:t>Production Stage</a:t>
            </a:r>
            <a:endParaRPr lang="en-US" b="1" dirty="0"/>
          </a:p>
          <a:p>
            <a:pPr lvl="1"/>
            <a:r>
              <a:rPr lang="en-US" b="1" dirty="0" smtClean="0"/>
              <a:t>Product </a:t>
            </a:r>
            <a:r>
              <a:rPr lang="en-US" b="1" dirty="0"/>
              <a:t>and Service Life </a:t>
            </a:r>
            <a:r>
              <a:rPr lang="en-US" b="1" dirty="0" smtClean="0"/>
              <a:t>Management</a:t>
            </a:r>
          </a:p>
          <a:p>
            <a:pPr lvl="2"/>
            <a:r>
              <a:rPr lang="en-US" b="1" dirty="0" smtClean="0"/>
              <a:t>Utilization Stage</a:t>
            </a:r>
            <a:endParaRPr lang="en-US" b="1" dirty="0"/>
          </a:p>
          <a:p>
            <a:pPr lvl="2"/>
            <a:r>
              <a:rPr lang="en-US" b="1" dirty="0" smtClean="0"/>
              <a:t>Support Stage</a:t>
            </a:r>
            <a:endParaRPr lang="en-US" b="1" dirty="0"/>
          </a:p>
          <a:p>
            <a:pPr lvl="2"/>
            <a:r>
              <a:rPr lang="en-US" b="1" dirty="0" smtClean="0"/>
              <a:t>Retirement Stage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E7023-C604-4ACE-B4E7-175CE04B9D2D}" type="datetime1">
              <a:rPr lang="en-US" smtClean="0"/>
              <a:t>5/19/2015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339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7013"/>
            <a:ext cx="8229600" cy="1143000"/>
          </a:xfrm>
        </p:spPr>
        <p:txBody>
          <a:bodyPr/>
          <a:lstStyle/>
          <a:p>
            <a:r>
              <a:rPr lang="en-US" dirty="0" smtClean="0"/>
              <a:t>Higher Priority Use Cases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0265E-1436-4F47-9CBA-0F248D4C3733}" type="datetime1">
              <a:rPr lang="en-US" smtClean="0"/>
              <a:t>5/19/2015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7</a:t>
            </a:fld>
            <a:endParaRPr lang="en-US"/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457200" y="1600201"/>
            <a:ext cx="8229600" cy="25934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Analyze Stakeholders Needs</a:t>
            </a:r>
          </a:p>
          <a:p>
            <a:r>
              <a:rPr lang="en-US" dirty="0" smtClean="0"/>
              <a:t>Derive System Requirements</a:t>
            </a:r>
          </a:p>
          <a:p>
            <a:r>
              <a:rPr lang="en-US" dirty="0" smtClean="0"/>
              <a:t>Derive Product Architecture</a:t>
            </a:r>
          </a:p>
          <a:p>
            <a:r>
              <a:rPr lang="en-US" dirty="0" smtClean="0"/>
              <a:t>Evaluate System Safety</a:t>
            </a:r>
          </a:p>
          <a:p>
            <a:r>
              <a:rPr lang="en-US" dirty="0"/>
              <a:t>Collaborate with Implementation Domain </a:t>
            </a:r>
            <a:r>
              <a:rPr lang="en-US" dirty="0" smtClean="0"/>
              <a:t>Team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2865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Integration with other Roadmap Efforts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600200"/>
            <a:ext cx="9144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Key Capabilities (Sandy’s &amp; Roger’s INCOSE Paper)</a:t>
            </a:r>
          </a:p>
          <a:p>
            <a:pPr lvl="1"/>
            <a:r>
              <a:rPr lang="en-US" dirty="0" smtClean="0"/>
              <a:t>Model Construction</a:t>
            </a:r>
          </a:p>
          <a:p>
            <a:pPr lvl="1"/>
            <a:r>
              <a:rPr lang="en-US" dirty="0" smtClean="0"/>
              <a:t>Model Visualization</a:t>
            </a:r>
          </a:p>
          <a:p>
            <a:pPr lvl="1"/>
            <a:r>
              <a:rPr lang="en-US" dirty="0" smtClean="0"/>
              <a:t>Model Analysis</a:t>
            </a:r>
          </a:p>
          <a:p>
            <a:pPr lvl="1"/>
            <a:r>
              <a:rPr lang="en-US" dirty="0" smtClean="0"/>
              <a:t>Model Management</a:t>
            </a:r>
          </a:p>
          <a:p>
            <a:pPr lvl="1"/>
            <a:r>
              <a:rPr lang="en-US" dirty="0" smtClean="0"/>
              <a:t>Model Exchange and Integration</a:t>
            </a:r>
          </a:p>
          <a:p>
            <a:pPr lvl="1"/>
            <a:r>
              <a:rPr lang="en-US" dirty="0" smtClean="0"/>
              <a:t>Support for MBSE Collaboration and Workflow</a:t>
            </a:r>
          </a:p>
          <a:p>
            <a:r>
              <a:rPr lang="en-US" dirty="0" smtClean="0"/>
              <a:t>SE Concept Model - Domain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0265E-1436-4F47-9CBA-0F248D4C3733}" type="datetime1">
              <a:rPr lang="en-US" smtClean="0"/>
              <a:t>5/19/2015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5247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Quick Look through </a:t>
            </a:r>
            <a:r>
              <a:rPr lang="en-US" dirty="0" smtClean="0"/>
              <a:t>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0265E-1436-4F47-9CBA-0F248D4C3733}" type="datetime1">
              <a:rPr lang="en-US" smtClean="0"/>
              <a:t>5/19/2015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52641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89369</TotalTime>
  <Words>459</Words>
  <Application>Microsoft Office PowerPoint</Application>
  <PresentationFormat>On-screen Show (4:3)</PresentationFormat>
  <Paragraphs>125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Custom Design</vt:lpstr>
      <vt:lpstr>Systems Engineering  Workflow Use Cases Activity SysML Roadmap Activity</vt:lpstr>
      <vt:lpstr>Contents</vt:lpstr>
      <vt:lpstr>Foundational Material</vt:lpstr>
      <vt:lpstr>Basic Approach for SysML Roadmap</vt:lpstr>
      <vt:lpstr>Team Members</vt:lpstr>
      <vt:lpstr>Workflow Use Cases organized by Life Cycle Phases</vt:lpstr>
      <vt:lpstr>Higher Priority Use Cases</vt:lpstr>
      <vt:lpstr>Integration with other Roadmap Efforts</vt:lpstr>
      <vt:lpstr>Quick Look through model</vt:lpstr>
      <vt:lpstr>Model Content</vt:lpstr>
      <vt:lpstr>Example review document</vt:lpstr>
      <vt:lpstr>Backup Slides</vt:lpstr>
      <vt:lpstr>Workflow and Task Patterns</vt:lpstr>
      <vt:lpstr>Example Task Patterns</vt:lpstr>
      <vt:lpstr>Ibd[Block]SE Development System[SEDS Internal Connections]</vt:lpstr>
    </vt:vector>
  </TitlesOfParts>
  <Company>Lockheed Martin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 Use Cases First Pass</dc:title>
  <dc:creator>John C Watson</dc:creator>
  <cp:lastModifiedBy>John Watson</cp:lastModifiedBy>
  <cp:revision>206</cp:revision>
  <dcterms:created xsi:type="dcterms:W3CDTF">2014-01-13T15:33:34Z</dcterms:created>
  <dcterms:modified xsi:type="dcterms:W3CDTF">2015-05-20T13:49:06Z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-1453808456</vt:i4>
  </property>
  <property fmtid="{D5CDD505-2E9C-101B-9397-08002B2CF9AE}" pid="3" name="_NewReviewCycle">
    <vt:lpwstr/>
  </property>
  <property fmtid="{D5CDD505-2E9C-101B-9397-08002B2CF9AE}" pid="4" name="_EmailSubject">
    <vt:lpwstr>LM DDS Profile Issues.pptx</vt:lpwstr>
  </property>
  <property fmtid="{D5CDD505-2E9C-101B-9397-08002B2CF9AE}" pid="5" name="_AuthorEmail">
    <vt:lpwstr>protima.x.banerjee@lmco.com</vt:lpwstr>
  </property>
  <property fmtid="{D5CDD505-2E9C-101B-9397-08002B2CF9AE}" pid="6" name="_AuthorEmailDisplayName">
    <vt:lpwstr>Banerjee, Protima X</vt:lpwstr>
  </property>
  <property fmtid="{D5CDD505-2E9C-101B-9397-08002B2CF9AE}" pid="7" name="Document Author">
    <vt:lpwstr>ACCT04\watsonjc</vt:lpwstr>
  </property>
  <property fmtid="{D5CDD505-2E9C-101B-9397-08002B2CF9AE}" pid="8" name="Document Sensitivity">
    <vt:lpwstr>1</vt:lpwstr>
  </property>
  <property fmtid="{D5CDD505-2E9C-101B-9397-08002B2CF9AE}" pid="9" name="ThirdParty">
    <vt:lpwstr/>
  </property>
  <property fmtid="{D5CDD505-2E9C-101B-9397-08002B2CF9AE}" pid="10" name="OCI Restriction">
    <vt:bool>false</vt:bool>
  </property>
  <property fmtid="{D5CDD505-2E9C-101B-9397-08002B2CF9AE}" pid="11" name="OCI Additional Info">
    <vt:lpwstr/>
  </property>
  <property fmtid="{D5CDD505-2E9C-101B-9397-08002B2CF9AE}" pid="12" name="Allow Header Overwrite">
    <vt:bool>false</vt:bool>
  </property>
  <property fmtid="{D5CDD505-2E9C-101B-9397-08002B2CF9AE}" pid="13" name="Allow Footer Overwrite">
    <vt:bool>false</vt:bool>
  </property>
  <property fmtid="{D5CDD505-2E9C-101B-9397-08002B2CF9AE}" pid="14" name="Multiple Selected">
    <vt:lpwstr>-1</vt:lpwstr>
  </property>
  <property fmtid="{D5CDD505-2E9C-101B-9397-08002B2CF9AE}" pid="15" name="SIPLongWording">
    <vt:lpwstr/>
  </property>
  <property fmtid="{D5CDD505-2E9C-101B-9397-08002B2CF9AE}" pid="16" name="checkedProgramsCount">
    <vt:i4>0</vt:i4>
  </property>
  <property fmtid="{D5CDD505-2E9C-101B-9397-08002B2CF9AE}" pid="17" name="ExpCountry">
    <vt:lpwstr/>
  </property>
</Properties>
</file>