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78" r:id="rId4"/>
    <p:sldId id="271" r:id="rId5"/>
    <p:sldId id="276" r:id="rId6"/>
    <p:sldId id="274" r:id="rId7"/>
    <p:sldId id="275" r:id="rId8"/>
    <p:sldId id="272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CC33"/>
    <a:srgbClr val="CC3300"/>
    <a:srgbClr val="007F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7301" autoAdjust="0"/>
    <p:restoredTop sz="96625" autoAdjust="0"/>
  </p:normalViewPr>
  <p:slideViewPr>
    <p:cSldViewPr>
      <p:cViewPr varScale="1">
        <p:scale>
          <a:sx n="65" d="100"/>
          <a:sy n="65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EB71A7F-50F7-4906-AC6E-7ADAF5A4BC98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2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842B08-C627-45F8-A7F5-3A716775D9D1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185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650111-1FA8-4334-9B06-5B8FE641E7D4}" type="slidenum">
              <a:rPr lang="ar-SA" altLang="en-US" sz="1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1</a:t>
            </a:fld>
            <a:endParaRPr lang="en-US" altLang="en-US" sz="12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B950-C00E-446C-BEB5-72C076BA2C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85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C274-BD72-4358-90B4-92CCA6AF50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6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8288" y="228600"/>
            <a:ext cx="205105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0375" y="228600"/>
            <a:ext cx="6005513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BEF6-6C2C-469D-ACBE-D0D01FD85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4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8762-AC24-4056-9559-8A922947DC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5A50-479C-4032-9DE7-2C6CA3DD66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38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82B7-4199-4B6D-94AD-ADB8981A99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7A44-7FE8-4179-813E-BB2F870121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55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67E3-2E0E-45DA-A54C-F8EE222DA1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67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03F-C63D-4043-8A7C-5D80E6D437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4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56AA-49D9-4951-BD02-0766F06957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75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3E4D-CD2A-471A-BFD1-29D0212308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6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228600"/>
            <a:ext cx="8208963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1750"/>
            <a:ext cx="7772400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AFE18C-6399-46DB-B1FE-EEAF1CEA6E2F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F4F80-9522-4ADD-AAA2-1F46D2278006}" type="slidenum">
              <a:rPr lang="ar-SA" altLang="en-US" sz="14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85988"/>
            <a:ext cx="8251825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Modeling Formalism</a:t>
            </a:r>
            <a:br>
              <a:rPr lang="en-US" altLang="en-US" sz="3200" dirty="0" smtClean="0"/>
            </a:br>
            <a:r>
              <a:rPr lang="en-US" altLang="en-US" sz="3200" dirty="0" smtClean="0"/>
              <a:t>(Modeling Language Foundations)</a:t>
            </a:r>
            <a:endParaRPr lang="en-US" altLang="en-US" sz="16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5250" y="4243388"/>
            <a:ext cx="6400800" cy="154781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System </a:t>
            </a:r>
            <a:r>
              <a:rPr lang="en-US" altLang="en-US" sz="2400" dirty="0"/>
              <a:t>Modeling Assessment &amp; Roadmap Working </a:t>
            </a:r>
            <a:r>
              <a:rPr lang="en-US" altLang="en-US" sz="2400" dirty="0" smtClean="0"/>
              <a:t>Group Meeting – SE DSIG</a:t>
            </a:r>
            <a:br>
              <a:rPr lang="en-US" altLang="en-US" sz="2400" dirty="0" smtClean="0"/>
            </a:br>
            <a:r>
              <a:rPr lang="en-US" altLang="en-US" sz="2400" dirty="0" smtClean="0"/>
              <a:t>La Jolla – Dec 08, 2015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algn="r" eaLnBrk="1" hangingPunct="1"/>
            <a:r>
              <a:rPr lang="en-US" altLang="en-US" sz="1400" b="0" dirty="0" smtClean="0"/>
              <a:t>Yves BERNARD</a:t>
            </a:r>
            <a:endParaRPr lang="en-US" alt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Motivations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/>
              <a:t>Driving </a:t>
            </a:r>
            <a:r>
              <a:rPr lang="en-US" sz="1800" i="1" dirty="0"/>
              <a:t>requirement #2.</a:t>
            </a:r>
            <a:endParaRPr lang="en-US" sz="1800" dirty="0"/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</a:t>
            </a:r>
            <a:r>
              <a:rPr lang="en-US" sz="1800" b="0" i="1" dirty="0"/>
              <a:t>next-generation modeling language must include precise semantics that avoid ambiguity and enable a concise representation of the concepts. </a:t>
            </a:r>
            <a:endParaRPr lang="en-US" sz="1800" b="0" i="1" dirty="0" smtClean="0"/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language must </a:t>
            </a:r>
            <a:r>
              <a:rPr lang="en-US" sz="1800" b="0" i="1" dirty="0"/>
              <a:t>derive from a well-specified logical formalism that can leverage the model for a broad range of analysis and model checking</a:t>
            </a:r>
            <a:r>
              <a:rPr lang="en-US" sz="1800" b="0" i="1" dirty="0" smtClean="0"/>
              <a:t>.</a:t>
            </a:r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This </a:t>
            </a:r>
            <a:r>
              <a:rPr lang="en-US" sz="1800" b="0" i="1" dirty="0"/>
              <a:t>includes the ability to validate that the model is logically consistent, and the ability to answer questions such as the impact of a requirement or design change, or assess how a failure could propagate through a </a:t>
            </a:r>
            <a:r>
              <a:rPr lang="en-US" sz="1800" b="0" i="1" dirty="0" smtClean="0"/>
              <a:t>system.</a:t>
            </a:r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</a:t>
            </a:r>
            <a:r>
              <a:rPr lang="en-US" sz="1800" b="0" i="1" dirty="0"/>
              <a:t>language and tools must also integrate with a diverse range of equation solvers and execution environments that enable the capture of quantitative data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6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Illustration with Hybrid </a:t>
            </a:r>
            <a:r>
              <a:rPr lang="en-US" sz="2800" dirty="0"/>
              <a:t>SUV Change Scenario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Vehicle </a:t>
            </a:r>
            <a:r>
              <a:rPr lang="en-US" sz="1600" dirty="0"/>
              <a:t>design unable to meet a requirement (e.g., stopping distance, safety, stability</a:t>
            </a:r>
            <a:r>
              <a:rPr lang="en-US" sz="1600" dirty="0" smtClean="0"/>
              <a:t>)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Analysis capabilities able to provide evidence of such a statement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Propose </a:t>
            </a:r>
            <a:r>
              <a:rPr lang="en-US" sz="1600" dirty="0"/>
              <a:t>requirement </a:t>
            </a:r>
            <a:r>
              <a:rPr lang="en-US" sz="1600" dirty="0" smtClean="0"/>
              <a:t>change / assess potential impact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Computation of potential impacts of this change on the 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Provide </a:t>
            </a:r>
            <a:r>
              <a:rPr lang="en-US" sz="1600" b="0" dirty="0"/>
              <a:t>capabilities for both static analysis and simulation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Propose </a:t>
            </a:r>
            <a:r>
              <a:rPr lang="en-US" sz="1600" dirty="0"/>
              <a:t>update to system </a:t>
            </a:r>
            <a:r>
              <a:rPr lang="en-US" sz="1600" dirty="0" smtClean="0"/>
              <a:t>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Ability to compute differences between “as is” and “to be” design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dirty="0" smtClean="0"/>
              <a:t>Implement/update 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Automated (HW/SW) code generation, and other M2T/M2M transformation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Verify </a:t>
            </a:r>
            <a:r>
              <a:rPr lang="en-US" sz="1600" dirty="0"/>
              <a:t>system meets </a:t>
            </a:r>
            <a:r>
              <a:rPr lang="en-US" sz="1600" dirty="0" smtClean="0"/>
              <a:t>requirement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Provide capabilities for both static analysis and simulation</a:t>
            </a:r>
            <a:endParaRPr lang="en-US" sz="1600" b="0" dirty="0"/>
          </a:p>
          <a:p>
            <a:endParaRPr lang="en-US" sz="1600" b="0" dirty="0"/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73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err="1"/>
              <a:t>SysML</a:t>
            </a:r>
            <a:r>
              <a:rPr lang="en-US" sz="2800" dirty="0"/>
              <a:t> </a:t>
            </a:r>
            <a:r>
              <a:rPr lang="en-US" sz="2800" dirty="0" smtClean="0"/>
              <a:t>v2 Services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Will contribute to the following services (as defined by the “</a:t>
            </a:r>
            <a:r>
              <a:rPr lang="en-US" sz="2000" dirty="0" err="1" smtClean="0"/>
              <a:t>SysML</a:t>
            </a:r>
            <a:r>
              <a:rPr lang="en-US" sz="2000" dirty="0" smtClean="0"/>
              <a:t> v2 Services spreadsheet”):</a:t>
            </a:r>
          </a:p>
          <a:p>
            <a:endParaRPr lang="en-US" sz="2000" dirty="0" smtClean="0"/>
          </a:p>
          <a:p>
            <a:pPr lvl="1"/>
            <a:r>
              <a:rPr lang="en-US" sz="1800" dirty="0"/>
              <a:t> Create, view, update, delete, and execute model transformations to/from </a:t>
            </a:r>
            <a:r>
              <a:rPr lang="en-US" sz="1800" dirty="0" err="1"/>
              <a:t>SysML</a:t>
            </a:r>
            <a:r>
              <a:rPr lang="en-US" sz="1800" dirty="0"/>
              <a:t> </a:t>
            </a:r>
            <a:r>
              <a:rPr lang="en-US" sz="1800" dirty="0" smtClean="0"/>
              <a:t>models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Define</a:t>
            </a:r>
            <a:r>
              <a:rPr lang="en-US" sz="1800" dirty="0"/>
              <a:t>, update, delete, and execute model queries to support visualization and </a:t>
            </a:r>
            <a:r>
              <a:rPr lang="en-US" sz="1800" dirty="0" smtClean="0"/>
              <a:t>analysis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Define</a:t>
            </a:r>
            <a:r>
              <a:rPr lang="en-US" sz="1800" dirty="0"/>
              <a:t>, update, delete, and execute model validation rules to validate input data and model	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/>
              <a:t>	</a:t>
            </a:r>
          </a:p>
          <a:p>
            <a:pPr lvl="1"/>
            <a:r>
              <a:rPr lang="en-US" sz="1800" dirty="0"/>
              <a:t>Define, transform, and execute analytical models	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31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Current </a:t>
            </a:r>
            <a:r>
              <a:rPr lang="en-US" sz="2800" dirty="0" err="1" smtClean="0"/>
              <a:t>SysML</a:t>
            </a:r>
            <a:r>
              <a:rPr lang="en-US" sz="2800" dirty="0" smtClean="0"/>
              <a:t> definition and its limitations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Based on UML 2.5, defined as a profile, i.e. has limited extension capabilities</a:t>
            </a:r>
          </a:p>
          <a:p>
            <a:endParaRPr lang="en-US" sz="2000" dirty="0" smtClean="0"/>
          </a:p>
          <a:p>
            <a:r>
              <a:rPr lang="en-US" sz="2000" dirty="0" smtClean="0"/>
              <a:t>Not fully compliant to UML 2.5 Profile specification 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these extension capabilities seem to be unsufficient</a:t>
            </a:r>
          </a:p>
          <a:p>
            <a:endParaRPr lang="en-US" sz="2000" dirty="0" smtClean="0"/>
          </a:p>
          <a:p>
            <a:r>
              <a:rPr lang="en-US" sz="2000" dirty="0" smtClean="0"/>
              <a:t>Not executable 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analyses require specific extension (i.e. non standard) </a:t>
            </a:r>
          </a:p>
          <a:p>
            <a:endParaRPr lang="en-US" sz="2000" dirty="0" smtClean="0"/>
          </a:p>
          <a:p>
            <a:r>
              <a:rPr lang="en-US" sz="2000" dirty="0" smtClean="0"/>
              <a:t>Design for supporting diagram, rather than analysis: expectation on modeling have changed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MBSE requires more than creating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02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Foundation Candidates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First Order </a:t>
            </a:r>
            <a:r>
              <a:rPr lang="en-US" sz="2000" dirty="0"/>
              <a:t>L</a:t>
            </a:r>
            <a:r>
              <a:rPr lang="en-US" sz="2000" dirty="0" smtClean="0"/>
              <a:t>ogics</a:t>
            </a:r>
          </a:p>
          <a:p>
            <a:pPr lvl="1"/>
            <a:r>
              <a:rPr lang="en-US" sz="1600" dirty="0" smtClean="0"/>
              <a:t>Basis for defining axioms on which analyses can be built</a:t>
            </a:r>
          </a:p>
          <a:p>
            <a:pPr lvl="1"/>
            <a:r>
              <a:rPr lang="en-US" sz="1600" dirty="0" smtClean="0"/>
              <a:t>used by </a:t>
            </a:r>
            <a:r>
              <a:rPr lang="en-US" sz="1600" dirty="0" err="1" smtClean="0"/>
              <a:t>fUML</a:t>
            </a:r>
            <a:r>
              <a:rPr lang="en-US" sz="1600" dirty="0" smtClean="0"/>
              <a:t> (</a:t>
            </a:r>
            <a:r>
              <a:rPr lang="en-US" sz="1600" dirty="0" err="1" smtClean="0"/>
              <a:t>bUML</a:t>
            </a:r>
            <a:r>
              <a:rPr lang="en-US" sz="1600" dirty="0" smtClean="0"/>
              <a:t> base semantics)</a:t>
            </a:r>
          </a:p>
          <a:p>
            <a:pPr lvl="1"/>
            <a:r>
              <a:rPr lang="en-US" sz="1600" dirty="0" smtClean="0"/>
              <a:t>No intrinsic support for time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2000" dirty="0"/>
              <a:t>T</a:t>
            </a:r>
            <a:r>
              <a:rPr lang="en-US" sz="2000" dirty="0" smtClean="0"/>
              <a:t>emporal Logics</a:t>
            </a:r>
          </a:p>
          <a:p>
            <a:pPr lvl="1"/>
            <a:r>
              <a:rPr lang="en-US" sz="1600" dirty="0" smtClean="0"/>
              <a:t>Add modes related to time</a:t>
            </a:r>
          </a:p>
          <a:p>
            <a:pPr lvl="1"/>
            <a:r>
              <a:rPr lang="en-US" sz="1600" dirty="0" smtClean="0"/>
              <a:t>Better support of evolving systems (i.e. behaviors)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Description Logics (ontologies, processes)</a:t>
            </a:r>
          </a:p>
          <a:p>
            <a:pPr lvl="1"/>
            <a:r>
              <a:rPr lang="en-US" sz="1600" dirty="0" smtClean="0"/>
              <a:t>Knowledge representation, based of FOL</a:t>
            </a:r>
          </a:p>
          <a:p>
            <a:pPr lvl="0"/>
            <a:endParaRPr lang="en-US" sz="2000" b="0" i="1" dirty="0" smtClean="0"/>
          </a:p>
          <a:p>
            <a:pPr marL="0" lvl="0" indent="0">
              <a:buNone/>
            </a:pPr>
            <a:r>
              <a:rPr lang="en-US" sz="2000" b="0" i="1" dirty="0" smtClean="0"/>
              <a:t>Note: support for time is part of the </a:t>
            </a:r>
            <a:r>
              <a:rPr lang="en-US" sz="2000" b="0" i="1" dirty="0" err="1" smtClean="0"/>
              <a:t>fUML</a:t>
            </a:r>
            <a:r>
              <a:rPr lang="en-US" sz="2000" b="0" i="1" dirty="0" smtClean="0"/>
              <a:t> roadmap</a:t>
            </a:r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04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E</a:t>
            </a:r>
            <a:r>
              <a:rPr lang="en-US" sz="2800" dirty="0" smtClean="0"/>
              <a:t>valuation criteria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Precision/unambiguity: </a:t>
            </a:r>
            <a:r>
              <a:rPr lang="en-US" sz="1800" b="0" dirty="0" smtClean="0"/>
              <a:t>ability to have only one (official/standard) semantic interpretation</a:t>
            </a:r>
          </a:p>
          <a:p>
            <a:endParaRPr lang="en-US" sz="1800" b="0" dirty="0"/>
          </a:p>
          <a:p>
            <a:r>
              <a:rPr lang="en-US" sz="1800" dirty="0" smtClean="0"/>
              <a:t>Usability: </a:t>
            </a:r>
            <a:r>
              <a:rPr lang="en-US" sz="1800" b="0" dirty="0" smtClean="0"/>
              <a:t>easiness </a:t>
            </a:r>
            <a:r>
              <a:rPr lang="en-US" sz="1800" b="0" dirty="0"/>
              <a:t>to </a:t>
            </a:r>
            <a:r>
              <a:rPr lang="en-US" sz="1800" b="0" dirty="0" smtClean="0"/>
              <a:t>learn (i.e. average learning curve), </a:t>
            </a:r>
            <a:r>
              <a:rPr lang="en-US" sz="1800" b="0" dirty="0"/>
              <a:t>to </a:t>
            </a:r>
            <a:r>
              <a:rPr lang="en-US" sz="1800" b="0" dirty="0" smtClean="0"/>
              <a:t>operate (e.g. number of clicks/inputs for basic operations)</a:t>
            </a:r>
          </a:p>
          <a:p>
            <a:endParaRPr lang="en-US" sz="1800" b="0" dirty="0"/>
          </a:p>
          <a:p>
            <a:r>
              <a:rPr lang="en-US" sz="1800" dirty="0" smtClean="0"/>
              <a:t>Efficiency: </a:t>
            </a:r>
            <a:r>
              <a:rPr lang="en-US" sz="1800" b="0" dirty="0" smtClean="0"/>
              <a:t>conciseness,  (i.e</a:t>
            </a:r>
            <a:r>
              <a:rPr lang="en-US" sz="1800" b="0" dirty="0"/>
              <a:t>. telling more with less</a:t>
            </a:r>
            <a:r>
              <a:rPr lang="en-US" sz="1800" b="0" dirty="0" smtClean="0"/>
              <a:t>)</a:t>
            </a:r>
          </a:p>
          <a:p>
            <a:endParaRPr lang="en-US" sz="1800" b="0" dirty="0" smtClean="0"/>
          </a:p>
          <a:p>
            <a:r>
              <a:rPr lang="en-US" sz="1800" dirty="0" smtClean="0"/>
              <a:t>Interoperability: </a:t>
            </a:r>
            <a:r>
              <a:rPr lang="en-US" sz="1800" b="0" dirty="0" smtClean="0"/>
              <a:t>ability to be read and use by analysis tools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65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Proposal for formalism specification in the RFP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Option 1: based on “compilation” approach (cf. Cambridge meeting’s presentation)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Other option?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89631"/>
      </p:ext>
    </p:extLst>
  </p:cSld>
  <p:clrMapOvr>
    <a:masterClrMapping/>
  </p:clrMapOvr>
</p:sld>
</file>

<file path=ppt/theme/theme1.xml><?xml version="1.0" encoding="utf-8"?>
<a:theme xmlns:a="http://schemas.openxmlformats.org/drawingml/2006/main" name="bluetitle-arial">
  <a:themeElements>
    <a:clrScheme name="bluetitle-arial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bluetitle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title-ari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title-ari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bluetitle-arial</Template>
  <TotalTime>0</TotalTime>
  <Words>534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bluetitle-arial</vt:lpstr>
      <vt:lpstr>Modeling Formalism (Modeling Language Foundations)</vt:lpstr>
      <vt:lpstr>Motivations</vt:lpstr>
      <vt:lpstr>Illustration with Hybrid SUV Change Scenario </vt:lpstr>
      <vt:lpstr>SysML v2 Services</vt:lpstr>
      <vt:lpstr>Current SysML definition and its limitations </vt:lpstr>
      <vt:lpstr>Foundation Candidates </vt:lpstr>
      <vt:lpstr>Evaluation criteria </vt:lpstr>
      <vt:lpstr>Proposal for formalism specification in the RFP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Conrad Bock</dc:creator>
  <cp:lastModifiedBy>Sanford</cp:lastModifiedBy>
  <cp:revision>5402</cp:revision>
  <dcterms:created xsi:type="dcterms:W3CDTF">2007-01-17T19:05:16Z</dcterms:created>
  <dcterms:modified xsi:type="dcterms:W3CDTF">2015-12-11T17:05:18Z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000800f8080000000000010250200207f7000400038000</vt:lpwstr>
  </property>
</Properties>
</file>