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sldIdLst>
    <p:sldId id="256" r:id="rId2"/>
    <p:sldId id="294" r:id="rId3"/>
    <p:sldId id="295" r:id="rId4"/>
    <p:sldId id="300" r:id="rId5"/>
    <p:sldId id="297" r:id="rId6"/>
    <p:sldId id="296" r:id="rId7"/>
    <p:sldId id="289" r:id="rId8"/>
    <p:sldId id="348" r:id="rId9"/>
    <p:sldId id="349" r:id="rId10"/>
    <p:sldId id="350" r:id="rId11"/>
    <p:sldId id="351" r:id="rId12"/>
    <p:sldId id="280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09" r:id="rId22"/>
    <p:sldId id="310" r:id="rId23"/>
    <p:sldId id="311" r:id="rId24"/>
    <p:sldId id="312" r:id="rId25"/>
    <p:sldId id="313" r:id="rId26"/>
    <p:sldId id="314" r:id="rId27"/>
    <p:sldId id="319" r:id="rId28"/>
    <p:sldId id="317" r:id="rId29"/>
    <p:sldId id="315" r:id="rId30"/>
    <p:sldId id="320" r:id="rId31"/>
    <p:sldId id="316" r:id="rId32"/>
    <p:sldId id="318" r:id="rId33"/>
    <p:sldId id="34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5EFF39-5715-49DB-8643-713DE8543697}">
          <p14:sldIdLst>
            <p14:sldId id="256"/>
            <p14:sldId id="294"/>
            <p14:sldId id="295"/>
            <p14:sldId id="300"/>
          </p14:sldIdLst>
        </p14:section>
        <p14:section name="Concept Model" id="{597A59FE-15FD-2B48-BDC3-89BB1E41102C}">
          <p14:sldIdLst>
            <p14:sldId id="297"/>
            <p14:sldId id="296"/>
            <p14:sldId id="289"/>
            <p14:sldId id="348"/>
            <p14:sldId id="349"/>
            <p14:sldId id="350"/>
            <p14:sldId id="351"/>
          </p14:sldIdLst>
        </p14:section>
        <p14:section name="Use Case" id="{5EFB287D-2B54-FC4D-B9A2-303EACE5877E}">
          <p14:sldIdLst>
            <p14:sldId id="280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</p14:sldIdLst>
        </p14:section>
        <p14:section name="Requirements" id="{6BF881D8-647F-F44A-B130-BD3B4F5C9F10}">
          <p14:sldIdLst>
            <p14:sldId id="309"/>
            <p14:sldId id="310"/>
            <p14:sldId id="311"/>
            <p14:sldId id="312"/>
            <p14:sldId id="313"/>
            <p14:sldId id="314"/>
            <p14:sldId id="319"/>
            <p14:sldId id="317"/>
            <p14:sldId id="315"/>
            <p14:sldId id="320"/>
            <p14:sldId id="316"/>
            <p14:sldId id="318"/>
          </p14:sldIdLst>
        </p14:section>
        <p14:section name="Backup" id="{AF661BB4-3319-7F4E-8332-52097372BA6C}">
          <p14:sldIdLst>
            <p14:sldId id="34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87B88-5BE7-BA4A-91B9-C098C5A2D270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46EB2-1DA9-6F40-A835-41FAAF961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2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46EB2-1DA9-6F40-A835-41FAAF96107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24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46EB2-1DA9-6F40-A835-41FAAF96107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8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3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4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3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3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6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7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16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8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1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6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49714-5BFA-4E7E-8A51-E1DC2DA2F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SysML 2.0 Interface Concepts Modeling Core Team Status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58503"/>
          </a:xfrm>
        </p:spPr>
        <p:txBody>
          <a:bodyPr>
            <a:noAutofit/>
          </a:bodyPr>
          <a:lstStyle/>
          <a:p>
            <a:r>
              <a:rPr lang="en-US" dirty="0" smtClean="0"/>
              <a:t>Marc Sarrel, Jet Propulsion Laboratory, California Institute of Technology</a:t>
            </a:r>
          </a:p>
          <a:p>
            <a:r>
              <a:rPr lang="en-US" dirty="0" smtClean="0"/>
              <a:t>Steve Hetfield, BAE Systems, Inc.</a:t>
            </a:r>
          </a:p>
          <a:p>
            <a:r>
              <a:rPr lang="en-US" dirty="0" smtClean="0"/>
              <a:t>Chas Galey, No Magic, Inc.</a:t>
            </a:r>
          </a:p>
          <a:p>
            <a:r>
              <a:rPr lang="en-US" dirty="0" smtClean="0"/>
              <a:t>2016-09-15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42711" y="6282267"/>
            <a:ext cx="7965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© 2016 California Institute of Technology. Government sponsorship acknowledged.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432" y="207183"/>
            <a:ext cx="2460147" cy="10790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53" y="5217458"/>
            <a:ext cx="1120676" cy="9293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0" y="5384800"/>
            <a:ext cx="2413000" cy="762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210" y="5629076"/>
            <a:ext cx="3313432" cy="51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3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5DA0-8DD8-0447-AA33-C898F39B418B}" type="slidenum">
              <a:rPr lang="en-US" smtClean="0"/>
              <a:t>10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0702" y="1304365"/>
            <a:ext cx="9098681" cy="53115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76645" y="5042656"/>
            <a:ext cx="1667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John Watson’s Interface Needs 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0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and Realization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5DA0-8DD8-0447-AA33-C898F39B418B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00" y="1271324"/>
            <a:ext cx="5397700" cy="52254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967" y="1268943"/>
            <a:ext cx="5306891" cy="52278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63423" y="140407"/>
            <a:ext cx="1667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John Watson’s Interface Needs 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HSUV Use Case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Tire Pressure Control System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2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HSUV Change Proposal Scenario 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Trade Study for Tire Pressure Control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Interface Concepts</a:t>
            </a:r>
            <a:r>
              <a:rPr lang="en-US" dirty="0" smtClean="0"/>
              <a:t> - Requirements for Interface concepts in the concept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Model Elaboration</a:t>
            </a:r>
            <a:r>
              <a:rPr lang="en-US" dirty="0" smtClean="0"/>
              <a:t> - Model elaboration and inference via transformation language, user extensible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Visual Simplification</a:t>
            </a:r>
            <a:r>
              <a:rPr lang="en-US" dirty="0" smtClean="0"/>
              <a:t> - for SysML working diagrams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Visualization Sharing </a:t>
            </a:r>
            <a:r>
              <a:rPr lang="en-US" dirty="0" smtClean="0"/>
              <a:t>- to incorporate visualizations from other tools, and provide to other tools (e.g. 3D CAD)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Cross-Model Navigation</a:t>
            </a:r>
            <a:r>
              <a:rPr lang="en-US" dirty="0" smtClean="0"/>
              <a:t> - from model elements in SysML to model elements in other tools via persistent cross-linking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</a:t>
            </a:r>
            <a:r>
              <a:rPr lang="en-US" b="1" dirty="0" smtClean="0"/>
              <a:t>roperties</a:t>
            </a:r>
            <a:r>
              <a:rPr lang="en-US" dirty="0" smtClean="0"/>
              <a:t> - to describe interfaces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Library</a:t>
            </a:r>
            <a:r>
              <a:rPr lang="en-US" dirty="0" smtClean="0"/>
              <a:t> - re-usable elements for interfaces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Interface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ability to define the specification (the “What”) of a Tire Pressure Control System without over constraining the design alternatives (the “How”) for the trade study</a:t>
            </a:r>
          </a:p>
          <a:p>
            <a:pPr lvl="1"/>
            <a:r>
              <a:rPr lang="en-US" dirty="0"/>
              <a:t>Add air compressor to the car and identify high level interfaces</a:t>
            </a:r>
          </a:p>
          <a:p>
            <a:pPr lvl="1"/>
            <a:r>
              <a:rPr lang="en-US" dirty="0"/>
              <a:t>Mechanical interface to existing component X (frame)</a:t>
            </a:r>
          </a:p>
          <a:p>
            <a:pPr lvl="1"/>
            <a:r>
              <a:rPr lang="en-US" dirty="0"/>
              <a:t>Electrical interface to existing component Y (power subsystem)</a:t>
            </a:r>
          </a:p>
          <a:p>
            <a:pPr lvl="1"/>
            <a:r>
              <a:rPr lang="en-US" dirty="0"/>
              <a:t>Data interface to existing component Z (car’s computer)</a:t>
            </a:r>
          </a:p>
          <a:p>
            <a:pPr lvl="1"/>
            <a:r>
              <a:rPr lang="en-US" dirty="0"/>
              <a:t>Thermal interface to existing components (nearby components with which it exchanges heat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2016-09-15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3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Model Elaboration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Helps ensure that the Tire Pressure Control System interfaces specification leverages existing standards currently utilized within the HSUV, or alternatively, industry standards</a:t>
            </a:r>
          </a:p>
          <a:p>
            <a:pPr lvl="1"/>
            <a:r>
              <a:rPr lang="en-US" dirty="0" smtClean="0"/>
              <a:t>Mechanical Interface is specified as 4 bolt pattern, shock mounted attenuation</a:t>
            </a:r>
          </a:p>
          <a:p>
            <a:pPr lvl="1"/>
            <a:r>
              <a:rPr lang="en-US" dirty="0" smtClean="0"/>
              <a:t>Electrical </a:t>
            </a:r>
            <a:r>
              <a:rPr lang="en-US" dirty="0"/>
              <a:t>I</a:t>
            </a:r>
            <a:r>
              <a:rPr lang="en-US" dirty="0" smtClean="0"/>
              <a:t>nterface is elaborated to specify a 12V DC Power and Return</a:t>
            </a:r>
          </a:p>
          <a:p>
            <a:pPr lvl="1"/>
            <a:r>
              <a:rPr lang="en-US" dirty="0" smtClean="0"/>
              <a:t>Data Interface is specified as Controller Area Network (CAN) subscribing to messages for Vehicle Speed, Transfer Case Mode (2x4/ 4x4), Terrain Selector (Optional)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2016-09-15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09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Visual 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the Tire Pressure Control System to be assessed during the trade study at the right level of detail/ abstraction for evaluation and scoring</a:t>
            </a:r>
          </a:p>
          <a:p>
            <a:pPr lvl="1"/>
            <a:r>
              <a:rPr lang="en-US" dirty="0" smtClean="0"/>
              <a:t>Mechanical Interface may be simplified to a single connector with only the shock mount thickness presented for each alternative</a:t>
            </a:r>
          </a:p>
          <a:p>
            <a:pPr lvl="1"/>
            <a:r>
              <a:rPr lang="en-US" dirty="0" smtClean="0"/>
              <a:t>Electrical Interface may be simplified to show a single connector with Power (Watts) presented for each alternative</a:t>
            </a:r>
          </a:p>
          <a:p>
            <a:pPr lvl="1"/>
            <a:r>
              <a:rPr lang="en-US" dirty="0" smtClean="0"/>
              <a:t>Data Interface may be simplified to show a single connector with only optional Messages supported for each alternative presented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2016-09-15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Visualization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Allows the components of the Tire Pressure Control System to be visualized within the 3D solid modeling environment for packaging, assembly instructions assessment of trade study</a:t>
            </a:r>
          </a:p>
          <a:p>
            <a:pPr lvl="1"/>
            <a:r>
              <a:rPr lang="en-US" dirty="0" smtClean="0"/>
              <a:t>Compressor space claim alternatives</a:t>
            </a:r>
          </a:p>
          <a:p>
            <a:pPr lvl="2"/>
            <a:r>
              <a:rPr lang="en-US" dirty="0" smtClean="0"/>
              <a:t>Under hood</a:t>
            </a:r>
          </a:p>
          <a:p>
            <a:pPr lvl="2"/>
            <a:r>
              <a:rPr lang="en-US" dirty="0" smtClean="0"/>
              <a:t>Under 2</a:t>
            </a:r>
            <a:r>
              <a:rPr lang="en-US" baseline="30000" dirty="0" smtClean="0"/>
              <a:t>nd</a:t>
            </a:r>
            <a:r>
              <a:rPr lang="en-US" dirty="0" smtClean="0"/>
              <a:t> Row Seats</a:t>
            </a:r>
          </a:p>
          <a:p>
            <a:pPr lvl="2"/>
            <a:r>
              <a:rPr lang="en-US" dirty="0" smtClean="0"/>
              <a:t>Behind Rear Wheel Well</a:t>
            </a:r>
          </a:p>
          <a:p>
            <a:pPr lvl="1"/>
            <a:r>
              <a:rPr lang="en-US" dirty="0" smtClean="0"/>
              <a:t>Each mounting location impacts 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ssembly plant installation</a:t>
            </a:r>
          </a:p>
          <a:p>
            <a:pPr lvl="2"/>
            <a:r>
              <a:rPr lang="en-US" dirty="0" smtClean="0"/>
              <a:t>Cabling length, Pneumatic Hosing Lengths,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2016-09-15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9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Cross-Model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Tire Pressure Control System interface properties (Bolt sizes, torque, etc.) to be integrated with other analyses (e.g. Human Factors, assembly operations/ instructions, etc.)</a:t>
            </a:r>
          </a:p>
          <a:p>
            <a:pPr lvl="1"/>
            <a:r>
              <a:rPr lang="en-US" dirty="0" smtClean="0"/>
              <a:t>Mounting Bolt sizes and torque must be evaluated against current assembly plant tooling and Human Factors analyses</a:t>
            </a:r>
          </a:p>
          <a:p>
            <a:pPr lvl="1"/>
            <a:r>
              <a:rPr lang="en-US" dirty="0" smtClean="0"/>
              <a:t>Electrical, Data, Pneumatic connection locations on compressors are also evaluated for sequencing within assembly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2016-09-15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9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Allows design constraints to be defined for the Tire Pressure Control System interfaces (e.g. Vehicle Speed data refresh rate, Mounting bolt torque, etc.)</a:t>
            </a:r>
          </a:p>
          <a:p>
            <a:r>
              <a:rPr lang="en-US" dirty="0" smtClean="0"/>
              <a:t>Makes for a more comprehensive trade study assessment of alternatives</a:t>
            </a:r>
          </a:p>
          <a:p>
            <a:pPr lvl="1"/>
            <a:r>
              <a:rPr lang="en-US" dirty="0" smtClean="0"/>
              <a:t>Electrical Power for each alternative that utilizes existing spare Fuse Box slots are less risky</a:t>
            </a:r>
          </a:p>
          <a:p>
            <a:pPr lvl="1"/>
            <a:r>
              <a:rPr lang="en-US" dirty="0" smtClean="0"/>
              <a:t>Data refresh rates for each alternative that are already supported by the vehicle network are less risk</a:t>
            </a:r>
          </a:p>
          <a:p>
            <a:pPr lvl="1"/>
            <a:r>
              <a:rPr lang="en-US" dirty="0" smtClean="0"/>
              <a:t>Mounting Bolt Torque values that are same as current assembly plant tooling are less risky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2016-09-15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76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library of interface standards (e.g. signal and pneumatic interfaces) that can be leveraged for Tire Pressure Control System.</a:t>
            </a:r>
          </a:p>
          <a:p>
            <a:r>
              <a:rPr lang="en-US" dirty="0" smtClean="0"/>
              <a:t>Use of existing standards would minimize the risk of an alternative in trade study</a:t>
            </a:r>
          </a:p>
          <a:p>
            <a:r>
              <a:rPr lang="en-US" dirty="0" smtClean="0"/>
              <a:t>Use of open standards reduces the risk to integrate future upgrades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2016-09-15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 with requirements for new interface concepts from the concept model</a:t>
            </a:r>
          </a:p>
          <a:p>
            <a:r>
              <a:rPr lang="en-US" dirty="0" smtClean="0"/>
              <a:t>Rely heavily on other services of SysML 2.0</a:t>
            </a:r>
          </a:p>
          <a:p>
            <a:r>
              <a:rPr lang="en-US" dirty="0" smtClean="0"/>
              <a:t>Minimize redundancy stored in model through use of rule-based techniques</a:t>
            </a:r>
          </a:p>
          <a:p>
            <a:r>
              <a:rPr lang="en-US" dirty="0"/>
              <a:t>Many of the limitations of SysML identified in the Interface Needs document are broadly applicable beyond Interfaces</a:t>
            </a:r>
          </a:p>
          <a:p>
            <a:r>
              <a:rPr lang="en-US" dirty="0" smtClean="0"/>
              <a:t>Categorized requirements based on which service we might rely on</a:t>
            </a:r>
          </a:p>
          <a:p>
            <a:pPr lvl="1"/>
            <a:r>
              <a:rPr lang="en-US" dirty="0" smtClean="0"/>
              <a:t>Need to work these with leads of other SysML 2.0 WGs</a:t>
            </a:r>
          </a:p>
          <a:p>
            <a:r>
              <a:rPr lang="en-US" dirty="0"/>
              <a:t>Extensible library of re-usable components</a:t>
            </a:r>
          </a:p>
          <a:p>
            <a:r>
              <a:rPr lang="en-US" dirty="0" smtClean="0"/>
              <a:t>Working Groups identified to date</a:t>
            </a:r>
          </a:p>
          <a:p>
            <a:pPr lvl="1"/>
            <a:r>
              <a:rPr lang="en-US" dirty="0" smtClean="0"/>
              <a:t>Model Construction, Visualization, Model Management, Properties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Interface Concepts</a:t>
            </a:r>
            <a:r>
              <a:rPr lang="en-US" dirty="0" smtClean="0"/>
              <a:t> - Requirements for Interface concepts in the concept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Model Elaboration</a:t>
            </a:r>
            <a:r>
              <a:rPr lang="en-US" dirty="0" smtClean="0"/>
              <a:t> - Model elaboration and inference via transformation language, user extensible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Visual Simplification</a:t>
            </a:r>
            <a:r>
              <a:rPr lang="en-US" dirty="0" smtClean="0"/>
              <a:t> - for SysML working diagrams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Visualization Sharing </a:t>
            </a:r>
            <a:r>
              <a:rPr lang="en-US" dirty="0" smtClean="0"/>
              <a:t>- to incorporate visualizations from other tools, and provide to other tools (e.g. 3D CAD)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Cross-Model Navigation</a:t>
            </a:r>
            <a:r>
              <a:rPr lang="en-US" dirty="0" smtClean="0"/>
              <a:t> - from model elements in SysML to model elements in other tools via persistent cross-linking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</a:t>
            </a:r>
            <a:r>
              <a:rPr lang="en-US" b="1" dirty="0" smtClean="0"/>
              <a:t>roperties</a:t>
            </a:r>
            <a:r>
              <a:rPr lang="en-US" dirty="0" smtClean="0"/>
              <a:t> - to describe interfaces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Library</a:t>
            </a:r>
            <a:r>
              <a:rPr lang="en-US" dirty="0" smtClean="0"/>
              <a:t> - re-usable elements for interfaces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class of requirement defines the concepts specific to interfaces</a:t>
            </a:r>
          </a:p>
          <a:p>
            <a:r>
              <a:rPr lang="en-US" dirty="0" smtClean="0"/>
              <a:t>These three specify the relationship between Interface Specifications, Interface Realizations and textual Requirements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017686"/>
              </p:ext>
            </p:extLst>
          </p:nvPr>
        </p:nvGraphicFramePr>
        <p:xfrm>
          <a:off x="838200" y="3435791"/>
          <a:ext cx="10515600" cy="2207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3999"/>
                <a:gridCol w="1371601"/>
              </a:tblGrid>
              <a:tr h="662777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Requirement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Needs</a:t>
                      </a:r>
                      <a:r>
                        <a:rPr lang="nb-N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nb-NO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Document</a:t>
                      </a:r>
                      <a:endParaRPr lang="nb-N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</a:tr>
              <a:tr h="439167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u="none" strike="noStrike" dirty="0">
                          <a:effectLst/>
                        </a:rPr>
                        <a:t>The Interface Specification elements shall refine textual requirements.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200" u="none" strike="noStrike">
                          <a:effectLst/>
                        </a:rPr>
                        <a:t>5.1.1</a:t>
                      </a:r>
                      <a:endParaRPr lang="nb-NO" sz="2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  <a:tr h="365972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u="none" strike="noStrike" dirty="0">
                          <a:effectLst/>
                        </a:rPr>
                        <a:t>The Interface Realization elements shall satisfy textual </a:t>
                      </a:r>
                      <a:r>
                        <a:rPr lang="en-US" sz="2200" u="none" strike="noStrike" dirty="0" smtClean="0">
                          <a:effectLst/>
                        </a:rPr>
                        <a:t>requirements</a:t>
                      </a:r>
                      <a:r>
                        <a:rPr lang="en-US" sz="2200" u="none" strike="noStrike" dirty="0">
                          <a:effectLst/>
                        </a:rPr>
                        <a:t>.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200" u="none" strike="noStrike" dirty="0">
                          <a:effectLst/>
                        </a:rPr>
                        <a:t>5.1.1</a:t>
                      </a:r>
                      <a:endParaRPr lang="nb-NO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  <a:tr h="731944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u="none" strike="noStrike">
                          <a:effectLst/>
                        </a:rPr>
                        <a:t>The Interface Realization elements shall conform to Interface Specification elements.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200" u="none" strike="noStrike" dirty="0">
                          <a:effectLst/>
                        </a:rPr>
                        <a:t>5.1.1</a:t>
                      </a:r>
                      <a:endParaRPr lang="nb-NO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79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Elaboration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elaboration is meant to remove the tedium of constructing models with many detailed elements – automation</a:t>
            </a:r>
          </a:p>
          <a:p>
            <a:r>
              <a:rPr lang="en-US" dirty="0" smtClean="0"/>
              <a:t>Start with a simple model and then selectively elaborate it</a:t>
            </a:r>
          </a:p>
          <a:p>
            <a:r>
              <a:rPr lang="en-US" dirty="0" smtClean="0"/>
              <a:t>Each elaboration can replace or modify the previous elements</a:t>
            </a:r>
          </a:p>
          <a:p>
            <a:r>
              <a:rPr lang="en-US" dirty="0" smtClean="0"/>
              <a:t>Reduces redundancy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653259"/>
              </p:ext>
            </p:extLst>
          </p:nvPr>
        </p:nvGraphicFramePr>
        <p:xfrm>
          <a:off x="838200" y="4454173"/>
          <a:ext cx="10515600" cy="1768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3999"/>
                <a:gridCol w="1371601"/>
              </a:tblGrid>
              <a:tr h="365972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Requirement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Needs</a:t>
                      </a:r>
                      <a:r>
                        <a:rPr lang="nb-N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nb-NO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Document</a:t>
                      </a:r>
                      <a:endParaRPr lang="nb-N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</a:tr>
              <a:tr h="365972"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u="none" strike="noStrike" dirty="0">
                          <a:effectLst/>
                        </a:rPr>
                        <a:t>SysML shall specify a language to describe model transformations.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100" u="none" strike="noStrike">
                          <a:effectLst/>
                        </a:rPr>
                        <a:t>5.5.x</a:t>
                      </a:r>
                      <a:endParaRPr lang="nb-NO" sz="2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  <a:tr h="731944"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u="none" strike="noStrike" dirty="0">
                          <a:effectLst/>
                        </a:rPr>
                        <a:t>SysML shall allow the user to extend existing transformations, and create new ones, using the transformation language.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100" u="none" strike="noStrike" dirty="0">
                          <a:effectLst/>
                        </a:rPr>
                        <a:t>5.5.x</a:t>
                      </a:r>
                      <a:endParaRPr lang="nb-NO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82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Simplification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Visually simplify working SysML diagrams, as distinct from viewpoints and views</a:t>
            </a:r>
          </a:p>
          <a:p>
            <a:r>
              <a:rPr lang="en-US" dirty="0" smtClean="0"/>
              <a:t>Takes a complex, elaborated model and makes it diagrammatically simple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383836"/>
              </p:ext>
            </p:extLst>
          </p:nvPr>
        </p:nvGraphicFramePr>
        <p:xfrm>
          <a:off x="838200" y="3647715"/>
          <a:ext cx="10515600" cy="2758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3999"/>
                <a:gridCol w="1371601"/>
              </a:tblGrid>
              <a:tr h="670765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Requirement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Needs</a:t>
                      </a:r>
                      <a:r>
                        <a:rPr lang="nb-N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nb-NO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Document</a:t>
                      </a:r>
                      <a:endParaRPr lang="nb-N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</a:tr>
              <a:tr h="670765"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u="none" strike="noStrike" dirty="0">
                          <a:effectLst/>
                        </a:rPr>
                        <a:t>The </a:t>
                      </a:r>
                      <a:r>
                        <a:rPr lang="en-US" sz="2100" u="none" strike="noStrike" dirty="0" smtClean="0">
                          <a:effectLst/>
                        </a:rPr>
                        <a:t>Interface </a:t>
                      </a:r>
                      <a:r>
                        <a:rPr lang="en-US" sz="2100" u="none" strike="noStrike" dirty="0">
                          <a:effectLst/>
                        </a:rPr>
                        <a:t>Specification Element shall be shown in views at different levels of selectable decomposition.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2100" u="none" strike="noStrike">
                          <a:effectLst/>
                        </a:rPr>
                        <a:t>5.8.1</a:t>
                      </a:r>
                      <a:br>
                        <a:rPr lang="hr-HR" sz="2100" u="none" strike="noStrike">
                          <a:effectLst/>
                        </a:rPr>
                      </a:br>
                      <a:r>
                        <a:rPr lang="hr-HR" sz="2100" u="none" strike="noStrike">
                          <a:effectLst/>
                        </a:rPr>
                        <a:t>5.8.5</a:t>
                      </a:r>
                      <a:endParaRPr lang="hr-HR" sz="2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  <a:tr h="708599"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u="none" strike="noStrike">
                          <a:effectLst/>
                        </a:rPr>
                        <a:t>The Inferface Realization Element shall be shown in views at different levels of selectable decomposition.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2100" u="none" strike="noStrike">
                          <a:effectLst/>
                        </a:rPr>
                        <a:t>5.8.1</a:t>
                      </a:r>
                      <a:endParaRPr lang="hr-HR" sz="2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  <a:tr h="708599"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u="none" strike="noStrike" dirty="0">
                          <a:effectLst/>
                        </a:rPr>
                        <a:t>The interface elements shall be shown with a selectable less or more detail of abstraction.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3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Elaboration and Simplification, Two Sides of the Same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444" y="2373142"/>
            <a:ext cx="2269068" cy="1577975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dirty="0" smtClean="0"/>
              <a:t>User driven elaboration from less detail to more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5901" t="24174" r="9530" b="19612"/>
          <a:stretch/>
        </p:blipFill>
        <p:spPr>
          <a:xfrm>
            <a:off x="3527777" y="1679406"/>
            <a:ext cx="5136445" cy="3872089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2833512" y="1930583"/>
            <a:ext cx="524933" cy="33697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flipV="1">
            <a:off x="8833554" y="1930583"/>
            <a:ext cx="524933" cy="33697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9414930" y="2327634"/>
            <a:ext cx="2568223" cy="2447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Automated visual simplification from more detail to less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9465" y="5720303"/>
            <a:ext cx="11413067" cy="524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Eliminates redundancy of storing all for versions in the model simultaneously.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SEs to reveal physical views of a system as they do SysML views</a:t>
            </a:r>
          </a:p>
          <a:p>
            <a:r>
              <a:rPr lang="en-US" dirty="0"/>
              <a:t>W</a:t>
            </a:r>
            <a:r>
              <a:rPr lang="en-US" dirty="0" smtClean="0"/>
              <a:t>e did not want to make SysML tools into 3D CAD tools</a:t>
            </a:r>
          </a:p>
          <a:p>
            <a:r>
              <a:rPr lang="en-US" dirty="0" smtClean="0"/>
              <a:t>So, we rely on an interface to existing external 3D CAD tools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039203"/>
              </p:ext>
            </p:extLst>
          </p:nvPr>
        </p:nvGraphicFramePr>
        <p:xfrm>
          <a:off x="838200" y="4001912"/>
          <a:ext cx="10515600" cy="2195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3999"/>
                <a:gridCol w="1371601"/>
              </a:tblGrid>
              <a:tr h="731944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Requirement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Needs</a:t>
                      </a:r>
                      <a:r>
                        <a:rPr lang="nb-N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nb-NO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Document</a:t>
                      </a:r>
                      <a:endParaRPr lang="nb-N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</a:tr>
              <a:tr h="731944"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u="none" strike="noStrike" dirty="0">
                          <a:effectLst/>
                        </a:rPr>
                        <a:t>SysML shall provide a local display capability in which to show visualizations and views of data from external tools and resources.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2100" u="none" strike="noStrike" dirty="0">
                          <a:effectLst/>
                        </a:rPr>
                        <a:t>5.6.1</a:t>
                      </a:r>
                      <a:endParaRPr lang="hr-H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  <a:tr h="731944"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u="none" strike="noStrike">
                          <a:effectLst/>
                        </a:rPr>
                        <a:t>SysML shall provide visualizations and views for display in other external tools and resources.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2100" u="none" strike="noStrike" dirty="0">
                          <a:effectLst/>
                        </a:rPr>
                        <a:t>5.6.1</a:t>
                      </a:r>
                      <a:endParaRPr lang="hr-H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44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Cross-Model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Enables simultaneous use of multiple tools in a diverse environment</a:t>
            </a:r>
          </a:p>
          <a:p>
            <a:r>
              <a:rPr lang="en-US" dirty="0" smtClean="0"/>
              <a:t>User navigates to external tool and to corresponding element</a:t>
            </a:r>
          </a:p>
          <a:p>
            <a:r>
              <a:rPr lang="en-US" dirty="0" smtClean="0"/>
              <a:t>Pairs with requirement for SysML query language</a:t>
            </a:r>
          </a:p>
          <a:p>
            <a:r>
              <a:rPr lang="en-US" dirty="0" smtClean="0"/>
              <a:t>User pulls up 3D CAD visualization of corresponding element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294206"/>
              </p:ext>
            </p:extLst>
          </p:nvPr>
        </p:nvGraphicFramePr>
        <p:xfrm>
          <a:off x="844550" y="4012578"/>
          <a:ext cx="10509250" cy="2194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38478"/>
                <a:gridCol w="1370772"/>
              </a:tblGrid>
              <a:tr h="731502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Requirement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Needs</a:t>
                      </a:r>
                      <a:r>
                        <a:rPr lang="nb-N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nb-NO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Document</a:t>
                      </a:r>
                      <a:endParaRPr lang="nb-N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</a:tr>
              <a:tr h="731502"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u="none" strike="noStrike" dirty="0">
                          <a:effectLst/>
                        </a:rPr>
                        <a:t>SysML shall link SysML model elements to model elements of external tools and resources using a </a:t>
                      </a:r>
                      <a:r>
                        <a:rPr lang="en-US" sz="2100" u="none" strike="noStrike" dirty="0" smtClean="0">
                          <a:effectLst/>
                        </a:rPr>
                        <a:t>persistent, </a:t>
                      </a:r>
                      <a:r>
                        <a:rPr lang="en-US" sz="2100" u="none" strike="noStrike" dirty="0">
                          <a:effectLst/>
                        </a:rPr>
                        <a:t>unique and navigable external identifier. 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2100" u="none" strike="noStrike">
                          <a:effectLst/>
                        </a:rPr>
                        <a:t>5.6.1</a:t>
                      </a:r>
                      <a:endParaRPr lang="hr-HR" sz="2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  <a:tr h="731502"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u="none" strike="noStrike" dirty="0">
                          <a:effectLst/>
                        </a:rPr>
                        <a:t>SysML shall  navigate to model element in external tools and resources using the external identifier.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2100" u="none" strike="noStrike" dirty="0">
                          <a:effectLst/>
                        </a:rPr>
                        <a:t>5.6.1</a:t>
                      </a:r>
                      <a:endParaRPr lang="hr-H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394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Interface Modeling efficiency with more mature constructs and automation</a:t>
            </a:r>
          </a:p>
          <a:p>
            <a:r>
              <a:rPr lang="en-US" dirty="0" smtClean="0"/>
              <a:t>Improve Interface Modeling consistency across domains with standard based rules</a:t>
            </a:r>
          </a:p>
          <a:p>
            <a:r>
              <a:rPr lang="en-US" dirty="0" smtClean="0"/>
              <a:t>Clarify, define tool implementation concepts for modeling Interfaces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4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Model Navigation and Visualization Sharing in Action Together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93996"/>
            <a:ext cx="3312751" cy="22230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0311" y="2139156"/>
            <a:ext cx="5313489" cy="291847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40933" y="1690688"/>
            <a:ext cx="1659466" cy="403401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SysML Tool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461955" y="1690595"/>
            <a:ext cx="1924756" cy="4034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3D CAD Tool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034844" y="1834444"/>
            <a:ext cx="0" cy="4521906"/>
          </a:xfrm>
          <a:prstGeom prst="line">
            <a:avLst/>
          </a:prstGeom>
          <a:ln w="508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 rot="21189330">
            <a:off x="3335092" y="2354671"/>
            <a:ext cx="2557596" cy="32911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Navigate to External Tool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516094" y="2504141"/>
            <a:ext cx="3735294" cy="46018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005" y="5057631"/>
            <a:ext cx="2212788" cy="1215391"/>
          </a:xfrm>
          <a:prstGeom prst="rect">
            <a:avLst/>
          </a:prstGeom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2049926" y="6273022"/>
            <a:ext cx="2364440" cy="4034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Shared Visualization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342776" y="3173507"/>
            <a:ext cx="131483" cy="1884124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 rot="21296790">
            <a:off x="873699" y="4377319"/>
            <a:ext cx="1522207" cy="68602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Show Shared Visualization in </a:t>
            </a:r>
            <a:r>
              <a:rPr lang="en-US" b="1" smtClean="0">
                <a:solidFill>
                  <a:schemeClr val="accent2"/>
                </a:solidFill>
              </a:rPr>
              <a:t>SysML Tool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6040311" y="5752701"/>
            <a:ext cx="2364440" cy="92372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Mouse Assembly 3D model lives in this tool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2827577" y="3315920"/>
            <a:ext cx="2202880" cy="14111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Mouse Assembly System model lives in SysML tool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7514835" y="5061307"/>
            <a:ext cx="2364440" cy="4034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Local GUI Interface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8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 animBg="1"/>
      <p:bldP spid="20" grpId="0"/>
      <p:bldP spid="25" grpId="0" animBg="1"/>
      <p:bldP spid="26" grpId="0"/>
      <p:bldP spid="2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 concepts are </a:t>
            </a:r>
            <a:r>
              <a:rPr lang="en-US" dirty="0" err="1" smtClean="0"/>
              <a:t>characterizable</a:t>
            </a:r>
            <a:r>
              <a:rPr lang="en-US" dirty="0" smtClean="0"/>
              <a:t> like any other SysML element</a:t>
            </a:r>
          </a:p>
          <a:p>
            <a:r>
              <a:rPr lang="en-US" dirty="0" smtClean="0"/>
              <a:t>The characterizations need to follow the rules of inheritance and structural composition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686981"/>
              </p:ext>
            </p:extLst>
          </p:nvPr>
        </p:nvGraphicFramePr>
        <p:xfrm>
          <a:off x="838200" y="3128245"/>
          <a:ext cx="10515600" cy="3293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3999"/>
                <a:gridCol w="1371601"/>
              </a:tblGrid>
              <a:tr h="731944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Requirement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Needs</a:t>
                      </a:r>
                      <a:r>
                        <a:rPr lang="nb-N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nb-NO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Document</a:t>
                      </a:r>
                      <a:endParaRPr lang="nb-N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</a:tr>
              <a:tr h="731944"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u="none" strike="noStrike" dirty="0">
                          <a:effectLst/>
                        </a:rPr>
                        <a:t>The Connector Specification element shall allow constraints that characterize the element to be added.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2100" u="none" strike="noStrike">
                          <a:effectLst/>
                        </a:rPr>
                        <a:t>5.2.4a</a:t>
                      </a:r>
                      <a:endParaRPr lang="hr-HR" sz="2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  <a:tr h="731944"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u="none" strike="noStrike">
                          <a:effectLst/>
                        </a:rPr>
                        <a:t>The Connector Realization element shall allow constraints that characterize the element to be added.</a:t>
                      </a:r>
                      <a:endParaRPr lang="en-US" sz="2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2100" u="none" strike="noStrike">
                          <a:effectLst/>
                        </a:rPr>
                        <a:t>5.2.4a</a:t>
                      </a:r>
                      <a:endParaRPr lang="hr-HR" sz="2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  <a:tr h="1097916"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Interface concept elements shall be </a:t>
                      </a:r>
                      <a:r>
                        <a:rPr lang="en-US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characterizable</a:t>
                      </a:r>
                      <a:r>
                        <a:rPr lang="en-US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by properties </a:t>
                      </a:r>
                      <a:r>
                        <a:rPr lang="en-US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separately </a:t>
                      </a:r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for different uses in the same context.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2100" u="none" strike="noStrike" dirty="0" smtClean="0">
                          <a:effectLst/>
                        </a:rPr>
                        <a:t>5.2.4a</a:t>
                      </a:r>
                      <a:endParaRPr lang="hr-H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52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proposing that SysML define re-usable libraries</a:t>
            </a:r>
          </a:p>
          <a:p>
            <a:pPr lvl="1"/>
            <a:r>
              <a:rPr lang="en-US" dirty="0" smtClean="0"/>
              <a:t>Interface concept elements for common kinds of interfaces (standards)</a:t>
            </a:r>
          </a:p>
          <a:p>
            <a:pPr lvl="1"/>
            <a:r>
              <a:rPr lang="en-US" dirty="0" smtClean="0"/>
              <a:t>Model elaboration rules</a:t>
            </a:r>
          </a:p>
          <a:p>
            <a:pPr lvl="1"/>
            <a:r>
              <a:rPr lang="en-US" dirty="0" smtClean="0"/>
              <a:t>Visual simplification rules</a:t>
            </a:r>
          </a:p>
          <a:p>
            <a:r>
              <a:rPr lang="en-US" dirty="0" smtClean="0"/>
              <a:t>Languages for rule specification shall be defined as part of SysML</a:t>
            </a:r>
          </a:p>
          <a:p>
            <a:r>
              <a:rPr lang="en-US" dirty="0" smtClean="0"/>
              <a:t>Libraries are extendable by end users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96496"/>
              </p:ext>
            </p:extLst>
          </p:nvPr>
        </p:nvGraphicFramePr>
        <p:xfrm>
          <a:off x="838200" y="3944845"/>
          <a:ext cx="10515600" cy="2500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3999"/>
                <a:gridCol w="1371601"/>
              </a:tblGrid>
              <a:tr h="365972">
                <a:tc>
                  <a:txBody>
                    <a:bodyPr/>
                    <a:lstStyle/>
                    <a:p>
                      <a:pPr algn="l" fontAlgn="t"/>
                      <a:r>
                        <a:rPr lang="en-US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Requirement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Needs</a:t>
                      </a:r>
                      <a:r>
                        <a:rPr lang="nb-NO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</a:t>
                      </a:r>
                      <a:r>
                        <a:rPr lang="nb-NO" sz="2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Document</a:t>
                      </a:r>
                      <a:endParaRPr lang="nb-NO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 anchor="b"/>
                </a:tc>
              </a:tr>
              <a:tr h="365972"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SysML shall provide a library of model elements for commonly used interfaces.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100" u="none" strike="noStrike" dirty="0" smtClean="0">
                          <a:effectLst/>
                        </a:rPr>
                        <a:t>5.7.1</a:t>
                      </a:r>
                      <a:endParaRPr lang="nb-NO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  <a:tr h="731944"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u="none" strike="noStrike" dirty="0">
                          <a:effectLst/>
                        </a:rPr>
                        <a:t>SysML shall provide a library of model transformations, specified in its model </a:t>
                      </a:r>
                      <a:r>
                        <a:rPr lang="en-US" sz="2100" u="none" strike="noStrike" dirty="0" smtClean="0">
                          <a:effectLst/>
                        </a:rPr>
                        <a:t>transformation </a:t>
                      </a:r>
                      <a:r>
                        <a:rPr lang="en-US" sz="2100" u="none" strike="noStrike" dirty="0">
                          <a:effectLst/>
                        </a:rPr>
                        <a:t>language, to assist the user to elaborate parts of an interface.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100" u="none" strike="noStrike">
                          <a:effectLst/>
                        </a:rPr>
                        <a:t>5.5.x</a:t>
                      </a:r>
                      <a:endParaRPr lang="nb-NO" sz="2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  <a:tr h="731944">
                <a:tc>
                  <a:txBody>
                    <a:bodyPr/>
                    <a:lstStyle/>
                    <a:p>
                      <a:pPr algn="l" fontAlgn="t"/>
                      <a:r>
                        <a:rPr lang="en-US" sz="2100" u="none" strike="noStrike" dirty="0" smtClean="0">
                          <a:effectLst/>
                        </a:rPr>
                        <a:t>SysML shall provide a library of visual simplifications, specified in its model transformation language, to assist the user to simplify SysML diagrams.</a:t>
                      </a:r>
                      <a:endParaRPr lang="en-US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2100" u="none" strike="noStrike" dirty="0" smtClean="0">
                          <a:effectLst/>
                        </a:rPr>
                        <a:t>5.8.1</a:t>
                      </a:r>
                      <a:endParaRPr lang="nb-NO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5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4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Review Interface Needs Document</a:t>
            </a:r>
          </a:p>
          <a:p>
            <a:r>
              <a:rPr lang="en-US" dirty="0" smtClean="0"/>
              <a:t>Demonstrate current limitations with notes and issues</a:t>
            </a:r>
          </a:p>
          <a:p>
            <a:r>
              <a:rPr lang="en-US" dirty="0" smtClean="0"/>
              <a:t>Add Interface concepts to SECM concept model</a:t>
            </a:r>
          </a:p>
          <a:p>
            <a:r>
              <a:rPr lang="en-US" dirty="0" smtClean="0"/>
              <a:t>Derive requirements to address notes and issues</a:t>
            </a:r>
          </a:p>
          <a:p>
            <a:r>
              <a:rPr lang="en-US" dirty="0" smtClean="0"/>
              <a:t>Leverage other services where possible to meet requirements</a:t>
            </a:r>
          </a:p>
          <a:p>
            <a:r>
              <a:rPr lang="en-US" dirty="0" smtClean="0"/>
              <a:t>Define user-level languages to accomplish goals (transformation, simplification, query)</a:t>
            </a:r>
          </a:p>
          <a:p>
            <a:r>
              <a:rPr lang="en-US" dirty="0" smtClean="0"/>
              <a:t>Illustrate concepts with example from HSUV Change Scenario</a:t>
            </a:r>
          </a:p>
          <a:p>
            <a:r>
              <a:rPr lang="en-US" dirty="0" smtClean="0"/>
              <a:t>Ensure all kinds of interfaces are addressed: Electrical, Hydraulic, Pneumatic, Mechanical, </a:t>
            </a:r>
            <a:r>
              <a:rPr lang="en-US" dirty="0"/>
              <a:t>Software, </a:t>
            </a:r>
            <a:r>
              <a:rPr lang="en-US" dirty="0" smtClean="0"/>
              <a:t>Human, etc.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7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Concept Model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0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Document Quick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Did presentation on Interface Needs document at Orlando meeting in June</a:t>
            </a:r>
          </a:p>
          <a:p>
            <a:endParaRPr lang="en-US" dirty="0"/>
          </a:p>
          <a:p>
            <a:r>
              <a:rPr lang="en-US" dirty="0" smtClean="0"/>
              <a:t>Interface Concept Model</a:t>
            </a:r>
          </a:p>
          <a:p>
            <a:r>
              <a:rPr lang="en-US" dirty="0" smtClean="0"/>
              <a:t>Interface Specification vs. Realization</a:t>
            </a:r>
          </a:p>
          <a:p>
            <a:r>
              <a:rPr lang="en-US" dirty="0" smtClean="0"/>
              <a:t>Item Flows</a:t>
            </a:r>
          </a:p>
          <a:p>
            <a:r>
              <a:rPr lang="en-US" dirty="0" smtClean="0"/>
              <a:t>Transfer Agreements</a:t>
            </a:r>
            <a:endParaRPr lang="en-US" dirty="0"/>
          </a:p>
          <a:p>
            <a:r>
              <a:rPr lang="en-US" dirty="0"/>
              <a:t>Interface Abstraction Levels</a:t>
            </a:r>
          </a:p>
          <a:p>
            <a:r>
              <a:rPr lang="en-US" dirty="0"/>
              <a:t>Interface Layers</a:t>
            </a:r>
          </a:p>
          <a:p>
            <a:r>
              <a:rPr lang="en-US" dirty="0" smtClean="0"/>
              <a:t>Physical geometry</a:t>
            </a:r>
          </a:p>
          <a:p>
            <a:r>
              <a:rPr lang="en-US" dirty="0" smtClean="0"/>
              <a:t>Interface Tables</a:t>
            </a:r>
          </a:p>
          <a:p>
            <a:r>
              <a:rPr lang="en-US" dirty="0" smtClean="0"/>
              <a:t>Libraries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6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058" y="1319839"/>
            <a:ext cx="8014447" cy="551500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Concept Model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9714-5BFA-4E7E-8A51-E1DC2DA2FCF0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376645" y="5042656"/>
            <a:ext cx="1667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John Watson’s Interface Needs 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6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Abstraction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5DA0-8DD8-0447-AA33-C898F39B418B}" type="slidenum">
              <a:rPr lang="en-US" smtClean="0"/>
              <a:t>8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4529" y="1249129"/>
            <a:ext cx="5553636" cy="55536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76645" y="5042656"/>
            <a:ext cx="1667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John Watson’s Interface Needs 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2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Composition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2016-09-14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5DA0-8DD8-0447-AA33-C898F39B418B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9676" y="1281787"/>
            <a:ext cx="6612649" cy="53820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76645" y="5042656"/>
            <a:ext cx="1667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John Watson’s Interface Needs 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17389</TotalTime>
  <Words>1746</Words>
  <Application>Microsoft Macintosh PowerPoint</Application>
  <PresentationFormat>Widescreen</PresentationFormat>
  <Paragraphs>273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Calibri</vt:lpstr>
      <vt:lpstr>Calibri Light</vt:lpstr>
      <vt:lpstr>Arial</vt:lpstr>
      <vt:lpstr>Office Theme</vt:lpstr>
      <vt:lpstr>SysML 2.0 Interface Concepts Modeling Core Team Status Update</vt:lpstr>
      <vt:lpstr>Introduction</vt:lpstr>
      <vt:lpstr>Objectives</vt:lpstr>
      <vt:lpstr>Approach</vt:lpstr>
      <vt:lpstr>Interface Concept Model</vt:lpstr>
      <vt:lpstr>Needs Document Quick Review</vt:lpstr>
      <vt:lpstr>Interface Concept Model</vt:lpstr>
      <vt:lpstr>Levels of Abstraction</vt:lpstr>
      <vt:lpstr>Interface Composition</vt:lpstr>
      <vt:lpstr>Layered Interface</vt:lpstr>
      <vt:lpstr>Specification and Realization</vt:lpstr>
      <vt:lpstr>HSUV Use Case</vt:lpstr>
      <vt:lpstr>HSUV Change Proposal Scenario A Example</vt:lpstr>
      <vt:lpstr>Interface Concepts</vt:lpstr>
      <vt:lpstr>Model Elaboration</vt:lpstr>
      <vt:lpstr>Visual Simplification</vt:lpstr>
      <vt:lpstr>Visualization Sharing</vt:lpstr>
      <vt:lpstr>Cross-Model Navigation</vt:lpstr>
      <vt:lpstr>Properties</vt:lpstr>
      <vt:lpstr>Library</vt:lpstr>
      <vt:lpstr>Requirements</vt:lpstr>
      <vt:lpstr>Requirements</vt:lpstr>
      <vt:lpstr>Categories of Requirement</vt:lpstr>
      <vt:lpstr>Interface Concepts</vt:lpstr>
      <vt:lpstr>Model Elaboration</vt:lpstr>
      <vt:lpstr>Visual Simplification</vt:lpstr>
      <vt:lpstr>Elaboration and Simplification, Two Sides of the Same Coin</vt:lpstr>
      <vt:lpstr>Visualization Sharing</vt:lpstr>
      <vt:lpstr>Cross-Model Navigation</vt:lpstr>
      <vt:lpstr>Cross Model Navigation and Visualization Sharing in Action Together</vt:lpstr>
      <vt:lpstr>Properties</vt:lpstr>
      <vt:lpstr>Library</vt:lpstr>
      <vt:lpstr>Demo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Watson</dc:creator>
  <cp:lastModifiedBy>Marc Sarrel</cp:lastModifiedBy>
  <cp:revision>145</cp:revision>
  <cp:lastPrinted>2016-09-07T23:53:08Z</cp:lastPrinted>
  <dcterms:created xsi:type="dcterms:W3CDTF">2016-04-09T16:14:54Z</dcterms:created>
  <dcterms:modified xsi:type="dcterms:W3CDTF">2016-09-15T00:08:44Z</dcterms:modified>
</cp:coreProperties>
</file>