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3" r:id="rId1"/>
  </p:sldMasterIdLst>
  <p:notesMasterIdLst>
    <p:notesMasterId r:id="rId34"/>
  </p:notesMasterIdLst>
  <p:sldIdLst>
    <p:sldId id="374" r:id="rId2"/>
    <p:sldId id="381" r:id="rId3"/>
    <p:sldId id="378" r:id="rId4"/>
    <p:sldId id="379" r:id="rId5"/>
    <p:sldId id="377" r:id="rId6"/>
    <p:sldId id="399" r:id="rId7"/>
    <p:sldId id="380" r:id="rId8"/>
    <p:sldId id="369" r:id="rId9"/>
    <p:sldId id="372" r:id="rId10"/>
    <p:sldId id="383" r:id="rId11"/>
    <p:sldId id="384" r:id="rId12"/>
    <p:sldId id="373" r:id="rId13"/>
    <p:sldId id="370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400" r:id="rId23"/>
    <p:sldId id="382" r:id="rId24"/>
    <p:sldId id="371" r:id="rId25"/>
    <p:sldId id="398" r:id="rId26"/>
    <p:sldId id="395" r:id="rId27"/>
    <p:sldId id="396" r:id="rId28"/>
    <p:sldId id="397" r:id="rId29"/>
    <p:sldId id="394" r:id="rId30"/>
    <p:sldId id="393" r:id="rId31"/>
    <p:sldId id="368" r:id="rId32"/>
    <p:sldId id="36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6667" autoAdjust="0"/>
    <p:restoredTop sz="95682" autoAdjust="0"/>
  </p:normalViewPr>
  <p:slideViewPr>
    <p:cSldViewPr snapToGrid="0" snapToObjects="1">
      <p:cViewPr varScale="1">
        <p:scale>
          <a:sx n="65" d="100"/>
          <a:sy n="65" d="100"/>
        </p:scale>
        <p:origin x="-15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3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9A731-7542-413D-8677-A1A0948ED28F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94C75-5B16-4A56-89E1-3BB70F644F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909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94C75-5B16-4A56-89E1-3BB70F644FA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0157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22, 27, 28,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94C75-5B16-4A56-89E1-3BB70F644FA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4199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31,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94C75-5B16-4A56-89E1-3BB70F644FA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5587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Derive the requirements from well established SE references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8954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date most of the work has been done</a:t>
            </a:r>
            <a:r>
              <a:rPr lang="en-US" baseline="0" dirty="0" smtClean="0"/>
              <a:t> in the Industry Reference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94C75-5B16-4A56-89E1-3BB70F644FA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932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94C75-5B16-4A56-89E1-3BB70F644FA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6487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Principle - a fundamental truth or proposition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94C75-5B16-4A56-89E1-3BB70F644FA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3044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this model we are not limited to just established industry published concepts. We are also able to include additional forward thinking and field proven concepts.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94C75-5B16-4A56-89E1-3BB70F644FA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3530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94C75-5B16-4A56-89E1-3BB70F644FA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8213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01, 07,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94C75-5B16-4A56-89E1-3BB70F644FA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5743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13, 15, 16, 17,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94C75-5B16-4A56-89E1-3BB70F644FA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0665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521C-A016-43AB-9091-7CA6ECFA3A43}" type="datetime1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02B7-AEE9-443B-8CEE-2F4E757290FA}" type="datetime1">
              <a:rPr lang="en-US" smtClean="0"/>
              <a:pPr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9F41-DBBA-45B5-BAD4-F74D5D904A2E}" type="datetime1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D044-C985-40F1-B896-86BB8125B895}" type="datetime1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5035-84B3-4D4C-B843-8B9321B3B1DE}" type="datetime1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392-F764-4A1F-A7B4-6C9A066E8C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7B30-BA4F-4893-A5CB-87946DC5A157}" type="datetime1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2AF4-59A5-4D40-885D-769B94E567CD}" type="datetime1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80E2-C062-47DE-A4CE-E7F7577AA047}" type="datetime1">
              <a:rPr lang="en-US" smtClean="0"/>
              <a:pPr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553B-7BC4-4358-A74E-A3A9F88991D8}" type="datetime1">
              <a:rPr lang="en-US" smtClean="0"/>
              <a:pPr/>
              <a:t>12/11/2015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EBDA-39C6-4125-8F74-313FAF5AFE49}" type="datetime1">
              <a:rPr lang="en-US" smtClean="0"/>
              <a:pPr/>
              <a:t>12/11/2015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2ECA-8DFE-4491-A7EC-4B52F57018E0}" type="datetime1">
              <a:rPr lang="en-US" smtClean="0"/>
              <a:pPr/>
              <a:t>12/11/2015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AA8E-2F01-4015-B636-D0E98E147585}" type="datetime1">
              <a:rPr lang="en-US" smtClean="0"/>
              <a:pPr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929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189182"/>
            <a:ext cx="8042276" cy="4754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152304A-14BF-4ADC-BAEA-0CA9EB13ACF8}" type="datetime1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mgwiki.org/OMGSysML/doku.php?id=sysml-roadmap:systems_engineering_concept_model_workgroup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mgwiki.org/OMGSysML/doku.php?id=sysml-roadmap:systems_engineering_concept_model_workgrou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Systems Engineering Concept Model</a:t>
            </a:r>
            <a:br>
              <a:rPr lang="en-US" dirty="0" smtClean="0"/>
            </a:br>
            <a:r>
              <a:rPr lang="en-US" dirty="0" smtClean="0"/>
              <a:t>(SECM)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OMG Technical </a:t>
            </a:r>
            <a:r>
              <a:rPr lang="en-US" dirty="0" smtClean="0"/>
              <a:t>Conference, La Jolla CA, 12/10/2015</a:t>
            </a:r>
          </a:p>
          <a:p>
            <a:r>
              <a:rPr lang="en-US" dirty="0"/>
              <a:t>System Modeling Assessment &amp; Roadmap </a:t>
            </a:r>
            <a:r>
              <a:rPr lang="en-US" dirty="0" smtClean="0"/>
              <a:t>WG</a:t>
            </a:r>
          </a:p>
          <a:p>
            <a:r>
              <a:rPr lang="en-US" dirty="0" smtClean="0"/>
              <a:t>John Watson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174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991" y="52942"/>
            <a:ext cx="7869119" cy="658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152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3528"/>
            <a:ext cx="9144000" cy="647094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668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6" y="976313"/>
            <a:ext cx="9278938" cy="482123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139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7051"/>
            <a:ext cx="9144000" cy="558389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057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274" y="0"/>
            <a:ext cx="8544910" cy="61198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349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915" y="0"/>
            <a:ext cx="8872169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335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26" y="43033"/>
            <a:ext cx="9091444" cy="621298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407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08"/>
            <a:ext cx="9144000" cy="62774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3170"/>
            <a:ext cx="9144000" cy="56116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996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62120"/>
            <a:ext cx="9144000" cy="352539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31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SECM Approach </a:t>
            </a:r>
          </a:p>
          <a:p>
            <a:r>
              <a:rPr lang="en-US" dirty="0" smtClean="0"/>
              <a:t>SECM – 2015 Reference Model</a:t>
            </a:r>
          </a:p>
          <a:p>
            <a:r>
              <a:rPr lang="en-US" dirty="0" smtClean="0"/>
              <a:t>SECM – SysML V2 RFP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D392-F764-4A1F-A7B4-6C9A066E8C6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34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56797"/>
            <a:ext cx="9144000" cy="33444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530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55102"/>
            <a:ext cx="9144000" cy="274779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832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523999"/>
            <a:ext cx="9417270" cy="1724867"/>
          </a:xfrm>
        </p:spPr>
        <p:txBody>
          <a:bodyPr/>
          <a:lstStyle/>
          <a:p>
            <a:r>
              <a:rPr lang="en-US" sz="4000" dirty="0" smtClean="0"/>
              <a:t>Systems Engineering Concept Model</a:t>
            </a:r>
            <a:br>
              <a:rPr lang="en-US" sz="4000" dirty="0" smtClean="0"/>
            </a:br>
            <a:r>
              <a:rPr lang="en-US" sz="4000" dirty="0" smtClean="0"/>
              <a:t>SysML V2 RFP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D392-F764-4A1F-A7B4-6C9A066E8C6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09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SECM - SysML V2 RFP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900546"/>
            <a:ext cx="8042276" cy="1135288"/>
          </a:xfrm>
        </p:spPr>
        <p:txBody>
          <a:bodyPr>
            <a:normAutofit/>
          </a:bodyPr>
          <a:lstStyle/>
          <a:p>
            <a:r>
              <a:rPr lang="en-US" b="1" dirty="0" smtClean="0"/>
              <a:t>The </a:t>
            </a:r>
            <a:r>
              <a:rPr lang="en-US" b="1" dirty="0"/>
              <a:t>intent </a:t>
            </a:r>
            <a:r>
              <a:rPr lang="en-US" b="1" dirty="0" smtClean="0"/>
              <a:t>is </a:t>
            </a:r>
            <a:r>
              <a:rPr lang="en-US" b="1" dirty="0"/>
              <a:t>to derive a set of requirements that will be incorporated in the SysML V2 RFP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32" r="1034"/>
          <a:stretch/>
        </p:blipFill>
        <p:spPr>
          <a:xfrm>
            <a:off x="1854027" y="1763320"/>
            <a:ext cx="5478426" cy="26655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49275" y="4537978"/>
            <a:ext cx="8425072" cy="20180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This model will also utilize a limited set of UML constructs</a:t>
            </a:r>
          </a:p>
          <a:p>
            <a:r>
              <a:rPr lang="en-US" b="1" dirty="0" smtClean="0"/>
              <a:t>Work on this model will not wait until the SECM 2015 Industry Reference is complete </a:t>
            </a:r>
          </a:p>
          <a:p>
            <a:pPr lvl="1"/>
            <a:r>
              <a:rPr lang="en-US" b="1" dirty="0" smtClean="0"/>
              <a:t>As concepts are completed in the SECM 2015 Industry Reference, work will commence in this model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D392-F764-4A1F-A7B4-6C9A066E8C6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923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SECM - SysML V2 RFP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966065"/>
            <a:ext cx="8042276" cy="275503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Properties will be the first concept examined</a:t>
            </a:r>
          </a:p>
          <a:p>
            <a:r>
              <a:rPr lang="en-US" dirty="0" smtClean="0"/>
              <a:t>1st Step – Integrate Input from sources</a:t>
            </a:r>
          </a:p>
          <a:p>
            <a:pPr lvl="1"/>
            <a:r>
              <a:rPr lang="en-US" dirty="0" smtClean="0"/>
              <a:t>SECM – 2015 Industry Reference</a:t>
            </a:r>
          </a:p>
          <a:p>
            <a:pPr lvl="1"/>
            <a:r>
              <a:rPr lang="en-US" dirty="0" smtClean="0"/>
              <a:t>UML for SE RFP - Section 6.5.3, Properties </a:t>
            </a:r>
          </a:p>
          <a:p>
            <a:pPr lvl="1"/>
            <a:r>
              <a:rPr lang="en-US" dirty="0" smtClean="0"/>
              <a:t>Scan SysML RTF Issues</a:t>
            </a:r>
          </a:p>
          <a:p>
            <a:r>
              <a:rPr lang="en-US" dirty="0" smtClean="0"/>
              <a:t>Then, request Input from other Industry Ontologies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D392-F764-4A1F-A7B4-6C9A066E8C6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045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7365" y="250451"/>
            <a:ext cx="6232635" cy="620777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615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Comments (1 – 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30015"/>
            <a:ext cx="7806449" cy="559150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01-Goal: Property concepts should support seamless integration of SysML v2 models with analysis models</a:t>
            </a:r>
          </a:p>
          <a:p>
            <a:r>
              <a:rPr lang="en-US" dirty="0"/>
              <a:t>02-Determine whether each of the following capabilities should apply to property, property type, value, something else, or not at all</a:t>
            </a:r>
          </a:p>
          <a:p>
            <a:r>
              <a:rPr lang="en-US" dirty="0"/>
              <a:t>03-Support for property assignment for element, function/behavior, event (i.e., change event), condition</a:t>
            </a:r>
          </a:p>
          <a:p>
            <a:r>
              <a:rPr lang="en-US" dirty="0"/>
              <a:t>04-Support for grouping properties based on domain criteria (e.g., electrical vs mechanical vs thermal properties)</a:t>
            </a:r>
          </a:p>
          <a:p>
            <a:r>
              <a:rPr lang="en-US" dirty="0"/>
              <a:t>05-Support for property primitive types (e.g. integer, real, </a:t>
            </a:r>
            <a:r>
              <a:rPr lang="en-US" dirty="0" smtClean="0"/>
              <a:t>Boolean, </a:t>
            </a:r>
            <a:r>
              <a:rPr lang="en-US" dirty="0"/>
              <a:t>string, complex, enumeration)</a:t>
            </a:r>
          </a:p>
          <a:p>
            <a:r>
              <a:rPr lang="en-US" dirty="0"/>
              <a:t>06-Support for units, quantity kinds, system of units, and system of quantity kinds</a:t>
            </a:r>
          </a:p>
          <a:p>
            <a:r>
              <a:rPr lang="en-US" dirty="0"/>
              <a:t>07-Support for specifying a range of valid values (e.g. knob position is 0-360 degrees)</a:t>
            </a:r>
          </a:p>
          <a:p>
            <a:r>
              <a:rPr lang="en-US" dirty="0"/>
              <a:t>08-Support for properties that are constant, constant over the execution time, and variable (refer to Modelica)</a:t>
            </a:r>
          </a:p>
          <a:p>
            <a:r>
              <a:rPr lang="en-US" dirty="0"/>
              <a:t>09-Support for properties that are a function of time (e.g., state variables)</a:t>
            </a:r>
          </a:p>
          <a:p>
            <a:r>
              <a:rPr lang="en-US" dirty="0"/>
              <a:t>10-Support for initial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D392-F764-4A1F-A7B4-6C9A066E8C6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96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</a:t>
            </a:r>
            <a:r>
              <a:rPr lang="en-US" dirty="0" smtClean="0"/>
              <a:t>Comments (11 – 20)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89182"/>
            <a:ext cx="8042276" cy="507498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11-Support for time as a property, including time durations, and time events</a:t>
            </a:r>
          </a:p>
          <a:p>
            <a:r>
              <a:rPr lang="en-US" dirty="0"/>
              <a:t>12-Support for time continuous and time discrete valued properties</a:t>
            </a:r>
          </a:p>
          <a:p>
            <a:r>
              <a:rPr lang="en-US" dirty="0"/>
              <a:t>13-Support for state dependent property values</a:t>
            </a:r>
          </a:p>
          <a:p>
            <a:r>
              <a:rPr lang="en-US" dirty="0"/>
              <a:t>14-Support for properties that are a function of other properties (e.g., parametric relationships)</a:t>
            </a:r>
          </a:p>
          <a:p>
            <a:r>
              <a:rPr lang="en-US" dirty="0"/>
              <a:t>15-Support for scalar, vector, and tensor properties</a:t>
            </a:r>
          </a:p>
          <a:p>
            <a:r>
              <a:rPr lang="en-US" dirty="0"/>
              <a:t>16-Support for matrices and arrays (e.g., engine temperature as a function to time from startup, and location on engine. Each row represents an increment of time, and each column represents an engine location.)</a:t>
            </a:r>
          </a:p>
          <a:p>
            <a:r>
              <a:rPr lang="en-US" dirty="0"/>
              <a:t>17-Support for ordering properties</a:t>
            </a:r>
          </a:p>
          <a:p>
            <a:r>
              <a:rPr lang="en-US" dirty="0"/>
              <a:t>18-Support for comparison operators (e.g., &lt;, =, &gt;)</a:t>
            </a:r>
          </a:p>
          <a:p>
            <a:r>
              <a:rPr lang="en-US" dirty="0"/>
              <a:t>19-Support for </a:t>
            </a:r>
            <a:r>
              <a:rPr lang="en-US" dirty="0" smtClean="0"/>
              <a:t>logical/Boolean </a:t>
            </a:r>
            <a:r>
              <a:rPr lang="en-US" dirty="0"/>
              <a:t>operators (e.g. AND, OR, NOT, ..)</a:t>
            </a:r>
          </a:p>
          <a:p>
            <a:r>
              <a:rPr lang="en-US" dirty="0"/>
              <a:t>20-Support for different expression languages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D392-F764-4A1F-A7B4-6C9A066E8C6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615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Comments </a:t>
            </a:r>
            <a:r>
              <a:rPr lang="en-US" dirty="0" smtClean="0"/>
              <a:t>(21 </a:t>
            </a:r>
            <a:r>
              <a:rPr lang="en-US" dirty="0"/>
              <a:t>– </a:t>
            </a:r>
            <a:r>
              <a:rPr lang="en-US" dirty="0" smtClean="0"/>
              <a:t>30)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89181"/>
            <a:ext cx="8042276" cy="548488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21-Support for declarative and procedural expressions</a:t>
            </a:r>
          </a:p>
          <a:p>
            <a:r>
              <a:rPr lang="en-US" dirty="0"/>
              <a:t>22-Support for dependent versus independent variables versus derived properties (inputs and outputs of analysis)</a:t>
            </a:r>
          </a:p>
          <a:p>
            <a:r>
              <a:rPr lang="en-US" dirty="0"/>
              <a:t>23-Support for referring to a particular property of an element, function or event in an expression (e.g., element reference)</a:t>
            </a:r>
          </a:p>
          <a:p>
            <a:r>
              <a:rPr lang="en-US" dirty="0"/>
              <a:t>24-Support for probability distributions on property values. A) unit to unit distribution B) distribution of an individual unit over time and other conditions (e.g., temperature)</a:t>
            </a:r>
          </a:p>
          <a:p>
            <a:r>
              <a:rPr lang="en-US" dirty="0"/>
              <a:t>25-Support for over-riding property values (e.g., redefinition)</a:t>
            </a:r>
          </a:p>
          <a:p>
            <a:r>
              <a:rPr lang="en-US" dirty="0"/>
              <a:t>26-Support for subsetting properties</a:t>
            </a:r>
          </a:p>
          <a:p>
            <a:r>
              <a:rPr lang="en-US" dirty="0"/>
              <a:t>27-Support for technical measures (e.g., TPM. KPP, MOP and MOE), including support for capturing threshold, planned values, achieve to date values, milestones and tolerance bands</a:t>
            </a:r>
          </a:p>
          <a:p>
            <a:r>
              <a:rPr lang="en-US" dirty="0"/>
              <a:t>28-Ability to designate properties as-specified, as-designed, as-manufactured, as-fielded (was Source in v1 RFP)</a:t>
            </a:r>
          </a:p>
          <a:p>
            <a:r>
              <a:rPr lang="en-US" dirty="0"/>
              <a:t>29-Support for UPDM concept of measurement</a:t>
            </a:r>
          </a:p>
          <a:p>
            <a:r>
              <a:rPr lang="en-US" dirty="0"/>
              <a:t>30-Support for identifying the source of a </a:t>
            </a:r>
            <a:r>
              <a:rPr lang="en-US" dirty="0" smtClean="0"/>
              <a:t>property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D392-F764-4A1F-A7B4-6C9A066E8C6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678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Comments </a:t>
            </a:r>
            <a:r>
              <a:rPr lang="en-US" dirty="0" smtClean="0"/>
              <a:t>(31 </a:t>
            </a:r>
            <a:r>
              <a:rPr lang="en-US" dirty="0"/>
              <a:t>– </a:t>
            </a:r>
            <a:r>
              <a:rPr lang="en-US" dirty="0" smtClean="0"/>
              <a:t>39)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31-Support </a:t>
            </a:r>
            <a:r>
              <a:rPr lang="en-US" dirty="0"/>
              <a:t>for a property referencing a set of values (e.g. table, plot)</a:t>
            </a:r>
          </a:p>
          <a:p>
            <a:r>
              <a:rPr lang="en-US" dirty="0"/>
              <a:t>32-Support for referring to and establishing relationships to deeply nested properties</a:t>
            </a:r>
          </a:p>
          <a:p>
            <a:r>
              <a:rPr lang="en-US" dirty="0"/>
              <a:t>33-Support for visualizing complex property values and relationships (e.g. plots, tables)</a:t>
            </a:r>
          </a:p>
          <a:p>
            <a:r>
              <a:rPr lang="en-US" dirty="0"/>
              <a:t>34-Support for linking property, units, values, .. to text</a:t>
            </a:r>
          </a:p>
          <a:p>
            <a:r>
              <a:rPr lang="en-US" dirty="0"/>
              <a:t>35-What is the impact of property based requirements on the property concepts?</a:t>
            </a:r>
          </a:p>
          <a:p>
            <a:r>
              <a:rPr lang="en-US" dirty="0"/>
              <a:t>36-Should a property be reusable or just its type (e.g., mass vs. kilograms)</a:t>
            </a:r>
          </a:p>
          <a:p>
            <a:r>
              <a:rPr lang="en-US" dirty="0"/>
              <a:t>37-To what extent do the SysML v1 language concepts of property, value type, instance specifications, slots, value specifications, and default values support these property concepts?</a:t>
            </a:r>
          </a:p>
          <a:p>
            <a:r>
              <a:rPr lang="en-US" dirty="0"/>
              <a:t>38-Clarify the relationship of physical property to quantity kind? Should a library of physical properties be provided as noted in Wikipedia at: https://en.wikipedia.org/wiki/Physical_property</a:t>
            </a:r>
          </a:p>
          <a:p>
            <a:r>
              <a:rPr lang="en-US" dirty="0"/>
              <a:t>39-Support for time units (ontology) - calendar time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D392-F764-4A1F-A7B4-6C9A066E8C6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146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 - SECM Team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6538" y="900545"/>
            <a:ext cx="7814932" cy="5740248"/>
          </a:xfrm>
        </p:spPr>
        <p:txBody>
          <a:bodyPr>
            <a:normAutofit/>
          </a:bodyPr>
          <a:lstStyle/>
          <a:p>
            <a:r>
              <a:rPr lang="en-US" sz="1400" dirty="0" smtClean="0"/>
              <a:t>Contributors</a:t>
            </a:r>
          </a:p>
          <a:p>
            <a:pPr lvl="1"/>
            <a:r>
              <a:rPr lang="en-US" sz="1400" dirty="0"/>
              <a:t>Yves Bernard</a:t>
            </a:r>
          </a:p>
          <a:p>
            <a:pPr lvl="1"/>
            <a:r>
              <a:rPr lang="en-US" sz="1400" dirty="0" smtClean="0"/>
              <a:t>Roger Burkhart</a:t>
            </a:r>
            <a:endParaRPr lang="en-US" sz="1400" dirty="0"/>
          </a:p>
          <a:p>
            <a:pPr lvl="1"/>
            <a:r>
              <a:rPr lang="en-US" sz="1400" dirty="0" smtClean="0"/>
              <a:t>Sandy Friedenthal</a:t>
            </a:r>
          </a:p>
          <a:p>
            <a:pPr lvl="1"/>
            <a:r>
              <a:rPr lang="en-US" sz="1400" dirty="0" smtClean="0"/>
              <a:t>Chas Galey</a:t>
            </a:r>
          </a:p>
          <a:p>
            <a:pPr lvl="1"/>
            <a:r>
              <a:rPr lang="en-US" sz="1400" dirty="0" smtClean="0"/>
              <a:t>Rick Steiner</a:t>
            </a:r>
          </a:p>
          <a:p>
            <a:pPr lvl="1"/>
            <a:r>
              <a:rPr lang="en-US" sz="1400" dirty="0" smtClean="0"/>
              <a:t>John Watson</a:t>
            </a:r>
          </a:p>
          <a:p>
            <a:r>
              <a:rPr lang="en-US" sz="1400" dirty="0" smtClean="0">
                <a:hlinkClick r:id="rId2"/>
              </a:rPr>
              <a:t>Systems </a:t>
            </a:r>
            <a:r>
              <a:rPr lang="en-US" sz="1400" dirty="0">
                <a:hlinkClick r:id="rId2"/>
              </a:rPr>
              <a:t>Engineering Concept Model </a:t>
            </a:r>
            <a:r>
              <a:rPr lang="en-US" sz="1400" dirty="0" smtClean="0">
                <a:hlinkClick r:id="rId2"/>
              </a:rPr>
              <a:t>Wiki</a:t>
            </a:r>
            <a:endParaRPr lang="en-US" sz="1400" dirty="0" smtClean="0"/>
          </a:p>
          <a:p>
            <a:r>
              <a:rPr lang="en-US" sz="1400" dirty="0" smtClean="0"/>
              <a:t>Tools</a:t>
            </a:r>
          </a:p>
          <a:p>
            <a:pPr lvl="1"/>
            <a:r>
              <a:rPr lang="en-US" sz="1400" dirty="0" smtClean="0"/>
              <a:t>MagicDraw Modeling Tool</a:t>
            </a:r>
          </a:p>
          <a:p>
            <a:pPr lvl="1"/>
            <a:r>
              <a:rPr lang="en-US" sz="1400" dirty="0" smtClean="0"/>
              <a:t>Teamwork Server</a:t>
            </a:r>
          </a:p>
          <a:p>
            <a:pPr lvl="2"/>
            <a:r>
              <a:rPr lang="en-US" sz="1200" dirty="0" smtClean="0"/>
              <a:t>Team collaboration tool </a:t>
            </a:r>
          </a:p>
          <a:p>
            <a:pPr lvl="1"/>
            <a:r>
              <a:rPr lang="en-US" sz="1400" dirty="0" smtClean="0"/>
              <a:t>Server and licenses provided by No Magic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2395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32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347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Systems Engineering Concepts (v0.5)</a:t>
            </a:r>
            <a:endParaRPr lang="en-US" dirty="0"/>
          </a:p>
        </p:txBody>
      </p:sp>
      <p:pic>
        <p:nvPicPr>
          <p:cNvPr id="4" name="Picture 3" descr="SEBoK Concept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00039"/>
            <a:ext cx="9144000" cy="52388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50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SECM-Domain Goals and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1018548"/>
            <a:ext cx="8667750" cy="585008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Task objective</a:t>
            </a:r>
          </a:p>
          <a:p>
            <a:pPr lvl="1"/>
            <a:r>
              <a:rPr lang="en-US" dirty="0"/>
              <a:t>Derive a data model that captures the core Systems Engineering concepts and vernacular</a:t>
            </a:r>
          </a:p>
          <a:p>
            <a:pPr lvl="1"/>
            <a:r>
              <a:rPr lang="en-US" dirty="0"/>
              <a:t>Derive the system modeling language requirements that will be used in the SysML V2 RFP</a:t>
            </a:r>
          </a:p>
          <a:p>
            <a:r>
              <a:rPr lang="en-US" b="1" dirty="0" smtClean="0"/>
              <a:t>Use Cases</a:t>
            </a:r>
          </a:p>
          <a:p>
            <a:pPr lvl="1"/>
            <a:r>
              <a:rPr lang="en-US" dirty="0"/>
              <a:t>Systems engineers and other discipline engineers contribute to the development and maintenance of a system model throughout the lifecycle to support the system specification, design, analysis, and verification activities</a:t>
            </a:r>
          </a:p>
          <a:p>
            <a:r>
              <a:rPr lang="en-US" b="1" dirty="0" smtClean="0"/>
              <a:t>MoE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SysML V2 RFP </a:t>
            </a:r>
            <a:r>
              <a:rPr lang="en-US" dirty="0"/>
              <a:t>requirements are </a:t>
            </a:r>
            <a:r>
              <a:rPr lang="en-US" dirty="0" smtClean="0"/>
              <a:t>clear and concise, and reflect the core Systems Engineering concepts and vernacular</a:t>
            </a:r>
          </a:p>
          <a:p>
            <a:r>
              <a:rPr lang="en-US" b="1" dirty="0" smtClean="0"/>
              <a:t>High Level Intent/Driving Requirement:  </a:t>
            </a:r>
          </a:p>
          <a:p>
            <a:pPr lvl="1"/>
            <a:r>
              <a:rPr lang="en-US" dirty="0" smtClean="0"/>
              <a:t>(R1) The </a:t>
            </a:r>
            <a:r>
              <a:rPr lang="en-US" dirty="0"/>
              <a:t>next-generation modeling language must express the core systems engineering concepts. This requires definition of a robust data model that reflects these concepts. The requirements that drove SysML derive from the original Systems Engineering Conceptual Model, jointly developed by the INCOSE/OMG/AP233 WG requirements team. Modifications and refinements to this model will occur in light of lessons learned over the last several years, </a:t>
            </a:r>
            <a:r>
              <a:rPr lang="en-US" dirty="0" smtClean="0"/>
              <a:t>and as necessary to express the core systems engineering concepts.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896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Arrow Connector 64"/>
          <p:cNvCxnSpPr/>
          <p:nvPr/>
        </p:nvCxnSpPr>
        <p:spPr>
          <a:xfrm flipV="1">
            <a:off x="5409602" y="5152884"/>
            <a:ext cx="702163" cy="662159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898529" y="5714074"/>
            <a:ext cx="608865" cy="7758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6276452" y="3210222"/>
            <a:ext cx="3051" cy="755888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5131601" y="1679842"/>
            <a:ext cx="734427" cy="541571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1697230" y="1616570"/>
            <a:ext cx="1056932" cy="600632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3942880" y="3333935"/>
            <a:ext cx="0" cy="688779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060125" y="1443100"/>
            <a:ext cx="0" cy="757619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8" idx="3"/>
          </p:cNvCxnSpPr>
          <p:nvPr/>
        </p:nvCxnSpPr>
        <p:spPr>
          <a:xfrm>
            <a:off x="2085051" y="4057833"/>
            <a:ext cx="724873" cy="366509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521984"/>
          </a:xfrm>
        </p:spPr>
        <p:txBody>
          <a:bodyPr/>
          <a:lstStyle/>
          <a:p>
            <a:r>
              <a:rPr lang="en-US" sz="2400" dirty="0"/>
              <a:t>Systems Engineering Concept Model (SECM) Approach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754161" y="2220925"/>
            <a:ext cx="2377440" cy="1188720"/>
            <a:chOff x="9520326" y="1768025"/>
            <a:chExt cx="2409411" cy="1380430"/>
          </a:xfrm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58" name="Picture 57" descr="SEBoK Concepts.png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colorTemperature colorTemp="64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20327" y="1768026"/>
              <a:ext cx="2409410" cy="1380429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190500" dist="101600" dir="2700000" sx="96000" sy="96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59" name="TextBox 58"/>
            <p:cNvSpPr txBox="1"/>
            <p:nvPr/>
          </p:nvSpPr>
          <p:spPr>
            <a:xfrm>
              <a:off x="9520326" y="1768025"/>
              <a:ext cx="2409410" cy="1179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SECM </a:t>
              </a:r>
              <a:r>
                <a:rPr lang="en-US" sz="2000" b="1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 2015 Industry Reference</a:t>
              </a:r>
              <a:endPara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726109" y="4029058"/>
            <a:ext cx="2377440" cy="1188720"/>
            <a:chOff x="9432281" y="1762845"/>
            <a:chExt cx="2497456" cy="138561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69" name="Picture 68" descr="SEBoK Concepts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20327" y="1768026"/>
              <a:ext cx="2409410" cy="1380429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50800" dist="101600" dir="186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70" name="TextBox 69"/>
            <p:cNvSpPr txBox="1"/>
            <p:nvPr/>
          </p:nvSpPr>
          <p:spPr>
            <a:xfrm>
              <a:off x="9432281" y="1762845"/>
              <a:ext cx="2409410" cy="825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SECM - SysML V2 RFP</a:t>
              </a:r>
              <a:endPara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6" name="Rectangle 75"/>
          <p:cNvSpPr>
            <a:spLocks noChangeAspect="1"/>
          </p:cNvSpPr>
          <p:nvPr/>
        </p:nvSpPr>
        <p:spPr>
          <a:xfrm>
            <a:off x="5758095" y="848845"/>
            <a:ext cx="1040040" cy="134067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>
            <a:outerShdw blurRad="50800" dist="101600" dir="18900000" sx="98000" sy="98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</a:t>
            </a:r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IEC/IEEE 15288: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0027" y="3596936"/>
            <a:ext cx="1205024" cy="921793"/>
          </a:xfrm>
          <a:prstGeom prst="rect">
            <a:avLst/>
          </a:prstGeom>
          <a:ln/>
          <a:effectLst>
            <a:outerShdw blurRad="50800" dist="76200" dir="18600000" sx="101000" sy="101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Other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Industry Ontologies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V="1">
            <a:off x="2251260" y="4801176"/>
            <a:ext cx="552862" cy="483751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2"/>
          </p:cNvCxnSpPr>
          <p:nvPr/>
        </p:nvCxnSpPr>
        <p:spPr>
          <a:xfrm>
            <a:off x="4731794" y="1639079"/>
            <a:ext cx="0" cy="578123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135" idx="1"/>
          </p:cNvCxnSpPr>
          <p:nvPr/>
        </p:nvCxnSpPr>
        <p:spPr>
          <a:xfrm flipV="1">
            <a:off x="5150963" y="4563525"/>
            <a:ext cx="960802" cy="0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>
            <a:grpSpLocks noChangeAspect="1"/>
          </p:cNvGrpSpPr>
          <p:nvPr/>
        </p:nvGrpSpPr>
        <p:grpSpPr>
          <a:xfrm>
            <a:off x="1514877" y="5124714"/>
            <a:ext cx="914400" cy="1178719"/>
            <a:chOff x="7463652" y="3950013"/>
            <a:chExt cx="1511552" cy="1522687"/>
          </a:xfrm>
        </p:grpSpPr>
        <p:sp>
          <p:nvSpPr>
            <p:cNvPr id="96" name="Rectangle 95"/>
            <p:cNvSpPr/>
            <p:nvPr/>
          </p:nvSpPr>
          <p:spPr>
            <a:xfrm>
              <a:off x="7463652" y="3950013"/>
              <a:ext cx="1511552" cy="1522687"/>
            </a:xfrm>
            <a:prstGeom prst="rect">
              <a:avLst/>
            </a:prstGeom>
            <a:solidFill>
              <a:schemeClr val="bg1"/>
            </a:solidFill>
            <a:ln w="28575"/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80710" y="4081648"/>
              <a:ext cx="1077437" cy="602958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7497897" y="4946351"/>
              <a:ext cx="1423635" cy="18637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200" b="1" dirty="0" smtClean="0"/>
                <a:t>UML 4SE RFP</a:t>
              </a:r>
              <a:endParaRPr lang="en-US" sz="1200" b="1" dirty="0"/>
            </a:p>
          </p:txBody>
        </p:sp>
      </p:grpSp>
      <p:grpSp>
        <p:nvGrpSpPr>
          <p:cNvPr id="100" name="Group 99"/>
          <p:cNvGrpSpPr>
            <a:grpSpLocks noChangeAspect="1"/>
          </p:cNvGrpSpPr>
          <p:nvPr/>
        </p:nvGrpSpPr>
        <p:grpSpPr>
          <a:xfrm>
            <a:off x="4538022" y="5356357"/>
            <a:ext cx="914400" cy="1178719"/>
            <a:chOff x="7463652" y="3950013"/>
            <a:chExt cx="1511552" cy="1522687"/>
          </a:xfrm>
        </p:grpSpPr>
        <p:sp>
          <p:nvSpPr>
            <p:cNvPr id="101" name="Rectangle 100"/>
            <p:cNvSpPr/>
            <p:nvPr/>
          </p:nvSpPr>
          <p:spPr>
            <a:xfrm>
              <a:off x="7463652" y="3950013"/>
              <a:ext cx="1511552" cy="1522687"/>
            </a:xfrm>
            <a:prstGeom prst="rect">
              <a:avLst/>
            </a:prstGeom>
            <a:solidFill>
              <a:schemeClr val="bg1"/>
            </a:solidFill>
            <a:ln w="28575"/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57589" y="4052177"/>
              <a:ext cx="1086095" cy="607803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7497897" y="4800985"/>
              <a:ext cx="1423634" cy="47710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200" b="1" dirty="0"/>
                <a:t>SysML </a:t>
              </a:r>
              <a:r>
                <a:rPr lang="en-US" sz="1200" b="1" dirty="0" smtClean="0"/>
                <a:t>V1.X Spec</a:t>
              </a:r>
              <a:endParaRPr lang="en-US" sz="1200" b="1" dirty="0"/>
            </a:p>
          </p:txBody>
        </p:sp>
      </p:grpSp>
      <p:grpSp>
        <p:nvGrpSpPr>
          <p:cNvPr id="104" name="Group 103"/>
          <p:cNvGrpSpPr>
            <a:grpSpLocks/>
          </p:cNvGrpSpPr>
          <p:nvPr/>
        </p:nvGrpSpPr>
        <p:grpSpPr>
          <a:xfrm>
            <a:off x="2396678" y="848845"/>
            <a:ext cx="1308816" cy="830997"/>
            <a:chOff x="2091056" y="3101125"/>
            <a:chExt cx="1255561" cy="800828"/>
          </a:xfrm>
        </p:grpSpPr>
        <p:pic>
          <p:nvPicPr>
            <p:cNvPr id="105" name="Picture 104" descr="SEBoK Concepts.png"/>
            <p:cNvPicPr>
              <a:picLocks noChangeAspect="1"/>
            </p:cNvPicPr>
            <p:nvPr/>
          </p:nvPicPr>
          <p:blipFill>
            <a:blip r:embed="rId7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91056" y="3121724"/>
              <a:ext cx="1255561" cy="740946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106" name="TextBox 105"/>
            <p:cNvSpPr txBox="1"/>
            <p:nvPr/>
          </p:nvSpPr>
          <p:spPr>
            <a:xfrm>
              <a:off x="2199276" y="3101125"/>
              <a:ext cx="1056464" cy="800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SEBoK </a:t>
              </a:r>
            </a:p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V 0.5 Model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18" name="Group 117"/>
          <p:cNvGrpSpPr>
            <a:grpSpLocks noChangeAspect="1"/>
          </p:cNvGrpSpPr>
          <p:nvPr/>
        </p:nvGrpSpPr>
        <p:grpSpPr>
          <a:xfrm>
            <a:off x="3953988" y="848845"/>
            <a:ext cx="1555612" cy="790234"/>
            <a:chOff x="4748686" y="718814"/>
            <a:chExt cx="1880680" cy="929011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48686" y="718814"/>
              <a:ext cx="1880680" cy="92901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101600" dir="18900000" sx="98000" sy="98000" algn="b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5" name="TextBox 74"/>
            <p:cNvSpPr txBox="1"/>
            <p:nvPr/>
          </p:nvSpPr>
          <p:spPr>
            <a:xfrm>
              <a:off x="5476955" y="1404267"/>
              <a:ext cx="434107" cy="2170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 smtClean="0"/>
                <a:t>V 1.4</a:t>
              </a:r>
              <a:endParaRPr lang="en-US" sz="1200" b="1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35735" y="4932036"/>
            <a:ext cx="1023494" cy="1386724"/>
            <a:chOff x="291856" y="2511843"/>
            <a:chExt cx="2474860" cy="923908"/>
          </a:xfrm>
        </p:grpSpPr>
        <p:pic>
          <p:nvPicPr>
            <p:cNvPr id="111" name="Picture 110" descr="SEBoK Concepts.png"/>
            <p:cNvPicPr>
              <a:picLocks noChangeAspect="1"/>
            </p:cNvPicPr>
            <p:nvPr/>
          </p:nvPicPr>
          <p:blipFill>
            <a:blip r:embed="rId9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4356" y="2511843"/>
              <a:ext cx="2382360" cy="923908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112" name="TextBox 111"/>
            <p:cNvSpPr txBox="1"/>
            <p:nvPr/>
          </p:nvSpPr>
          <p:spPr>
            <a:xfrm>
              <a:off x="291856" y="2598488"/>
              <a:ext cx="2474860" cy="7792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tx2"/>
                  </a:solidFill>
                </a:rPr>
                <a:t>SECM – 2003 Industry</a:t>
              </a:r>
            </a:p>
            <a:p>
              <a:pPr algn="ctr"/>
              <a:r>
                <a:rPr lang="en-US" sz="1500" b="1" dirty="0" smtClean="0">
                  <a:solidFill>
                    <a:schemeClr val="tx2"/>
                  </a:solidFill>
                </a:rPr>
                <a:t>Reference</a:t>
              </a:r>
            </a:p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*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13" name="Rectangle 112"/>
          <p:cNvSpPr>
            <a:spLocks noChangeAspect="1"/>
          </p:cNvSpPr>
          <p:nvPr/>
        </p:nvSpPr>
        <p:spPr>
          <a:xfrm>
            <a:off x="1110240" y="848845"/>
            <a:ext cx="1037944" cy="13379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  <a:effectLst>
            <a:outerShdw blurRad="50800" dist="101600" dir="18900000" sx="98000" sy="98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INCOSE Systems Engineering Handbook V4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3" name="Straight Arrow Connector 132"/>
          <p:cNvCxnSpPr/>
          <p:nvPr/>
        </p:nvCxnSpPr>
        <p:spPr>
          <a:xfrm flipV="1">
            <a:off x="7011237" y="4556932"/>
            <a:ext cx="483992" cy="6593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/>
          <p:cNvGrpSpPr>
            <a:grpSpLocks noChangeAspect="1"/>
          </p:cNvGrpSpPr>
          <p:nvPr/>
        </p:nvGrpSpPr>
        <p:grpSpPr>
          <a:xfrm>
            <a:off x="6111765" y="3974165"/>
            <a:ext cx="914400" cy="1178719"/>
            <a:chOff x="7463652" y="3950013"/>
            <a:chExt cx="1511552" cy="1522687"/>
          </a:xfrm>
        </p:grpSpPr>
        <p:sp>
          <p:nvSpPr>
            <p:cNvPr id="135" name="Rectangle 134"/>
            <p:cNvSpPr/>
            <p:nvPr/>
          </p:nvSpPr>
          <p:spPr>
            <a:xfrm>
              <a:off x="7463652" y="3950013"/>
              <a:ext cx="1511552" cy="1522687"/>
            </a:xfrm>
            <a:prstGeom prst="rect">
              <a:avLst/>
            </a:prstGeom>
            <a:solidFill>
              <a:schemeClr val="bg1"/>
            </a:solidFill>
            <a:ln w="28575"/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80710" y="4081648"/>
              <a:ext cx="1077437" cy="602958"/>
            </a:xfrm>
            <a:prstGeom prst="rect">
              <a:avLst/>
            </a:prstGeom>
          </p:spPr>
        </p:pic>
        <p:sp>
          <p:nvSpPr>
            <p:cNvPr id="137" name="TextBox 136"/>
            <p:cNvSpPr txBox="1"/>
            <p:nvPr/>
          </p:nvSpPr>
          <p:spPr>
            <a:xfrm>
              <a:off x="7497897" y="4822669"/>
              <a:ext cx="1423635" cy="43373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200" b="1" dirty="0"/>
                <a:t>SysML </a:t>
              </a:r>
              <a:r>
                <a:rPr lang="en-US" sz="1200" b="1" dirty="0" smtClean="0"/>
                <a:t>V2 RFP</a:t>
              </a:r>
              <a:endParaRPr lang="en-US" sz="12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720" y="6506051"/>
            <a:ext cx="27109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* </a:t>
            </a:r>
            <a:r>
              <a:rPr lang="en-US" sz="900" dirty="0">
                <a:solidFill>
                  <a:schemeClr val="tx2"/>
                </a:solidFill>
              </a:rPr>
              <a:t>Joint </a:t>
            </a:r>
            <a:r>
              <a:rPr lang="en-US" sz="900" dirty="0" smtClean="0">
                <a:solidFill>
                  <a:schemeClr val="tx2"/>
                </a:solidFill>
              </a:rPr>
              <a:t>INCOSE/AP233/OMG, Led by Dave </a:t>
            </a:r>
            <a:r>
              <a:rPr lang="en-US" sz="900" dirty="0" smtClean="0"/>
              <a:t>Oliver</a:t>
            </a:r>
            <a:endParaRPr lang="en-US" sz="900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473138" y="5226613"/>
            <a:ext cx="2027359" cy="881155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894858" y="3429252"/>
            <a:ext cx="0" cy="539937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7500497" y="3953734"/>
            <a:ext cx="1343484" cy="1861307"/>
            <a:chOff x="8343499" y="4534886"/>
            <a:chExt cx="1693764" cy="2183367"/>
          </a:xfrm>
        </p:grpSpPr>
        <p:grpSp>
          <p:nvGrpSpPr>
            <p:cNvPr id="138" name="Group 137"/>
            <p:cNvGrpSpPr>
              <a:grpSpLocks noChangeAspect="1"/>
            </p:cNvGrpSpPr>
            <p:nvPr/>
          </p:nvGrpSpPr>
          <p:grpSpPr>
            <a:xfrm>
              <a:off x="8343499" y="4534886"/>
              <a:ext cx="1693764" cy="2183367"/>
              <a:chOff x="7546090" y="3918543"/>
              <a:chExt cx="1511553" cy="1522687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7546090" y="3918543"/>
                <a:ext cx="1511553" cy="1522687"/>
              </a:xfrm>
              <a:prstGeom prst="rect">
                <a:avLst/>
              </a:prstGeom>
              <a:solidFill>
                <a:schemeClr val="bg1"/>
              </a:solidFill>
              <a:ln w="28575"/>
              <a:effectLst>
                <a:outerShdw blurRad="50800" dist="762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54443" y="3997984"/>
                <a:ext cx="628666" cy="351815"/>
              </a:xfrm>
              <a:prstGeom prst="rect">
                <a:avLst/>
              </a:prstGeom>
            </p:spPr>
          </p:pic>
          <p:sp>
            <p:nvSpPr>
              <p:cNvPr id="141" name="TextBox 140"/>
              <p:cNvSpPr txBox="1"/>
              <p:nvPr/>
            </p:nvSpPr>
            <p:spPr>
              <a:xfrm>
                <a:off x="7556958" y="4195136"/>
                <a:ext cx="1423634" cy="43373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1">
                <a:spAutoFit/>
              </a:bodyPr>
              <a:lstStyle/>
              <a:p>
                <a:pPr algn="ctr"/>
                <a:r>
                  <a:rPr lang="en-US" sz="1200" b="1" dirty="0"/>
                  <a:t>SysML </a:t>
                </a:r>
                <a:r>
                  <a:rPr lang="en-US" sz="1200" b="1" dirty="0" smtClean="0"/>
                  <a:t>V2 Spec</a:t>
                </a:r>
                <a:endParaRPr lang="en-US" sz="1200" b="1" dirty="0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8624924" y="5410488"/>
              <a:ext cx="1056752" cy="56446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dirty="0" smtClean="0"/>
                <a:t>SysML V2 Meta-model</a:t>
              </a:r>
              <a:endParaRPr lang="en-US" sz="11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703955" y="6068983"/>
              <a:ext cx="898691" cy="50723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 smtClean="0"/>
                <a:t>Service Spec</a:t>
              </a:r>
              <a:endParaRPr lang="en-US" sz="1200" dirty="0"/>
            </a:p>
          </p:txBody>
        </p:sp>
      </p:grpSp>
      <p:cxnSp>
        <p:nvCxnSpPr>
          <p:cNvPr id="74" name="Straight Arrow Connector 73"/>
          <p:cNvCxnSpPr/>
          <p:nvPr/>
        </p:nvCxnSpPr>
        <p:spPr>
          <a:xfrm>
            <a:off x="2433758" y="5776235"/>
            <a:ext cx="2095643" cy="0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>
            <a:grpSpLocks noChangeAspect="1"/>
          </p:cNvGrpSpPr>
          <p:nvPr/>
        </p:nvGrpSpPr>
        <p:grpSpPr>
          <a:xfrm>
            <a:off x="6676372" y="2467790"/>
            <a:ext cx="881931" cy="1146500"/>
            <a:chOff x="7463652" y="3991634"/>
            <a:chExt cx="1457879" cy="1481066"/>
          </a:xfrm>
        </p:grpSpPr>
        <p:sp>
          <p:nvSpPr>
            <p:cNvPr id="116" name="Rectangle 115"/>
            <p:cNvSpPr/>
            <p:nvPr/>
          </p:nvSpPr>
          <p:spPr>
            <a:xfrm>
              <a:off x="7463652" y="3991634"/>
              <a:ext cx="1457879" cy="1481066"/>
            </a:xfrm>
            <a:prstGeom prst="rect">
              <a:avLst/>
            </a:prstGeom>
            <a:solidFill>
              <a:schemeClr val="bg1"/>
            </a:solidFill>
            <a:ln w="28575"/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23307" y="4146169"/>
              <a:ext cx="962146" cy="538439"/>
            </a:xfrm>
            <a:prstGeom prst="rect">
              <a:avLst/>
            </a:prstGeom>
          </p:spPr>
        </p:pic>
        <p:sp>
          <p:nvSpPr>
            <p:cNvPr id="119" name="TextBox 118"/>
            <p:cNvSpPr txBox="1"/>
            <p:nvPr/>
          </p:nvSpPr>
          <p:spPr>
            <a:xfrm>
              <a:off x="7497897" y="4681705"/>
              <a:ext cx="1423634" cy="71566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200" b="1" dirty="0" smtClean="0"/>
                <a:t>Other</a:t>
              </a:r>
            </a:p>
            <a:p>
              <a:pPr algn="ctr"/>
              <a:r>
                <a:rPr lang="en-US" sz="1200" b="1" dirty="0" smtClean="0"/>
                <a:t>OMG</a:t>
              </a:r>
            </a:p>
            <a:p>
              <a:pPr algn="ctr"/>
              <a:r>
                <a:rPr lang="en-US" sz="1200" b="1" dirty="0" smtClean="0"/>
                <a:t>Specs</a:t>
              </a:r>
              <a:endParaRPr lang="en-US" sz="12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438617" y="2478933"/>
            <a:ext cx="1049056" cy="1179954"/>
            <a:chOff x="5438617" y="2478933"/>
            <a:chExt cx="1049056" cy="1179954"/>
          </a:xfrm>
        </p:grpSpPr>
        <p:sp>
          <p:nvSpPr>
            <p:cNvPr id="109" name="Rectangle 108"/>
            <p:cNvSpPr/>
            <p:nvPr/>
          </p:nvSpPr>
          <p:spPr>
            <a:xfrm>
              <a:off x="5438617" y="2478933"/>
              <a:ext cx="1049056" cy="1179954"/>
            </a:xfrm>
            <a:prstGeom prst="rect">
              <a:avLst/>
            </a:prstGeom>
            <a:solidFill>
              <a:schemeClr val="bg1"/>
            </a:solidFill>
            <a:ln w="28575"/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477730" y="3117602"/>
              <a:ext cx="977474" cy="50783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100" b="1" dirty="0"/>
                <a:t>SysML </a:t>
              </a:r>
              <a:r>
                <a:rPr lang="en-US" sz="1100" b="1" dirty="0" smtClean="0"/>
                <a:t>V2 Services Requirements</a:t>
              </a:r>
              <a:endParaRPr lang="en-US" sz="1100" b="1" dirty="0"/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30020" y="2551875"/>
              <a:ext cx="663156" cy="562080"/>
            </a:xfrm>
            <a:prstGeom prst="rect">
              <a:avLst/>
            </a:prstGeom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D392-F764-4A1F-A7B4-6C9A066E8C6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746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8" grpId="0" animBg="1"/>
      <p:bldP spid="113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523999"/>
            <a:ext cx="9417270" cy="1724867"/>
          </a:xfrm>
        </p:spPr>
        <p:txBody>
          <a:bodyPr/>
          <a:lstStyle/>
          <a:p>
            <a:r>
              <a:rPr lang="en-US" sz="4000" dirty="0" smtClean="0"/>
              <a:t>Systems Engineering Concept Model</a:t>
            </a:r>
            <a:br>
              <a:rPr lang="en-US" sz="4000" dirty="0" smtClean="0"/>
            </a:br>
            <a:r>
              <a:rPr lang="en-US" sz="4000" dirty="0" smtClean="0"/>
              <a:t>2015 Industry Reference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D392-F764-4A1F-A7B4-6C9A066E8C6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564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SECM – 2015 Industry Reference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The intent of this model is to capture Systems Engineering domain concepts based on well-established industry references. </a:t>
            </a:r>
            <a:endParaRPr lang="en-US" dirty="0" smtClean="0"/>
          </a:p>
          <a:p>
            <a:pPr lvl="0"/>
            <a:r>
              <a:rPr lang="en-US" dirty="0" smtClean="0"/>
              <a:t>The </a:t>
            </a:r>
            <a:r>
              <a:rPr lang="en-US" dirty="0"/>
              <a:t>three primary industry references used as source material include;</a:t>
            </a:r>
          </a:p>
          <a:p>
            <a:pPr lvl="1"/>
            <a:r>
              <a:rPr lang="en-US" sz="2400" dirty="0"/>
              <a:t>SEBoK Version 1.4</a:t>
            </a:r>
          </a:p>
          <a:p>
            <a:pPr lvl="1"/>
            <a:r>
              <a:rPr lang="en-US" sz="2400" dirty="0"/>
              <a:t>ISO/IEC/IEEE 15288:2015</a:t>
            </a:r>
          </a:p>
          <a:p>
            <a:pPr lvl="1"/>
            <a:r>
              <a:rPr lang="en-US" sz="2400" dirty="0"/>
              <a:t>INCOSE Systems Engineering Handbook, Version 4</a:t>
            </a:r>
          </a:p>
          <a:p>
            <a:pPr lvl="0"/>
            <a:r>
              <a:rPr lang="en-US" dirty="0" smtClean="0"/>
              <a:t>Utilize a </a:t>
            </a:r>
            <a:r>
              <a:rPr lang="en-US" dirty="0"/>
              <a:t>limited set of UML constructs.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intent is to keep the modeling as simple as possible to make it easy to read, to quickly understand, and to avoid implying more than intended.</a:t>
            </a:r>
          </a:p>
          <a:p>
            <a:r>
              <a:rPr lang="en-US" dirty="0"/>
              <a:t>This model will attempt to faithfully capture the SE concepts as they are presented in the three industry </a:t>
            </a:r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D392-F764-4A1F-A7B4-6C9A066E8C6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671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SECM - 2015 Industry Reference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200+ Concept Terms have been captured and defined in the model</a:t>
            </a:r>
          </a:p>
          <a:p>
            <a:r>
              <a:rPr lang="en-US" dirty="0" smtClean="0"/>
              <a:t>12 Concept Diagrams have been created and </a:t>
            </a:r>
            <a:r>
              <a:rPr lang="en-US" dirty="0"/>
              <a:t>r</a:t>
            </a:r>
            <a:r>
              <a:rPr lang="en-US" dirty="0" smtClean="0"/>
              <a:t>eviewed</a:t>
            </a:r>
          </a:p>
          <a:p>
            <a:r>
              <a:rPr lang="en-US" dirty="0" smtClean="0"/>
              <a:t>2 additional Concept Diagrams are Under Construction</a:t>
            </a:r>
          </a:p>
          <a:p>
            <a:r>
              <a:rPr lang="en-US" dirty="0" smtClean="0"/>
              <a:t>HTML Model Extracts are available on the </a:t>
            </a:r>
            <a:r>
              <a:rPr lang="en-US" dirty="0" smtClean="0">
                <a:hlinkClick r:id="rId2"/>
              </a:rPr>
              <a:t>SECM Wiki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D392-F764-4A1F-A7B4-6C9A066E8C6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74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Diagrams Available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771073"/>
            <a:ext cx="8042276" cy="3299691"/>
          </a:xfrm>
        </p:spPr>
        <p:txBody>
          <a:bodyPr numCol="2">
            <a:noAutofit/>
          </a:bodyPr>
          <a:lstStyle/>
          <a:p>
            <a:r>
              <a:rPr lang="en-US" sz="2000" dirty="0"/>
              <a:t>System Hierarchy </a:t>
            </a:r>
          </a:p>
          <a:p>
            <a:r>
              <a:rPr lang="en-US" sz="2000" dirty="0"/>
              <a:t>System Architecture</a:t>
            </a:r>
          </a:p>
          <a:p>
            <a:r>
              <a:rPr lang="en-US" sz="2000" dirty="0"/>
              <a:t>Environment</a:t>
            </a:r>
          </a:p>
          <a:p>
            <a:r>
              <a:rPr lang="en-US" sz="2000" dirty="0" smtClean="0"/>
              <a:t>Configuration </a:t>
            </a:r>
            <a:r>
              <a:rPr lang="en-US" sz="2000" dirty="0"/>
              <a:t>Management</a:t>
            </a:r>
          </a:p>
          <a:p>
            <a:r>
              <a:rPr lang="en-US" sz="2000" dirty="0"/>
              <a:t>System Thinking – Principles</a:t>
            </a:r>
          </a:p>
          <a:p>
            <a:r>
              <a:rPr lang="en-US" sz="2000" dirty="0" smtClean="0"/>
              <a:t>Architecture </a:t>
            </a:r>
            <a:r>
              <a:rPr lang="en-US" sz="2000" dirty="0"/>
              <a:t>Models</a:t>
            </a:r>
          </a:p>
          <a:p>
            <a:r>
              <a:rPr lang="en-US" sz="2000" dirty="0"/>
              <a:t>Disciplines</a:t>
            </a:r>
          </a:p>
          <a:p>
            <a:r>
              <a:rPr lang="en-US" sz="2000" dirty="0"/>
              <a:t>Generic Life Cycle Model</a:t>
            </a:r>
          </a:p>
          <a:p>
            <a:r>
              <a:rPr lang="en-US" sz="2000" dirty="0"/>
              <a:t>Life Cycle</a:t>
            </a:r>
          </a:p>
          <a:p>
            <a:r>
              <a:rPr lang="en-US" sz="2000" dirty="0"/>
              <a:t>Requirement Traceability</a:t>
            </a:r>
          </a:p>
          <a:p>
            <a:r>
              <a:rPr lang="en-US" sz="2000" dirty="0"/>
              <a:t>SE </a:t>
            </a:r>
            <a:r>
              <a:rPr lang="en-US" sz="2000" dirty="0" smtClean="0"/>
              <a:t>Processes</a:t>
            </a:r>
          </a:p>
          <a:p>
            <a:r>
              <a:rPr lang="en-US" sz="2000" dirty="0" smtClean="0"/>
              <a:t>SEBoK Structure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D392-F764-4A1F-A7B4-6C9A066E8C6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496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15280</TotalTime>
  <Words>1293</Words>
  <Application>Microsoft Office PowerPoint</Application>
  <PresentationFormat>On-screen Show (4:3)</PresentationFormat>
  <Paragraphs>196</Paragraphs>
  <Slides>32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Breeze</vt:lpstr>
      <vt:lpstr>Systems Engineering Concept Model (SECM)</vt:lpstr>
      <vt:lpstr>Overview</vt:lpstr>
      <vt:lpstr>Resources - SECM Team</vt:lpstr>
      <vt:lpstr>SECM-Domain Goals and Overview</vt:lpstr>
      <vt:lpstr>Systems Engineering Concept Model (SECM) Approach</vt:lpstr>
      <vt:lpstr>Systems Engineering Concept Model 2015 Industry Reference</vt:lpstr>
      <vt:lpstr>SECM – 2015 Industry Reference</vt:lpstr>
      <vt:lpstr>SECM - 2015 Industry Reference </vt:lpstr>
      <vt:lpstr>List of Diagrams Available Today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Systems Engineering Concept Model SysML V2 RFP</vt:lpstr>
      <vt:lpstr>SECM - SysML V2 RFP</vt:lpstr>
      <vt:lpstr>SECM - SysML V2 RFP</vt:lpstr>
      <vt:lpstr>Slide 25</vt:lpstr>
      <vt:lpstr>Property Comments (1 – 10)</vt:lpstr>
      <vt:lpstr>Property Comments (11 – 20)</vt:lpstr>
      <vt:lpstr>Property Comments (21 – 30)</vt:lpstr>
      <vt:lpstr>Property Comments (31 – 39)</vt:lpstr>
      <vt:lpstr>Questions?</vt:lpstr>
      <vt:lpstr>Backup</vt:lpstr>
      <vt:lpstr>Systems Engineering Concepts (v0.5)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SEBoK Architecture Validation</dc:title>
  <dc:creator>Steven W. MItchell</dc:creator>
  <cp:lastModifiedBy>Sanford</cp:lastModifiedBy>
  <cp:revision>266</cp:revision>
  <dcterms:created xsi:type="dcterms:W3CDTF">2011-06-15T03:49:47Z</dcterms:created>
  <dcterms:modified xsi:type="dcterms:W3CDTF">2015-12-11T17:08:10Z</dcterms:modified>
</cp:coreProperties>
</file>