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8" r:id="rId2"/>
    <p:sldId id="273" r:id="rId3"/>
    <p:sldId id="272" r:id="rId4"/>
    <p:sldId id="260" r:id="rId5"/>
    <p:sldId id="269" r:id="rId6"/>
    <p:sldId id="267" r:id="rId7"/>
    <p:sldId id="286" r:id="rId8"/>
    <p:sldId id="271" r:id="rId9"/>
    <p:sldId id="270" r:id="rId10"/>
    <p:sldId id="288" r:id="rId11"/>
    <p:sldId id="280" r:id="rId12"/>
    <p:sldId id="289" r:id="rId13"/>
    <p:sldId id="287" r:id="rId14"/>
    <p:sldId id="291" r:id="rId15"/>
    <p:sldId id="292" r:id="rId16"/>
    <p:sldId id="275" r:id="rId17"/>
    <p:sldId id="274" r:id="rId18"/>
    <p:sldId id="293" r:id="rId19"/>
    <p:sldId id="294" r:id="rId20"/>
    <p:sldId id="295" r:id="rId21"/>
    <p:sldId id="282" r:id="rId22"/>
    <p:sldId id="284" r:id="rId23"/>
    <p:sldId id="296" r:id="rId24"/>
    <p:sldId id="285" r:id="rId25"/>
    <p:sldId id="276" r:id="rId26"/>
    <p:sldId id="298" r:id="rId27"/>
    <p:sldId id="297" r:id="rId28"/>
    <p:sldId id="290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2336" autoAdjust="0"/>
  </p:normalViewPr>
  <p:slideViewPr>
    <p:cSldViewPr snapToGrid="0" showGuides="1">
      <p:cViewPr varScale="1">
        <p:scale>
          <a:sx n="71" d="100"/>
          <a:sy n="71" d="100"/>
        </p:scale>
        <p:origin x="306" y="60"/>
      </p:cViewPr>
      <p:guideLst>
        <p:guide orient="horz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322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Arial" pitchFamily="34" charset="0"/>
              </a:rPr>
              <a:t>Raytheon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104DB-5A84-4417-9505-9949D8449EC3}" type="datetimeFigureOut">
              <a:rPr lang="en-US" smtClean="0">
                <a:latin typeface="Arial" pitchFamily="34" charset="0"/>
              </a:rPr>
              <a:pPr/>
              <a:t>9/23/2015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DAC55-62D0-4EAE-A230-0CCA3BD4BC39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35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r>
              <a:rPr lang="en-US" dirty="0" smtClean="0"/>
              <a:t>Raytheon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C1312E8-DAE4-4DB4-9959-6EFE043C5908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0D02AC4-1C81-4AB4-8D73-92191CCF5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2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two separate efforts, the Kernel Model and the Domain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0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are two separate efforts, the Kernel Model and the Domain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7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Original Requirements and definitions will be archived as a UML 4SE RFP baseline model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/>
              <a:t>These definitions and requirements will not be changed</a:t>
            </a:r>
          </a:p>
          <a:p>
            <a:pPr marL="228600" lvl="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5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538" y="1039813"/>
            <a:ext cx="42592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39813"/>
            <a:ext cx="43322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22A-2CDA-45E0-AD6E-1642B6DA8D34}" type="datetime1">
              <a:rPr lang="en-US" smtClean="0"/>
              <a:pPr/>
              <a:t>9/23/2015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89F-DE1D-44C7-B37E-89BCC2F680BE}" type="datetime1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0" y="957263"/>
            <a:ext cx="9137650" cy="0"/>
          </a:xfrm>
          <a:prstGeom prst="line">
            <a:avLst/>
          </a:prstGeom>
          <a:noFill/>
          <a:ln w="12700">
            <a:solidFill>
              <a:srgbClr val="CE112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538" y="274638"/>
            <a:ext cx="7229475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38" y="1039813"/>
            <a:ext cx="86677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75400" y="6356350"/>
            <a:ext cx="21336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E42FB2E-ABA8-41CA-9C7C-28F5EB525474}" type="datetime1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1400" y="6356350"/>
            <a:ext cx="42068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8580438" y="64389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14400" indent="-230188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4588" indent="-230188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BSE/SEC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gwiki.org/OMGSysML/doku.php?id=sysml-roadmap:systems_engineering_concept_model_workgroup" TargetMode="External"/><Relationship Id="rId2" Type="http://schemas.openxmlformats.org/officeDocument/2006/relationships/hyperlink" Target="https://github.com/MBSE/SEC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log.ricksteiner.net/sysmlweb/SECM-Domain_WP2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gwiki.org/OMGSysML/lib/exe/fetch.php?id=sysml-roadmap:systems_engineering_concept_model_workgroup&amp;cache=cache&amp;media=sysml-roadmap:uml_for_se_definitions_030401.xl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98688" y="692975"/>
            <a:ext cx="7229475" cy="3027687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System Engineering </a:t>
            </a:r>
            <a:br>
              <a:rPr lang="en-US" sz="3600" dirty="0" smtClean="0"/>
            </a:br>
            <a:r>
              <a:rPr lang="en-US" sz="3600" dirty="0" smtClean="0"/>
              <a:t>Concept Model – Domain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9/24/2015 </a:t>
            </a:r>
            <a:r>
              <a:rPr lang="en-US" sz="3600" dirty="0" smtClean="0"/>
              <a:t>Status 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89F-DE1D-44C7-B37E-89BCC2F680BE}" type="datetime1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1313026" y="4217277"/>
            <a:ext cx="6400800" cy="1111468"/>
          </a:xfrm>
          <a:prstGeom prst="rect">
            <a:avLst/>
          </a:prstGeom>
        </p:spPr>
        <p:txBody>
          <a:bodyPr/>
          <a:lstStyle>
            <a:lvl1pPr marL="230188" indent="-2301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61963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4213" indent="-2222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914400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144588" indent="-2301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John Watson </a:t>
            </a:r>
          </a:p>
        </p:txBody>
      </p:sp>
    </p:spTree>
    <p:extLst>
      <p:ext uri="{BB962C8B-B14F-4D97-AF65-F5344CB8AC3E}">
        <p14:creationId xmlns:p14="http://schemas.microsoft.com/office/powerpoint/2010/main" val="805761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213287" y="115780"/>
            <a:ext cx="8842375" cy="759199"/>
          </a:xfrm>
        </p:spPr>
        <p:txBody>
          <a:bodyPr>
            <a:normAutofit/>
          </a:bodyPr>
          <a:lstStyle/>
          <a:p>
            <a:r>
              <a:rPr lang="en-US" sz="3200" dirty="0"/>
              <a:t>UML 4SE RFP Definitions</a:t>
            </a:r>
            <a:endParaRPr lang="en-US" altLang="en-US" sz="3200" dirty="0" smtClean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90E9BC-6FF3-4C3B-B582-670D2C5E2081}" type="slidenum">
              <a:rPr lang="ar-SA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375400" y="6356350"/>
            <a:ext cx="2133600" cy="365125"/>
          </a:xfrm>
        </p:spPr>
        <p:txBody>
          <a:bodyPr/>
          <a:lstStyle/>
          <a:p>
            <a:fld id="{D78C322A-2CDA-45E0-AD6E-1642B6DA8D34}" type="datetime1">
              <a:rPr lang="en-US" smtClean="0"/>
              <a:pPr/>
              <a:t>9/23/2015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097280"/>
            <a:ext cx="3290316" cy="3532251"/>
          </a:xfrm>
          <a:prstGeom prst="rect">
            <a:avLst/>
          </a:prstGeom>
        </p:spPr>
      </p:pic>
      <p:sp>
        <p:nvSpPr>
          <p:cNvPr id="2" name="Notched Right Arrow 1"/>
          <p:cNvSpPr/>
          <p:nvPr/>
        </p:nvSpPr>
        <p:spPr bwMode="auto">
          <a:xfrm>
            <a:off x="267583" y="2302304"/>
            <a:ext cx="844826" cy="484632"/>
          </a:xfrm>
          <a:prstGeom prst="notchedRightArrow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835968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89F-DE1D-44C7-B37E-89BCC2F680BE}" type="datetime1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19" y="-18258"/>
            <a:ext cx="7761731" cy="689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57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213287" y="115780"/>
            <a:ext cx="8842375" cy="759199"/>
          </a:xfrm>
        </p:spPr>
        <p:txBody>
          <a:bodyPr>
            <a:normAutofit/>
          </a:bodyPr>
          <a:lstStyle/>
          <a:p>
            <a:r>
              <a:rPr lang="en-US" sz="3200" dirty="0"/>
              <a:t>UML 4SE RFP Definitions</a:t>
            </a:r>
            <a:endParaRPr lang="en-US" altLang="en-US" sz="3200" dirty="0" smtClean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90E9BC-6FF3-4C3B-B582-670D2C5E2081}" type="slidenum">
              <a:rPr lang="ar-SA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375400" y="6356350"/>
            <a:ext cx="2133600" cy="365125"/>
          </a:xfrm>
        </p:spPr>
        <p:txBody>
          <a:bodyPr/>
          <a:lstStyle/>
          <a:p>
            <a:fld id="{D78C322A-2CDA-45E0-AD6E-1642B6DA8D34}" type="datetime1">
              <a:rPr lang="en-US" smtClean="0"/>
              <a:pPr/>
              <a:t>9/23/2015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5" b="43746"/>
          <a:stretch/>
        </p:blipFill>
        <p:spPr>
          <a:xfrm>
            <a:off x="731520" y="1097280"/>
            <a:ext cx="5391150" cy="4297680"/>
          </a:xfrm>
          <a:prstGeom prst="rect">
            <a:avLst/>
          </a:prstGeom>
        </p:spPr>
      </p:pic>
      <p:sp>
        <p:nvSpPr>
          <p:cNvPr id="2" name="Notched Right Arrow 1"/>
          <p:cNvSpPr/>
          <p:nvPr/>
        </p:nvSpPr>
        <p:spPr bwMode="auto">
          <a:xfrm>
            <a:off x="267583" y="3453729"/>
            <a:ext cx="844826" cy="484632"/>
          </a:xfrm>
          <a:prstGeom prst="notchedRightArrow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116821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UML 4SE RFP Requirement (as-is)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Intent of this modeling exercise is to:</a:t>
            </a:r>
          </a:p>
          <a:p>
            <a:pPr lvl="2"/>
            <a:r>
              <a:rPr lang="en-US" dirty="0" smtClean="0"/>
              <a:t>Provide a “stake in the ground” model to measure against for SysML 2.0</a:t>
            </a:r>
          </a:p>
          <a:p>
            <a:pPr lvl="3"/>
            <a:r>
              <a:rPr lang="en-US" dirty="0" smtClean="0"/>
              <a:t>Establish a baseline model for UML 4SE RFP</a:t>
            </a:r>
          </a:p>
          <a:p>
            <a:pPr lvl="2"/>
            <a:r>
              <a:rPr lang="en-US" dirty="0" smtClean="0"/>
              <a:t>Capture the requirements, concept terms and their relationships as they existed for SysML1.0</a:t>
            </a:r>
          </a:p>
          <a:p>
            <a:pPr lvl="2"/>
            <a:r>
              <a:rPr lang="en-US" dirty="0" smtClean="0"/>
              <a:t>Capture a set of requirement issues observed during this exercise</a:t>
            </a:r>
            <a:endParaRPr lang="en-US" dirty="0"/>
          </a:p>
          <a:p>
            <a:pPr lvl="1"/>
            <a:r>
              <a:rPr lang="en-US" dirty="0" smtClean="0"/>
              <a:t>How do we measure “Done”?</a:t>
            </a:r>
          </a:p>
          <a:p>
            <a:pPr lvl="3"/>
            <a:r>
              <a:rPr lang="en-US" dirty="0" smtClean="0"/>
              <a:t>Does </a:t>
            </a:r>
            <a:r>
              <a:rPr lang="en-US" dirty="0"/>
              <a:t>the </a:t>
            </a:r>
            <a:r>
              <a:rPr lang="en-US" dirty="0" smtClean="0"/>
              <a:t>model </a:t>
            </a:r>
            <a:r>
              <a:rPr lang="en-US" dirty="0"/>
              <a:t>capture the </a:t>
            </a:r>
            <a:r>
              <a:rPr lang="en-US" dirty="0" smtClean="0"/>
              <a:t>requirement’s </a:t>
            </a:r>
            <a:r>
              <a:rPr lang="en-US" dirty="0"/>
              <a:t>text sufficiently to help </a:t>
            </a:r>
            <a:r>
              <a:rPr lang="en-US" dirty="0" smtClean="0"/>
              <a:t>us:</a:t>
            </a:r>
            <a:endParaRPr lang="en-US" dirty="0"/>
          </a:p>
          <a:p>
            <a:pPr lvl="4"/>
            <a:r>
              <a:rPr lang="en-US" dirty="0"/>
              <a:t>Establish a common interpretation of the text </a:t>
            </a:r>
            <a:r>
              <a:rPr lang="en-US" dirty="0" smtClean="0"/>
              <a:t>requirements?</a:t>
            </a:r>
            <a:endParaRPr lang="en-US" dirty="0"/>
          </a:p>
          <a:p>
            <a:pPr lvl="4"/>
            <a:r>
              <a:rPr lang="en-US" dirty="0"/>
              <a:t>Identify relevance of requirements/concepts for SysML </a:t>
            </a:r>
            <a:r>
              <a:rPr lang="en-US" dirty="0" smtClean="0"/>
              <a:t>v2?</a:t>
            </a:r>
            <a:endParaRPr lang="en-US" dirty="0"/>
          </a:p>
          <a:p>
            <a:pPr lvl="4"/>
            <a:r>
              <a:rPr lang="en-US" dirty="0"/>
              <a:t>Identify issues with the </a:t>
            </a:r>
            <a:r>
              <a:rPr lang="en-US" dirty="0" smtClean="0"/>
              <a:t>as-is requirements?</a:t>
            </a:r>
            <a:endParaRPr lang="en-US" dirty="0"/>
          </a:p>
          <a:p>
            <a:pPr lvl="2"/>
            <a:r>
              <a:rPr lang="en-US" dirty="0" smtClean="0"/>
              <a:t>As each diagram is reviewed work will begin on the To-Be model for that topical area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89F-DE1D-44C7-B37E-89BCC2F680BE}" type="datetime1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13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 4SE RFP Requirement Modeling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22A-2CDA-45E0-AD6E-1642B6DA8D34}" type="datetime1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51" y="1026168"/>
            <a:ext cx="3604832" cy="4306443"/>
          </a:xfrm>
          <a:prstGeom prst="rect">
            <a:avLst/>
          </a:prstGeom>
        </p:spPr>
      </p:pic>
      <p:sp>
        <p:nvSpPr>
          <p:cNvPr id="9" name="Notched Right Arrow 8"/>
          <p:cNvSpPr/>
          <p:nvPr/>
        </p:nvSpPr>
        <p:spPr bwMode="auto">
          <a:xfrm>
            <a:off x="236538" y="2405192"/>
            <a:ext cx="844826" cy="484632"/>
          </a:xfrm>
          <a:prstGeom prst="notchedRightArrow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515717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6538" y="274638"/>
            <a:ext cx="7982788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UML 4SE RFP Requirement </a:t>
            </a:r>
            <a:r>
              <a:rPr lang="en-US" dirty="0" smtClean="0"/>
              <a:t>Modeling - Structure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22A-2CDA-45E0-AD6E-1642B6DA8D34}" type="datetime1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51" y="1026168"/>
            <a:ext cx="4437526" cy="5831832"/>
          </a:xfrm>
          <a:prstGeom prst="rect">
            <a:avLst/>
          </a:prstGeom>
        </p:spPr>
      </p:pic>
      <p:sp>
        <p:nvSpPr>
          <p:cNvPr id="9" name="Notched Right Arrow 8"/>
          <p:cNvSpPr/>
          <p:nvPr/>
        </p:nvSpPr>
        <p:spPr bwMode="auto">
          <a:xfrm>
            <a:off x="236538" y="2403623"/>
            <a:ext cx="844826" cy="484632"/>
          </a:xfrm>
          <a:prstGeom prst="notchedRightArrow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866736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89F-DE1D-44C7-B37E-89BCC2F680BE}" type="datetime1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0735"/>
          <a:stretch/>
        </p:blipFill>
        <p:spPr>
          <a:xfrm>
            <a:off x="105325" y="1052354"/>
            <a:ext cx="8976763" cy="52120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7" y="0"/>
            <a:ext cx="8728558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UML 4SE RFP – Environment Requirement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05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6538" y="46276"/>
            <a:ext cx="884555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UML 4SE RFP – System </a:t>
            </a:r>
            <a:r>
              <a:rPr lang="en-US" dirty="0" smtClean="0"/>
              <a:t>Hierarchy Requirement Modeling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22A-2CDA-45E0-AD6E-1642B6DA8D34}" type="datetime1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4674"/>
          <a:stretch/>
        </p:blipFill>
        <p:spPr>
          <a:xfrm>
            <a:off x="391864" y="1189514"/>
            <a:ext cx="8398745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41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Terms not defined in UML 4SE RFP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22A-2CDA-45E0-AD6E-1642B6DA8D34}" type="datetime1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51" y="1026168"/>
            <a:ext cx="3604832" cy="4306443"/>
          </a:xfrm>
          <a:prstGeom prst="rect">
            <a:avLst/>
          </a:prstGeom>
        </p:spPr>
      </p:pic>
      <p:sp>
        <p:nvSpPr>
          <p:cNvPr id="9" name="Notched Right Arrow 8"/>
          <p:cNvSpPr/>
          <p:nvPr/>
        </p:nvSpPr>
        <p:spPr bwMode="auto">
          <a:xfrm>
            <a:off x="236538" y="3214571"/>
            <a:ext cx="844826" cy="484632"/>
          </a:xfrm>
          <a:prstGeom prst="notchedRightArrow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280508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89F-DE1D-44C7-B37E-89BCC2F680BE}" type="datetime1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44" y="-41274"/>
            <a:ext cx="8624519" cy="651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21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538" y="1065571"/>
            <a:ext cx="8667750" cy="4525963"/>
          </a:xfrm>
        </p:spPr>
        <p:txBody>
          <a:bodyPr/>
          <a:lstStyle/>
          <a:p>
            <a:r>
              <a:rPr lang="en-US" dirty="0" smtClean="0"/>
              <a:t>Team Resources</a:t>
            </a:r>
            <a:endParaRPr lang="en-US" dirty="0" smtClean="0">
              <a:hlinkClick r:id="rId2"/>
            </a:endParaRPr>
          </a:p>
          <a:p>
            <a:r>
              <a:rPr lang="en-US" dirty="0" smtClean="0"/>
              <a:t>Goals and Overview</a:t>
            </a:r>
          </a:p>
          <a:p>
            <a:r>
              <a:rPr lang="en-US" dirty="0" smtClean="0"/>
              <a:t>Approach and SECM-Domain Model Walk-thru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89F-DE1D-44C7-B37E-89BCC2F680BE}" type="datetime1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34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Capturing SysML Issues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22A-2CDA-45E0-AD6E-1642B6DA8D34}" type="datetime1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51" y="1026168"/>
            <a:ext cx="3604832" cy="4306443"/>
          </a:xfrm>
          <a:prstGeom prst="rect">
            <a:avLst/>
          </a:prstGeom>
        </p:spPr>
      </p:pic>
      <p:sp>
        <p:nvSpPr>
          <p:cNvPr id="9" name="Notched Right Arrow 8"/>
          <p:cNvSpPr/>
          <p:nvPr/>
        </p:nvSpPr>
        <p:spPr bwMode="auto">
          <a:xfrm>
            <a:off x="236538" y="3418973"/>
            <a:ext cx="844826" cy="484632"/>
          </a:xfrm>
          <a:prstGeom prst="notchedRightArrow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3637573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89F-DE1D-44C7-B37E-89BCC2F680BE}" type="datetime1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61" y="32417"/>
            <a:ext cx="7446792" cy="63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75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SysMLv2 </a:t>
            </a:r>
            <a:r>
              <a:rPr lang="en-US" dirty="0"/>
              <a:t>RFP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89F-DE1D-44C7-B37E-89BCC2F680BE}" type="datetime1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097280"/>
            <a:ext cx="4597051" cy="4772025"/>
          </a:xfrm>
          <a:prstGeom prst="rect">
            <a:avLst/>
          </a:prstGeom>
        </p:spPr>
      </p:pic>
      <p:sp>
        <p:nvSpPr>
          <p:cNvPr id="8" name="Notched Right Arrow 7"/>
          <p:cNvSpPr/>
          <p:nvPr/>
        </p:nvSpPr>
        <p:spPr bwMode="auto">
          <a:xfrm>
            <a:off x="224506" y="3246314"/>
            <a:ext cx="844826" cy="484632"/>
          </a:xfrm>
          <a:prstGeom prst="notchedRightArrow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3630988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SysMLv2 RFP </a:t>
            </a:r>
            <a:r>
              <a:rPr lang="en-US" dirty="0" smtClean="0"/>
              <a:t>(to-be)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To model the System Engineering Concepts (the SE vernacular) </a:t>
            </a:r>
          </a:p>
          <a:p>
            <a:pPr lvl="2"/>
            <a:r>
              <a:rPr lang="en-US" dirty="0" smtClean="0"/>
              <a:t>Including their definition and the relationships between them</a:t>
            </a:r>
          </a:p>
          <a:p>
            <a:pPr lvl="2"/>
            <a:r>
              <a:rPr lang="en-US" dirty="0"/>
              <a:t>Concept Terms will be sourced and measured against multiple resources, including; </a:t>
            </a:r>
          </a:p>
          <a:p>
            <a:pPr lvl="3"/>
            <a:r>
              <a:rPr lang="en-US" dirty="0"/>
              <a:t>SEBoK, INCOSE Handbook, 15288, SE Workflow Use Cases, etc</a:t>
            </a:r>
            <a:r>
              <a:rPr lang="en-US" dirty="0" smtClean="0"/>
              <a:t>.</a:t>
            </a:r>
            <a:endParaRPr lang="en-US" dirty="0"/>
          </a:p>
          <a:p>
            <a:pPr lvl="2"/>
            <a:r>
              <a:rPr lang="en-US" dirty="0"/>
              <a:t>Use a limited set of UML constructs, such as;</a:t>
            </a:r>
          </a:p>
          <a:p>
            <a:pPr lvl="3"/>
            <a:r>
              <a:rPr lang="en-US" dirty="0"/>
              <a:t>Class, Association and Generalization</a:t>
            </a:r>
          </a:p>
          <a:p>
            <a:pPr lvl="1"/>
            <a:r>
              <a:rPr lang="en-US" dirty="0"/>
              <a:t>To close/resolve Issues from the UML 4SE RFP Model</a:t>
            </a:r>
          </a:p>
          <a:p>
            <a:pPr lvl="1"/>
            <a:r>
              <a:rPr lang="en-US" dirty="0" smtClean="0"/>
              <a:t>To Derive SysML 2.0 requirements</a:t>
            </a:r>
          </a:p>
          <a:p>
            <a:r>
              <a:rPr lang="en-US" dirty="0" smtClean="0"/>
              <a:t>Will </a:t>
            </a:r>
            <a:r>
              <a:rPr lang="en-US" dirty="0"/>
              <a:t>leverage other SE Concept and Ontology Modeling work, </a:t>
            </a:r>
            <a:r>
              <a:rPr lang="en-US" dirty="0" smtClean="0"/>
              <a:t>including:</a:t>
            </a:r>
            <a:endParaRPr lang="en-US" dirty="0"/>
          </a:p>
          <a:p>
            <a:pPr lvl="1"/>
            <a:r>
              <a:rPr lang="en-US" dirty="0"/>
              <a:t>UML 4SE RFP </a:t>
            </a:r>
            <a:r>
              <a:rPr lang="en-US" dirty="0" smtClean="0"/>
              <a:t>Model</a:t>
            </a:r>
          </a:p>
          <a:p>
            <a:pPr lvl="1"/>
            <a:r>
              <a:rPr lang="en-US" dirty="0"/>
              <a:t>Dave </a:t>
            </a:r>
            <a:r>
              <a:rPr lang="en-US" dirty="0" smtClean="0"/>
              <a:t>Oliver SE Conceptual model reproduced by Rick (a reflection of 2003 RFP)</a:t>
            </a:r>
          </a:p>
          <a:p>
            <a:pPr lvl="1"/>
            <a:r>
              <a:rPr lang="en-US" dirty="0" smtClean="0"/>
              <a:t>INCOSE </a:t>
            </a:r>
            <a:r>
              <a:rPr lang="en-US" dirty="0"/>
              <a:t>Systems Science Working Group</a:t>
            </a:r>
          </a:p>
          <a:p>
            <a:pPr lvl="1"/>
            <a:r>
              <a:rPr lang="en-US" dirty="0"/>
              <a:t>JPL </a:t>
            </a:r>
            <a:r>
              <a:rPr lang="en-US" dirty="0" smtClean="0"/>
              <a:t>–Ontologies </a:t>
            </a:r>
            <a:r>
              <a:rPr lang="en-US" dirty="0"/>
              <a:t>and Modeling Patterns</a:t>
            </a:r>
          </a:p>
          <a:p>
            <a:pPr lvl="1"/>
            <a:r>
              <a:rPr lang="en-US" dirty="0"/>
              <a:t>And </a:t>
            </a:r>
            <a:r>
              <a:rPr lang="en-US" dirty="0" smtClean="0"/>
              <a:t>others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89F-DE1D-44C7-B37E-89BCC2F680BE}" type="datetime1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76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8" y="274638"/>
            <a:ext cx="8424862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SE </a:t>
            </a:r>
            <a:r>
              <a:rPr lang="en-US" dirty="0"/>
              <a:t>Workflow Use Cases </a:t>
            </a:r>
            <a:r>
              <a:rPr lang="en-US" dirty="0" smtClean="0"/>
              <a:t>Connection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89F-DE1D-44C7-B37E-89BCC2F680BE}" type="datetime1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097280"/>
            <a:ext cx="4406170" cy="5901404"/>
          </a:xfrm>
          <a:prstGeom prst="rect">
            <a:avLst/>
          </a:prstGeom>
        </p:spPr>
      </p:pic>
      <p:sp>
        <p:nvSpPr>
          <p:cNvPr id="7" name="Notched Right Arrow 6"/>
          <p:cNvSpPr/>
          <p:nvPr/>
        </p:nvSpPr>
        <p:spPr bwMode="auto">
          <a:xfrm>
            <a:off x="236538" y="1982999"/>
            <a:ext cx="844826" cy="484632"/>
          </a:xfrm>
          <a:prstGeom prst="notchedRightArrow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4202924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89F-DE1D-44C7-B37E-89BCC2F680BE}" type="datetime1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706" y="189758"/>
            <a:ext cx="6618321" cy="634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28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2971"/>
            <a:ext cx="9082088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– Systems Engineering Concept Model - Domain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89F-DE1D-44C7-B37E-89BCC2F680BE}" type="datetime1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36538" y="1039813"/>
            <a:ext cx="866775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61963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4213" indent="-2222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914400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144588" indent="-2301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UML 4SE </a:t>
            </a:r>
            <a:r>
              <a:rPr lang="en-US" dirty="0"/>
              <a:t>(</a:t>
            </a:r>
            <a:r>
              <a:rPr lang="en-US" dirty="0" smtClean="0"/>
              <a:t>as-is) Model</a:t>
            </a:r>
            <a:endParaRPr lang="en-US" dirty="0"/>
          </a:p>
          <a:p>
            <a:pPr lvl="1"/>
            <a:r>
              <a:rPr lang="en-US" dirty="0" smtClean="0"/>
              <a:t>Imported Requirements and Concept Terms from UML 4SE RFP</a:t>
            </a:r>
          </a:p>
          <a:p>
            <a:pPr lvl="1"/>
            <a:r>
              <a:rPr lang="en-US" dirty="0" smtClean="0"/>
              <a:t>Mandatory Requirements (167) - All have been modeled </a:t>
            </a:r>
          </a:p>
          <a:p>
            <a:pPr lvl="1"/>
            <a:r>
              <a:rPr lang="en-US" dirty="0" smtClean="0"/>
              <a:t>Optional Requirements (27) – Still in-progress </a:t>
            </a:r>
          </a:p>
          <a:p>
            <a:pPr lvl="1"/>
            <a:r>
              <a:rPr lang="en-US" dirty="0" smtClean="0"/>
              <a:t>Identified 74 undefined Concept Terms</a:t>
            </a:r>
          </a:p>
          <a:p>
            <a:pPr lvl="1"/>
            <a:r>
              <a:rPr lang="en-US" dirty="0" smtClean="0"/>
              <a:t>Identified 42 Issues to be addressed in to-be model</a:t>
            </a:r>
          </a:p>
          <a:p>
            <a:r>
              <a:rPr lang="en-US" dirty="0"/>
              <a:t>SysMLv2 RFP (to-be)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Work just beginning</a:t>
            </a:r>
          </a:p>
          <a:p>
            <a:pPr lvl="1"/>
            <a:r>
              <a:rPr lang="en-US" dirty="0" smtClean="0"/>
              <a:t>Adjusted approach to model in parallel with as-is model development</a:t>
            </a:r>
          </a:p>
          <a:p>
            <a:pPr lvl="1"/>
            <a:r>
              <a:rPr lang="en-US" dirty="0" smtClean="0"/>
              <a:t>Will leverage other SE Concept and Ontology Efforts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59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89F-DE1D-44C7-B37E-89BCC2F680BE}" type="datetime1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2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89F-DE1D-44C7-B37E-89BCC2F680BE}" type="datetime1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58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22A-2CDA-45E0-AD6E-1642B6DA8D34}" type="datetime1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" y="0"/>
            <a:ext cx="7600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25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 - SECM-Domain Team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538" y="1065571"/>
            <a:ext cx="8907462" cy="49215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Contributors</a:t>
            </a:r>
          </a:p>
          <a:p>
            <a:pPr lvl="1"/>
            <a:r>
              <a:rPr lang="en-US" dirty="0" smtClean="0"/>
              <a:t>Yves Bernard</a:t>
            </a:r>
          </a:p>
          <a:p>
            <a:pPr lvl="1"/>
            <a:r>
              <a:rPr lang="en-US" dirty="0" smtClean="0"/>
              <a:t>Sandy Friedenthal</a:t>
            </a:r>
          </a:p>
          <a:p>
            <a:pPr lvl="1"/>
            <a:r>
              <a:rPr lang="en-US" dirty="0" smtClean="0"/>
              <a:t>Chas Galey</a:t>
            </a:r>
          </a:p>
          <a:p>
            <a:pPr lvl="1"/>
            <a:r>
              <a:rPr lang="en-US" dirty="0" smtClean="0"/>
              <a:t>Rick Steiner</a:t>
            </a:r>
          </a:p>
          <a:p>
            <a:pPr lvl="1"/>
            <a:r>
              <a:rPr lang="en-US" dirty="0" smtClean="0"/>
              <a:t>John Watson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>
                <a:hlinkClick r:id="rId3"/>
              </a:rPr>
              <a:t>Systems Engineering Concept Model </a:t>
            </a:r>
            <a:r>
              <a:rPr lang="en-US" dirty="0" smtClean="0">
                <a:hlinkClick r:id="rId3"/>
              </a:rPr>
              <a:t>Wiki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HTML model snapshot periodically posted at </a:t>
            </a:r>
          </a:p>
          <a:p>
            <a:pPr lvl="1"/>
            <a:r>
              <a:rPr lang="en-US" b="1" u="sng" dirty="0" smtClean="0">
                <a:hlinkClick r:id="rId4"/>
              </a:rPr>
              <a:t>http://blog.ricksteiner.net/sysmlweb/SECM-Domain_WP2.0/</a:t>
            </a:r>
            <a:endParaRPr lang="en-US" b="1" dirty="0" smtClean="0"/>
          </a:p>
          <a:p>
            <a:pPr lvl="1"/>
            <a:endParaRPr lang="en-US" dirty="0"/>
          </a:p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MagicDraw Modeling Tool</a:t>
            </a:r>
          </a:p>
          <a:p>
            <a:pPr lvl="1"/>
            <a:r>
              <a:rPr lang="en-US" dirty="0" smtClean="0"/>
              <a:t>Teamwork Server</a:t>
            </a:r>
          </a:p>
          <a:p>
            <a:pPr lvl="2"/>
            <a:r>
              <a:rPr lang="en-US" dirty="0" smtClean="0"/>
              <a:t>Team collaboration tool </a:t>
            </a:r>
          </a:p>
          <a:p>
            <a:pPr lvl="1"/>
            <a:r>
              <a:rPr lang="en-US" dirty="0" smtClean="0"/>
              <a:t>Server and licenses provided by No Magic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89F-DE1D-44C7-B37E-89BCC2F680BE}" type="datetime1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0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SECM-Domain Goals and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018548"/>
            <a:ext cx="8667750" cy="5850085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Task objective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Derive a data model that expresses </a:t>
            </a:r>
            <a:r>
              <a:rPr lang="en-US" dirty="0">
                <a:solidFill>
                  <a:srgbClr val="FF0000"/>
                </a:solidFill>
              </a:rPr>
              <a:t>the core </a:t>
            </a:r>
            <a:r>
              <a:rPr lang="en-US" dirty="0" smtClean="0">
                <a:solidFill>
                  <a:srgbClr val="FF0000"/>
                </a:solidFill>
              </a:rPr>
              <a:t>Systems Engineering concepts to support the requirements for the next generation system modeling language (SysML v2)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Capture the system modeling language requirements that will be used in the SysML V2 RFP</a:t>
            </a:r>
          </a:p>
          <a:p>
            <a:pPr marL="230188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Use Cases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Systems engineers and other discipline engineers contribute to the development and maintenance of the system model throughout the lifecycle to support system specification, design, analysis, and verification activities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err="1" smtClean="0"/>
              <a:t>MoE</a:t>
            </a:r>
            <a:endParaRPr lang="en-US" b="1" dirty="0" smtClean="0"/>
          </a:p>
          <a:p>
            <a:pPr lvl="1"/>
            <a:r>
              <a:rPr lang="en-US" dirty="0"/>
              <a:t>The concepts </a:t>
            </a:r>
            <a:r>
              <a:rPr lang="en-US" dirty="0" smtClean="0"/>
              <a:t>used within the SysML V2 requirements are clear and concise</a:t>
            </a:r>
          </a:p>
          <a:p>
            <a:pPr lvl="1"/>
            <a:endParaRPr lang="en-US" dirty="0" smtClean="0"/>
          </a:p>
          <a:p>
            <a:r>
              <a:rPr lang="en-US" dirty="0"/>
              <a:t>Target First Baseline – 1</a:t>
            </a:r>
            <a:r>
              <a:rPr lang="en-US" baseline="30000" dirty="0"/>
              <a:t>st</a:t>
            </a:r>
            <a:r>
              <a:rPr lang="en-US" dirty="0"/>
              <a:t> Quarter </a:t>
            </a:r>
            <a:r>
              <a:rPr lang="en-US" dirty="0" smtClean="0"/>
              <a:t>2016</a:t>
            </a:r>
          </a:p>
          <a:p>
            <a:endParaRPr lang="en-US" dirty="0"/>
          </a:p>
          <a:p>
            <a:r>
              <a:rPr lang="en-US" b="1" dirty="0" smtClean="0"/>
              <a:t>High Level Intent/Driving Requirement:  </a:t>
            </a:r>
          </a:p>
          <a:p>
            <a:pPr lvl="1"/>
            <a:r>
              <a:rPr lang="en-US" dirty="0" smtClean="0"/>
              <a:t>(R1) The </a:t>
            </a:r>
            <a:r>
              <a:rPr lang="en-US" dirty="0"/>
              <a:t>next-generation modeling language must express the core systems engineering concepts. This requires definition of a robust data model that reflects these concepts. The requirements that drove SysML derive from the original Systems Engineering Conceptual Model, jointly developed by the INCOSE/OMG/AP233 WG requirements team. Modifications and refinements to this model will occur in light of lessons learned over the last several years, </a:t>
            </a:r>
            <a:r>
              <a:rPr lang="en-US" dirty="0" smtClean="0"/>
              <a:t>and as necessary to express the core systems engineering concepts.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5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6538" y="191282"/>
            <a:ext cx="7229475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SECM-Domain Model Contents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82826" y="1000688"/>
            <a:ext cx="7399261" cy="58573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UML for SE RFP Baseline Model (As-Is Model) includes:</a:t>
            </a:r>
          </a:p>
          <a:p>
            <a:pPr lvl="1"/>
            <a:r>
              <a:rPr lang="en-US" dirty="0" smtClean="0"/>
              <a:t>Imported requirements from the UML 4SE RFP</a:t>
            </a:r>
          </a:p>
          <a:p>
            <a:pPr lvl="1"/>
            <a:r>
              <a:rPr lang="en-US" dirty="0" smtClean="0"/>
              <a:t>Imported Systems Engineering Concept Terms that supported the UML 4SE RFP</a:t>
            </a:r>
          </a:p>
          <a:p>
            <a:pPr lvl="2"/>
            <a:r>
              <a:rPr lang="en-US" dirty="0" smtClean="0">
                <a:hlinkClick r:id="rId3"/>
              </a:rPr>
              <a:t>UML for SE Definitions (April 1, 2003)</a:t>
            </a:r>
            <a:endParaRPr lang="en-US" dirty="0" smtClean="0"/>
          </a:p>
          <a:p>
            <a:pPr lvl="1"/>
            <a:r>
              <a:rPr lang="en-US" dirty="0"/>
              <a:t>UML 4SE RFP </a:t>
            </a:r>
            <a:r>
              <a:rPr lang="en-US" dirty="0" smtClean="0"/>
              <a:t>Requirements Model</a:t>
            </a:r>
          </a:p>
          <a:p>
            <a:pPr lvl="2"/>
            <a:r>
              <a:rPr lang="en-US" dirty="0" smtClean="0"/>
              <a:t>Reflects </a:t>
            </a:r>
            <a:r>
              <a:rPr lang="en-US" dirty="0" smtClean="0"/>
              <a:t>the requirement text in SysML diagrams </a:t>
            </a:r>
          </a:p>
          <a:p>
            <a:pPr lvl="2"/>
            <a:r>
              <a:rPr lang="en-US" dirty="0" smtClean="0"/>
              <a:t>The diagrams depict:</a:t>
            </a:r>
          </a:p>
          <a:p>
            <a:pPr lvl="3"/>
            <a:r>
              <a:rPr lang="en-US" dirty="0" smtClean="0"/>
              <a:t>The concept </a:t>
            </a:r>
            <a:r>
              <a:rPr lang="en-US" dirty="0"/>
              <a:t>terms </a:t>
            </a:r>
            <a:r>
              <a:rPr lang="en-US" dirty="0" smtClean="0"/>
              <a:t>found in the requirement text </a:t>
            </a:r>
          </a:p>
          <a:p>
            <a:pPr lvl="3"/>
            <a:r>
              <a:rPr lang="en-US" dirty="0" smtClean="0"/>
              <a:t>The relationships between the terms, requirements, and SE Workflow Use Cases</a:t>
            </a:r>
          </a:p>
          <a:p>
            <a:pPr lvl="2"/>
            <a:r>
              <a:rPr lang="en-US" dirty="0"/>
              <a:t>Create new </a:t>
            </a:r>
            <a:r>
              <a:rPr lang="en-US" dirty="0" smtClean="0"/>
              <a:t>terms for terms not defined in RFP definitions</a:t>
            </a:r>
          </a:p>
          <a:p>
            <a:pPr lvl="2"/>
            <a:r>
              <a:rPr lang="en-US" dirty="0" smtClean="0"/>
              <a:t>Collect SysML Issues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SysMLv2 RFP Model (To-Be Model)</a:t>
            </a:r>
          </a:p>
          <a:p>
            <a:pPr lvl="1"/>
            <a:r>
              <a:rPr lang="en-US" dirty="0" smtClean="0"/>
              <a:t>Derives a set of Requirements and Concept Terms for SysML 2.0</a:t>
            </a:r>
          </a:p>
          <a:p>
            <a:pPr lvl="2"/>
            <a:r>
              <a:rPr lang="en-US" dirty="0" smtClean="0"/>
              <a:t>Information in this model will be used </a:t>
            </a:r>
            <a:r>
              <a:rPr lang="en-US" dirty="0"/>
              <a:t>to generate parts of the </a:t>
            </a:r>
            <a:r>
              <a:rPr lang="en-US" dirty="0" smtClean="0"/>
              <a:t>SysML 2.0  </a:t>
            </a:r>
            <a:r>
              <a:rPr lang="en-US" dirty="0"/>
              <a:t>RFP</a:t>
            </a:r>
          </a:p>
          <a:p>
            <a:pPr lvl="1"/>
            <a:r>
              <a:rPr lang="en-US" dirty="0" smtClean="0"/>
              <a:t>Will leverage other SE Concept and Ontology Modeling work, such as:</a:t>
            </a:r>
          </a:p>
          <a:p>
            <a:pPr lvl="2"/>
            <a:r>
              <a:rPr lang="en-US" dirty="0" smtClean="0"/>
              <a:t>UML 4SE RFP Model</a:t>
            </a:r>
          </a:p>
          <a:p>
            <a:pPr lvl="2"/>
            <a:r>
              <a:rPr lang="en-US" dirty="0" smtClean="0"/>
              <a:t>INCOSE </a:t>
            </a:r>
            <a:r>
              <a:rPr lang="en-US" dirty="0"/>
              <a:t>Systems Science Working </a:t>
            </a:r>
            <a:r>
              <a:rPr lang="en-US" dirty="0" smtClean="0"/>
              <a:t>Group</a:t>
            </a:r>
          </a:p>
          <a:p>
            <a:pPr lvl="2"/>
            <a:r>
              <a:rPr lang="en-US" dirty="0" smtClean="0"/>
              <a:t>JPL – SE Ontologies and Modeling Patterns</a:t>
            </a:r>
          </a:p>
          <a:p>
            <a:pPr lvl="2"/>
            <a:r>
              <a:rPr lang="en-US" dirty="0" smtClean="0"/>
              <a:t>And others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 Workflow Use Cases Model Connection</a:t>
            </a:r>
          </a:p>
          <a:p>
            <a:pPr lvl="1"/>
            <a:r>
              <a:rPr lang="en-US" dirty="0" smtClean="0"/>
              <a:t>Imported Use Cases and their definitions</a:t>
            </a:r>
          </a:p>
          <a:p>
            <a:pPr lvl="1"/>
            <a:r>
              <a:rPr lang="en-US" dirty="0" smtClean="0"/>
              <a:t>Will be used to show what use cases “refine” what </a:t>
            </a:r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Synchronize Concept Terms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22A-2CDA-45E0-AD6E-1642B6DA8D34}" type="datetime1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6748">
            <a:off x="73472" y="2263442"/>
            <a:ext cx="1176688" cy="692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4349">
            <a:off x="62562" y="1273616"/>
            <a:ext cx="1157451" cy="6547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54">
            <a:off x="360437" y="6031625"/>
            <a:ext cx="819376" cy="8193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6517">
            <a:off x="160441" y="5833447"/>
            <a:ext cx="1157451" cy="654772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>
            <a:off x="1352901" y="1340167"/>
            <a:ext cx="266519" cy="558207"/>
          </a:xfrm>
          <a:prstGeom prst="leftBrace">
            <a:avLst>
              <a:gd name="adj1" fmla="val 18502"/>
              <a:gd name="adj2" fmla="val 43625"/>
            </a:avLst>
          </a:prstGeom>
          <a:ln w="38100">
            <a:solidFill>
              <a:srgbClr val="B5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1296903" y="1946789"/>
            <a:ext cx="322517" cy="1595648"/>
          </a:xfrm>
          <a:prstGeom prst="leftBrace">
            <a:avLst>
              <a:gd name="adj1" fmla="val 18502"/>
              <a:gd name="adj2" fmla="val 43625"/>
            </a:avLst>
          </a:prstGeom>
          <a:ln w="38100">
            <a:solidFill>
              <a:srgbClr val="B5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1296903" y="3836842"/>
            <a:ext cx="322517" cy="1653947"/>
          </a:xfrm>
          <a:prstGeom prst="leftBrace">
            <a:avLst>
              <a:gd name="adj1" fmla="val 18502"/>
              <a:gd name="adj2" fmla="val 43625"/>
            </a:avLst>
          </a:prstGeom>
          <a:ln w="38100">
            <a:solidFill>
              <a:srgbClr val="B5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>
            <a:off x="1420245" y="6161836"/>
            <a:ext cx="266519" cy="114021"/>
          </a:xfrm>
          <a:prstGeom prst="leftBrace">
            <a:avLst>
              <a:gd name="adj1" fmla="val 18502"/>
              <a:gd name="adj2" fmla="val 43625"/>
            </a:avLst>
          </a:prstGeom>
          <a:ln w="38100">
            <a:solidFill>
              <a:srgbClr val="B5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6748">
            <a:off x="143977" y="4244850"/>
            <a:ext cx="1173516" cy="691045"/>
          </a:xfrm>
          <a:prstGeom prst="rect">
            <a:avLst/>
          </a:prstGeom>
        </p:spPr>
      </p:pic>
      <p:sp>
        <p:nvSpPr>
          <p:cNvPr id="19" name="Left Brace 18"/>
          <p:cNvSpPr/>
          <p:nvPr/>
        </p:nvSpPr>
        <p:spPr>
          <a:xfrm>
            <a:off x="1430162" y="6356350"/>
            <a:ext cx="237365" cy="307100"/>
          </a:xfrm>
          <a:prstGeom prst="leftBrace">
            <a:avLst>
              <a:gd name="adj1" fmla="val 18502"/>
              <a:gd name="adj2" fmla="val 43625"/>
            </a:avLst>
          </a:prstGeom>
          <a:ln w="38100">
            <a:solidFill>
              <a:srgbClr val="B5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41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213287" y="115780"/>
            <a:ext cx="8842375" cy="759199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SECM-Domain Model organization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90E9BC-6FF3-4C3B-B582-670D2C5E2081}" type="slidenum">
              <a:rPr lang="ar-SA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375400" y="6356350"/>
            <a:ext cx="2133600" cy="365125"/>
          </a:xfrm>
        </p:spPr>
        <p:txBody>
          <a:bodyPr/>
          <a:lstStyle/>
          <a:p>
            <a:fld id="{D78C322A-2CDA-45E0-AD6E-1642B6DA8D34}" type="datetime1">
              <a:rPr lang="en-US" smtClean="0"/>
              <a:pPr/>
              <a:t>9/23/2015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20" r="7793" b="22192"/>
          <a:stretch/>
        </p:blipFill>
        <p:spPr>
          <a:xfrm>
            <a:off x="731528" y="1097296"/>
            <a:ext cx="3945460" cy="3688203"/>
          </a:xfrm>
          <a:prstGeom prst="rect">
            <a:avLst/>
          </a:prstGeom>
        </p:spPr>
      </p:pic>
      <p:sp>
        <p:nvSpPr>
          <p:cNvPr id="6" name="Notched Right Arrow 5"/>
          <p:cNvSpPr/>
          <p:nvPr/>
        </p:nvSpPr>
        <p:spPr bwMode="auto">
          <a:xfrm>
            <a:off x="213287" y="1769870"/>
            <a:ext cx="844826" cy="484632"/>
          </a:xfrm>
          <a:prstGeom prst="notchedRightArrow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 err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00086 0.0354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3541 L -0.00034 0.070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706 L -0.00034 0.1067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Model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22A-2CDA-45E0-AD6E-1642B6DA8D34}" type="datetime1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34" y="1322926"/>
            <a:ext cx="8002166" cy="503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67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213287" y="115780"/>
            <a:ext cx="8842375" cy="759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UML </a:t>
            </a:r>
            <a:r>
              <a:rPr lang="en-US" sz="3200" dirty="0"/>
              <a:t>4</a:t>
            </a:r>
            <a:r>
              <a:rPr lang="en-US" sz="3200" dirty="0" smtClean="0"/>
              <a:t>SE </a:t>
            </a:r>
            <a:r>
              <a:rPr lang="en-US" sz="3200" dirty="0"/>
              <a:t>RFP Baseline </a:t>
            </a:r>
            <a:r>
              <a:rPr lang="en-US" sz="3200" dirty="0" smtClean="0"/>
              <a:t>Model</a:t>
            </a:r>
            <a:endParaRPr lang="en-US" altLang="en-US" sz="3200" dirty="0" smtClean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90E9BC-6FF3-4C3B-B582-670D2C5E2081}" type="slidenum">
              <a:rPr lang="ar-SA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375400" y="6356350"/>
            <a:ext cx="2133600" cy="365125"/>
          </a:xfrm>
        </p:spPr>
        <p:txBody>
          <a:bodyPr/>
          <a:lstStyle/>
          <a:p>
            <a:fld id="{D78C322A-2CDA-45E0-AD6E-1642B6DA8D34}" type="datetime1">
              <a:rPr lang="en-US" smtClean="0"/>
              <a:pPr/>
              <a:t>9/23/2015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5" b="43746"/>
          <a:stretch/>
        </p:blipFill>
        <p:spPr>
          <a:xfrm>
            <a:off x="715194" y="1015639"/>
            <a:ext cx="4501610" cy="3588541"/>
          </a:xfrm>
          <a:prstGeom prst="rect">
            <a:avLst/>
          </a:prstGeom>
        </p:spPr>
      </p:pic>
      <p:sp>
        <p:nvSpPr>
          <p:cNvPr id="2" name="Notched Right Arrow 1"/>
          <p:cNvSpPr/>
          <p:nvPr/>
        </p:nvSpPr>
        <p:spPr bwMode="auto">
          <a:xfrm>
            <a:off x="267583" y="2193306"/>
            <a:ext cx="844826" cy="484632"/>
          </a:xfrm>
          <a:prstGeom prst="notchedRightArrow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5982865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00017 0.0354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213287" y="115780"/>
            <a:ext cx="8842375" cy="759199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Requirements from UML 4SE RFP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90E9BC-6FF3-4C3B-B582-670D2C5E2081}" type="slidenum">
              <a:rPr lang="ar-SA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375400" y="6356350"/>
            <a:ext cx="2133600" cy="365125"/>
          </a:xfrm>
        </p:spPr>
        <p:txBody>
          <a:bodyPr/>
          <a:lstStyle/>
          <a:p>
            <a:fld id="{D78C322A-2CDA-45E0-AD6E-1642B6DA8D34}" type="datetime1">
              <a:rPr lang="en-US" smtClean="0"/>
              <a:pPr/>
              <a:t>9/23/2015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048293"/>
            <a:ext cx="4787932" cy="71103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80" r="6333" b="19238"/>
          <a:stretch/>
        </p:blipFill>
        <p:spPr>
          <a:xfrm>
            <a:off x="702129" y="1035231"/>
            <a:ext cx="5577840" cy="6217920"/>
          </a:xfrm>
          <a:prstGeom prst="rect">
            <a:avLst/>
          </a:prstGeom>
        </p:spPr>
      </p:pic>
      <p:sp>
        <p:nvSpPr>
          <p:cNvPr id="6" name="Notched Right Arrow 5"/>
          <p:cNvSpPr/>
          <p:nvPr/>
        </p:nvSpPr>
        <p:spPr bwMode="auto">
          <a:xfrm>
            <a:off x="267583" y="2442614"/>
            <a:ext cx="844826" cy="484632"/>
          </a:xfrm>
          <a:prstGeom prst="notchedRightArrow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363298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Raytheon Corporate">
      <a:dk1>
        <a:srgbClr val="000000"/>
      </a:dk1>
      <a:lt1>
        <a:srgbClr val="FFFFFF"/>
      </a:lt1>
      <a:dk2>
        <a:srgbClr val="000000"/>
      </a:dk2>
      <a:lt2>
        <a:srgbClr val="B5B5B5"/>
      </a:lt2>
      <a:accent1>
        <a:srgbClr val="95A289"/>
      </a:accent1>
      <a:accent2>
        <a:srgbClr val="DAD9AD"/>
      </a:accent2>
      <a:accent3>
        <a:srgbClr val="7C96A1"/>
      </a:accent3>
      <a:accent4>
        <a:srgbClr val="CE1126"/>
      </a:accent4>
      <a:accent5>
        <a:srgbClr val="AC9F89"/>
      </a:accent5>
      <a:accent6>
        <a:srgbClr val="666465"/>
      </a:accent6>
      <a:hlink>
        <a:srgbClr val="7C96A1"/>
      </a:hlink>
      <a:folHlink>
        <a:srgbClr val="666465"/>
      </a:folHlink>
    </a:clrScheme>
    <a:fontScheme name="Raytheo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5B5B5"/>
        </a:solidFill>
        <a:ln w="12700" algn="ctr">
          <a:noFill/>
          <a:miter lim="800000"/>
          <a:headEnd/>
          <a:tailEnd/>
        </a:ln>
      </a:spPr>
      <a:bodyPr wrap="none" anchor="ctr"/>
      <a:lstStyle>
        <a:defPPr>
          <a:defRPr dirty="0" err="1" smtClean="0"/>
        </a:defPPr>
      </a:lstStyle>
    </a:spDef>
    <a:lnDef>
      <a:spPr>
        <a:ln w="12700">
          <a:solidFill>
            <a:srgbClr val="B5B5B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24434</TotalTime>
  <Words>864</Words>
  <Application>Microsoft Office PowerPoint</Application>
  <PresentationFormat>On-screen Show (4:3)</PresentationFormat>
  <Paragraphs>187</Paragraphs>
  <Slides>29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Wingdings</vt:lpstr>
      <vt:lpstr>blank</vt:lpstr>
      <vt:lpstr>System Engineering  Concept Model – Domain 9/24/2015 Status </vt:lpstr>
      <vt:lpstr>Contents</vt:lpstr>
      <vt:lpstr>Resources - SECM-Domain Team</vt:lpstr>
      <vt:lpstr>SECM-Domain Goals and Overview</vt:lpstr>
      <vt:lpstr>SECM-Domain Model Contents</vt:lpstr>
      <vt:lpstr>SECM-Domain Model organization</vt:lpstr>
      <vt:lpstr>Concept Model Organization</vt:lpstr>
      <vt:lpstr>UML 4SE RFP Baseline Model</vt:lpstr>
      <vt:lpstr>Requirements from UML 4SE RFP</vt:lpstr>
      <vt:lpstr>UML 4SE RFP Definitions</vt:lpstr>
      <vt:lpstr>PowerPoint Presentation</vt:lpstr>
      <vt:lpstr>UML 4SE RFP Definitions</vt:lpstr>
      <vt:lpstr>UML 4SE RFP Requirement (as-is) Model</vt:lpstr>
      <vt:lpstr>UML 4SE RFP Requirement Modeling</vt:lpstr>
      <vt:lpstr>UML 4SE RFP Requirement Modeling - Structure</vt:lpstr>
      <vt:lpstr>UML 4SE RFP – Environment Requirement Modeling</vt:lpstr>
      <vt:lpstr>UML 4SE RFP – System Hierarchy Requirement Modeling</vt:lpstr>
      <vt:lpstr>Concept Terms not defined in UML 4SE RFP</vt:lpstr>
      <vt:lpstr>PowerPoint Presentation</vt:lpstr>
      <vt:lpstr>Capturing SysML Issues</vt:lpstr>
      <vt:lpstr>PowerPoint Presentation</vt:lpstr>
      <vt:lpstr>SysMLv2 RFP Model</vt:lpstr>
      <vt:lpstr>SysMLv2 RFP (to-be) Model</vt:lpstr>
      <vt:lpstr>SE Workflow Use Cases Connection</vt:lpstr>
      <vt:lpstr>PowerPoint Presentation</vt:lpstr>
      <vt:lpstr>Summary – Systems Engineering Concept Model - Domain</vt:lpstr>
      <vt:lpstr>Questions </vt:lpstr>
      <vt:lpstr>Backup slides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Modeling Assessment Roadmap  Working Group</dc:title>
  <dc:subject>Event Name</dc:subject>
  <dc:creator>jcwatson@ieee.org</dc:creator>
  <cp:keywords/>
  <dc:description>Event Location:_x000d_
Audience Type: Internal</dc:description>
  <cp:lastModifiedBy>John Watson</cp:lastModifiedBy>
  <cp:revision>134</cp:revision>
  <dcterms:created xsi:type="dcterms:W3CDTF">2015-02-23T18:38:48Z</dcterms:created>
  <dcterms:modified xsi:type="dcterms:W3CDTF">2015-09-24T14:31:07Z</dcterms:modified>
</cp:coreProperties>
</file>