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409" r:id="rId2"/>
    <p:sldId id="397" r:id="rId3"/>
    <p:sldId id="413" r:id="rId4"/>
    <p:sldId id="414" r:id="rId5"/>
    <p:sldId id="407" r:id="rId6"/>
    <p:sldId id="387" r:id="rId7"/>
    <p:sldId id="420" r:id="rId8"/>
    <p:sldId id="421" r:id="rId9"/>
    <p:sldId id="422" r:id="rId10"/>
    <p:sldId id="423" r:id="rId11"/>
    <p:sldId id="402" r:id="rId12"/>
    <p:sldId id="424" r:id="rId13"/>
    <p:sldId id="425" r:id="rId14"/>
    <p:sldId id="426" r:id="rId15"/>
    <p:sldId id="303" r:id="rId16"/>
    <p:sldId id="411" r:id="rId17"/>
    <p:sldId id="415" r:id="rId18"/>
    <p:sldId id="416" r:id="rId19"/>
    <p:sldId id="417" r:id="rId20"/>
    <p:sldId id="418" r:id="rId21"/>
    <p:sldId id="419" r:id="rId22"/>
    <p:sldId id="408" r:id="rId23"/>
  </p:sldIdLst>
  <p:sldSz cx="9144000" cy="6858000" type="screen4x3"/>
  <p:notesSz cx="6850063" cy="99837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748">
          <p15:clr>
            <a:srgbClr val="A4A3A4"/>
          </p15:clr>
        </p15:guide>
        <p15:guide id="2" orient="horz" pos="3294">
          <p15:clr>
            <a:srgbClr val="A4A3A4"/>
          </p15:clr>
        </p15:guide>
        <p15:guide id="3" pos="2880">
          <p15:clr>
            <a:srgbClr val="A4A3A4"/>
          </p15:clr>
        </p15:guide>
        <p15:guide id="4" pos="295">
          <p15:clr>
            <a:srgbClr val="A4A3A4"/>
          </p15:clr>
        </p15:guide>
        <p15:guide id="5" pos="387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we Kaufmann" initials="U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28517A"/>
    <a:srgbClr val="E46C0A"/>
    <a:srgbClr val="37609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20484" autoAdjust="0"/>
    <p:restoredTop sz="90498" autoAdjust="0"/>
  </p:normalViewPr>
  <p:slideViewPr>
    <p:cSldViewPr showGuides="1">
      <p:cViewPr varScale="1">
        <p:scale>
          <a:sx n="70" d="100"/>
          <a:sy n="70" d="100"/>
        </p:scale>
        <p:origin x="-888" y="-90"/>
      </p:cViewPr>
      <p:guideLst>
        <p:guide orient="horz" pos="3748"/>
        <p:guide orient="horz" pos="3294"/>
        <p:guide pos="2880"/>
        <p:guide pos="295"/>
        <p:guide pos="3878"/>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2968360" cy="499190"/>
          </a:xfrm>
          <a:prstGeom prst="rect">
            <a:avLst/>
          </a:prstGeom>
        </p:spPr>
        <p:txBody>
          <a:bodyPr vert="horz" lIns="91915" tIns="45958" rIns="91915" bIns="45958" rtlCol="0"/>
          <a:lstStyle>
            <a:lvl1pPr algn="l">
              <a:defRPr sz="1200"/>
            </a:lvl1pPr>
          </a:lstStyle>
          <a:p>
            <a:endParaRPr lang="de-DE"/>
          </a:p>
        </p:txBody>
      </p:sp>
      <p:sp>
        <p:nvSpPr>
          <p:cNvPr id="3" name="Datumsplatzhalter 2"/>
          <p:cNvSpPr>
            <a:spLocks noGrp="1"/>
          </p:cNvSpPr>
          <p:nvPr>
            <p:ph type="dt" idx="1"/>
          </p:nvPr>
        </p:nvSpPr>
        <p:spPr>
          <a:xfrm>
            <a:off x="3880118" y="0"/>
            <a:ext cx="2968360" cy="499190"/>
          </a:xfrm>
          <a:prstGeom prst="rect">
            <a:avLst/>
          </a:prstGeom>
        </p:spPr>
        <p:txBody>
          <a:bodyPr vert="horz" lIns="91915" tIns="45958" rIns="91915" bIns="45958" rtlCol="0"/>
          <a:lstStyle>
            <a:lvl1pPr algn="r">
              <a:defRPr sz="1200"/>
            </a:lvl1pPr>
          </a:lstStyle>
          <a:p>
            <a:fld id="{45A52464-8B95-4CD8-B8AB-FBCB0A9DFB9B}" type="datetimeFigureOut">
              <a:rPr lang="de-DE" smtClean="0"/>
              <a:pPr/>
              <a:t>03.04.2016</a:t>
            </a:fld>
            <a:endParaRPr lang="de-DE"/>
          </a:p>
        </p:txBody>
      </p:sp>
      <p:sp>
        <p:nvSpPr>
          <p:cNvPr id="4" name="Folienbildplatzhalter 3"/>
          <p:cNvSpPr>
            <a:spLocks noGrp="1" noRot="1" noChangeAspect="1"/>
          </p:cNvSpPr>
          <p:nvPr>
            <p:ph type="sldImg" idx="2"/>
          </p:nvPr>
        </p:nvSpPr>
        <p:spPr>
          <a:xfrm>
            <a:off x="931863" y="749300"/>
            <a:ext cx="4987925" cy="3741738"/>
          </a:xfrm>
          <a:prstGeom prst="rect">
            <a:avLst/>
          </a:prstGeom>
          <a:noFill/>
          <a:ln w="12700">
            <a:solidFill>
              <a:prstClr val="black"/>
            </a:solidFill>
          </a:ln>
        </p:spPr>
        <p:txBody>
          <a:bodyPr vert="horz" lIns="91915" tIns="45958" rIns="91915" bIns="45958" rtlCol="0" anchor="ctr"/>
          <a:lstStyle/>
          <a:p>
            <a:endParaRPr lang="de-DE"/>
          </a:p>
        </p:txBody>
      </p:sp>
      <p:sp>
        <p:nvSpPr>
          <p:cNvPr id="5" name="Notizenplatzhalter 4"/>
          <p:cNvSpPr>
            <a:spLocks noGrp="1"/>
          </p:cNvSpPr>
          <p:nvPr>
            <p:ph type="body" sz="quarter" idx="3"/>
          </p:nvPr>
        </p:nvSpPr>
        <p:spPr>
          <a:xfrm>
            <a:off x="685007" y="4742300"/>
            <a:ext cx="5480050" cy="4492704"/>
          </a:xfrm>
          <a:prstGeom prst="rect">
            <a:avLst/>
          </a:prstGeom>
        </p:spPr>
        <p:txBody>
          <a:bodyPr vert="horz" lIns="91915" tIns="45958" rIns="91915" bIns="45958"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2" y="9482866"/>
            <a:ext cx="2968360" cy="499190"/>
          </a:xfrm>
          <a:prstGeom prst="rect">
            <a:avLst/>
          </a:prstGeom>
        </p:spPr>
        <p:txBody>
          <a:bodyPr vert="horz" lIns="91915" tIns="45958" rIns="91915" bIns="45958" rtlCol="0" anchor="b"/>
          <a:lstStyle>
            <a:lvl1pPr algn="l">
              <a:defRPr sz="1200"/>
            </a:lvl1pPr>
          </a:lstStyle>
          <a:p>
            <a:endParaRPr lang="de-DE"/>
          </a:p>
        </p:txBody>
      </p:sp>
      <p:sp>
        <p:nvSpPr>
          <p:cNvPr id="7" name="Foliennummernplatzhalter 6"/>
          <p:cNvSpPr>
            <a:spLocks noGrp="1"/>
          </p:cNvSpPr>
          <p:nvPr>
            <p:ph type="sldNum" sz="quarter" idx="5"/>
          </p:nvPr>
        </p:nvSpPr>
        <p:spPr>
          <a:xfrm>
            <a:off x="3880118" y="9482866"/>
            <a:ext cx="2968360" cy="499190"/>
          </a:xfrm>
          <a:prstGeom prst="rect">
            <a:avLst/>
          </a:prstGeom>
        </p:spPr>
        <p:txBody>
          <a:bodyPr vert="horz" lIns="91915" tIns="45958" rIns="91915" bIns="45958" rtlCol="0" anchor="b"/>
          <a:lstStyle>
            <a:lvl1pPr algn="r">
              <a:defRPr sz="1200"/>
            </a:lvl1pPr>
          </a:lstStyle>
          <a:p>
            <a:fld id="{B3D57BDF-4523-485D-B986-F98AB6067A66}" type="slidenum">
              <a:rPr lang="de-DE" smtClean="0"/>
              <a:pPr/>
              <a:t>‹#›</a:t>
            </a:fld>
            <a:endParaRPr lang="de-DE"/>
          </a:p>
        </p:txBody>
      </p:sp>
    </p:spTree>
    <p:extLst>
      <p:ext uri="{BB962C8B-B14F-4D97-AF65-F5344CB8AC3E}">
        <p14:creationId xmlns:p14="http://schemas.microsoft.com/office/powerpoint/2010/main" xmlns="" val="2013545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pPr>
              <a:defRPr/>
            </a:pPr>
            <a:fld id="{98F7B23D-5C62-4BEA-BD29-0D7319B8E29D}" type="slidenum">
              <a:rPr lang="de-DE" smtClean="0"/>
              <a:pPr>
                <a:defRPr/>
              </a:pPr>
              <a:t>11</a:t>
            </a:fld>
            <a:endParaRPr lang="de-DE"/>
          </a:p>
        </p:txBody>
      </p:sp>
    </p:spTree>
    <p:extLst>
      <p:ext uri="{BB962C8B-B14F-4D97-AF65-F5344CB8AC3E}">
        <p14:creationId xmlns:p14="http://schemas.microsoft.com/office/powerpoint/2010/main" xmlns="" val="171081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lIns="96039" tIns="48020" rIns="96039" bIns="48020"/>
          <a:lstStyle/>
          <a:p>
            <a:endParaRPr lang="de-DE"/>
          </a:p>
        </p:txBody>
      </p:sp>
    </p:spTree>
    <p:extLst>
      <p:ext uri="{BB962C8B-B14F-4D97-AF65-F5344CB8AC3E}">
        <p14:creationId xmlns:p14="http://schemas.microsoft.com/office/powerpoint/2010/main" xmlns="" val="3899041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pPr>
              <a:defRPr/>
            </a:pPr>
            <a:fld id="{98F7B23D-5C62-4BEA-BD29-0D7319B8E29D}" type="slidenum">
              <a:rPr lang="de-DE" smtClean="0"/>
              <a:pPr>
                <a:defRPr/>
              </a:pPr>
              <a:t>17</a:t>
            </a:fld>
            <a:endParaRPr lang="de-DE"/>
          </a:p>
        </p:txBody>
      </p:sp>
    </p:spTree>
    <p:extLst>
      <p:ext uri="{BB962C8B-B14F-4D97-AF65-F5344CB8AC3E}">
        <p14:creationId xmlns:p14="http://schemas.microsoft.com/office/powerpoint/2010/main" xmlns="" val="3526481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pPr>
              <a:defRPr/>
            </a:pPr>
            <a:fld id="{98F7B23D-5C62-4BEA-BD29-0D7319B8E29D}" type="slidenum">
              <a:rPr lang="de-DE" smtClean="0"/>
              <a:pPr>
                <a:defRPr/>
              </a:pPr>
              <a:t>20</a:t>
            </a:fld>
            <a:endParaRPr lang="de-DE"/>
          </a:p>
        </p:txBody>
      </p:sp>
    </p:spTree>
    <p:extLst>
      <p:ext uri="{BB962C8B-B14F-4D97-AF65-F5344CB8AC3E}">
        <p14:creationId xmlns:p14="http://schemas.microsoft.com/office/powerpoint/2010/main" xmlns="" val="124479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10" name="Rechteck 9"/>
          <p:cNvSpPr/>
          <p:nvPr userDrawn="1"/>
        </p:nvSpPr>
        <p:spPr>
          <a:xfrm>
            <a:off x="0" y="1285860"/>
            <a:ext cx="9144000" cy="2000264"/>
          </a:xfrm>
          <a:prstGeom prst="rect">
            <a:avLst/>
          </a:prstGeom>
          <a:solidFill>
            <a:srgbClr val="376092"/>
          </a:solidFill>
          <a:ln w="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ctrTitle"/>
          </p:nvPr>
        </p:nvSpPr>
        <p:spPr>
          <a:xfrm>
            <a:off x="0" y="1285860"/>
            <a:ext cx="9144000" cy="2000264"/>
          </a:xfrm>
        </p:spPr>
        <p:txBody>
          <a:bodyPr>
            <a:normAutofit/>
          </a:bodyPr>
          <a:lstStyle>
            <a:lvl1pPr marL="357188" indent="0">
              <a:defRPr sz="3000">
                <a:solidFill>
                  <a:schemeClr val="bg1"/>
                </a:solidFill>
              </a:defRPr>
            </a:lvl1pPr>
          </a:lstStyle>
          <a:p>
            <a:r>
              <a:rPr lang="de-DE" dirty="0"/>
              <a:t>Titelmasterformat durch Klicken bearbeiten</a:t>
            </a:r>
          </a:p>
        </p:txBody>
      </p:sp>
      <p:sp>
        <p:nvSpPr>
          <p:cNvPr id="11" name="Textfeld 10"/>
          <p:cNvSpPr txBox="1"/>
          <p:nvPr userDrawn="1"/>
        </p:nvSpPr>
        <p:spPr>
          <a:xfrm>
            <a:off x="349441" y="5357826"/>
            <a:ext cx="4532315" cy="523220"/>
          </a:xfrm>
          <a:prstGeom prst="rect">
            <a:avLst/>
          </a:prstGeom>
          <a:noFill/>
        </p:spPr>
        <p:txBody>
          <a:bodyPr wrap="square" rtlCol="0">
            <a:spAutoFit/>
          </a:bodyPr>
          <a:lstStyle/>
          <a:p>
            <a:r>
              <a:rPr lang="de-DE" sz="2800" b="1" dirty="0"/>
              <a:t>Uwe Kaufmann</a:t>
            </a:r>
          </a:p>
        </p:txBody>
      </p:sp>
      <p:pic>
        <p:nvPicPr>
          <p:cNvPr id="1026" name="Picture 2" descr="D:\ModelAlchemy\Logos\Logo_New.tif"/>
          <p:cNvPicPr>
            <a:picLocks noChangeAspect="1" noChangeArrowheads="1"/>
          </p:cNvPicPr>
          <p:nvPr userDrawn="1"/>
        </p:nvPicPr>
        <p:blipFill>
          <a:blip r:embed="rId2" cstate="print"/>
          <a:srcRect/>
          <a:stretch>
            <a:fillRect/>
          </a:stretch>
        </p:blipFill>
        <p:spPr bwMode="auto">
          <a:xfrm>
            <a:off x="519057" y="6094449"/>
            <a:ext cx="2446372" cy="587029"/>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Vertikaler Textplatzhalter 2"/>
          <p:cNvSpPr>
            <a:spLocks noGrp="1"/>
          </p:cNvSpPr>
          <p:nvPr>
            <p:ph type="body" orient="vert" idx="1"/>
          </p:nvPr>
        </p:nvSpPr>
        <p:spPr/>
        <p:txBody>
          <a:bodyPr vert="eaVert"/>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Foliennummernplatzhalter 5"/>
          <p:cNvSpPr>
            <a:spLocks noGrp="1"/>
          </p:cNvSpPr>
          <p:nvPr>
            <p:ph type="sldNum" sz="quarter" idx="4"/>
          </p:nvPr>
        </p:nvSpPr>
        <p:spPr>
          <a:xfrm>
            <a:off x="8499376" y="6301486"/>
            <a:ext cx="571472" cy="365125"/>
          </a:xfrm>
          <a:prstGeom prst="rect">
            <a:avLst/>
          </a:prstGeom>
        </p:spPr>
        <p:txBody>
          <a:bodyPr vert="horz" lIns="91440" tIns="45720" rIns="91440" bIns="45720" rtlCol="0" anchor="ctr"/>
          <a:lstStyle>
            <a:lvl1pPr algn="r">
              <a:defRPr sz="1000">
                <a:solidFill>
                  <a:schemeClr val="tx1">
                    <a:tint val="75000"/>
                  </a:schemeClr>
                </a:solidFill>
                <a:latin typeface="Arial" pitchFamily="34" charset="0"/>
                <a:cs typeface="Arial" pitchFamily="34" charset="0"/>
              </a:defRPr>
            </a:lvl1pPr>
          </a:lstStyle>
          <a:p>
            <a:fld id="{7F6C7586-C5FD-4D8B-9E71-236C1CF84B09}" type="slidenum">
              <a:rPr lang="de-DE" smtClean="0"/>
              <a:pPr/>
              <a:t>‹#›</a:t>
            </a:fld>
            <a:endParaRPr lang="de-DE" dirty="0"/>
          </a:p>
        </p:txBody>
      </p:sp>
      <p:sp>
        <p:nvSpPr>
          <p:cNvPr id="9" name="Fußzeilenplatzhalter 9"/>
          <p:cNvSpPr>
            <a:spLocks noGrp="1"/>
          </p:cNvSpPr>
          <p:nvPr>
            <p:ph type="ftr" sz="quarter" idx="3"/>
          </p:nvPr>
        </p:nvSpPr>
        <p:spPr>
          <a:xfrm>
            <a:off x="354692" y="6286521"/>
            <a:ext cx="2376494" cy="428628"/>
          </a:xfrm>
          <a:prstGeom prst="rect">
            <a:avLst/>
          </a:prstGeom>
        </p:spPr>
        <p:txBody>
          <a:bodyPr vert="horz" lIns="91440" tIns="45720" rIns="91440" bIns="45720" rtlCol="0" anchor="ctr"/>
          <a:lstStyle>
            <a:lvl1pPr algn="l">
              <a:defRPr sz="800">
                <a:solidFill>
                  <a:schemeClr val="tx1">
                    <a:tint val="75000"/>
                  </a:schemeClr>
                </a:solidFill>
                <a:latin typeface="Arial" pitchFamily="34" charset="0"/>
                <a:cs typeface="Arial" pitchFamily="34" charset="0"/>
              </a:defRPr>
            </a:lvl1pPr>
          </a:lstStyle>
          <a:p>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928670"/>
            <a:ext cx="2057400" cy="5164155"/>
          </a:xfrm>
        </p:spPr>
        <p:txBody>
          <a:bodyPr vert="eaVert"/>
          <a:lstStyle/>
          <a:p>
            <a:r>
              <a:rPr lang="de-DE" dirty="0"/>
              <a:t>Titelmasterformat durch Klicken bearbeiten</a:t>
            </a:r>
          </a:p>
        </p:txBody>
      </p:sp>
      <p:sp>
        <p:nvSpPr>
          <p:cNvPr id="3" name="Vertikaler Textplatzhalter 2"/>
          <p:cNvSpPr>
            <a:spLocks noGrp="1"/>
          </p:cNvSpPr>
          <p:nvPr>
            <p:ph type="body" orient="vert" idx="1"/>
          </p:nvPr>
        </p:nvSpPr>
        <p:spPr>
          <a:xfrm>
            <a:off x="457200" y="928670"/>
            <a:ext cx="6019800" cy="516415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9" name="Foliennummernplatzhalter 5"/>
          <p:cNvSpPr>
            <a:spLocks noGrp="1"/>
          </p:cNvSpPr>
          <p:nvPr>
            <p:ph type="sldNum" sz="quarter" idx="4"/>
          </p:nvPr>
        </p:nvSpPr>
        <p:spPr>
          <a:xfrm>
            <a:off x="8499376" y="6301486"/>
            <a:ext cx="571472" cy="365125"/>
          </a:xfrm>
          <a:prstGeom prst="rect">
            <a:avLst/>
          </a:prstGeom>
        </p:spPr>
        <p:txBody>
          <a:bodyPr vert="horz" lIns="91440" tIns="45720" rIns="91440" bIns="45720" rtlCol="0" anchor="ctr"/>
          <a:lstStyle>
            <a:lvl1pPr algn="r">
              <a:defRPr sz="1000">
                <a:solidFill>
                  <a:schemeClr val="tx1">
                    <a:tint val="75000"/>
                  </a:schemeClr>
                </a:solidFill>
                <a:latin typeface="Arial" pitchFamily="34" charset="0"/>
                <a:cs typeface="Arial" pitchFamily="34" charset="0"/>
              </a:defRPr>
            </a:lvl1pPr>
          </a:lstStyle>
          <a:p>
            <a:fld id="{7F6C7586-C5FD-4D8B-9E71-236C1CF84B09}" type="slidenum">
              <a:rPr lang="de-DE" smtClean="0"/>
              <a:pPr/>
              <a:t>‹#›</a:t>
            </a:fld>
            <a:endParaRPr lang="de-DE" dirty="0"/>
          </a:p>
        </p:txBody>
      </p:sp>
      <p:sp>
        <p:nvSpPr>
          <p:cNvPr id="10" name="Fußzeilenplatzhalter 9"/>
          <p:cNvSpPr>
            <a:spLocks noGrp="1"/>
          </p:cNvSpPr>
          <p:nvPr>
            <p:ph type="ftr" sz="quarter" idx="3"/>
          </p:nvPr>
        </p:nvSpPr>
        <p:spPr>
          <a:xfrm>
            <a:off x="354692" y="6286521"/>
            <a:ext cx="2376494" cy="428628"/>
          </a:xfrm>
          <a:prstGeom prst="rect">
            <a:avLst/>
          </a:prstGeom>
        </p:spPr>
        <p:txBody>
          <a:bodyPr vert="horz" lIns="91440" tIns="45720" rIns="91440" bIns="45720" rtlCol="0" anchor="ctr"/>
          <a:lstStyle>
            <a:lvl1pPr algn="l">
              <a:defRPr sz="800">
                <a:solidFill>
                  <a:schemeClr val="tx1">
                    <a:tint val="75000"/>
                  </a:schemeClr>
                </a:solidFill>
                <a:latin typeface="Arial" pitchFamily="34" charset="0"/>
                <a:cs typeface="Arial" pitchFamily="34" charset="0"/>
              </a:defRPr>
            </a:lvl1pPr>
          </a:lstStyle>
          <a:p>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8" name="Foliennummernplatzhalter 5"/>
          <p:cNvSpPr>
            <a:spLocks noGrp="1"/>
          </p:cNvSpPr>
          <p:nvPr>
            <p:ph type="sldNum" sz="quarter" idx="4"/>
          </p:nvPr>
        </p:nvSpPr>
        <p:spPr>
          <a:xfrm>
            <a:off x="8499376" y="6301486"/>
            <a:ext cx="571472" cy="365125"/>
          </a:xfrm>
          <a:prstGeom prst="rect">
            <a:avLst/>
          </a:prstGeom>
        </p:spPr>
        <p:txBody>
          <a:bodyPr vert="horz" lIns="91440" tIns="45720" rIns="91440" bIns="45720" rtlCol="0" anchor="ctr"/>
          <a:lstStyle>
            <a:lvl1pPr algn="r">
              <a:defRPr sz="1000">
                <a:solidFill>
                  <a:schemeClr val="tx1">
                    <a:tint val="75000"/>
                  </a:schemeClr>
                </a:solidFill>
                <a:latin typeface="Arial" pitchFamily="34" charset="0"/>
                <a:cs typeface="Arial" pitchFamily="34" charset="0"/>
              </a:defRPr>
            </a:lvl1pPr>
          </a:lstStyle>
          <a:p>
            <a:fld id="{7F6C7586-C5FD-4D8B-9E71-236C1CF84B09}" type="slidenum">
              <a:rPr lang="de-DE" smtClean="0"/>
              <a:pPr/>
              <a:t>‹#›</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35442" y="4260596"/>
            <a:ext cx="7772400" cy="1362075"/>
          </a:xfrm>
        </p:spPr>
        <p:txBody>
          <a:bodyPr anchor="t"/>
          <a:lstStyle>
            <a:lvl1pPr algn="l">
              <a:defRPr sz="4000" b="1" cap="all"/>
            </a:lvl1pPr>
          </a:lstStyle>
          <a:p>
            <a:r>
              <a:rPr lang="de-DE" dirty="0"/>
              <a:t>Titelmasterformat durch Klicken bearbeiten</a:t>
            </a:r>
          </a:p>
        </p:txBody>
      </p:sp>
      <p:sp>
        <p:nvSpPr>
          <p:cNvPr id="3" name="Textplatzhalter 2"/>
          <p:cNvSpPr>
            <a:spLocks noGrp="1"/>
          </p:cNvSpPr>
          <p:nvPr>
            <p:ph type="body" idx="1"/>
          </p:nvPr>
        </p:nvSpPr>
        <p:spPr>
          <a:xfrm>
            <a:off x="335442" y="2760409"/>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8" name="Foliennummernplatzhalter 5"/>
          <p:cNvSpPr>
            <a:spLocks noGrp="1"/>
          </p:cNvSpPr>
          <p:nvPr>
            <p:ph type="sldNum" sz="quarter" idx="4"/>
          </p:nvPr>
        </p:nvSpPr>
        <p:spPr>
          <a:xfrm>
            <a:off x="8499376" y="6301486"/>
            <a:ext cx="571472" cy="365125"/>
          </a:xfrm>
          <a:prstGeom prst="rect">
            <a:avLst/>
          </a:prstGeom>
        </p:spPr>
        <p:txBody>
          <a:bodyPr vert="horz" lIns="91440" tIns="45720" rIns="91440" bIns="45720" rtlCol="0" anchor="ctr"/>
          <a:lstStyle>
            <a:lvl1pPr algn="r">
              <a:defRPr sz="1000">
                <a:solidFill>
                  <a:schemeClr val="tx1">
                    <a:tint val="75000"/>
                  </a:schemeClr>
                </a:solidFill>
                <a:latin typeface="Arial" pitchFamily="34" charset="0"/>
                <a:cs typeface="Arial" pitchFamily="34" charset="0"/>
              </a:defRPr>
            </a:lvl1pPr>
          </a:lstStyle>
          <a:p>
            <a:fld id="{7F6C7586-C5FD-4D8B-9E71-236C1CF84B09}" type="slidenum">
              <a:rPr lang="de-DE" smtClean="0"/>
              <a:pPr/>
              <a:t>‹#›</a:t>
            </a:fld>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sz="half" idx="1"/>
          </p:nvPr>
        </p:nvSpPr>
        <p:spPr>
          <a:xfrm>
            <a:off x="457200" y="1033446"/>
            <a:ext cx="4038600" cy="50593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033446"/>
            <a:ext cx="4038600" cy="50593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9" name="Foliennummernplatzhalter 5"/>
          <p:cNvSpPr>
            <a:spLocks noGrp="1"/>
          </p:cNvSpPr>
          <p:nvPr>
            <p:ph type="sldNum" sz="quarter" idx="4"/>
          </p:nvPr>
        </p:nvSpPr>
        <p:spPr>
          <a:xfrm>
            <a:off x="8499376" y="6301486"/>
            <a:ext cx="571472" cy="365125"/>
          </a:xfrm>
          <a:prstGeom prst="rect">
            <a:avLst/>
          </a:prstGeom>
        </p:spPr>
        <p:txBody>
          <a:bodyPr vert="horz" lIns="91440" tIns="45720" rIns="91440" bIns="45720" rtlCol="0" anchor="ctr"/>
          <a:lstStyle>
            <a:lvl1pPr algn="r">
              <a:defRPr sz="1000">
                <a:solidFill>
                  <a:schemeClr val="tx1">
                    <a:tint val="75000"/>
                  </a:schemeClr>
                </a:solidFill>
                <a:latin typeface="Arial" pitchFamily="34" charset="0"/>
                <a:cs typeface="Arial" pitchFamily="34" charset="0"/>
              </a:defRPr>
            </a:lvl1pPr>
          </a:lstStyle>
          <a:p>
            <a:fld id="{7F6C7586-C5FD-4D8B-9E71-236C1CF84B09}" type="slidenum">
              <a:rPr lang="de-DE" smtClean="0"/>
              <a:pPr/>
              <a:t>‹#›</a:t>
            </a:fld>
            <a:endParaRPr lang="de-DE" dirty="0"/>
          </a:p>
        </p:txBody>
      </p:sp>
      <p:sp>
        <p:nvSpPr>
          <p:cNvPr id="10" name="Fußzeilenplatzhalter 9"/>
          <p:cNvSpPr>
            <a:spLocks noGrp="1"/>
          </p:cNvSpPr>
          <p:nvPr>
            <p:ph type="ftr" sz="quarter" idx="3"/>
          </p:nvPr>
        </p:nvSpPr>
        <p:spPr>
          <a:xfrm>
            <a:off x="354692" y="6286521"/>
            <a:ext cx="2376494" cy="428628"/>
          </a:xfrm>
          <a:prstGeom prst="rect">
            <a:avLst/>
          </a:prstGeom>
        </p:spPr>
        <p:txBody>
          <a:bodyPr vert="horz" lIns="91440" tIns="45720" rIns="91440" bIns="45720" rtlCol="0" anchor="ctr"/>
          <a:lstStyle>
            <a:lvl1pPr algn="l">
              <a:defRPr sz="800">
                <a:solidFill>
                  <a:schemeClr val="tx1">
                    <a:tint val="75000"/>
                  </a:schemeClr>
                </a:solidFill>
                <a:latin typeface="Arial" pitchFamily="34" charset="0"/>
                <a:cs typeface="Arial" pitchFamily="34" charset="0"/>
              </a:defRPr>
            </a:lvl1pPr>
          </a:lstStyle>
          <a:p>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dirty="0"/>
              <a:t>Titelmasterformat durch Klicken bearbeiten</a:t>
            </a:r>
          </a:p>
        </p:txBody>
      </p:sp>
      <p:sp>
        <p:nvSpPr>
          <p:cNvPr id="3" name="Textplatzhalter 2"/>
          <p:cNvSpPr>
            <a:spLocks noGrp="1"/>
          </p:cNvSpPr>
          <p:nvPr>
            <p:ph type="body" idx="1"/>
          </p:nvPr>
        </p:nvSpPr>
        <p:spPr>
          <a:xfrm>
            <a:off x="368646" y="1000109"/>
            <a:ext cx="4040188" cy="8572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Textmasterformate durch Klicken bearbeiten</a:t>
            </a:r>
          </a:p>
        </p:txBody>
      </p:sp>
      <p:sp>
        <p:nvSpPr>
          <p:cNvPr id="4" name="Inhaltsplatzhalter 3"/>
          <p:cNvSpPr>
            <a:spLocks noGrp="1"/>
          </p:cNvSpPr>
          <p:nvPr>
            <p:ph sz="half" idx="2"/>
          </p:nvPr>
        </p:nvSpPr>
        <p:spPr>
          <a:xfrm>
            <a:off x="368646" y="1928802"/>
            <a:ext cx="4040188" cy="419736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5" name="Textplatzhalter 4"/>
          <p:cNvSpPr>
            <a:spLocks noGrp="1"/>
          </p:cNvSpPr>
          <p:nvPr>
            <p:ph type="body" sz="quarter" idx="3"/>
          </p:nvPr>
        </p:nvSpPr>
        <p:spPr>
          <a:xfrm>
            <a:off x="4556471" y="1000109"/>
            <a:ext cx="4041775" cy="8572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Textmasterformate durch Klicken bearbeiten</a:t>
            </a:r>
          </a:p>
        </p:txBody>
      </p:sp>
      <p:sp>
        <p:nvSpPr>
          <p:cNvPr id="6" name="Inhaltsplatzhalter 5"/>
          <p:cNvSpPr>
            <a:spLocks noGrp="1"/>
          </p:cNvSpPr>
          <p:nvPr>
            <p:ph sz="quarter" idx="4"/>
          </p:nvPr>
        </p:nvSpPr>
        <p:spPr>
          <a:xfrm>
            <a:off x="4556471" y="1928802"/>
            <a:ext cx="4041775" cy="419736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1" name="Foliennummernplatzhalter 5"/>
          <p:cNvSpPr>
            <a:spLocks noGrp="1"/>
          </p:cNvSpPr>
          <p:nvPr>
            <p:ph type="sldNum" sz="quarter" idx="10"/>
          </p:nvPr>
        </p:nvSpPr>
        <p:spPr>
          <a:xfrm>
            <a:off x="8499376" y="6301486"/>
            <a:ext cx="571472" cy="365125"/>
          </a:xfrm>
          <a:prstGeom prst="rect">
            <a:avLst/>
          </a:prstGeom>
        </p:spPr>
        <p:txBody>
          <a:bodyPr vert="horz" lIns="91440" tIns="45720" rIns="91440" bIns="45720" rtlCol="0" anchor="ctr"/>
          <a:lstStyle>
            <a:lvl1pPr algn="r">
              <a:defRPr sz="1000">
                <a:solidFill>
                  <a:schemeClr val="tx1">
                    <a:tint val="75000"/>
                  </a:schemeClr>
                </a:solidFill>
                <a:latin typeface="Arial" pitchFamily="34" charset="0"/>
                <a:cs typeface="Arial" pitchFamily="34" charset="0"/>
              </a:defRPr>
            </a:lvl1pPr>
          </a:lstStyle>
          <a:p>
            <a:fld id="{7F6C7586-C5FD-4D8B-9E71-236C1CF84B09}" type="slidenum">
              <a:rPr lang="de-DE" smtClean="0"/>
              <a:pPr/>
              <a:t>‹#›</a:t>
            </a:fld>
            <a:endParaRPr lang="de-DE" dirty="0"/>
          </a:p>
        </p:txBody>
      </p:sp>
      <p:sp>
        <p:nvSpPr>
          <p:cNvPr id="12" name="Fußzeilenplatzhalter 9"/>
          <p:cNvSpPr>
            <a:spLocks noGrp="1"/>
          </p:cNvSpPr>
          <p:nvPr>
            <p:ph type="ftr" sz="quarter" idx="11"/>
          </p:nvPr>
        </p:nvSpPr>
        <p:spPr>
          <a:xfrm>
            <a:off x="354692" y="6286521"/>
            <a:ext cx="2376494" cy="428628"/>
          </a:xfrm>
          <a:prstGeom prst="rect">
            <a:avLst/>
          </a:prstGeom>
        </p:spPr>
        <p:txBody>
          <a:bodyPr vert="horz" lIns="91440" tIns="45720" rIns="91440" bIns="45720" rtlCol="0" anchor="ctr"/>
          <a:lstStyle>
            <a:lvl1pPr algn="l">
              <a:defRPr sz="800">
                <a:solidFill>
                  <a:schemeClr val="tx1">
                    <a:tint val="75000"/>
                  </a:schemeClr>
                </a:solidFill>
                <a:latin typeface="Arial" pitchFamily="34" charset="0"/>
                <a:cs typeface="Arial" pitchFamily="34" charset="0"/>
              </a:defRPr>
            </a:lvl1pPr>
          </a:lstStyle>
          <a:p>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7" name="Foliennummernplatzhalter 5"/>
          <p:cNvSpPr>
            <a:spLocks noGrp="1"/>
          </p:cNvSpPr>
          <p:nvPr>
            <p:ph type="sldNum" sz="quarter" idx="4"/>
          </p:nvPr>
        </p:nvSpPr>
        <p:spPr>
          <a:xfrm>
            <a:off x="8499376" y="6301486"/>
            <a:ext cx="571472" cy="365125"/>
          </a:xfrm>
          <a:prstGeom prst="rect">
            <a:avLst/>
          </a:prstGeom>
        </p:spPr>
        <p:txBody>
          <a:bodyPr vert="horz" lIns="91440" tIns="45720" rIns="91440" bIns="45720" rtlCol="0" anchor="ctr"/>
          <a:lstStyle>
            <a:lvl1pPr algn="r">
              <a:defRPr sz="1000">
                <a:solidFill>
                  <a:schemeClr val="tx1">
                    <a:tint val="75000"/>
                  </a:schemeClr>
                </a:solidFill>
                <a:latin typeface="Arial" pitchFamily="34" charset="0"/>
                <a:cs typeface="Arial" pitchFamily="34" charset="0"/>
              </a:defRPr>
            </a:lvl1pPr>
          </a:lstStyle>
          <a:p>
            <a:fld id="{7F6C7586-C5FD-4D8B-9E71-236C1CF84B09}" type="slidenum">
              <a:rPr lang="de-DE" smtClean="0"/>
              <a:pPr/>
              <a:t>‹#›</a:t>
            </a:fld>
            <a:endParaRPr lang="de-DE" dirty="0"/>
          </a:p>
        </p:txBody>
      </p:sp>
      <p:sp>
        <p:nvSpPr>
          <p:cNvPr id="8" name="Fußzeilenplatzhalter 9"/>
          <p:cNvSpPr>
            <a:spLocks noGrp="1"/>
          </p:cNvSpPr>
          <p:nvPr>
            <p:ph type="ftr" sz="quarter" idx="3"/>
          </p:nvPr>
        </p:nvSpPr>
        <p:spPr>
          <a:xfrm>
            <a:off x="354692" y="6286521"/>
            <a:ext cx="2376494" cy="428628"/>
          </a:xfrm>
          <a:prstGeom prst="rect">
            <a:avLst/>
          </a:prstGeom>
        </p:spPr>
        <p:txBody>
          <a:bodyPr vert="horz" lIns="91440" tIns="45720" rIns="91440" bIns="45720" rtlCol="0" anchor="ctr"/>
          <a:lstStyle>
            <a:lvl1pPr algn="l">
              <a:defRPr sz="800">
                <a:solidFill>
                  <a:schemeClr val="tx1">
                    <a:tint val="75000"/>
                  </a:schemeClr>
                </a:solidFill>
                <a:latin typeface="Arial" pitchFamily="34" charset="0"/>
                <a:cs typeface="Arial" pitchFamily="34" charset="0"/>
              </a:defRPr>
            </a:lvl1pPr>
          </a:lstStyle>
          <a:p>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a:xfrm>
            <a:off x="8499376" y="6301486"/>
            <a:ext cx="571472" cy="365125"/>
          </a:xfrm>
          <a:prstGeom prst="rect">
            <a:avLst/>
          </a:prstGeom>
        </p:spPr>
        <p:txBody>
          <a:bodyPr vert="horz" lIns="91440" tIns="45720" rIns="91440" bIns="45720" rtlCol="0" anchor="ctr"/>
          <a:lstStyle>
            <a:lvl1pPr algn="r">
              <a:defRPr sz="1000">
                <a:solidFill>
                  <a:schemeClr val="tx1">
                    <a:tint val="75000"/>
                  </a:schemeClr>
                </a:solidFill>
                <a:latin typeface="Arial" pitchFamily="34" charset="0"/>
                <a:cs typeface="Arial" pitchFamily="34" charset="0"/>
              </a:defRPr>
            </a:lvl1pPr>
          </a:lstStyle>
          <a:p>
            <a:fld id="{7F6C7586-C5FD-4D8B-9E71-236C1CF84B09}" type="slidenum">
              <a:rPr lang="de-DE" smtClean="0"/>
              <a:pPr/>
              <a:t>‹#›</a:t>
            </a:fld>
            <a:endParaRPr lang="de-DE" dirty="0"/>
          </a:p>
        </p:txBody>
      </p:sp>
      <p:sp>
        <p:nvSpPr>
          <p:cNvPr id="7" name="Fußzeilenplatzhalter 9"/>
          <p:cNvSpPr>
            <a:spLocks noGrp="1"/>
          </p:cNvSpPr>
          <p:nvPr>
            <p:ph type="ftr" sz="quarter" idx="3"/>
          </p:nvPr>
        </p:nvSpPr>
        <p:spPr>
          <a:xfrm>
            <a:off x="354692" y="6286521"/>
            <a:ext cx="2376494" cy="428628"/>
          </a:xfrm>
          <a:prstGeom prst="rect">
            <a:avLst/>
          </a:prstGeom>
        </p:spPr>
        <p:txBody>
          <a:bodyPr vert="horz" lIns="91440" tIns="45720" rIns="91440" bIns="45720" rtlCol="0" anchor="ctr"/>
          <a:lstStyle>
            <a:lvl1pPr algn="l">
              <a:defRPr sz="800">
                <a:solidFill>
                  <a:schemeClr val="tx1">
                    <a:tint val="75000"/>
                  </a:schemeClr>
                </a:solidFill>
                <a:latin typeface="Arial" pitchFamily="34" charset="0"/>
                <a:cs typeface="Arial" pitchFamily="34" charset="0"/>
              </a:defRPr>
            </a:lvl1pPr>
          </a:lstStyle>
          <a:p>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58584" y="71414"/>
            <a:ext cx="8247091" cy="582711"/>
          </a:xfrm>
        </p:spPr>
        <p:txBody>
          <a:bodyPr anchor="b">
            <a:normAutofit/>
          </a:bodyPr>
          <a:lstStyle>
            <a:lvl1pPr algn="l">
              <a:defRPr sz="2800" b="1"/>
            </a:lvl1pPr>
          </a:lstStyle>
          <a:p>
            <a:r>
              <a:rPr lang="de-DE" dirty="0"/>
              <a:t>Titelmasterformat durch Klicken bearbeiten</a:t>
            </a:r>
          </a:p>
        </p:txBody>
      </p:sp>
      <p:sp>
        <p:nvSpPr>
          <p:cNvPr id="3" name="Inhaltsplatzhalter 2"/>
          <p:cNvSpPr>
            <a:spLocks noGrp="1"/>
          </p:cNvSpPr>
          <p:nvPr>
            <p:ph idx="1"/>
          </p:nvPr>
        </p:nvSpPr>
        <p:spPr>
          <a:xfrm>
            <a:off x="3593932" y="1000108"/>
            <a:ext cx="5092867" cy="51260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000108"/>
            <a:ext cx="3008313" cy="51260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Textmasterformate durch Klicken bearbeiten</a:t>
            </a:r>
          </a:p>
        </p:txBody>
      </p:sp>
      <p:sp>
        <p:nvSpPr>
          <p:cNvPr id="9" name="Foliennummernplatzhalter 5"/>
          <p:cNvSpPr>
            <a:spLocks noGrp="1"/>
          </p:cNvSpPr>
          <p:nvPr>
            <p:ph type="sldNum" sz="quarter" idx="4"/>
          </p:nvPr>
        </p:nvSpPr>
        <p:spPr>
          <a:xfrm>
            <a:off x="8499376" y="6301486"/>
            <a:ext cx="571472" cy="365125"/>
          </a:xfrm>
          <a:prstGeom prst="rect">
            <a:avLst/>
          </a:prstGeom>
        </p:spPr>
        <p:txBody>
          <a:bodyPr vert="horz" lIns="91440" tIns="45720" rIns="91440" bIns="45720" rtlCol="0" anchor="ctr"/>
          <a:lstStyle>
            <a:lvl1pPr algn="r">
              <a:defRPr sz="1000">
                <a:solidFill>
                  <a:schemeClr val="tx1">
                    <a:tint val="75000"/>
                  </a:schemeClr>
                </a:solidFill>
                <a:latin typeface="Arial" pitchFamily="34" charset="0"/>
                <a:cs typeface="Arial" pitchFamily="34" charset="0"/>
              </a:defRPr>
            </a:lvl1pPr>
          </a:lstStyle>
          <a:p>
            <a:fld id="{7F6C7586-C5FD-4D8B-9E71-236C1CF84B09}" type="slidenum">
              <a:rPr lang="de-DE" smtClean="0"/>
              <a:pPr/>
              <a:t>‹#›</a:t>
            </a:fld>
            <a:endParaRPr lang="de-DE" dirty="0"/>
          </a:p>
        </p:txBody>
      </p:sp>
      <p:sp>
        <p:nvSpPr>
          <p:cNvPr id="10" name="Fußzeilenplatzhalter 9"/>
          <p:cNvSpPr>
            <a:spLocks noGrp="1"/>
          </p:cNvSpPr>
          <p:nvPr>
            <p:ph type="ftr" sz="quarter" idx="3"/>
          </p:nvPr>
        </p:nvSpPr>
        <p:spPr>
          <a:xfrm>
            <a:off x="354692" y="6286521"/>
            <a:ext cx="2376494" cy="428628"/>
          </a:xfrm>
          <a:prstGeom prst="rect">
            <a:avLst/>
          </a:prstGeom>
        </p:spPr>
        <p:txBody>
          <a:bodyPr vert="horz" lIns="91440" tIns="45720" rIns="91440" bIns="45720" rtlCol="0" anchor="ctr"/>
          <a:lstStyle>
            <a:lvl1pPr algn="l">
              <a:defRPr sz="800">
                <a:solidFill>
                  <a:schemeClr val="tx1">
                    <a:tint val="75000"/>
                  </a:schemeClr>
                </a:solidFill>
                <a:latin typeface="Arial" pitchFamily="34" charset="0"/>
                <a:cs typeface="Arial" pitchFamily="34" charset="0"/>
              </a:defRPr>
            </a:lvl1pPr>
          </a:lstStyle>
          <a:p>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68313" y="4844108"/>
            <a:ext cx="8247091" cy="523229"/>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468313" y="928669"/>
            <a:ext cx="8247091" cy="37989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468313" y="5429128"/>
            <a:ext cx="8247091" cy="74307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9" name="Foliennummernplatzhalter 5"/>
          <p:cNvSpPr>
            <a:spLocks noGrp="1"/>
          </p:cNvSpPr>
          <p:nvPr>
            <p:ph type="sldNum" sz="quarter" idx="4"/>
          </p:nvPr>
        </p:nvSpPr>
        <p:spPr>
          <a:xfrm>
            <a:off x="8499376" y="6301486"/>
            <a:ext cx="571472" cy="365125"/>
          </a:xfrm>
          <a:prstGeom prst="rect">
            <a:avLst/>
          </a:prstGeom>
        </p:spPr>
        <p:txBody>
          <a:bodyPr vert="horz" lIns="91440" tIns="45720" rIns="91440" bIns="45720" rtlCol="0" anchor="ctr"/>
          <a:lstStyle>
            <a:lvl1pPr algn="r">
              <a:defRPr sz="1000">
                <a:solidFill>
                  <a:schemeClr val="tx1">
                    <a:tint val="75000"/>
                  </a:schemeClr>
                </a:solidFill>
                <a:latin typeface="Arial" pitchFamily="34" charset="0"/>
                <a:cs typeface="Arial" pitchFamily="34" charset="0"/>
              </a:defRPr>
            </a:lvl1pPr>
          </a:lstStyle>
          <a:p>
            <a:fld id="{7F6C7586-C5FD-4D8B-9E71-236C1CF84B09}" type="slidenum">
              <a:rPr lang="de-DE" smtClean="0"/>
              <a:pPr/>
              <a:t>‹#›</a:t>
            </a:fld>
            <a:endParaRPr lang="de-DE" dirty="0"/>
          </a:p>
        </p:txBody>
      </p:sp>
      <p:sp>
        <p:nvSpPr>
          <p:cNvPr id="10" name="Fußzeilenplatzhalter 9"/>
          <p:cNvSpPr>
            <a:spLocks noGrp="1"/>
          </p:cNvSpPr>
          <p:nvPr>
            <p:ph type="ftr" sz="quarter" idx="3"/>
          </p:nvPr>
        </p:nvSpPr>
        <p:spPr>
          <a:xfrm>
            <a:off x="354692" y="6286521"/>
            <a:ext cx="2376494" cy="428628"/>
          </a:xfrm>
          <a:prstGeom prst="rect">
            <a:avLst/>
          </a:prstGeom>
        </p:spPr>
        <p:txBody>
          <a:bodyPr vert="horz" lIns="91440" tIns="45720" rIns="91440" bIns="45720" rtlCol="0" anchor="ctr"/>
          <a:lstStyle>
            <a:lvl1pPr algn="l">
              <a:defRPr sz="800">
                <a:solidFill>
                  <a:schemeClr val="tx1">
                    <a:tint val="75000"/>
                  </a:schemeClr>
                </a:solidFill>
                <a:latin typeface="Arial" pitchFamily="34" charset="0"/>
                <a:cs typeface="Arial" pitchFamily="34" charset="0"/>
              </a:defRPr>
            </a:lvl1pPr>
          </a:lstStyle>
          <a:p>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57158" y="54864"/>
            <a:ext cx="8229600" cy="714356"/>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346300" y="972676"/>
            <a:ext cx="8229600" cy="5092717"/>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4"/>
          </p:nvPr>
        </p:nvSpPr>
        <p:spPr>
          <a:xfrm>
            <a:off x="8499376" y="6301486"/>
            <a:ext cx="571472" cy="365125"/>
          </a:xfrm>
          <a:prstGeom prst="rect">
            <a:avLst/>
          </a:prstGeom>
        </p:spPr>
        <p:txBody>
          <a:bodyPr vert="horz" lIns="91440" tIns="45720" rIns="91440" bIns="45720" rtlCol="0" anchor="ctr"/>
          <a:lstStyle>
            <a:lvl1pPr algn="r">
              <a:defRPr sz="1000">
                <a:solidFill>
                  <a:schemeClr val="tx1">
                    <a:tint val="75000"/>
                  </a:schemeClr>
                </a:solidFill>
                <a:latin typeface="Arial" pitchFamily="34" charset="0"/>
                <a:cs typeface="Arial" pitchFamily="34" charset="0"/>
              </a:defRPr>
            </a:lvl1pPr>
          </a:lstStyle>
          <a:p>
            <a:fld id="{7F6C7586-C5FD-4D8B-9E71-236C1CF84B09}" type="slidenum">
              <a:rPr lang="de-DE" smtClean="0"/>
              <a:pPr/>
              <a:t>‹#›</a:t>
            </a:fld>
            <a:endParaRPr lang="de-DE" dirty="0"/>
          </a:p>
        </p:txBody>
      </p:sp>
      <p:cxnSp>
        <p:nvCxnSpPr>
          <p:cNvPr id="13" name="Gerade Verbindung 12"/>
          <p:cNvCxnSpPr/>
          <p:nvPr/>
        </p:nvCxnSpPr>
        <p:spPr>
          <a:xfrm>
            <a:off x="7398" y="6143644"/>
            <a:ext cx="9144000" cy="0"/>
          </a:xfrm>
          <a:prstGeom prst="line">
            <a:avLst/>
          </a:prstGeom>
          <a:ln w="28575">
            <a:solidFill>
              <a:srgbClr val="E46C0A"/>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p:nvCxnSpPr>
        <p:spPr>
          <a:xfrm>
            <a:off x="-32" y="785794"/>
            <a:ext cx="9144000" cy="0"/>
          </a:xfrm>
          <a:prstGeom prst="line">
            <a:avLst/>
          </a:prstGeom>
          <a:ln w="28575">
            <a:solidFill>
              <a:srgbClr val="E46C0A"/>
            </a:solidFill>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361620" y="6203988"/>
            <a:ext cx="1420582" cy="507831"/>
          </a:xfrm>
          <a:prstGeom prst="rect">
            <a:avLst/>
          </a:prstGeom>
          <a:noFill/>
        </p:spPr>
        <p:txBody>
          <a:bodyPr wrap="none" rtlCol="0">
            <a:spAutoFit/>
          </a:bodyPr>
          <a:lstStyle/>
          <a:p>
            <a:r>
              <a:rPr lang="de-DE" sz="900" dirty="0"/>
              <a:t>Uwe Kaufmann</a:t>
            </a:r>
          </a:p>
          <a:p>
            <a:pPr marL="0" marR="0" indent="0" algn="l" defTabSz="914400" rtl="0" eaLnBrk="1" fontAlgn="auto" latinLnBrk="0" hangingPunct="1">
              <a:lnSpc>
                <a:spcPct val="100000"/>
              </a:lnSpc>
              <a:spcBef>
                <a:spcPts val="0"/>
              </a:spcBef>
              <a:spcAft>
                <a:spcPts val="0"/>
              </a:spcAft>
              <a:buClrTx/>
              <a:buSzTx/>
              <a:buFontTx/>
              <a:buNone/>
              <a:tabLst/>
              <a:defRPr/>
            </a:pPr>
            <a:r>
              <a:rPr lang="de-DE" sz="900" dirty="0"/>
              <a:t>ModelAlchemy</a:t>
            </a:r>
            <a:r>
              <a:rPr lang="de-DE" sz="900" baseline="0" dirty="0"/>
              <a:t> Consulting</a:t>
            </a:r>
          </a:p>
          <a:p>
            <a:pPr marL="0" marR="0" indent="0" algn="l" defTabSz="914400" rtl="0" eaLnBrk="1" fontAlgn="auto" latinLnBrk="0" hangingPunct="1">
              <a:lnSpc>
                <a:spcPct val="100000"/>
              </a:lnSpc>
              <a:spcBef>
                <a:spcPts val="0"/>
              </a:spcBef>
              <a:spcAft>
                <a:spcPts val="0"/>
              </a:spcAft>
              <a:buClrTx/>
              <a:buSzTx/>
              <a:buFontTx/>
              <a:buNone/>
              <a:tabLst/>
              <a:defRPr/>
            </a:pPr>
            <a:r>
              <a:rPr lang="de-DE" sz="900" baseline="0" dirty="0"/>
              <a:t>2015</a:t>
            </a:r>
            <a:endParaRPr lang="de-DE" sz="900" dirty="0"/>
          </a:p>
        </p:txBody>
      </p:sp>
      <p:pic>
        <p:nvPicPr>
          <p:cNvPr id="10" name="Picture 2" descr="D:\ModelAlchemy\Logos\Logo_New.tif"/>
          <p:cNvPicPr>
            <a:picLocks noChangeAspect="1" noChangeArrowheads="1"/>
          </p:cNvPicPr>
          <p:nvPr/>
        </p:nvPicPr>
        <p:blipFill>
          <a:blip r:embed="rId13" cstate="print"/>
          <a:srcRect/>
          <a:stretch>
            <a:fillRect/>
          </a:stretch>
        </p:blipFill>
        <p:spPr bwMode="auto">
          <a:xfrm>
            <a:off x="3038454" y="6201167"/>
            <a:ext cx="2446372" cy="587029"/>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PLM-MBSE </a:t>
            </a:r>
            <a:r>
              <a:rPr lang="de-DE" dirty="0" err="1"/>
              <a:t>integration</a:t>
            </a:r>
            <a:r>
              <a:rPr lang="de-DE" dirty="0"/>
              <a:t> </a:t>
            </a:r>
            <a:r>
              <a:rPr lang="de-DE" dirty="0" err="1"/>
              <a:t>discussion</a:t>
            </a:r>
            <a:endParaRPr lang="de-DE" dirty="0"/>
          </a:p>
        </p:txBody>
      </p:sp>
      <p:sp>
        <p:nvSpPr>
          <p:cNvPr id="4" name="Textfeld 3"/>
          <p:cNvSpPr txBox="1"/>
          <p:nvPr/>
        </p:nvSpPr>
        <p:spPr>
          <a:xfrm>
            <a:off x="358236" y="3789040"/>
            <a:ext cx="6986072" cy="954107"/>
          </a:xfrm>
          <a:prstGeom prst="rect">
            <a:avLst/>
          </a:prstGeom>
          <a:noFill/>
        </p:spPr>
        <p:txBody>
          <a:bodyPr wrap="square" rtlCol="0">
            <a:spAutoFit/>
          </a:bodyPr>
          <a:lstStyle/>
          <a:p>
            <a:r>
              <a:rPr lang="de-DE" sz="2800" b="1" dirty="0"/>
              <a:t>SysML 2 </a:t>
            </a:r>
            <a:r>
              <a:rPr lang="de-DE" sz="2800" b="1" dirty="0" err="1"/>
              <a:t>roadmap</a:t>
            </a:r>
            <a:r>
              <a:rPr lang="de-DE" sz="2800" b="1" dirty="0"/>
              <a:t> WG</a:t>
            </a:r>
          </a:p>
          <a:p>
            <a:r>
              <a:rPr lang="de-DE" sz="2800" b="1" dirty="0"/>
              <a:t>OMG TC Meeting, Reston, 15 March 2016</a:t>
            </a:r>
          </a:p>
        </p:txBody>
      </p:sp>
    </p:spTree>
    <p:extLst>
      <p:ext uri="{BB962C8B-B14F-4D97-AF65-F5344CB8AC3E}">
        <p14:creationId xmlns:p14="http://schemas.microsoft.com/office/powerpoint/2010/main" xmlns="" val="1955483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Plans for prototypes to demonstrate feasibility</a:t>
            </a:r>
          </a:p>
        </p:txBody>
      </p:sp>
      <p:sp>
        <p:nvSpPr>
          <p:cNvPr id="3" name="Inhaltsplatzhalter 2"/>
          <p:cNvSpPr>
            <a:spLocks noGrp="1"/>
          </p:cNvSpPr>
          <p:nvPr>
            <p:ph idx="1"/>
          </p:nvPr>
        </p:nvSpPr>
        <p:spPr/>
        <p:txBody>
          <a:bodyPr>
            <a:normAutofit/>
          </a:bodyPr>
          <a:lstStyle/>
          <a:p>
            <a:r>
              <a:rPr lang="en-US" sz="2400" dirty="0"/>
              <a:t>Partly: SEISMIK research project proposal</a:t>
            </a:r>
          </a:p>
          <a:p>
            <a:pPr lvl="1"/>
            <a:r>
              <a:rPr lang="en-US" sz="2000" dirty="0"/>
              <a:t>Aims at building MBSE ecosystem through establishment of services in support of (SysML) systems modeling</a:t>
            </a:r>
          </a:p>
          <a:p>
            <a:pPr lvl="1"/>
            <a:r>
              <a:rPr lang="en-US" sz="2000" dirty="0"/>
              <a:t>Development of SE libraries and standard parts</a:t>
            </a:r>
          </a:p>
          <a:p>
            <a:pPr lvl="1"/>
            <a:r>
              <a:rPr lang="en-US" sz="2000" dirty="0"/>
              <a:t>Systems “Re-Engineering” to easily populate system models with existing product data (BOM, MCAD, ECAD, …)</a:t>
            </a:r>
          </a:p>
          <a:p>
            <a:pPr lvl="1"/>
            <a:r>
              <a:rPr lang="en-US" sz="2000" dirty="0"/>
              <a:t>Transform textual requirements to “models”</a:t>
            </a:r>
          </a:p>
          <a:p>
            <a:pPr lvl="1"/>
            <a:r>
              <a:rPr lang="en-US" sz="2000" dirty="0"/>
              <a:t>…</a:t>
            </a:r>
          </a:p>
          <a:p>
            <a:r>
              <a:rPr lang="en-US" sz="2400" dirty="0"/>
              <a:t>Derive requirements for SysML 2.0 RFP</a:t>
            </a:r>
          </a:p>
        </p:txBody>
      </p:sp>
      <p:sp>
        <p:nvSpPr>
          <p:cNvPr id="4" name="Foliennummernplatzhalter 3"/>
          <p:cNvSpPr>
            <a:spLocks noGrp="1"/>
          </p:cNvSpPr>
          <p:nvPr>
            <p:ph type="sldNum" sz="quarter" idx="4"/>
          </p:nvPr>
        </p:nvSpPr>
        <p:spPr/>
        <p:txBody>
          <a:bodyPr/>
          <a:lstStyle/>
          <a:p>
            <a:fld id="{7F6C7586-C5FD-4D8B-9E71-236C1CF84B09}" type="slidenum">
              <a:rPr lang="en-US" smtClean="0"/>
              <a:pPr/>
              <a:t>10</a:t>
            </a:fld>
            <a:endParaRPr lang="en-US" dirty="0"/>
          </a:p>
        </p:txBody>
      </p:sp>
    </p:spTree>
    <p:extLst>
      <p:ext uri="{BB962C8B-B14F-4D97-AF65-F5344CB8AC3E}">
        <p14:creationId xmlns:p14="http://schemas.microsoft.com/office/powerpoint/2010/main" xmlns="" val="659486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err="1"/>
              <a:t>Plm-mbse</a:t>
            </a:r>
            <a:r>
              <a:rPr lang="de-DE" dirty="0"/>
              <a:t> </a:t>
            </a:r>
            <a:r>
              <a:rPr lang="de-DE" dirty="0" err="1"/>
              <a:t>interoperability</a:t>
            </a:r>
            <a:r>
              <a:rPr lang="de-DE" dirty="0"/>
              <a:t> RFI - PMII</a:t>
            </a:r>
          </a:p>
        </p:txBody>
      </p:sp>
      <p:sp>
        <p:nvSpPr>
          <p:cNvPr id="7" name="Textplatzhalter 6"/>
          <p:cNvSpPr>
            <a:spLocks noGrp="1"/>
          </p:cNvSpPr>
          <p:nvPr>
            <p:ph type="body" idx="1"/>
          </p:nvPr>
        </p:nvSpPr>
        <p:spPr/>
        <p:txBody>
          <a:bodyPr/>
          <a:lstStyle/>
          <a:p>
            <a:endParaRPr lang="de-DE" dirty="0"/>
          </a:p>
        </p:txBody>
      </p:sp>
      <p:sp>
        <p:nvSpPr>
          <p:cNvPr id="5" name="Foliennummernplatzhalter 4"/>
          <p:cNvSpPr>
            <a:spLocks noGrp="1"/>
          </p:cNvSpPr>
          <p:nvPr>
            <p:ph type="sldNum" sz="quarter" idx="4294967295"/>
          </p:nvPr>
        </p:nvSpPr>
        <p:spPr>
          <a:xfrm>
            <a:off x="6553200" y="6245225"/>
            <a:ext cx="2133600" cy="476250"/>
          </a:xfrm>
          <a:prstGeom prst="rect">
            <a:avLst/>
          </a:prstGeom>
        </p:spPr>
        <p:txBody>
          <a:bodyPr/>
          <a:lstStyle/>
          <a:p>
            <a:pPr>
              <a:defRPr/>
            </a:pPr>
            <a:r>
              <a:rPr lang="de-DE"/>
              <a:t>Folie </a:t>
            </a:r>
            <a:fld id="{2743066C-536F-4593-BCFF-444029676756}" type="slidenum">
              <a:rPr lang="de-DE" smtClean="0"/>
              <a:pPr>
                <a:defRPr/>
              </a:pPr>
              <a:t>11</a:t>
            </a:fld>
            <a:endParaRPr lang="de-DE"/>
          </a:p>
        </p:txBody>
      </p:sp>
    </p:spTree>
    <p:extLst>
      <p:ext uri="{BB962C8B-B14F-4D97-AF65-F5344CB8AC3E}">
        <p14:creationId xmlns:p14="http://schemas.microsoft.com/office/powerpoint/2010/main" xmlns="" val="1074878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Concrete questions to answered 1/3</a:t>
            </a:r>
          </a:p>
        </p:txBody>
      </p:sp>
      <p:sp>
        <p:nvSpPr>
          <p:cNvPr id="3" name="Inhaltsplatzhalter 2"/>
          <p:cNvSpPr>
            <a:spLocks noGrp="1"/>
          </p:cNvSpPr>
          <p:nvPr>
            <p:ph idx="1"/>
          </p:nvPr>
        </p:nvSpPr>
        <p:spPr/>
        <p:txBody>
          <a:bodyPr>
            <a:noAutofit/>
          </a:bodyPr>
          <a:lstStyle/>
          <a:p>
            <a:pPr lvl="0"/>
            <a:r>
              <a:rPr lang="en-US" sz="2000" dirty="0"/>
              <a:t>What is/should be the role of MBSE within your product development process?</a:t>
            </a:r>
          </a:p>
          <a:p>
            <a:pPr lvl="0"/>
            <a:r>
              <a:rPr lang="en-US" sz="2000" dirty="0"/>
              <a:t>What are the key issues setting up multidisciplinary engineering processes?</a:t>
            </a:r>
          </a:p>
          <a:p>
            <a:pPr lvl="0"/>
            <a:r>
              <a:rPr lang="en-US" sz="2000" dirty="0"/>
              <a:t>What artefacts in SysML and PLM share corresponding semantics?</a:t>
            </a:r>
          </a:p>
          <a:p>
            <a:pPr lvl="0"/>
            <a:r>
              <a:rPr lang="en-US" sz="2000" dirty="0"/>
              <a:t>Which information in the system model can be (re-)used in other models (MCAD, ECAD, Analysis…) in order to reduce manual efforts?</a:t>
            </a:r>
          </a:p>
          <a:p>
            <a:pPr lvl="0"/>
            <a:r>
              <a:rPr lang="en-US" sz="2000" dirty="0"/>
              <a:t>What information from discipline-specific models (MCAD, ECAD, Analysis…) needs to be represented in a system model?</a:t>
            </a:r>
          </a:p>
          <a:p>
            <a:pPr lvl="0"/>
            <a:r>
              <a:rPr lang="en-US" sz="2000" dirty="0"/>
              <a:t>How should a MBSE change process look like?</a:t>
            </a:r>
          </a:p>
          <a:p>
            <a:pPr lvl="0"/>
            <a:r>
              <a:rPr lang="en-US" sz="2000" dirty="0"/>
              <a:t>Does a MBSE change process have to support branching and merging?</a:t>
            </a:r>
          </a:p>
        </p:txBody>
      </p:sp>
      <p:sp>
        <p:nvSpPr>
          <p:cNvPr id="4" name="Foliennummernplatzhalter 3"/>
          <p:cNvSpPr>
            <a:spLocks noGrp="1"/>
          </p:cNvSpPr>
          <p:nvPr>
            <p:ph type="sldNum" sz="quarter" idx="4"/>
          </p:nvPr>
        </p:nvSpPr>
        <p:spPr/>
        <p:txBody>
          <a:bodyPr/>
          <a:lstStyle/>
          <a:p>
            <a:fld id="{7F6C7586-C5FD-4D8B-9E71-236C1CF84B09}" type="slidenum">
              <a:rPr lang="en-US" smtClean="0"/>
              <a:pPr/>
              <a:t>12</a:t>
            </a:fld>
            <a:endParaRPr lang="en-US" dirty="0"/>
          </a:p>
        </p:txBody>
      </p:sp>
    </p:spTree>
    <p:extLst>
      <p:ext uri="{BB962C8B-B14F-4D97-AF65-F5344CB8AC3E}">
        <p14:creationId xmlns:p14="http://schemas.microsoft.com/office/powerpoint/2010/main" xmlns="" val="1919641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Concrete questions to answered 2/3</a:t>
            </a:r>
          </a:p>
        </p:txBody>
      </p:sp>
      <p:sp>
        <p:nvSpPr>
          <p:cNvPr id="3" name="Inhaltsplatzhalter 2"/>
          <p:cNvSpPr>
            <a:spLocks noGrp="1"/>
          </p:cNvSpPr>
          <p:nvPr>
            <p:ph idx="1"/>
          </p:nvPr>
        </p:nvSpPr>
        <p:spPr/>
        <p:txBody>
          <a:bodyPr>
            <a:normAutofit/>
          </a:bodyPr>
          <a:lstStyle/>
          <a:p>
            <a:pPr lvl="0"/>
            <a:r>
              <a:rPr lang="en-US" sz="2000" dirty="0"/>
              <a:t>What is needed to better support reuse of (partial) system models?</a:t>
            </a:r>
          </a:p>
          <a:p>
            <a:pPr lvl="0"/>
            <a:r>
              <a:rPr lang="en-US" sz="2000" dirty="0"/>
              <a:t>What is needed to better support collaboration between SysML-Modelers?</a:t>
            </a:r>
          </a:p>
          <a:p>
            <a:pPr lvl="0"/>
            <a:r>
              <a:rPr lang="en-US" sz="2000" dirty="0"/>
              <a:t>What is needed to better support collaboration between SysML-Modelers and engineers creating discipline-specific models (such as MCAD, ECAD, Analysis)?</a:t>
            </a:r>
          </a:p>
          <a:p>
            <a:pPr lvl="0"/>
            <a:r>
              <a:rPr lang="en-US" sz="2000" dirty="0"/>
              <a:t>What benefit is provided when using the system model over the whole lifecycle / in later lifecycle stages?</a:t>
            </a:r>
          </a:p>
          <a:p>
            <a:pPr lvl="0"/>
            <a:r>
              <a:rPr lang="en-US" sz="2000" dirty="0"/>
              <a:t>Which components and artefacts of a system model need to be put under configuration control?</a:t>
            </a:r>
          </a:p>
          <a:p>
            <a:pPr lvl="0"/>
            <a:r>
              <a:rPr lang="en-US" sz="2000" dirty="0"/>
              <a:t>Which constructs of the system model need versioning?</a:t>
            </a:r>
          </a:p>
          <a:p>
            <a:endParaRPr lang="en-US" sz="2000" dirty="0"/>
          </a:p>
        </p:txBody>
      </p:sp>
      <p:sp>
        <p:nvSpPr>
          <p:cNvPr id="4" name="Foliennummernplatzhalter 3"/>
          <p:cNvSpPr>
            <a:spLocks noGrp="1"/>
          </p:cNvSpPr>
          <p:nvPr>
            <p:ph type="sldNum" sz="quarter" idx="4"/>
          </p:nvPr>
        </p:nvSpPr>
        <p:spPr/>
        <p:txBody>
          <a:bodyPr/>
          <a:lstStyle/>
          <a:p>
            <a:fld id="{7F6C7586-C5FD-4D8B-9E71-236C1CF84B09}" type="slidenum">
              <a:rPr lang="en-US" smtClean="0"/>
              <a:pPr/>
              <a:t>13</a:t>
            </a:fld>
            <a:endParaRPr lang="en-US" dirty="0"/>
          </a:p>
        </p:txBody>
      </p:sp>
    </p:spTree>
    <p:extLst>
      <p:ext uri="{BB962C8B-B14F-4D97-AF65-F5344CB8AC3E}">
        <p14:creationId xmlns:p14="http://schemas.microsoft.com/office/powerpoint/2010/main" xmlns="" val="157808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Concrete questions to answered 3/3</a:t>
            </a:r>
          </a:p>
        </p:txBody>
      </p:sp>
      <p:sp>
        <p:nvSpPr>
          <p:cNvPr id="3" name="Inhaltsplatzhalter 2"/>
          <p:cNvSpPr>
            <a:spLocks noGrp="1"/>
          </p:cNvSpPr>
          <p:nvPr>
            <p:ph idx="1"/>
          </p:nvPr>
        </p:nvSpPr>
        <p:spPr/>
        <p:txBody>
          <a:bodyPr>
            <a:noAutofit/>
          </a:bodyPr>
          <a:lstStyle/>
          <a:p>
            <a:pPr lvl="0"/>
            <a:r>
              <a:rPr lang="en-US" sz="2000" dirty="0"/>
              <a:t>How much granularity for versioning is needed? Should versioning be supported on the object, package, diagram or model level?</a:t>
            </a:r>
          </a:p>
          <a:p>
            <a:pPr lvl="0"/>
            <a:r>
              <a:rPr lang="en-US" sz="2000" dirty="0"/>
              <a:t>How important is a system model as a single point of reference over the whole lifecycle of a product?</a:t>
            </a:r>
          </a:p>
          <a:p>
            <a:pPr lvl="0"/>
            <a:r>
              <a:rPr lang="en-US" sz="2000" dirty="0"/>
              <a:t>Is there a need to freeze certain baselines of the system model at certain stages of the engineering process? If yes, which concepts need baselining?</a:t>
            </a:r>
          </a:p>
          <a:p>
            <a:pPr lvl="0"/>
            <a:r>
              <a:rPr lang="en-US" sz="2000" dirty="0"/>
              <a:t>What is the benefit of managing models as objects instead of managing the system models textual representation (XML snippets)?</a:t>
            </a:r>
          </a:p>
          <a:p>
            <a:pPr lvl="0"/>
            <a:r>
              <a:rPr lang="en-US" sz="2000" dirty="0"/>
              <a:t>Who besides the systems engineers need information captured inside the system model? How can this information be displayed and made available to that users?</a:t>
            </a:r>
          </a:p>
        </p:txBody>
      </p:sp>
      <p:sp>
        <p:nvSpPr>
          <p:cNvPr id="4" name="Foliennummernplatzhalter 3"/>
          <p:cNvSpPr>
            <a:spLocks noGrp="1"/>
          </p:cNvSpPr>
          <p:nvPr>
            <p:ph type="sldNum" sz="quarter" idx="4"/>
          </p:nvPr>
        </p:nvSpPr>
        <p:spPr/>
        <p:txBody>
          <a:bodyPr/>
          <a:lstStyle/>
          <a:p>
            <a:fld id="{7F6C7586-C5FD-4D8B-9E71-236C1CF84B09}" type="slidenum">
              <a:rPr lang="en-US" smtClean="0"/>
              <a:pPr/>
              <a:t>14</a:t>
            </a:fld>
            <a:endParaRPr lang="en-US" dirty="0"/>
          </a:p>
        </p:txBody>
      </p:sp>
    </p:spTree>
    <p:extLst>
      <p:ext uri="{BB962C8B-B14F-4D97-AF65-F5344CB8AC3E}">
        <p14:creationId xmlns:p14="http://schemas.microsoft.com/office/powerpoint/2010/main" xmlns="" val="153319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3355020" y="2333625"/>
            <a:ext cx="2433977" cy="586957"/>
          </a:xfrm>
          <a:prstGeom prst="rect">
            <a:avLst/>
          </a:prstGeom>
          <a:noFill/>
          <a:ln w="12700">
            <a:noFill/>
            <a:miter lim="800000"/>
            <a:headEnd type="none" w="sm" len="sm"/>
            <a:tailEnd type="none" w="sm" len="sm"/>
          </a:ln>
        </p:spPr>
        <p:txBody>
          <a:bodyPr wrap="none" lIns="90000" tIns="46800" rIns="90000" bIns="46800">
            <a:spAutoFit/>
          </a:bodyPr>
          <a:lstStyle/>
          <a:p>
            <a:pPr algn="ctr" eaLnBrk="0" hangingPunct="0"/>
            <a:r>
              <a:rPr lang="de-DE" sz="3200" b="1" dirty="0" err="1">
                <a:solidFill>
                  <a:srgbClr val="000000"/>
                </a:solidFill>
                <a:latin typeface="Frutiger 55 Roman" pitchFamily="34" charset="0"/>
              </a:rPr>
              <a:t>Questions</a:t>
            </a:r>
            <a:r>
              <a:rPr lang="de-DE" sz="3200" b="1" dirty="0">
                <a:solidFill>
                  <a:srgbClr val="000000"/>
                </a:solidFill>
                <a:latin typeface="Frutiger 55 Roman" pitchFamily="34" charset="0"/>
              </a:rPr>
              <a:t>?</a:t>
            </a:r>
          </a:p>
        </p:txBody>
      </p:sp>
      <p:sp>
        <p:nvSpPr>
          <p:cNvPr id="3" name="Foliennummernplatzhalter 2"/>
          <p:cNvSpPr>
            <a:spLocks noGrp="1"/>
          </p:cNvSpPr>
          <p:nvPr>
            <p:ph type="sldNum" sz="quarter" idx="4"/>
          </p:nvPr>
        </p:nvSpPr>
        <p:spPr/>
        <p:txBody>
          <a:bodyPr/>
          <a:lstStyle/>
          <a:p>
            <a:fld id="{2A3E9424-5A28-409C-8247-A9DAB8A43849}" type="slidenum">
              <a:rPr lang="de-DE" smtClean="0"/>
              <a:pPr/>
              <a:t>15</a:t>
            </a:fld>
            <a:endParaRPr lang="de-DE"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Facettes</a:t>
            </a:r>
            <a:r>
              <a:rPr lang="de-DE" dirty="0"/>
              <a:t> </a:t>
            </a:r>
            <a:r>
              <a:rPr lang="de-DE" dirty="0" err="1"/>
              <a:t>of</a:t>
            </a:r>
            <a:r>
              <a:rPr lang="de-DE" dirty="0"/>
              <a:t> PLM-MBSE </a:t>
            </a:r>
            <a:r>
              <a:rPr lang="de-DE" dirty="0" err="1"/>
              <a:t>integration</a:t>
            </a:r>
            <a:endParaRPr lang="de-DE" dirty="0"/>
          </a:p>
        </p:txBody>
      </p:sp>
      <p:sp>
        <p:nvSpPr>
          <p:cNvPr id="3" name="Inhaltsplatzhalter 2"/>
          <p:cNvSpPr>
            <a:spLocks noGrp="1"/>
          </p:cNvSpPr>
          <p:nvPr>
            <p:ph idx="1"/>
          </p:nvPr>
        </p:nvSpPr>
        <p:spPr/>
        <p:txBody>
          <a:bodyPr>
            <a:normAutofit fontScale="55000" lnSpcReduction="20000"/>
          </a:bodyPr>
          <a:lstStyle/>
          <a:p>
            <a:pPr marL="0" indent="0">
              <a:buNone/>
            </a:pPr>
            <a:r>
              <a:rPr lang="de-DE" b="1" dirty="0" err="1"/>
              <a:t>Or</a:t>
            </a:r>
            <a:r>
              <a:rPr lang="de-DE" b="1" dirty="0"/>
              <a:t>: fundamental </a:t>
            </a:r>
            <a:r>
              <a:rPr lang="de-DE" b="1" dirty="0" err="1"/>
              <a:t>issues</a:t>
            </a:r>
            <a:r>
              <a:rPr lang="de-DE" b="1" dirty="0"/>
              <a:t> in </a:t>
            </a:r>
            <a:r>
              <a:rPr lang="de-DE" b="1" dirty="0" err="1"/>
              <a:t>product</a:t>
            </a:r>
            <a:r>
              <a:rPr lang="de-DE" b="1" dirty="0"/>
              <a:t> </a:t>
            </a:r>
            <a:r>
              <a:rPr lang="de-DE" b="1" dirty="0" err="1"/>
              <a:t>development</a:t>
            </a:r>
            <a:r>
              <a:rPr lang="de-DE" b="1" dirty="0"/>
              <a:t> </a:t>
            </a:r>
            <a:r>
              <a:rPr lang="de-DE" b="1" dirty="0" err="1"/>
              <a:t>that</a:t>
            </a:r>
            <a:r>
              <a:rPr lang="de-DE" b="1" dirty="0"/>
              <a:t> </a:t>
            </a:r>
            <a:r>
              <a:rPr lang="de-DE" b="1" dirty="0" err="1"/>
              <a:t>need</a:t>
            </a:r>
            <a:r>
              <a:rPr lang="de-DE" b="1" dirty="0"/>
              <a:t> </a:t>
            </a:r>
            <a:r>
              <a:rPr lang="de-DE" b="1" dirty="0" err="1"/>
              <a:t>to</a:t>
            </a:r>
            <a:r>
              <a:rPr lang="de-DE" b="1" dirty="0"/>
              <a:t> </a:t>
            </a:r>
            <a:r>
              <a:rPr lang="de-DE" b="1" dirty="0" err="1"/>
              <a:t>be</a:t>
            </a:r>
            <a:r>
              <a:rPr lang="de-DE" b="1" dirty="0"/>
              <a:t> </a:t>
            </a:r>
            <a:r>
              <a:rPr lang="de-DE" b="1" dirty="0" err="1"/>
              <a:t>solved</a:t>
            </a:r>
            <a:endParaRPr lang="de-DE" b="1" dirty="0"/>
          </a:p>
          <a:p>
            <a:r>
              <a:rPr lang="de-DE" dirty="0"/>
              <a:t>Need </a:t>
            </a:r>
            <a:r>
              <a:rPr lang="de-DE" dirty="0" err="1"/>
              <a:t>for</a:t>
            </a:r>
            <a:r>
              <a:rPr lang="de-DE" dirty="0"/>
              <a:t> a </a:t>
            </a:r>
            <a:r>
              <a:rPr lang="de-DE" dirty="0" err="1"/>
              <a:t>holistic</a:t>
            </a:r>
            <a:r>
              <a:rPr lang="de-DE" dirty="0"/>
              <a:t> </a:t>
            </a:r>
            <a:r>
              <a:rPr lang="de-DE" dirty="0" err="1"/>
              <a:t>integrated</a:t>
            </a:r>
            <a:r>
              <a:rPr lang="de-DE" dirty="0"/>
              <a:t> </a:t>
            </a:r>
            <a:r>
              <a:rPr lang="de-DE" dirty="0" err="1"/>
              <a:t>system</a:t>
            </a:r>
            <a:r>
              <a:rPr lang="de-DE" dirty="0"/>
              <a:t> </a:t>
            </a:r>
            <a:r>
              <a:rPr lang="de-DE" dirty="0" err="1"/>
              <a:t>model</a:t>
            </a:r>
            <a:endParaRPr lang="de-DE" dirty="0"/>
          </a:p>
          <a:p>
            <a:pPr lvl="1"/>
            <a:r>
              <a:rPr lang="de-DE" dirty="0" err="1"/>
              <a:t>Multidisciplinary</a:t>
            </a:r>
            <a:r>
              <a:rPr lang="de-DE" dirty="0"/>
              <a:t> </a:t>
            </a:r>
            <a:r>
              <a:rPr lang="de-DE" dirty="0" err="1"/>
              <a:t>development</a:t>
            </a:r>
            <a:r>
              <a:rPr lang="de-DE" dirty="0"/>
              <a:t> </a:t>
            </a:r>
            <a:r>
              <a:rPr lang="de-DE" dirty="0" err="1"/>
              <a:t>needs</a:t>
            </a:r>
            <a:r>
              <a:rPr lang="de-DE" dirty="0"/>
              <a:t> </a:t>
            </a:r>
            <a:r>
              <a:rPr lang="de-DE" dirty="0" err="1"/>
              <a:t>common</a:t>
            </a:r>
            <a:r>
              <a:rPr lang="de-DE" dirty="0"/>
              <a:t> </a:t>
            </a:r>
            <a:r>
              <a:rPr lang="de-DE" dirty="0" err="1"/>
              <a:t>language</a:t>
            </a:r>
            <a:endParaRPr lang="de-DE" dirty="0"/>
          </a:p>
          <a:p>
            <a:r>
              <a:rPr lang="de-DE" dirty="0" err="1"/>
              <a:t>Traceability</a:t>
            </a:r>
            <a:endParaRPr lang="de-DE" dirty="0"/>
          </a:p>
          <a:p>
            <a:r>
              <a:rPr lang="de-DE" dirty="0" err="1"/>
              <a:t>Complexity</a:t>
            </a:r>
            <a:r>
              <a:rPr lang="de-DE" dirty="0"/>
              <a:t> </a:t>
            </a:r>
            <a:r>
              <a:rPr lang="de-DE" dirty="0" err="1"/>
              <a:t>management</a:t>
            </a:r>
            <a:endParaRPr lang="de-DE" dirty="0"/>
          </a:p>
          <a:p>
            <a:pPr lvl="1"/>
            <a:r>
              <a:rPr lang="de-DE" dirty="0"/>
              <a:t>Large </a:t>
            </a:r>
            <a:r>
              <a:rPr lang="de-DE" dirty="0" err="1"/>
              <a:t>sets</a:t>
            </a:r>
            <a:r>
              <a:rPr lang="de-DE" dirty="0"/>
              <a:t> </a:t>
            </a:r>
            <a:r>
              <a:rPr lang="de-DE" dirty="0" err="1"/>
              <a:t>of</a:t>
            </a:r>
            <a:r>
              <a:rPr lang="de-DE" dirty="0"/>
              <a:t> </a:t>
            </a:r>
            <a:r>
              <a:rPr lang="de-DE" dirty="0" err="1"/>
              <a:t>requirements</a:t>
            </a:r>
            <a:endParaRPr lang="de-DE" dirty="0"/>
          </a:p>
          <a:p>
            <a:pPr lvl="1"/>
            <a:r>
              <a:rPr lang="de-DE" dirty="0" err="1"/>
              <a:t>Many</a:t>
            </a:r>
            <a:r>
              <a:rPr lang="de-DE" dirty="0"/>
              <a:t> </a:t>
            </a:r>
            <a:r>
              <a:rPr lang="de-DE" dirty="0" err="1"/>
              <a:t>dependencies</a:t>
            </a:r>
            <a:r>
              <a:rPr lang="de-DE" dirty="0"/>
              <a:t> </a:t>
            </a:r>
            <a:r>
              <a:rPr lang="de-DE" dirty="0" err="1"/>
              <a:t>between</a:t>
            </a:r>
            <a:r>
              <a:rPr lang="de-DE" dirty="0"/>
              <a:t> </a:t>
            </a:r>
            <a:r>
              <a:rPr lang="de-DE" dirty="0" err="1"/>
              <a:t>system</a:t>
            </a:r>
            <a:r>
              <a:rPr lang="de-DE" dirty="0"/>
              <a:t> </a:t>
            </a:r>
            <a:r>
              <a:rPr lang="de-DE" dirty="0" err="1"/>
              <a:t>components</a:t>
            </a:r>
            <a:endParaRPr lang="de-DE" dirty="0"/>
          </a:p>
          <a:p>
            <a:pPr lvl="1"/>
            <a:r>
              <a:rPr lang="de-DE" dirty="0" err="1"/>
              <a:t>Collaboration</a:t>
            </a:r>
            <a:r>
              <a:rPr lang="de-DE" dirty="0"/>
              <a:t> </a:t>
            </a:r>
            <a:r>
              <a:rPr lang="de-DE" dirty="0" err="1"/>
              <a:t>between</a:t>
            </a:r>
            <a:r>
              <a:rPr lang="de-DE" dirty="0"/>
              <a:t> </a:t>
            </a:r>
            <a:r>
              <a:rPr lang="de-DE" dirty="0" err="1"/>
              <a:t>many</a:t>
            </a:r>
            <a:r>
              <a:rPr lang="de-DE" dirty="0"/>
              <a:t> </a:t>
            </a:r>
            <a:r>
              <a:rPr lang="de-DE" dirty="0" err="1"/>
              <a:t>development</a:t>
            </a:r>
            <a:r>
              <a:rPr lang="de-DE" dirty="0"/>
              <a:t> </a:t>
            </a:r>
            <a:r>
              <a:rPr lang="de-DE" dirty="0" err="1"/>
              <a:t>teams</a:t>
            </a:r>
            <a:endParaRPr lang="de-DE" dirty="0"/>
          </a:p>
          <a:p>
            <a:r>
              <a:rPr lang="de-DE" dirty="0"/>
              <a:t>Co-Simulation</a:t>
            </a:r>
          </a:p>
          <a:p>
            <a:r>
              <a:rPr lang="de-DE" dirty="0" err="1"/>
              <a:t>Increase</a:t>
            </a:r>
            <a:r>
              <a:rPr lang="de-DE" dirty="0"/>
              <a:t> </a:t>
            </a:r>
            <a:r>
              <a:rPr lang="de-DE" dirty="0" err="1"/>
              <a:t>comprehensibilty</a:t>
            </a:r>
            <a:r>
              <a:rPr lang="de-DE" dirty="0"/>
              <a:t> </a:t>
            </a:r>
            <a:r>
              <a:rPr lang="de-DE" dirty="0" err="1"/>
              <a:t>of</a:t>
            </a:r>
            <a:r>
              <a:rPr lang="de-DE" dirty="0"/>
              <a:t> a </a:t>
            </a:r>
            <a:r>
              <a:rPr lang="de-DE" dirty="0" err="1"/>
              <a:t>product</a:t>
            </a:r>
            <a:r>
              <a:rPr lang="de-DE" dirty="0"/>
              <a:t>/</a:t>
            </a:r>
            <a:r>
              <a:rPr lang="de-DE" dirty="0" err="1"/>
              <a:t>system</a:t>
            </a:r>
            <a:endParaRPr lang="de-DE" dirty="0"/>
          </a:p>
          <a:p>
            <a:r>
              <a:rPr lang="de-DE" dirty="0"/>
              <a:t>Integration </a:t>
            </a:r>
            <a:r>
              <a:rPr lang="de-DE" dirty="0" err="1"/>
              <a:t>of</a:t>
            </a:r>
            <a:r>
              <a:rPr lang="de-DE" dirty="0"/>
              <a:t> </a:t>
            </a:r>
            <a:r>
              <a:rPr lang="de-DE" dirty="0" err="1"/>
              <a:t>enterprise</a:t>
            </a:r>
            <a:r>
              <a:rPr lang="de-DE" dirty="0"/>
              <a:t> </a:t>
            </a:r>
            <a:r>
              <a:rPr lang="de-DE" dirty="0" err="1"/>
              <a:t>and</a:t>
            </a:r>
            <a:r>
              <a:rPr lang="de-DE" dirty="0"/>
              <a:t> </a:t>
            </a:r>
            <a:r>
              <a:rPr lang="de-DE" dirty="0" err="1"/>
              <a:t>business</a:t>
            </a:r>
            <a:r>
              <a:rPr lang="de-DE" dirty="0"/>
              <a:t> </a:t>
            </a:r>
            <a:r>
              <a:rPr lang="de-DE" dirty="0" err="1"/>
              <a:t>aspects</a:t>
            </a:r>
            <a:endParaRPr lang="de-DE" dirty="0"/>
          </a:p>
          <a:p>
            <a:pPr lvl="1"/>
            <a:r>
              <a:rPr lang="de-DE" dirty="0"/>
              <a:t>Enterprise </a:t>
            </a:r>
            <a:r>
              <a:rPr lang="de-DE" dirty="0" err="1"/>
              <a:t>architecture</a:t>
            </a:r>
            <a:endParaRPr lang="de-DE" dirty="0"/>
          </a:p>
          <a:p>
            <a:pPr lvl="1"/>
            <a:r>
              <a:rPr lang="de-DE" dirty="0"/>
              <a:t>Business </a:t>
            </a:r>
            <a:r>
              <a:rPr lang="de-DE" dirty="0" err="1"/>
              <a:t>objectives</a:t>
            </a:r>
            <a:endParaRPr lang="de-DE" dirty="0"/>
          </a:p>
          <a:p>
            <a:r>
              <a:rPr lang="de-DE" dirty="0"/>
              <a:t>Support </a:t>
            </a:r>
            <a:r>
              <a:rPr lang="de-DE" dirty="0" err="1"/>
              <a:t>for</a:t>
            </a:r>
            <a:r>
              <a:rPr lang="de-DE" dirty="0"/>
              <a:t> </a:t>
            </a:r>
            <a:r>
              <a:rPr lang="de-DE" dirty="0" err="1"/>
              <a:t>collaboration</a:t>
            </a:r>
            <a:r>
              <a:rPr lang="de-DE" dirty="0"/>
              <a:t> in MBSE</a:t>
            </a:r>
          </a:p>
          <a:p>
            <a:r>
              <a:rPr lang="de-DE" dirty="0"/>
              <a:t>Support </a:t>
            </a:r>
            <a:r>
              <a:rPr lang="de-DE" dirty="0" err="1"/>
              <a:t>management</a:t>
            </a:r>
            <a:r>
              <a:rPr lang="de-DE" dirty="0"/>
              <a:t> </a:t>
            </a:r>
            <a:r>
              <a:rPr lang="de-DE" dirty="0" err="1"/>
              <a:t>of</a:t>
            </a:r>
            <a:r>
              <a:rPr lang="de-DE" dirty="0"/>
              <a:t> MBSE </a:t>
            </a:r>
            <a:r>
              <a:rPr lang="de-DE" dirty="0" err="1"/>
              <a:t>artefacts</a:t>
            </a:r>
            <a:endParaRPr lang="de-DE" dirty="0"/>
          </a:p>
          <a:p>
            <a:endParaRPr lang="de-DE" dirty="0"/>
          </a:p>
          <a:p>
            <a:r>
              <a:rPr lang="de-DE" dirty="0"/>
              <a:t>? </a:t>
            </a:r>
            <a:r>
              <a:rPr lang="de-DE" dirty="0" err="1"/>
              <a:t>Product</a:t>
            </a:r>
            <a:r>
              <a:rPr lang="de-DE" dirty="0"/>
              <a:t> </a:t>
            </a:r>
            <a:r>
              <a:rPr lang="de-DE" dirty="0" err="1"/>
              <a:t>line</a:t>
            </a:r>
            <a:r>
              <a:rPr lang="de-DE" dirty="0"/>
              <a:t> </a:t>
            </a:r>
            <a:r>
              <a:rPr lang="de-DE" dirty="0" err="1"/>
              <a:t>engineering</a:t>
            </a:r>
            <a:r>
              <a:rPr lang="de-DE" dirty="0"/>
              <a:t>  = ALM</a:t>
            </a:r>
          </a:p>
        </p:txBody>
      </p:sp>
      <p:sp>
        <p:nvSpPr>
          <p:cNvPr id="4" name="Foliennummernplatzhalter 3"/>
          <p:cNvSpPr>
            <a:spLocks noGrp="1"/>
          </p:cNvSpPr>
          <p:nvPr>
            <p:ph type="sldNum" sz="quarter" idx="4"/>
          </p:nvPr>
        </p:nvSpPr>
        <p:spPr/>
        <p:txBody>
          <a:bodyPr/>
          <a:lstStyle/>
          <a:p>
            <a:fld id="{7F6C7586-C5FD-4D8B-9E71-236C1CF84B09}" type="slidenum">
              <a:rPr lang="de-DE" smtClean="0"/>
              <a:pPr/>
              <a:t>16</a:t>
            </a:fld>
            <a:endParaRPr lang="de-DE" dirty="0"/>
          </a:p>
        </p:txBody>
      </p:sp>
    </p:spTree>
    <p:extLst>
      <p:ext uri="{BB962C8B-B14F-4D97-AF65-F5344CB8AC3E}">
        <p14:creationId xmlns:p14="http://schemas.microsoft.com/office/powerpoint/2010/main" xmlns="" val="2991655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a:t>PLM/PDM – </a:t>
            </a:r>
            <a:r>
              <a:rPr lang="de-DE" dirty="0" err="1"/>
              <a:t>where</a:t>
            </a:r>
            <a:r>
              <a:rPr lang="de-DE" dirty="0"/>
              <a:t> </a:t>
            </a:r>
            <a:r>
              <a:rPr lang="de-DE" dirty="0" err="1"/>
              <a:t>we</a:t>
            </a:r>
            <a:r>
              <a:rPr lang="de-DE" dirty="0"/>
              <a:t> </a:t>
            </a:r>
            <a:r>
              <a:rPr lang="de-DE" dirty="0" err="1"/>
              <a:t>are</a:t>
            </a:r>
            <a:endParaRPr lang="de-DE" dirty="0"/>
          </a:p>
        </p:txBody>
      </p:sp>
      <p:sp>
        <p:nvSpPr>
          <p:cNvPr id="7" name="Textplatzhalter 6"/>
          <p:cNvSpPr>
            <a:spLocks noGrp="1"/>
          </p:cNvSpPr>
          <p:nvPr>
            <p:ph type="body" idx="1"/>
          </p:nvPr>
        </p:nvSpPr>
        <p:spPr/>
        <p:txBody>
          <a:bodyPr/>
          <a:lstStyle/>
          <a:p>
            <a:endParaRPr lang="de-DE" dirty="0"/>
          </a:p>
        </p:txBody>
      </p:sp>
      <p:sp>
        <p:nvSpPr>
          <p:cNvPr id="5" name="Foliennummernplatzhalter 4"/>
          <p:cNvSpPr>
            <a:spLocks noGrp="1"/>
          </p:cNvSpPr>
          <p:nvPr>
            <p:ph type="sldNum" sz="quarter" idx="4294967295"/>
          </p:nvPr>
        </p:nvSpPr>
        <p:spPr>
          <a:xfrm>
            <a:off x="6553200" y="6245225"/>
            <a:ext cx="2133600" cy="476250"/>
          </a:xfrm>
          <a:prstGeom prst="rect">
            <a:avLst/>
          </a:prstGeom>
        </p:spPr>
        <p:txBody>
          <a:bodyPr/>
          <a:lstStyle/>
          <a:p>
            <a:pPr>
              <a:defRPr/>
            </a:pPr>
            <a:r>
              <a:rPr lang="de-DE"/>
              <a:t>Folie </a:t>
            </a:r>
            <a:fld id="{2743066C-536F-4593-BCFF-444029676756}" type="slidenum">
              <a:rPr lang="de-DE" smtClean="0"/>
              <a:pPr>
                <a:defRPr/>
              </a:pPr>
              <a:t>17</a:t>
            </a:fld>
            <a:endParaRPr lang="de-DE"/>
          </a:p>
        </p:txBody>
      </p:sp>
    </p:spTree>
    <p:extLst>
      <p:ext uri="{BB962C8B-B14F-4D97-AF65-F5344CB8AC3E}">
        <p14:creationId xmlns:p14="http://schemas.microsoft.com/office/powerpoint/2010/main" xmlns="" val="2815158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PLM </a:t>
            </a:r>
            <a:r>
              <a:rPr lang="de-DE" dirty="0" err="1"/>
              <a:t>Defintion</a:t>
            </a:r>
            <a:endParaRPr lang="de-DE" dirty="0"/>
          </a:p>
        </p:txBody>
      </p:sp>
      <p:sp>
        <p:nvSpPr>
          <p:cNvPr id="3" name="Inhaltsplatzhalter 2"/>
          <p:cNvSpPr>
            <a:spLocks noGrp="1"/>
          </p:cNvSpPr>
          <p:nvPr>
            <p:ph idx="1"/>
          </p:nvPr>
        </p:nvSpPr>
        <p:spPr/>
        <p:txBody>
          <a:bodyPr>
            <a:normAutofit fontScale="55000" lnSpcReduction="20000"/>
          </a:bodyPr>
          <a:lstStyle/>
          <a:p>
            <a:r>
              <a:rPr lang="en-US" b="1" dirty="0"/>
              <a:t>product lifecycle management</a:t>
            </a:r>
            <a:r>
              <a:rPr lang="en-US" dirty="0"/>
              <a:t> (</a:t>
            </a:r>
            <a:r>
              <a:rPr lang="en-US" b="1" dirty="0"/>
              <a:t>PLM</a:t>
            </a:r>
            <a:r>
              <a:rPr lang="en-US" dirty="0"/>
              <a:t>) is the process of managing the entire lifecycle of a product from its conception, through design and manufacture, to service and disposal</a:t>
            </a:r>
          </a:p>
          <a:p>
            <a:r>
              <a:rPr lang="en-US" dirty="0"/>
              <a:t>PLM integrates people, data, processes and business systems and provides a product information backbone for companies and their extended enterprise</a:t>
            </a:r>
          </a:p>
          <a:p>
            <a:endParaRPr lang="en-US" dirty="0"/>
          </a:p>
          <a:p>
            <a:r>
              <a:rPr lang="de-DE" b="1" dirty="0" err="1"/>
              <a:t>Product</a:t>
            </a:r>
            <a:r>
              <a:rPr lang="de-DE" b="1" dirty="0"/>
              <a:t>-</a:t>
            </a:r>
            <a:r>
              <a:rPr lang="de-DE" b="1" dirty="0" err="1"/>
              <a:t>Lifecycle</a:t>
            </a:r>
            <a:r>
              <a:rPr lang="de-DE" b="1" dirty="0"/>
              <a:t>-Management</a:t>
            </a:r>
            <a:r>
              <a:rPr lang="de-DE" dirty="0"/>
              <a:t> (</a:t>
            </a:r>
            <a:r>
              <a:rPr lang="de-DE" b="1" dirty="0"/>
              <a:t>PLM</a:t>
            </a:r>
            <a:r>
              <a:rPr lang="de-DE" dirty="0"/>
              <a:t>) </a:t>
            </a:r>
            <a:r>
              <a:rPr lang="de-DE" dirty="0" err="1"/>
              <a:t>is</a:t>
            </a:r>
            <a:r>
              <a:rPr lang="de-DE" dirty="0"/>
              <a:t> a </a:t>
            </a:r>
            <a:r>
              <a:rPr lang="de-DE" dirty="0" err="1"/>
              <a:t>concept</a:t>
            </a:r>
            <a:r>
              <a:rPr lang="de-DE" dirty="0"/>
              <a:t> </a:t>
            </a:r>
            <a:r>
              <a:rPr lang="de-DE" dirty="0" err="1"/>
              <a:t>for</a:t>
            </a:r>
            <a:r>
              <a:rPr lang="de-DE" dirty="0"/>
              <a:t> </a:t>
            </a:r>
            <a:r>
              <a:rPr lang="de-DE" dirty="0" err="1"/>
              <a:t>the</a:t>
            </a:r>
            <a:r>
              <a:rPr lang="de-DE" dirty="0"/>
              <a:t> </a:t>
            </a:r>
            <a:r>
              <a:rPr lang="de-DE" dirty="0" err="1"/>
              <a:t>seamless</a:t>
            </a:r>
            <a:r>
              <a:rPr lang="de-DE" dirty="0"/>
              <a:t> </a:t>
            </a:r>
            <a:r>
              <a:rPr lang="de-DE" dirty="0" err="1"/>
              <a:t>integration</a:t>
            </a:r>
            <a:r>
              <a:rPr lang="de-DE" dirty="0"/>
              <a:t> </a:t>
            </a:r>
            <a:r>
              <a:rPr lang="de-DE" dirty="0" err="1"/>
              <a:t>of</a:t>
            </a:r>
            <a:r>
              <a:rPr lang="de-DE" dirty="0"/>
              <a:t> </a:t>
            </a:r>
            <a:r>
              <a:rPr lang="de-DE" dirty="0" err="1"/>
              <a:t>information</a:t>
            </a:r>
            <a:r>
              <a:rPr lang="de-DE" dirty="0"/>
              <a:t> </a:t>
            </a:r>
            <a:r>
              <a:rPr lang="de-DE" dirty="0" err="1"/>
              <a:t>concerning</a:t>
            </a:r>
            <a:r>
              <a:rPr lang="de-DE" dirty="0"/>
              <a:t> </a:t>
            </a:r>
            <a:r>
              <a:rPr lang="de-DE" dirty="0" err="1"/>
              <a:t>the</a:t>
            </a:r>
            <a:r>
              <a:rPr lang="de-DE" dirty="0"/>
              <a:t> </a:t>
            </a:r>
            <a:r>
              <a:rPr lang="de-DE" dirty="0" err="1"/>
              <a:t>whole</a:t>
            </a:r>
            <a:r>
              <a:rPr lang="de-DE" dirty="0"/>
              <a:t> </a:t>
            </a:r>
            <a:r>
              <a:rPr lang="de-DE" dirty="0" err="1"/>
              <a:t>lifecycle</a:t>
            </a:r>
            <a:r>
              <a:rPr lang="de-DE" dirty="0"/>
              <a:t> </a:t>
            </a:r>
            <a:r>
              <a:rPr lang="de-DE" dirty="0" err="1"/>
              <a:t>of</a:t>
            </a:r>
            <a:r>
              <a:rPr lang="de-DE" dirty="0"/>
              <a:t> a </a:t>
            </a:r>
            <a:r>
              <a:rPr lang="de-DE" dirty="0" err="1"/>
              <a:t>product</a:t>
            </a:r>
            <a:endParaRPr lang="de-DE" dirty="0"/>
          </a:p>
          <a:p>
            <a:r>
              <a:rPr lang="de-DE" dirty="0"/>
              <a:t>The </a:t>
            </a:r>
            <a:r>
              <a:rPr lang="de-DE" dirty="0" err="1"/>
              <a:t>concept</a:t>
            </a:r>
            <a:r>
              <a:rPr lang="de-DE" dirty="0"/>
              <a:t> </a:t>
            </a:r>
            <a:r>
              <a:rPr lang="de-DE" dirty="0" err="1"/>
              <a:t>is</a:t>
            </a:r>
            <a:r>
              <a:rPr lang="de-DE" dirty="0"/>
              <a:t> </a:t>
            </a:r>
            <a:r>
              <a:rPr lang="de-DE" dirty="0" err="1"/>
              <a:t>based</a:t>
            </a:r>
            <a:r>
              <a:rPr lang="de-DE" dirty="0"/>
              <a:t> on </a:t>
            </a:r>
            <a:r>
              <a:rPr lang="de-DE" dirty="0" err="1"/>
              <a:t>coordinated</a:t>
            </a:r>
            <a:r>
              <a:rPr lang="de-DE" dirty="0"/>
              <a:t> </a:t>
            </a:r>
            <a:r>
              <a:rPr lang="de-DE" dirty="0" err="1"/>
              <a:t>methods</a:t>
            </a:r>
            <a:r>
              <a:rPr lang="de-DE" dirty="0"/>
              <a:t>, </a:t>
            </a:r>
            <a:r>
              <a:rPr lang="de-DE" dirty="0" err="1"/>
              <a:t>processes</a:t>
            </a:r>
            <a:r>
              <a:rPr lang="de-DE" dirty="0"/>
              <a:t> </a:t>
            </a:r>
            <a:r>
              <a:rPr lang="de-DE" dirty="0" err="1"/>
              <a:t>and</a:t>
            </a:r>
            <a:r>
              <a:rPr lang="de-DE" dirty="0"/>
              <a:t> organisational </a:t>
            </a:r>
            <a:r>
              <a:rPr lang="de-DE" dirty="0" err="1"/>
              <a:t>structures</a:t>
            </a:r>
            <a:r>
              <a:rPr lang="de-DE" dirty="0"/>
              <a:t> </a:t>
            </a:r>
            <a:r>
              <a:rPr lang="de-DE" dirty="0" err="1"/>
              <a:t>and</a:t>
            </a:r>
            <a:r>
              <a:rPr lang="de-DE" dirty="0"/>
              <a:t> </a:t>
            </a:r>
            <a:r>
              <a:rPr lang="de-DE" dirty="0" err="1"/>
              <a:t>is</a:t>
            </a:r>
            <a:r>
              <a:rPr lang="de-DE" dirty="0"/>
              <a:t> </a:t>
            </a:r>
            <a:r>
              <a:rPr lang="de-DE" dirty="0" err="1"/>
              <a:t>implemented</a:t>
            </a:r>
            <a:r>
              <a:rPr lang="de-DE" dirty="0"/>
              <a:t> </a:t>
            </a:r>
            <a:r>
              <a:rPr lang="de-DE" dirty="0" err="1"/>
              <a:t>usind</a:t>
            </a:r>
            <a:r>
              <a:rPr lang="de-DE" dirty="0"/>
              <a:t> IT </a:t>
            </a:r>
            <a:r>
              <a:rPr lang="de-DE" dirty="0" err="1"/>
              <a:t>systems</a:t>
            </a:r>
            <a:r>
              <a:rPr lang="de-DE" dirty="0"/>
              <a:t> </a:t>
            </a:r>
            <a:r>
              <a:rPr lang="de-DE" dirty="0" err="1"/>
              <a:t>for</a:t>
            </a:r>
            <a:r>
              <a:rPr lang="de-DE" dirty="0"/>
              <a:t> </a:t>
            </a:r>
            <a:r>
              <a:rPr lang="de-DE" dirty="0" err="1"/>
              <a:t>authoring</a:t>
            </a:r>
            <a:r>
              <a:rPr lang="de-DE" dirty="0"/>
              <a:t> </a:t>
            </a:r>
            <a:r>
              <a:rPr lang="de-DE" dirty="0" err="1"/>
              <a:t>and</a:t>
            </a:r>
            <a:r>
              <a:rPr lang="de-DE" dirty="0"/>
              <a:t> </a:t>
            </a:r>
            <a:r>
              <a:rPr lang="de-DE" dirty="0" err="1"/>
              <a:t>maintenance</a:t>
            </a:r>
            <a:r>
              <a:rPr lang="de-DE" dirty="0"/>
              <a:t> </a:t>
            </a:r>
            <a:r>
              <a:rPr lang="de-DE" dirty="0" err="1"/>
              <a:t>of</a:t>
            </a:r>
            <a:r>
              <a:rPr lang="de-DE" dirty="0"/>
              <a:t> </a:t>
            </a:r>
            <a:r>
              <a:rPr lang="de-DE" dirty="0" err="1"/>
              <a:t>the</a:t>
            </a:r>
            <a:r>
              <a:rPr lang="de-DE" dirty="0"/>
              <a:t> </a:t>
            </a:r>
            <a:r>
              <a:rPr lang="de-DE" dirty="0" err="1"/>
              <a:t>data</a:t>
            </a:r>
            <a:endParaRPr lang="de-DE" dirty="0"/>
          </a:p>
          <a:p>
            <a:r>
              <a:rPr lang="de-DE" dirty="0"/>
              <a:t>The </a:t>
            </a:r>
            <a:r>
              <a:rPr lang="de-DE" dirty="0" err="1"/>
              <a:t>term</a:t>
            </a:r>
            <a:r>
              <a:rPr lang="de-DE" dirty="0"/>
              <a:t> PLM </a:t>
            </a:r>
            <a:r>
              <a:rPr lang="de-DE" dirty="0" err="1"/>
              <a:t>originates</a:t>
            </a:r>
            <a:r>
              <a:rPr lang="de-DE" dirty="0"/>
              <a:t> </a:t>
            </a:r>
            <a:r>
              <a:rPr lang="de-DE" dirty="0" err="1"/>
              <a:t>from</a:t>
            </a:r>
            <a:r>
              <a:rPr lang="de-DE" dirty="0"/>
              <a:t> </a:t>
            </a:r>
            <a:r>
              <a:rPr lang="de-DE" dirty="0" err="1"/>
              <a:t>Product</a:t>
            </a:r>
            <a:r>
              <a:rPr lang="de-DE" dirty="0"/>
              <a:t> Data Management (PDM) </a:t>
            </a:r>
            <a:r>
              <a:rPr lang="de-DE" dirty="0" err="1"/>
              <a:t>and</a:t>
            </a:r>
            <a:r>
              <a:rPr lang="de-DE" dirty="0"/>
              <a:t> EDM</a:t>
            </a:r>
          </a:p>
        </p:txBody>
      </p:sp>
      <p:sp>
        <p:nvSpPr>
          <p:cNvPr id="4" name="Textplatzhalter 3"/>
          <p:cNvSpPr>
            <a:spLocks noGrp="1"/>
          </p:cNvSpPr>
          <p:nvPr>
            <p:ph type="body" sz="half" idx="2"/>
          </p:nvPr>
        </p:nvSpPr>
        <p:spPr/>
        <p:txBody>
          <a:bodyPr/>
          <a:lstStyle/>
          <a:p>
            <a:r>
              <a:rPr lang="de-DE" dirty="0"/>
              <a:t>PLM </a:t>
            </a:r>
            <a:r>
              <a:rPr lang="de-DE" dirty="0" err="1"/>
              <a:t>according</a:t>
            </a:r>
            <a:r>
              <a:rPr lang="de-DE" dirty="0"/>
              <a:t> </a:t>
            </a:r>
            <a:r>
              <a:rPr lang="de-DE" dirty="0" err="1"/>
              <a:t>to</a:t>
            </a:r>
            <a:r>
              <a:rPr lang="de-DE" dirty="0"/>
              <a:t> Wikipedia</a:t>
            </a:r>
          </a:p>
        </p:txBody>
      </p:sp>
      <p:sp>
        <p:nvSpPr>
          <p:cNvPr id="5" name="Foliennummernplatzhalter 4"/>
          <p:cNvSpPr>
            <a:spLocks noGrp="1"/>
          </p:cNvSpPr>
          <p:nvPr>
            <p:ph type="sldNum" sz="quarter" idx="4"/>
          </p:nvPr>
        </p:nvSpPr>
        <p:spPr/>
        <p:txBody>
          <a:bodyPr/>
          <a:lstStyle/>
          <a:p>
            <a:fld id="{7F6C7586-C5FD-4D8B-9E71-236C1CF84B09}" type="slidenum">
              <a:rPr lang="de-DE" smtClean="0"/>
              <a:pPr/>
              <a:t>18</a:t>
            </a:fld>
            <a:endParaRPr lang="de-DE" dirty="0"/>
          </a:p>
        </p:txBody>
      </p:sp>
      <p:sp>
        <p:nvSpPr>
          <p:cNvPr id="7" name="Textfeld 6"/>
          <p:cNvSpPr txBox="1"/>
          <p:nvPr/>
        </p:nvSpPr>
        <p:spPr>
          <a:xfrm>
            <a:off x="3188072" y="988697"/>
            <a:ext cx="445956" cy="369332"/>
          </a:xfrm>
          <a:prstGeom prst="rect">
            <a:avLst/>
          </a:prstGeom>
          <a:solidFill>
            <a:schemeClr val="tx2"/>
          </a:solidFill>
        </p:spPr>
        <p:txBody>
          <a:bodyPr wrap="none" rtlCol="0">
            <a:spAutoFit/>
          </a:bodyPr>
          <a:lstStyle/>
          <a:p>
            <a:r>
              <a:rPr lang="de-DE" b="1" dirty="0">
                <a:solidFill>
                  <a:schemeClr val="bg1"/>
                </a:solidFill>
              </a:rPr>
              <a:t>EN</a:t>
            </a:r>
          </a:p>
        </p:txBody>
      </p:sp>
      <p:sp>
        <p:nvSpPr>
          <p:cNvPr id="8" name="Textfeld 7"/>
          <p:cNvSpPr txBox="1"/>
          <p:nvPr/>
        </p:nvSpPr>
        <p:spPr>
          <a:xfrm>
            <a:off x="3059832" y="3284984"/>
            <a:ext cx="574196" cy="369332"/>
          </a:xfrm>
          <a:prstGeom prst="rect">
            <a:avLst/>
          </a:prstGeom>
          <a:solidFill>
            <a:srgbClr val="00B050"/>
          </a:solidFill>
        </p:spPr>
        <p:txBody>
          <a:bodyPr wrap="none" rtlCol="0">
            <a:spAutoFit/>
          </a:bodyPr>
          <a:lstStyle/>
          <a:p>
            <a:r>
              <a:rPr lang="de-DE" b="1" dirty="0">
                <a:solidFill>
                  <a:schemeClr val="bg1"/>
                </a:solidFill>
              </a:rPr>
              <a:t>GER</a:t>
            </a:r>
          </a:p>
        </p:txBody>
      </p:sp>
    </p:spTree>
    <p:extLst>
      <p:ext uri="{BB962C8B-B14F-4D97-AF65-F5344CB8AC3E}">
        <p14:creationId xmlns:p14="http://schemas.microsoft.com/office/powerpoint/2010/main" xmlns="" val="2466969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PDM Basic functionality</a:t>
            </a:r>
          </a:p>
        </p:txBody>
      </p:sp>
      <p:sp>
        <p:nvSpPr>
          <p:cNvPr id="3" name="Inhaltsplatzhalter 2"/>
          <p:cNvSpPr>
            <a:spLocks noGrp="1"/>
          </p:cNvSpPr>
          <p:nvPr>
            <p:ph idx="1"/>
          </p:nvPr>
        </p:nvSpPr>
        <p:spPr/>
        <p:txBody>
          <a:bodyPr>
            <a:normAutofit fontScale="62500" lnSpcReduction="20000"/>
          </a:bodyPr>
          <a:lstStyle/>
          <a:p>
            <a:r>
              <a:rPr lang="en-US" dirty="0"/>
              <a:t>PDM - Product Data Management:</a:t>
            </a:r>
          </a:p>
          <a:p>
            <a:pPr lvl="1"/>
            <a:r>
              <a:rPr lang="en-US" dirty="0"/>
              <a:t>Historically: 2D/3D CAD Drawing Database</a:t>
            </a:r>
          </a:p>
          <a:p>
            <a:pPr lvl="1"/>
            <a:r>
              <a:rPr lang="en-US" dirty="0"/>
              <a:t>Main application area: Mechanical CAD</a:t>
            </a:r>
          </a:p>
          <a:p>
            <a:pPr lvl="1"/>
            <a:r>
              <a:rPr lang="en-US" dirty="0"/>
              <a:t>Todays extensions: ECAD, Requirements, Simulation Data, etc.</a:t>
            </a:r>
          </a:p>
          <a:p>
            <a:r>
              <a:rPr lang="en-US" dirty="0"/>
              <a:t>Typical data managed by PDM:</a:t>
            </a:r>
          </a:p>
          <a:p>
            <a:pPr lvl="1"/>
            <a:r>
              <a:rPr lang="en-US" dirty="0"/>
              <a:t>CAD models</a:t>
            </a:r>
          </a:p>
          <a:p>
            <a:pPr lvl="1"/>
            <a:r>
              <a:rPr lang="en-US" dirty="0"/>
              <a:t>Specifications (as documents)</a:t>
            </a:r>
          </a:p>
          <a:p>
            <a:pPr lvl="1"/>
            <a:r>
              <a:rPr lang="en-US" dirty="0"/>
              <a:t>Bill of Material (BOM)</a:t>
            </a:r>
          </a:p>
          <a:p>
            <a:pPr lvl="1"/>
            <a:r>
              <a:rPr lang="en-US" dirty="0"/>
              <a:t>Product structure (Assembly)</a:t>
            </a:r>
          </a:p>
          <a:p>
            <a:pPr lvl="1"/>
            <a:r>
              <a:rPr lang="en-US" dirty="0"/>
              <a:t>Digital Mock-Up (DMU)</a:t>
            </a:r>
          </a:p>
          <a:p>
            <a:pPr lvl="1"/>
            <a:r>
              <a:rPr lang="en-US" dirty="0"/>
              <a:t>…</a:t>
            </a:r>
          </a:p>
          <a:p>
            <a:r>
              <a:rPr lang="en-US" dirty="0"/>
              <a:t>Typical PDM Functionality:</a:t>
            </a:r>
          </a:p>
          <a:p>
            <a:pPr lvl="1"/>
            <a:r>
              <a:rPr lang="en-US" dirty="0"/>
              <a:t>Versioning, Variant Management</a:t>
            </a:r>
          </a:p>
          <a:p>
            <a:pPr lvl="1"/>
            <a:r>
              <a:rPr lang="en-US" dirty="0"/>
              <a:t>Configuration Management, </a:t>
            </a:r>
            <a:r>
              <a:rPr lang="en-US" dirty="0" err="1"/>
              <a:t>Baselining</a:t>
            </a:r>
            <a:endParaRPr lang="en-US" dirty="0"/>
          </a:p>
          <a:p>
            <a:pPr lvl="1"/>
            <a:r>
              <a:rPr lang="en-US" dirty="0"/>
              <a:t>Classification (abstract product structure)</a:t>
            </a:r>
          </a:p>
          <a:p>
            <a:pPr lvl="1"/>
            <a:r>
              <a:rPr lang="en-US" dirty="0"/>
              <a:t>Change control, Engineering Change Management</a:t>
            </a:r>
          </a:p>
          <a:p>
            <a:pPr lvl="1"/>
            <a:r>
              <a:rPr lang="en-US" dirty="0"/>
              <a:t>Visualization (Reporting, Structure browsing, DMU)</a:t>
            </a:r>
          </a:p>
          <a:p>
            <a:pPr lvl="1"/>
            <a:r>
              <a:rPr lang="en-US" dirty="0"/>
              <a:t>Query, Search, Data Exchange</a:t>
            </a:r>
          </a:p>
        </p:txBody>
      </p:sp>
      <p:sp>
        <p:nvSpPr>
          <p:cNvPr id="4" name="Foliennummernplatzhalter 3"/>
          <p:cNvSpPr>
            <a:spLocks noGrp="1"/>
          </p:cNvSpPr>
          <p:nvPr>
            <p:ph type="sldNum" sz="quarter" idx="4"/>
          </p:nvPr>
        </p:nvSpPr>
        <p:spPr/>
        <p:txBody>
          <a:bodyPr/>
          <a:lstStyle/>
          <a:p>
            <a:fld id="{7F6C7586-C5FD-4D8B-9E71-236C1CF84B09}" type="slidenum">
              <a:rPr lang="en-US" smtClean="0"/>
              <a:pPr/>
              <a:t>19</a:t>
            </a:fld>
            <a:endParaRPr lang="en-US" dirty="0"/>
          </a:p>
        </p:txBody>
      </p:sp>
    </p:spTree>
    <p:extLst>
      <p:ext uri="{BB962C8B-B14F-4D97-AF65-F5344CB8AC3E}">
        <p14:creationId xmlns:p14="http://schemas.microsoft.com/office/powerpoint/2010/main" xmlns="" val="4087244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Outline</a:t>
            </a:r>
          </a:p>
        </p:txBody>
      </p:sp>
      <p:sp>
        <p:nvSpPr>
          <p:cNvPr id="3" name="Inhaltsplatzhalter 2"/>
          <p:cNvSpPr>
            <a:spLocks noGrp="1"/>
          </p:cNvSpPr>
          <p:nvPr>
            <p:ph idx="1"/>
          </p:nvPr>
        </p:nvSpPr>
        <p:spPr/>
        <p:txBody>
          <a:bodyPr>
            <a:normAutofit/>
          </a:bodyPr>
          <a:lstStyle/>
          <a:p>
            <a:r>
              <a:rPr lang="en-US" sz="2400" dirty="0"/>
              <a:t>Status of the effort (including Wiki)</a:t>
            </a:r>
          </a:p>
          <a:p>
            <a:r>
              <a:rPr lang="en-US" sz="2400" dirty="0"/>
              <a:t>Effectiveness measures and driving requirements</a:t>
            </a:r>
          </a:p>
          <a:p>
            <a:r>
              <a:rPr lang="en-US" sz="2400" dirty="0"/>
              <a:t>Limitations of current SysML</a:t>
            </a:r>
          </a:p>
          <a:p>
            <a:r>
              <a:rPr lang="en-US" sz="2400" dirty="0"/>
              <a:t>Key features of PLM-MBSE concept</a:t>
            </a:r>
          </a:p>
          <a:p>
            <a:r>
              <a:rPr lang="en-US" sz="2400" dirty="0"/>
              <a:t>Service requirements (e.g. functions)</a:t>
            </a:r>
          </a:p>
          <a:p>
            <a:r>
              <a:rPr lang="en-US" sz="2400" dirty="0"/>
              <a:t>Illustration of how the concepts supports the Hybrid SUV scenario</a:t>
            </a:r>
          </a:p>
          <a:p>
            <a:r>
              <a:rPr lang="en-US" sz="2400" dirty="0"/>
              <a:t>Plans for prototypes to demonstrate feasibility</a:t>
            </a:r>
          </a:p>
          <a:p>
            <a:r>
              <a:rPr lang="en-US" sz="2400" dirty="0"/>
              <a:t>RFI </a:t>
            </a:r>
            <a:r>
              <a:rPr lang="en-US" sz="2400"/>
              <a:t>concrete questions</a:t>
            </a:r>
            <a:endParaRPr lang="en-US" sz="2400" dirty="0"/>
          </a:p>
        </p:txBody>
      </p:sp>
      <p:sp>
        <p:nvSpPr>
          <p:cNvPr id="4" name="Foliennummernplatzhalter 3"/>
          <p:cNvSpPr>
            <a:spLocks noGrp="1"/>
          </p:cNvSpPr>
          <p:nvPr>
            <p:ph type="sldNum" sz="quarter" idx="4"/>
          </p:nvPr>
        </p:nvSpPr>
        <p:spPr/>
        <p:txBody>
          <a:bodyPr/>
          <a:lstStyle/>
          <a:p>
            <a:fld id="{7F6C7586-C5FD-4D8B-9E71-236C1CF84B09}" type="slidenum">
              <a:rPr lang="en-US" smtClean="0"/>
              <a:pPr/>
              <a:t>2</a:t>
            </a:fld>
            <a:endParaRPr lang="en-US" dirty="0"/>
          </a:p>
        </p:txBody>
      </p:sp>
    </p:spTree>
    <p:extLst>
      <p:ext uri="{BB962C8B-B14F-4D97-AF65-F5344CB8AC3E}">
        <p14:creationId xmlns:p14="http://schemas.microsoft.com/office/powerpoint/2010/main" xmlns="" val="2831585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a:t>MBSE – </a:t>
            </a:r>
            <a:r>
              <a:rPr lang="de-DE" dirty="0" err="1"/>
              <a:t>where</a:t>
            </a:r>
            <a:r>
              <a:rPr lang="de-DE" dirty="0"/>
              <a:t> </a:t>
            </a:r>
            <a:r>
              <a:rPr lang="de-DE" dirty="0" err="1"/>
              <a:t>we</a:t>
            </a:r>
            <a:r>
              <a:rPr lang="de-DE" dirty="0"/>
              <a:t> </a:t>
            </a:r>
            <a:r>
              <a:rPr lang="de-DE" dirty="0" err="1"/>
              <a:t>are</a:t>
            </a:r>
            <a:endParaRPr lang="de-DE" dirty="0"/>
          </a:p>
        </p:txBody>
      </p:sp>
      <p:sp>
        <p:nvSpPr>
          <p:cNvPr id="7" name="Textplatzhalter 6"/>
          <p:cNvSpPr>
            <a:spLocks noGrp="1"/>
          </p:cNvSpPr>
          <p:nvPr>
            <p:ph type="body" idx="1"/>
          </p:nvPr>
        </p:nvSpPr>
        <p:spPr/>
        <p:txBody>
          <a:bodyPr/>
          <a:lstStyle/>
          <a:p>
            <a:endParaRPr lang="de-DE" dirty="0"/>
          </a:p>
        </p:txBody>
      </p:sp>
      <p:sp>
        <p:nvSpPr>
          <p:cNvPr id="5" name="Foliennummernplatzhalter 4"/>
          <p:cNvSpPr>
            <a:spLocks noGrp="1"/>
          </p:cNvSpPr>
          <p:nvPr>
            <p:ph type="sldNum" sz="quarter" idx="4294967295"/>
          </p:nvPr>
        </p:nvSpPr>
        <p:spPr>
          <a:xfrm>
            <a:off x="6553200" y="6245225"/>
            <a:ext cx="2133600" cy="476250"/>
          </a:xfrm>
          <a:prstGeom prst="rect">
            <a:avLst/>
          </a:prstGeom>
        </p:spPr>
        <p:txBody>
          <a:bodyPr/>
          <a:lstStyle/>
          <a:p>
            <a:pPr>
              <a:defRPr/>
            </a:pPr>
            <a:r>
              <a:rPr lang="de-DE"/>
              <a:t>Folie </a:t>
            </a:r>
            <a:fld id="{2743066C-536F-4593-BCFF-444029676756}" type="slidenum">
              <a:rPr lang="de-DE" smtClean="0"/>
              <a:pPr>
                <a:defRPr/>
              </a:pPr>
              <a:t>20</a:t>
            </a:fld>
            <a:endParaRPr lang="de-DE"/>
          </a:p>
        </p:txBody>
      </p:sp>
    </p:spTree>
    <p:extLst>
      <p:ext uri="{BB962C8B-B14F-4D97-AF65-F5344CB8AC3E}">
        <p14:creationId xmlns:p14="http://schemas.microsoft.com/office/powerpoint/2010/main" xmlns="" val="2377852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MBSE – where we are</a:t>
            </a:r>
          </a:p>
        </p:txBody>
      </p:sp>
      <p:sp>
        <p:nvSpPr>
          <p:cNvPr id="3" name="Inhaltsplatzhalter 2"/>
          <p:cNvSpPr>
            <a:spLocks noGrp="1"/>
          </p:cNvSpPr>
          <p:nvPr>
            <p:ph idx="1"/>
          </p:nvPr>
        </p:nvSpPr>
        <p:spPr/>
        <p:txBody>
          <a:bodyPr>
            <a:normAutofit fontScale="62500" lnSpcReduction="20000"/>
          </a:bodyPr>
          <a:lstStyle/>
          <a:p>
            <a:r>
              <a:rPr lang="en-US" dirty="0"/>
              <a:t>INCOSE MBSE Definition</a:t>
            </a:r>
          </a:p>
          <a:p>
            <a:pPr lvl="1"/>
            <a:r>
              <a:rPr lang="en-US" dirty="0"/>
              <a:t>“Model-based systems engineering (MBSE) is the formalized application of modeling to support system requirements, design, analysis, verification and validation activities beginning in the conceptual design phase and continuing throughout development and later life cycle phases.” INCOSE SE Vision 2020 (INCOSE-TP-2004-004-02), Sept 2007</a:t>
            </a:r>
          </a:p>
          <a:p>
            <a:r>
              <a:rPr lang="en-US" dirty="0"/>
              <a:t>Systems modeling evolved:</a:t>
            </a:r>
          </a:p>
          <a:p>
            <a:pPr lvl="1"/>
            <a:r>
              <a:rPr lang="en-US" dirty="0" err="1"/>
              <a:t>SysML</a:t>
            </a:r>
            <a:endParaRPr lang="en-US" dirty="0"/>
          </a:p>
          <a:p>
            <a:pPr lvl="1"/>
            <a:r>
              <a:rPr lang="en-US" dirty="0" err="1"/>
              <a:t>Modelica</a:t>
            </a:r>
            <a:endParaRPr lang="en-US" dirty="0"/>
          </a:p>
          <a:p>
            <a:pPr lvl="1"/>
            <a:r>
              <a:rPr lang="en-US" dirty="0"/>
              <a:t>…</a:t>
            </a:r>
          </a:p>
          <a:p>
            <a:r>
              <a:rPr lang="en-US" dirty="0"/>
              <a:t>SE Vision 2020 (excerpt):</a:t>
            </a:r>
          </a:p>
          <a:p>
            <a:pPr lvl="1"/>
            <a:r>
              <a:rPr lang="en-US" dirty="0"/>
              <a:t>Extensive reuse of model libraries, taxonomies and design patterns </a:t>
            </a:r>
          </a:p>
          <a:p>
            <a:pPr lvl="1"/>
            <a:r>
              <a:rPr lang="en-US" dirty="0"/>
              <a:t>Standards that support integration and management across a distributed model repository </a:t>
            </a:r>
          </a:p>
          <a:p>
            <a:pPr lvl="1"/>
            <a:r>
              <a:rPr lang="en-US" dirty="0"/>
              <a:t>Highly reliable and secure data exchange via published interfaces </a:t>
            </a:r>
          </a:p>
          <a:p>
            <a:pPr lvl="1"/>
            <a:endParaRPr lang="en-US" dirty="0"/>
          </a:p>
        </p:txBody>
      </p:sp>
      <p:sp>
        <p:nvSpPr>
          <p:cNvPr id="4" name="Foliennummernplatzhalter 3"/>
          <p:cNvSpPr>
            <a:spLocks noGrp="1"/>
          </p:cNvSpPr>
          <p:nvPr>
            <p:ph type="sldNum" sz="quarter" idx="4"/>
          </p:nvPr>
        </p:nvSpPr>
        <p:spPr/>
        <p:txBody>
          <a:bodyPr/>
          <a:lstStyle/>
          <a:p>
            <a:fld id="{7F6C7586-C5FD-4D8B-9E71-236C1CF84B09}" type="slidenum">
              <a:rPr lang="en-US" smtClean="0"/>
              <a:pPr/>
              <a:t>21</a:t>
            </a:fld>
            <a:endParaRPr lang="en-US" dirty="0"/>
          </a:p>
        </p:txBody>
      </p:sp>
    </p:spTree>
    <p:extLst>
      <p:ext uri="{BB962C8B-B14F-4D97-AF65-F5344CB8AC3E}">
        <p14:creationId xmlns:p14="http://schemas.microsoft.com/office/powerpoint/2010/main" xmlns="" val="15595646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MBSE – PLM </a:t>
            </a:r>
            <a:r>
              <a:rPr lang="de-DE" dirty="0" err="1"/>
              <a:t>integration</a:t>
            </a:r>
            <a:r>
              <a:rPr lang="de-DE" dirty="0"/>
              <a:t>, </a:t>
            </a:r>
            <a:r>
              <a:rPr lang="de-DE" dirty="0" err="1"/>
              <a:t>further</a:t>
            </a:r>
            <a:r>
              <a:rPr lang="de-DE" dirty="0"/>
              <a:t> </a:t>
            </a:r>
            <a:r>
              <a:rPr lang="de-DE" dirty="0" err="1"/>
              <a:t>aspects</a:t>
            </a:r>
            <a:endParaRPr lang="de-DE" dirty="0"/>
          </a:p>
        </p:txBody>
      </p:sp>
      <p:sp>
        <p:nvSpPr>
          <p:cNvPr id="3" name="Inhaltsplatzhalter 2"/>
          <p:cNvSpPr>
            <a:spLocks noGrp="1"/>
          </p:cNvSpPr>
          <p:nvPr>
            <p:ph idx="1"/>
          </p:nvPr>
        </p:nvSpPr>
        <p:spPr/>
        <p:txBody>
          <a:bodyPr>
            <a:normAutofit/>
          </a:bodyPr>
          <a:lstStyle/>
          <a:p>
            <a:r>
              <a:rPr lang="de-DE" sz="2400" dirty="0"/>
              <a:t>Handle large </a:t>
            </a:r>
            <a:r>
              <a:rPr lang="de-DE" sz="2400" dirty="0" err="1"/>
              <a:t>sets</a:t>
            </a:r>
            <a:r>
              <a:rPr lang="de-DE" sz="2400" dirty="0"/>
              <a:t> </a:t>
            </a:r>
            <a:r>
              <a:rPr lang="de-DE" sz="2400" dirty="0" err="1"/>
              <a:t>of</a:t>
            </a:r>
            <a:r>
              <a:rPr lang="de-DE" sz="2400" dirty="0"/>
              <a:t> </a:t>
            </a:r>
            <a:r>
              <a:rPr lang="de-DE" sz="2400" dirty="0" err="1"/>
              <a:t>structured</a:t>
            </a:r>
            <a:r>
              <a:rPr lang="de-DE" sz="2400" dirty="0"/>
              <a:t> </a:t>
            </a:r>
            <a:r>
              <a:rPr lang="de-DE" sz="2400" dirty="0" err="1"/>
              <a:t>requirements</a:t>
            </a:r>
            <a:endParaRPr lang="de-DE" sz="2400" dirty="0"/>
          </a:p>
          <a:p>
            <a:r>
              <a:rPr lang="de-DE" sz="2400" dirty="0"/>
              <a:t>Support </a:t>
            </a:r>
            <a:r>
              <a:rPr lang="de-DE" sz="2400" dirty="0" err="1"/>
              <a:t>for</a:t>
            </a:r>
            <a:r>
              <a:rPr lang="de-DE" sz="2400" dirty="0"/>
              <a:t> </a:t>
            </a:r>
            <a:r>
              <a:rPr lang="de-DE" sz="2400" dirty="0" err="1"/>
              <a:t>Functional</a:t>
            </a:r>
            <a:r>
              <a:rPr lang="de-DE" sz="2400" dirty="0"/>
              <a:t> Mock-</a:t>
            </a:r>
            <a:r>
              <a:rPr lang="de-DE" sz="2400" dirty="0" err="1"/>
              <a:t>Ups</a:t>
            </a:r>
            <a:endParaRPr lang="de-DE" sz="2400" dirty="0"/>
          </a:p>
          <a:p>
            <a:r>
              <a:rPr lang="de-DE" sz="2400" dirty="0" err="1"/>
              <a:t>Use</a:t>
            </a:r>
            <a:r>
              <a:rPr lang="de-DE" sz="2400" dirty="0"/>
              <a:t> </a:t>
            </a:r>
            <a:r>
              <a:rPr lang="de-DE" sz="2400" dirty="0" err="1"/>
              <a:t>cases</a:t>
            </a:r>
            <a:r>
              <a:rPr lang="de-DE" sz="2400" dirty="0"/>
              <a:t> </a:t>
            </a:r>
            <a:r>
              <a:rPr lang="de-DE" sz="2400" dirty="0" err="1"/>
              <a:t>for</a:t>
            </a:r>
            <a:r>
              <a:rPr lang="de-DE" sz="2400" dirty="0"/>
              <a:t> MBSE-PLM </a:t>
            </a:r>
            <a:r>
              <a:rPr lang="de-DE" sz="2400" dirty="0" err="1"/>
              <a:t>integration</a:t>
            </a:r>
            <a:endParaRPr lang="de-DE" sz="2400" dirty="0"/>
          </a:p>
          <a:p>
            <a:r>
              <a:rPr lang="de-DE" sz="2400" dirty="0" err="1"/>
              <a:t>Role</a:t>
            </a:r>
            <a:r>
              <a:rPr lang="de-DE" sz="2400" dirty="0"/>
              <a:t> </a:t>
            </a:r>
            <a:r>
              <a:rPr lang="de-DE" sz="2400" dirty="0" err="1"/>
              <a:t>of</a:t>
            </a:r>
            <a:r>
              <a:rPr lang="de-DE" sz="2400" dirty="0"/>
              <a:t> ALM (</a:t>
            </a:r>
            <a:r>
              <a:rPr lang="de-DE" sz="2400" dirty="0" err="1"/>
              <a:t>Application</a:t>
            </a:r>
            <a:r>
              <a:rPr lang="de-DE" sz="2400" dirty="0"/>
              <a:t> </a:t>
            </a:r>
            <a:r>
              <a:rPr lang="de-DE" sz="2400" dirty="0" err="1"/>
              <a:t>Lifecycle</a:t>
            </a:r>
            <a:r>
              <a:rPr lang="de-DE" sz="2400" dirty="0"/>
              <a:t> </a:t>
            </a:r>
            <a:r>
              <a:rPr lang="de-DE" sz="2400" dirty="0" err="1"/>
              <a:t>Managament</a:t>
            </a:r>
            <a:r>
              <a:rPr lang="de-DE" sz="2400" dirty="0"/>
              <a:t>)</a:t>
            </a:r>
          </a:p>
          <a:p>
            <a:r>
              <a:rPr lang="de-DE" sz="2400" dirty="0" err="1"/>
              <a:t>Role</a:t>
            </a:r>
            <a:r>
              <a:rPr lang="de-DE" sz="2400" dirty="0"/>
              <a:t> </a:t>
            </a:r>
            <a:r>
              <a:rPr lang="de-DE" sz="2400" dirty="0" err="1"/>
              <a:t>of</a:t>
            </a:r>
            <a:r>
              <a:rPr lang="de-DE" sz="2400" dirty="0"/>
              <a:t> OSLC</a:t>
            </a:r>
          </a:p>
          <a:p>
            <a:pPr lvl="1"/>
            <a:r>
              <a:rPr lang="de-DE" sz="2000" dirty="0"/>
              <a:t>Model Management </a:t>
            </a:r>
            <a:r>
              <a:rPr lang="de-DE" sz="2000" dirty="0" err="1"/>
              <a:t>working</a:t>
            </a:r>
            <a:r>
              <a:rPr lang="de-DE" sz="2000" dirty="0"/>
              <a:t> </a:t>
            </a:r>
            <a:r>
              <a:rPr lang="de-DE" sz="2000" dirty="0" err="1"/>
              <a:t>group</a:t>
            </a:r>
            <a:endParaRPr lang="de-DE" sz="2000" dirty="0"/>
          </a:p>
          <a:p>
            <a:r>
              <a:rPr lang="de-DE" sz="2400" dirty="0"/>
              <a:t>SE-</a:t>
            </a:r>
            <a:r>
              <a:rPr lang="de-DE" sz="2400" dirty="0" err="1"/>
              <a:t>Authoring</a:t>
            </a:r>
            <a:r>
              <a:rPr lang="de-DE" sz="2400" dirty="0"/>
              <a:t> </a:t>
            </a:r>
            <a:r>
              <a:rPr lang="de-DE" sz="2400" dirty="0" err="1"/>
              <a:t>tools</a:t>
            </a:r>
            <a:r>
              <a:rPr lang="de-DE" sz="2400" dirty="0"/>
              <a:t> (e.g. </a:t>
            </a:r>
            <a:r>
              <a:rPr lang="de-DE" sz="2400" dirty="0" err="1"/>
              <a:t>SysML</a:t>
            </a:r>
            <a:r>
              <a:rPr lang="de-DE" sz="2400" dirty="0"/>
              <a:t>) </a:t>
            </a:r>
            <a:r>
              <a:rPr lang="de-DE" sz="2400" dirty="0" err="1"/>
              <a:t>be</a:t>
            </a:r>
            <a:r>
              <a:rPr lang="de-DE" sz="2400" dirty="0"/>
              <a:t> </a:t>
            </a:r>
            <a:r>
              <a:rPr lang="de-DE" sz="2400" dirty="0" err="1"/>
              <a:t>used</a:t>
            </a:r>
            <a:r>
              <a:rPr lang="de-DE" sz="2400" dirty="0"/>
              <a:t> </a:t>
            </a:r>
            <a:r>
              <a:rPr lang="de-DE" sz="2400" dirty="0" err="1"/>
              <a:t>as</a:t>
            </a:r>
            <a:r>
              <a:rPr lang="de-DE" sz="2400" dirty="0"/>
              <a:t> PLM </a:t>
            </a:r>
            <a:r>
              <a:rPr lang="de-DE" sz="2400" dirty="0" err="1"/>
              <a:t>configurator</a:t>
            </a:r>
            <a:r>
              <a:rPr lang="de-DE" sz="2400" dirty="0"/>
              <a:t>?</a:t>
            </a:r>
          </a:p>
          <a:p>
            <a:endParaRPr lang="de-DE" sz="2400" dirty="0"/>
          </a:p>
          <a:p>
            <a:endParaRPr lang="de-DE" sz="2400" dirty="0"/>
          </a:p>
        </p:txBody>
      </p:sp>
      <p:sp>
        <p:nvSpPr>
          <p:cNvPr id="4" name="Textplatzhalter 3"/>
          <p:cNvSpPr>
            <a:spLocks noGrp="1"/>
          </p:cNvSpPr>
          <p:nvPr>
            <p:ph type="body" sz="half" idx="2"/>
          </p:nvPr>
        </p:nvSpPr>
        <p:spPr/>
        <p:txBody>
          <a:bodyPr>
            <a:normAutofit/>
          </a:bodyPr>
          <a:lstStyle/>
          <a:p>
            <a:r>
              <a:rPr lang="de-DE" sz="2000" b="1" dirty="0" err="1"/>
              <a:t>Thoughts</a:t>
            </a:r>
            <a:r>
              <a:rPr lang="de-DE" sz="2000" b="1" dirty="0"/>
              <a:t> </a:t>
            </a:r>
            <a:r>
              <a:rPr lang="de-DE" sz="2000" b="1" dirty="0" err="1"/>
              <a:t>about</a:t>
            </a:r>
            <a:r>
              <a:rPr lang="de-DE" sz="2000" b="1" dirty="0"/>
              <a:t> MBSE-PLM </a:t>
            </a:r>
            <a:r>
              <a:rPr lang="de-DE" sz="2000" b="1" dirty="0" err="1"/>
              <a:t>integration</a:t>
            </a:r>
            <a:endParaRPr lang="de-DE" sz="2000" b="1" dirty="0"/>
          </a:p>
        </p:txBody>
      </p:sp>
      <p:sp>
        <p:nvSpPr>
          <p:cNvPr id="5" name="Foliennummernplatzhalter 4"/>
          <p:cNvSpPr>
            <a:spLocks noGrp="1"/>
          </p:cNvSpPr>
          <p:nvPr>
            <p:ph type="sldNum" sz="quarter" idx="4"/>
          </p:nvPr>
        </p:nvSpPr>
        <p:spPr/>
        <p:txBody>
          <a:bodyPr/>
          <a:lstStyle/>
          <a:p>
            <a:fld id="{7F6C7586-C5FD-4D8B-9E71-236C1CF84B09}" type="slidenum">
              <a:rPr lang="de-DE" smtClean="0"/>
              <a:pPr/>
              <a:t>22</a:t>
            </a:fld>
            <a:endParaRPr lang="de-DE" dirty="0"/>
          </a:p>
        </p:txBody>
      </p:sp>
    </p:spTree>
    <p:extLst>
      <p:ext uri="{BB962C8B-B14F-4D97-AF65-F5344CB8AC3E}">
        <p14:creationId xmlns:p14="http://schemas.microsoft.com/office/powerpoint/2010/main" xmlns="" val="837542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Status of the effort (including Wiki)</a:t>
            </a:r>
          </a:p>
        </p:txBody>
      </p:sp>
      <p:sp>
        <p:nvSpPr>
          <p:cNvPr id="3" name="Inhaltsplatzhalter 2"/>
          <p:cNvSpPr>
            <a:spLocks noGrp="1"/>
          </p:cNvSpPr>
          <p:nvPr>
            <p:ph idx="1"/>
          </p:nvPr>
        </p:nvSpPr>
        <p:spPr/>
        <p:txBody>
          <a:bodyPr>
            <a:normAutofit fontScale="85000" lnSpcReduction="10000"/>
          </a:bodyPr>
          <a:lstStyle/>
          <a:p>
            <a:r>
              <a:rPr lang="en-US" dirty="0"/>
              <a:t>Status:</a:t>
            </a:r>
          </a:p>
          <a:p>
            <a:pPr lvl="1"/>
            <a:r>
              <a:rPr lang="en-US" dirty="0"/>
              <a:t>Work on PLM-MBSE integration RFI in progress</a:t>
            </a:r>
          </a:p>
          <a:p>
            <a:pPr lvl="1"/>
            <a:r>
              <a:rPr lang="en-US" dirty="0"/>
              <a:t>Main work is going in GfSE/INCOSE WG PLM4MBSE</a:t>
            </a:r>
          </a:p>
          <a:p>
            <a:pPr lvl="1"/>
            <a:r>
              <a:rPr lang="en-US" dirty="0"/>
              <a:t>Outcome: Position paper „10 theses about MBSE and PLM“ (see: model management wiki)</a:t>
            </a:r>
          </a:p>
          <a:p>
            <a:pPr lvl="1"/>
            <a:r>
              <a:rPr lang="en-US" dirty="0"/>
              <a:t>Current work: started discussion about model configuration items at GfSE workshop in Hannover (Feb. 2016)</a:t>
            </a:r>
          </a:p>
          <a:p>
            <a:r>
              <a:rPr lang="en-US" dirty="0"/>
              <a:t>Wiki:</a:t>
            </a:r>
          </a:p>
          <a:p>
            <a:pPr lvl="1"/>
            <a:r>
              <a:rPr lang="en-US" dirty="0"/>
              <a:t>Not yet established own wiki</a:t>
            </a:r>
          </a:p>
          <a:p>
            <a:pPr lvl="1"/>
            <a:r>
              <a:rPr lang="en-US" dirty="0"/>
              <a:t>Need to coordinate between SE interoperability and MLM WG</a:t>
            </a:r>
          </a:p>
          <a:p>
            <a:pPr lvl="1"/>
            <a:r>
              <a:rPr lang="en-US" dirty="0"/>
              <a:t>Meanwhile check </a:t>
            </a:r>
            <a:r>
              <a:rPr lang="en-US" dirty="0" err="1"/>
              <a:t>ManTIS</a:t>
            </a:r>
            <a:r>
              <a:rPr lang="en-US" dirty="0"/>
              <a:t>‘ website and wiki</a:t>
            </a:r>
          </a:p>
          <a:p>
            <a:pPr lvl="1"/>
            <a:endParaRPr lang="en-US" dirty="0"/>
          </a:p>
        </p:txBody>
      </p:sp>
      <p:sp>
        <p:nvSpPr>
          <p:cNvPr id="4" name="Foliennummernplatzhalter 3"/>
          <p:cNvSpPr>
            <a:spLocks noGrp="1"/>
          </p:cNvSpPr>
          <p:nvPr>
            <p:ph type="sldNum" sz="quarter" idx="4"/>
          </p:nvPr>
        </p:nvSpPr>
        <p:spPr/>
        <p:txBody>
          <a:bodyPr/>
          <a:lstStyle/>
          <a:p>
            <a:fld id="{7F6C7586-C5FD-4D8B-9E71-236C1CF84B09}" type="slidenum">
              <a:rPr lang="en-US" smtClean="0"/>
              <a:pPr/>
              <a:t>3</a:t>
            </a:fld>
            <a:endParaRPr lang="en-US" dirty="0"/>
          </a:p>
        </p:txBody>
      </p:sp>
    </p:spTree>
    <p:extLst>
      <p:ext uri="{BB962C8B-B14F-4D97-AF65-F5344CB8AC3E}">
        <p14:creationId xmlns:p14="http://schemas.microsoft.com/office/powerpoint/2010/main" xmlns="" val="1396018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Effectiveness measures and driving requirements</a:t>
            </a:r>
          </a:p>
        </p:txBody>
      </p:sp>
      <p:sp>
        <p:nvSpPr>
          <p:cNvPr id="3" name="Inhaltsplatzhalter 2"/>
          <p:cNvSpPr>
            <a:spLocks noGrp="1"/>
          </p:cNvSpPr>
          <p:nvPr>
            <p:ph idx="1"/>
          </p:nvPr>
        </p:nvSpPr>
        <p:spPr/>
        <p:txBody>
          <a:bodyPr>
            <a:noAutofit/>
          </a:bodyPr>
          <a:lstStyle/>
          <a:p>
            <a:r>
              <a:rPr lang="en-US" sz="2400" dirty="0"/>
              <a:t>Addressed requirements:</a:t>
            </a:r>
          </a:p>
          <a:p>
            <a:pPr lvl="1"/>
            <a:r>
              <a:rPr lang="en-US" sz="2000" dirty="0"/>
              <a:t>5. The next-generation modeling language and tools must support MBSE in the broader context of Model-Based Engineering (MBE), where the models and tools are fully integrated across discipline-specific engineering tools…</a:t>
            </a:r>
          </a:p>
          <a:p>
            <a:pPr lvl="1"/>
            <a:r>
              <a:rPr lang="en-US" sz="2000" dirty="0"/>
              <a:t>6. The next-generation modeling language must provide a standard application programming interface (API) to provide dynamic access to the model, while providing appropriate access controls…</a:t>
            </a:r>
          </a:p>
          <a:p>
            <a:pPr lvl="1"/>
            <a:r>
              <a:rPr lang="en-US" sz="2000" dirty="0"/>
              <a:t>7. The next-generation modeling language must be capable of being managed in a heterogeneous and distributed modeling environment. </a:t>
            </a:r>
          </a:p>
          <a:p>
            <a:pPr lvl="1"/>
            <a:endParaRPr lang="en-US" sz="2000" dirty="0"/>
          </a:p>
          <a:p>
            <a:pPr lvl="1"/>
            <a:endParaRPr lang="en-US" sz="2000" dirty="0"/>
          </a:p>
          <a:p>
            <a:pPr lvl="1"/>
            <a:endParaRPr lang="en-US" sz="2000" dirty="0"/>
          </a:p>
        </p:txBody>
      </p:sp>
      <p:sp>
        <p:nvSpPr>
          <p:cNvPr id="4" name="Foliennummernplatzhalter 3"/>
          <p:cNvSpPr>
            <a:spLocks noGrp="1"/>
          </p:cNvSpPr>
          <p:nvPr>
            <p:ph type="sldNum" sz="quarter" idx="4"/>
          </p:nvPr>
        </p:nvSpPr>
        <p:spPr/>
        <p:txBody>
          <a:bodyPr/>
          <a:lstStyle/>
          <a:p>
            <a:fld id="{7F6C7586-C5FD-4D8B-9E71-236C1CF84B09}" type="slidenum">
              <a:rPr lang="en-US" smtClean="0"/>
              <a:pPr/>
              <a:t>4</a:t>
            </a:fld>
            <a:endParaRPr lang="en-US" dirty="0"/>
          </a:p>
        </p:txBody>
      </p:sp>
    </p:spTree>
    <p:extLst>
      <p:ext uri="{BB962C8B-B14F-4D97-AF65-F5344CB8AC3E}">
        <p14:creationId xmlns:p14="http://schemas.microsoft.com/office/powerpoint/2010/main" xmlns="" val="3833928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Current SysML / MBSE limitations</a:t>
            </a:r>
          </a:p>
        </p:txBody>
      </p:sp>
      <p:sp>
        <p:nvSpPr>
          <p:cNvPr id="6" name="Inhaltsplatzhalter 5"/>
          <p:cNvSpPr>
            <a:spLocks noGrp="1"/>
          </p:cNvSpPr>
          <p:nvPr>
            <p:ph idx="1"/>
          </p:nvPr>
        </p:nvSpPr>
        <p:spPr/>
        <p:txBody>
          <a:bodyPr>
            <a:normAutofit fontScale="85000" lnSpcReduction="20000"/>
          </a:bodyPr>
          <a:lstStyle/>
          <a:p>
            <a:pPr marL="0" indent="0">
              <a:buNone/>
            </a:pPr>
            <a:r>
              <a:rPr lang="en-US" sz="2400" dirty="0"/>
              <a:t>See also: PLM-MBSE interop RFI</a:t>
            </a:r>
          </a:p>
          <a:p>
            <a:r>
              <a:rPr lang="en-US" sz="2400" dirty="0"/>
              <a:t>SysML tools lack integration with other engineering tools and requirements management systems</a:t>
            </a:r>
          </a:p>
          <a:p>
            <a:pPr lvl="1"/>
            <a:r>
              <a:rPr lang="en-US" sz="2000" dirty="0"/>
              <a:t>Lack of standardized interfaces</a:t>
            </a:r>
          </a:p>
          <a:p>
            <a:pPr lvl="1"/>
            <a:r>
              <a:rPr lang="en-US" sz="2000" dirty="0"/>
              <a:t>Immaturity of model exchange</a:t>
            </a:r>
          </a:p>
          <a:p>
            <a:pPr lvl="1"/>
            <a:r>
              <a:rPr lang="en-US" sz="2000" dirty="0"/>
              <a:t>Problems handling large sets of structured requirement</a:t>
            </a:r>
          </a:p>
          <a:p>
            <a:r>
              <a:rPr lang="en-US" sz="2400" dirty="0"/>
              <a:t>Lack of representation of artefacts from important disciplines:</a:t>
            </a:r>
          </a:p>
          <a:p>
            <a:pPr lvl="1"/>
            <a:r>
              <a:rPr lang="en-US" sz="2000" dirty="0"/>
              <a:t>Mechanical CAD, Geometry</a:t>
            </a:r>
          </a:p>
          <a:p>
            <a:pPr lvl="1"/>
            <a:r>
              <a:rPr lang="en-US" sz="2000" dirty="0"/>
              <a:t>Electrics, Electronics (ECAD)</a:t>
            </a:r>
          </a:p>
          <a:p>
            <a:r>
              <a:rPr lang="en-US" sz="2400" dirty="0"/>
              <a:t>Insufficient support for the re-use for system models</a:t>
            </a:r>
          </a:p>
          <a:p>
            <a:r>
              <a:rPr lang="en-US" sz="2400" dirty="0"/>
              <a:t>No encapsulation of SysML models</a:t>
            </a:r>
          </a:p>
          <a:p>
            <a:pPr lvl="1"/>
            <a:r>
              <a:rPr lang="en-US" sz="2000" dirty="0"/>
              <a:t>To support model assemblies like in 3D CAD</a:t>
            </a:r>
          </a:p>
          <a:p>
            <a:pPr lvl="1"/>
            <a:r>
              <a:rPr lang="en-US" sz="2000" dirty="0"/>
              <a:t>To build model libraries</a:t>
            </a:r>
          </a:p>
          <a:p>
            <a:pPr lvl="1"/>
            <a:r>
              <a:rPr lang="en-US" sz="2000" dirty="0"/>
              <a:t>To exchange model patterns</a:t>
            </a:r>
          </a:p>
          <a:p>
            <a:r>
              <a:rPr lang="en-US" sz="2400" dirty="0"/>
              <a:t>Lack of variant-, configuration, and change management</a:t>
            </a:r>
          </a:p>
          <a:p>
            <a:r>
              <a:rPr lang="en-US" sz="2400" dirty="0"/>
              <a:t>Lack of information traceability throughout the whole lifecycle, including maintenance, disposal</a:t>
            </a:r>
          </a:p>
        </p:txBody>
      </p:sp>
      <p:sp>
        <p:nvSpPr>
          <p:cNvPr id="5" name="Foliennummernplatzhalter 4"/>
          <p:cNvSpPr>
            <a:spLocks noGrp="1"/>
          </p:cNvSpPr>
          <p:nvPr>
            <p:ph type="sldNum" sz="quarter" idx="4"/>
          </p:nvPr>
        </p:nvSpPr>
        <p:spPr/>
        <p:txBody>
          <a:bodyPr/>
          <a:lstStyle/>
          <a:p>
            <a:fld id="{7F6C7586-C5FD-4D8B-9E71-236C1CF84B09}" type="slidenum">
              <a:rPr lang="en-US" smtClean="0"/>
              <a:pPr/>
              <a:t>5</a:t>
            </a:fld>
            <a:endParaRPr lang="en-US" dirty="0"/>
          </a:p>
        </p:txBody>
      </p:sp>
    </p:spTree>
    <p:extLst>
      <p:ext uri="{BB962C8B-B14F-4D97-AF65-F5344CB8AC3E}">
        <p14:creationId xmlns:p14="http://schemas.microsoft.com/office/powerpoint/2010/main" xmlns="" val="3965141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Current PLM / PDM limitations</a:t>
            </a:r>
          </a:p>
        </p:txBody>
      </p:sp>
      <p:sp>
        <p:nvSpPr>
          <p:cNvPr id="3" name="Inhaltsplatzhalter 2"/>
          <p:cNvSpPr>
            <a:spLocks noGrp="1"/>
          </p:cNvSpPr>
          <p:nvPr>
            <p:ph idx="1"/>
          </p:nvPr>
        </p:nvSpPr>
        <p:spPr/>
        <p:txBody>
          <a:bodyPr>
            <a:normAutofit/>
          </a:bodyPr>
          <a:lstStyle/>
          <a:p>
            <a:pPr marL="0" indent="0">
              <a:buNone/>
            </a:pPr>
            <a:r>
              <a:rPr lang="en-US" sz="2000" dirty="0"/>
              <a:t>See also: PLM-MBSE interop RFI</a:t>
            </a:r>
          </a:p>
          <a:p>
            <a:r>
              <a:rPr lang="en-US" sz="2000" dirty="0"/>
              <a:t>Lack of system-level representation of products, rather supports only document-centric representations</a:t>
            </a:r>
          </a:p>
          <a:p>
            <a:r>
              <a:rPr lang="en-US" sz="2000" dirty="0"/>
              <a:t>No support for rich semantic modeling of interdisciplinary information</a:t>
            </a:r>
          </a:p>
          <a:p>
            <a:r>
              <a:rPr lang="en-US" sz="2000" dirty="0"/>
              <a:t>Lack of representation of behavioral system information</a:t>
            </a:r>
          </a:p>
          <a:p>
            <a:r>
              <a:rPr lang="en-US" sz="2000" dirty="0"/>
              <a:t>Lack of modeling for requirements engineering</a:t>
            </a:r>
          </a:p>
          <a:p>
            <a:r>
              <a:rPr lang="en-US" sz="2000" dirty="0"/>
              <a:t>Lack of highly granular traceability information</a:t>
            </a:r>
          </a:p>
          <a:p>
            <a:pPr marL="0" indent="0">
              <a:buNone/>
            </a:pPr>
            <a:endParaRPr lang="en-US" sz="2000" dirty="0"/>
          </a:p>
        </p:txBody>
      </p:sp>
      <p:sp>
        <p:nvSpPr>
          <p:cNvPr id="5" name="Foliennummernplatzhalter 4"/>
          <p:cNvSpPr>
            <a:spLocks noGrp="1"/>
          </p:cNvSpPr>
          <p:nvPr>
            <p:ph type="sldNum" sz="quarter" idx="4"/>
          </p:nvPr>
        </p:nvSpPr>
        <p:spPr/>
        <p:txBody>
          <a:bodyPr/>
          <a:lstStyle/>
          <a:p>
            <a:fld id="{7F6C7586-C5FD-4D8B-9E71-236C1CF84B09}" type="slidenum">
              <a:rPr lang="en-US" smtClean="0"/>
              <a:pPr/>
              <a:t>6</a:t>
            </a:fld>
            <a:endParaRPr lang="en-US" dirty="0"/>
          </a:p>
        </p:txBody>
      </p:sp>
    </p:spTree>
    <p:extLst>
      <p:ext uri="{BB962C8B-B14F-4D97-AF65-F5344CB8AC3E}">
        <p14:creationId xmlns:p14="http://schemas.microsoft.com/office/powerpoint/2010/main" xmlns="" val="3139073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Key features of PLM-MBSE integration concept</a:t>
            </a:r>
          </a:p>
        </p:txBody>
      </p:sp>
      <p:sp>
        <p:nvSpPr>
          <p:cNvPr id="3" name="Inhaltsplatzhalter 2"/>
          <p:cNvSpPr>
            <a:spLocks noGrp="1"/>
          </p:cNvSpPr>
          <p:nvPr>
            <p:ph idx="1"/>
          </p:nvPr>
        </p:nvSpPr>
        <p:spPr/>
        <p:txBody>
          <a:bodyPr>
            <a:normAutofit fontScale="92500" lnSpcReduction="10000"/>
          </a:bodyPr>
          <a:lstStyle/>
          <a:p>
            <a:r>
              <a:rPr lang="en-US" sz="2400" dirty="0"/>
              <a:t>Establish the concept of a System Model to become „central (single) source of truth“</a:t>
            </a:r>
          </a:p>
          <a:p>
            <a:r>
              <a:rPr lang="en-US" sz="2400" dirty="0"/>
              <a:t>Extend usefulness of System Models throughout a products lifecycle</a:t>
            </a:r>
          </a:p>
          <a:p>
            <a:r>
              <a:rPr lang="en-US" sz="2400" dirty="0"/>
              <a:t>Enable MBSE to become an integral part of “traditional” product development process</a:t>
            </a:r>
          </a:p>
          <a:p>
            <a:r>
              <a:rPr lang="en-US" sz="2400" dirty="0"/>
              <a:t>Systems Modeling targeting product architecture</a:t>
            </a:r>
          </a:p>
          <a:p>
            <a:pPr lvl="1"/>
            <a:r>
              <a:rPr lang="en-US" sz="2000" dirty="0"/>
              <a:t>Capture stakeholder requirements</a:t>
            </a:r>
          </a:p>
          <a:p>
            <a:pPr lvl="1"/>
            <a:r>
              <a:rPr lang="en-US" sz="2000" dirty="0"/>
              <a:t>Discipline independent abstraction</a:t>
            </a:r>
          </a:p>
          <a:p>
            <a:pPr lvl="1"/>
            <a:r>
              <a:rPr lang="en-US" sz="2000" dirty="0"/>
              <a:t>E.g. FAS method</a:t>
            </a:r>
          </a:p>
          <a:p>
            <a:r>
              <a:rPr lang="en-US" sz="2400" dirty="0"/>
              <a:t>Systems modeling to integrate discipline specific modeling</a:t>
            </a:r>
          </a:p>
          <a:p>
            <a:pPr lvl="1"/>
            <a:r>
              <a:rPr lang="en-US" sz="2000" dirty="0"/>
              <a:t>Capture system level requirements</a:t>
            </a:r>
          </a:p>
          <a:p>
            <a:pPr lvl="1"/>
            <a:r>
              <a:rPr lang="en-US" sz="2000" dirty="0"/>
              <a:t>Discipline specific abstraction</a:t>
            </a:r>
          </a:p>
          <a:p>
            <a:pPr lvl="1"/>
            <a:r>
              <a:rPr lang="en-US" sz="2000" dirty="0"/>
              <a:t>E.g. SysML extension for simulation</a:t>
            </a:r>
          </a:p>
          <a:p>
            <a:endParaRPr lang="en-US" sz="2400" dirty="0"/>
          </a:p>
          <a:p>
            <a:endParaRPr lang="en-US" sz="2400" dirty="0"/>
          </a:p>
        </p:txBody>
      </p:sp>
      <p:sp>
        <p:nvSpPr>
          <p:cNvPr id="4" name="Foliennummernplatzhalter 3"/>
          <p:cNvSpPr>
            <a:spLocks noGrp="1"/>
          </p:cNvSpPr>
          <p:nvPr>
            <p:ph type="sldNum" sz="quarter" idx="4"/>
          </p:nvPr>
        </p:nvSpPr>
        <p:spPr/>
        <p:txBody>
          <a:bodyPr/>
          <a:lstStyle/>
          <a:p>
            <a:fld id="{7F6C7586-C5FD-4D8B-9E71-236C1CF84B09}" type="slidenum">
              <a:rPr lang="en-US" smtClean="0"/>
              <a:pPr/>
              <a:t>7</a:t>
            </a:fld>
            <a:endParaRPr lang="en-US" dirty="0"/>
          </a:p>
        </p:txBody>
      </p:sp>
    </p:spTree>
    <p:extLst>
      <p:ext uri="{BB962C8B-B14F-4D97-AF65-F5344CB8AC3E}">
        <p14:creationId xmlns:p14="http://schemas.microsoft.com/office/powerpoint/2010/main" xmlns="" val="3772827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Service requirements (e.g. functions)</a:t>
            </a:r>
          </a:p>
        </p:txBody>
      </p:sp>
      <p:sp>
        <p:nvSpPr>
          <p:cNvPr id="3" name="Inhaltsplatzhalter 2"/>
          <p:cNvSpPr>
            <a:spLocks noGrp="1"/>
          </p:cNvSpPr>
          <p:nvPr>
            <p:ph idx="1"/>
          </p:nvPr>
        </p:nvSpPr>
        <p:spPr/>
        <p:txBody>
          <a:bodyPr>
            <a:normAutofit/>
          </a:bodyPr>
          <a:lstStyle/>
          <a:p>
            <a:r>
              <a:rPr lang="en-US" sz="2800" dirty="0"/>
              <a:t>This is part of the RFI discussion</a:t>
            </a:r>
          </a:p>
          <a:p>
            <a:pPr lvl="1"/>
            <a:r>
              <a:rPr lang="en-US" sz="2400" dirty="0"/>
              <a:t>Interchangeable model libraries</a:t>
            </a:r>
          </a:p>
          <a:p>
            <a:pPr lvl="1"/>
            <a:r>
              <a:rPr lang="en-US" sz="2400" dirty="0"/>
              <a:t>Model versioning, </a:t>
            </a:r>
            <a:r>
              <a:rPr lang="en-US" sz="2400" dirty="0" err="1"/>
              <a:t>config</a:t>
            </a:r>
            <a:r>
              <a:rPr lang="en-US" sz="2400" dirty="0"/>
              <a:t> mgmt., etc. </a:t>
            </a:r>
            <a:r>
              <a:rPr lang="en-US" sz="2400" dirty="0">
                <a:sym typeface="Wingdings" panose="05000000000000000000" pitchFamily="2" charset="2"/>
              </a:rPr>
              <a:t> MLM</a:t>
            </a:r>
          </a:p>
          <a:p>
            <a:pPr lvl="1"/>
            <a:r>
              <a:rPr lang="en-US" sz="2400" dirty="0">
                <a:sym typeface="Wingdings" panose="05000000000000000000" pitchFamily="2" charset="2"/>
              </a:rPr>
              <a:t>…</a:t>
            </a:r>
          </a:p>
          <a:p>
            <a:pPr lvl="1"/>
            <a:endParaRPr lang="en-US" sz="2400" dirty="0"/>
          </a:p>
        </p:txBody>
      </p:sp>
      <p:sp>
        <p:nvSpPr>
          <p:cNvPr id="4" name="Foliennummernplatzhalter 3"/>
          <p:cNvSpPr>
            <a:spLocks noGrp="1"/>
          </p:cNvSpPr>
          <p:nvPr>
            <p:ph type="sldNum" sz="quarter" idx="4"/>
          </p:nvPr>
        </p:nvSpPr>
        <p:spPr/>
        <p:txBody>
          <a:bodyPr/>
          <a:lstStyle/>
          <a:p>
            <a:fld id="{7F6C7586-C5FD-4D8B-9E71-236C1CF84B09}" type="slidenum">
              <a:rPr lang="en-US" smtClean="0"/>
              <a:pPr/>
              <a:t>8</a:t>
            </a:fld>
            <a:endParaRPr lang="en-US" dirty="0"/>
          </a:p>
        </p:txBody>
      </p:sp>
    </p:spTree>
    <p:extLst>
      <p:ext uri="{BB962C8B-B14F-4D97-AF65-F5344CB8AC3E}">
        <p14:creationId xmlns:p14="http://schemas.microsoft.com/office/powerpoint/2010/main" xmlns="" val="4280207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Illustration of how the concepts supports the Hybrid SUV scenario</a:t>
            </a:r>
          </a:p>
        </p:txBody>
      </p:sp>
      <p:sp>
        <p:nvSpPr>
          <p:cNvPr id="3" name="Inhaltsplatzhalter 2"/>
          <p:cNvSpPr>
            <a:spLocks noGrp="1"/>
          </p:cNvSpPr>
          <p:nvPr>
            <p:ph idx="1"/>
          </p:nvPr>
        </p:nvSpPr>
        <p:spPr/>
        <p:txBody>
          <a:bodyPr>
            <a:normAutofit/>
          </a:bodyPr>
          <a:lstStyle/>
          <a:p>
            <a:r>
              <a:rPr lang="en-US" sz="2400" dirty="0"/>
              <a:t>Not yet under consideration</a:t>
            </a:r>
          </a:p>
          <a:p>
            <a:r>
              <a:rPr lang="en-US" sz="2400" dirty="0"/>
              <a:t>PLM4MBSE WG choose LEGO </a:t>
            </a:r>
            <a:r>
              <a:rPr lang="en-US" sz="2400" dirty="0" err="1"/>
              <a:t>Mindstorm</a:t>
            </a:r>
            <a:r>
              <a:rPr lang="en-US" sz="2400" dirty="0"/>
              <a:t> Robot</a:t>
            </a:r>
          </a:p>
          <a:p>
            <a:pPr lvl="1"/>
            <a:r>
              <a:rPr lang="en-US" sz="2000" dirty="0"/>
              <a:t>Existing CAD data</a:t>
            </a:r>
          </a:p>
          <a:p>
            <a:pPr lvl="1"/>
            <a:r>
              <a:rPr lang="en-US" sz="2000" dirty="0"/>
              <a:t>SysML model developed</a:t>
            </a:r>
            <a:br>
              <a:rPr lang="en-US" sz="2000" dirty="0"/>
            </a:br>
            <a:r>
              <a:rPr lang="en-US" sz="2000" dirty="0"/>
              <a:t>Univ. Kaiserslautern</a:t>
            </a:r>
          </a:p>
        </p:txBody>
      </p:sp>
      <p:sp>
        <p:nvSpPr>
          <p:cNvPr id="4" name="Foliennummernplatzhalter 3"/>
          <p:cNvSpPr>
            <a:spLocks noGrp="1"/>
          </p:cNvSpPr>
          <p:nvPr>
            <p:ph type="sldNum" sz="quarter" idx="4"/>
          </p:nvPr>
        </p:nvSpPr>
        <p:spPr/>
        <p:txBody>
          <a:bodyPr/>
          <a:lstStyle/>
          <a:p>
            <a:fld id="{7F6C7586-C5FD-4D8B-9E71-236C1CF84B09}" type="slidenum">
              <a:rPr lang="en-US" smtClean="0"/>
              <a:pPr/>
              <a:t>9</a:t>
            </a:fld>
            <a:endParaRPr lang="en-US" dirty="0"/>
          </a:p>
        </p:txBody>
      </p:sp>
      <p:pic>
        <p:nvPicPr>
          <p:cNvPr id="5" name="Grafik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104434" y="2348880"/>
            <a:ext cx="4955351" cy="3716513"/>
          </a:xfrm>
          <a:prstGeom prst="rect">
            <a:avLst/>
          </a:prstGeom>
        </p:spPr>
      </p:pic>
    </p:spTree>
    <p:extLst>
      <p:ext uri="{BB962C8B-B14F-4D97-AF65-F5344CB8AC3E}">
        <p14:creationId xmlns:p14="http://schemas.microsoft.com/office/powerpoint/2010/main" xmlns="" val="3504746475"/>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1435</Words>
  <Application>Microsoft Office PowerPoint</Application>
  <PresentationFormat>On-screen Show (4:3)</PresentationFormat>
  <Paragraphs>197</Paragraphs>
  <Slides>22</Slides>
  <Notes>4</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Larissa-Design</vt:lpstr>
      <vt:lpstr>PLM-MBSE integration discussion</vt:lpstr>
      <vt:lpstr>Outline</vt:lpstr>
      <vt:lpstr>Status of the effort (including Wiki)</vt:lpstr>
      <vt:lpstr>Effectiveness measures and driving requirements</vt:lpstr>
      <vt:lpstr>Current SysML / MBSE limitations</vt:lpstr>
      <vt:lpstr>Current PLM / PDM limitations</vt:lpstr>
      <vt:lpstr>Key features of PLM-MBSE integration concept</vt:lpstr>
      <vt:lpstr>Service requirements (e.g. functions)</vt:lpstr>
      <vt:lpstr>Illustration of how the concepts supports the Hybrid SUV scenario</vt:lpstr>
      <vt:lpstr>Plans for prototypes to demonstrate feasibility</vt:lpstr>
      <vt:lpstr>Plm-mbse interoperability RFI - PMII</vt:lpstr>
      <vt:lpstr>Concrete questions to answered 1/3</vt:lpstr>
      <vt:lpstr>Concrete questions to answered 2/3</vt:lpstr>
      <vt:lpstr>Concrete questions to answered 3/3</vt:lpstr>
      <vt:lpstr>Slide 15</vt:lpstr>
      <vt:lpstr>Facettes of PLM-MBSE integration</vt:lpstr>
      <vt:lpstr>PLM/PDM – where we are</vt:lpstr>
      <vt:lpstr>PLM Defintion</vt:lpstr>
      <vt:lpstr>PDM Basic functionality</vt:lpstr>
      <vt:lpstr>MBSE – where we are</vt:lpstr>
      <vt:lpstr>MBSE – where we are</vt:lpstr>
      <vt:lpstr>MBSE – PLM integration, further aspects</vt:lpstr>
    </vt:vector>
  </TitlesOfParts>
  <Company>fhg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lee2</dc:creator>
  <cp:lastModifiedBy>Sanford</cp:lastModifiedBy>
  <cp:revision>322</cp:revision>
  <cp:lastPrinted>2013-06-17T20:36:26Z</cp:lastPrinted>
  <dcterms:created xsi:type="dcterms:W3CDTF">2009-08-28T08:15:46Z</dcterms:created>
  <dcterms:modified xsi:type="dcterms:W3CDTF">2016-04-03T21:24:19Z</dcterms:modified>
</cp:coreProperties>
</file>