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0" r:id="rId1"/>
  </p:sldMasterIdLst>
  <p:notesMasterIdLst>
    <p:notesMasterId r:id="rId6"/>
  </p:notesMasterIdLst>
  <p:handoutMasterIdLst>
    <p:handoutMasterId r:id="rId7"/>
  </p:handoutMasterIdLst>
  <p:sldIdLst>
    <p:sldId id="467" r:id="rId2"/>
    <p:sldId id="518" r:id="rId3"/>
    <p:sldId id="519" r:id="rId4"/>
    <p:sldId id="520" r:id="rId5"/>
  </p:sldIdLst>
  <p:sldSz cx="9144000" cy="6858000" type="screen4x3"/>
  <p:notesSz cx="6781800" cy="9918700"/>
  <p:custShowLst>
    <p:custShow name="Kurzpräsentation" id="0">
      <p:sldLst/>
    </p:custShow>
  </p:custShowLst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555458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555458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555458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555458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555458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555458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555458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555458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555458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6699FF"/>
    <a:srgbClr val="C9E4FF"/>
    <a:srgbClr val="99CCFF"/>
    <a:srgbClr val="D1EAFF"/>
    <a:srgbClr val="9EC2E6"/>
    <a:srgbClr val="990000"/>
    <a:srgbClr val="006600"/>
    <a:srgbClr val="C09200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ittlere Formatvorlag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99" autoAdjust="0"/>
    <p:restoredTop sz="95986" autoAdjust="0"/>
  </p:normalViewPr>
  <p:slideViewPr>
    <p:cSldViewPr>
      <p:cViewPr>
        <p:scale>
          <a:sx n="92" d="100"/>
          <a:sy n="92" d="100"/>
        </p:scale>
        <p:origin x="-1710" y="-42"/>
      </p:cViewPr>
      <p:guideLst>
        <p:guide orient="horz" pos="152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73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9050" y="0"/>
            <a:ext cx="29273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2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9050" y="9448800"/>
            <a:ext cx="292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71A5E65-4D71-43CD-8EAB-EA69BE7BABA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109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34" tIns="45967" rIns="91934" bIns="45967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34" tIns="45967" rIns="91934" bIns="45967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2950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711700"/>
            <a:ext cx="497522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34" tIns="45967" rIns="91934" bIns="459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340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34" tIns="45967" rIns="91934" bIns="45967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34" tIns="45967" rIns="91934" bIns="45967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9DAA95B0-2D2B-4117-A42E-BB4AB800DE2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345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92B1D5-5FE2-4F93-839D-15201B562B6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2597150" y="6354763"/>
            <a:ext cx="3738563" cy="274637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>
                <a:solidFill>
                  <a:srgbClr val="555458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555458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555458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555458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555458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555458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555458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555458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555458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sz="1200" b="1" smtClean="0">
                <a:solidFill>
                  <a:srgbClr val="50176F"/>
                </a:solidFill>
              </a:rPr>
              <a:t>Establishing Leadership in IT-Based Engineering</a:t>
            </a:r>
          </a:p>
        </p:txBody>
      </p:sp>
      <p:pic>
        <p:nvPicPr>
          <p:cNvPr id="5" name="Picture 15" descr="Boge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029200"/>
            <a:ext cx="91440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Object 17"/>
          <p:cNvGraphicFramePr>
            <a:graphicFrameLocks noChangeAspect="1"/>
          </p:cNvGraphicFramePr>
          <p:nvPr/>
        </p:nvGraphicFramePr>
        <p:xfrm>
          <a:off x="7620000" y="6019800"/>
          <a:ext cx="1219200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39" name="Bitmap" r:id="rId5" imgW="8247619" imgH="5161905" progId="Paint.Picture">
                  <p:embed/>
                </p:oleObj>
              </mc:Choice>
              <mc:Fallback>
                <p:oleObj name="Bitmap" r:id="rId5" imgW="8247619" imgH="5161905" progId="Paint.Picture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6019800"/>
                        <a:ext cx="1219200" cy="763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152400" y="6673850"/>
            <a:ext cx="1752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600">
                <a:solidFill>
                  <a:srgbClr val="000000"/>
                </a:solidFill>
                <a:latin typeface="Arial" pitchFamily="34" charset="0"/>
              </a:rPr>
              <a:t>© 2013, ProSTEP iViP </a:t>
            </a:r>
            <a:r>
              <a:rPr lang="de-DE" sz="600">
                <a:solidFill>
                  <a:srgbClr val="000000"/>
                </a:solidFill>
                <a:latin typeface="Arial" pitchFamily="34" charset="0"/>
              </a:rPr>
              <a:t>e.V. ·</a:t>
            </a:r>
            <a:fld id="{AEF2E2CA-2BE8-44A8-A128-2B73B4EE2E94}" type="datetime5">
              <a:rPr lang="de-DE" sz="600">
                <a:solidFill>
                  <a:srgbClr val="000000"/>
                </a:solidFill>
                <a:latin typeface="Arial" pitchFamily="34" charset="0"/>
              </a:rPr>
              <a:pPr>
                <a:defRPr/>
              </a:pPr>
              <a:t>17-03-17</a:t>
            </a:fld>
            <a:endParaRPr lang="en-US" sz="6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0400" y="1905000"/>
            <a:ext cx="5943600" cy="1143000"/>
          </a:xfrm>
        </p:spPr>
        <p:txBody>
          <a:bodyPr/>
          <a:lstStyle>
            <a:lvl1pPr marL="0" indent="0">
              <a:defRPr/>
            </a:lvl1pPr>
          </a:lstStyle>
          <a:p>
            <a:r>
              <a:rPr lang="en-US"/>
              <a:t>Mastertitelformat bearbeiten</a:t>
            </a:r>
            <a:br>
              <a:rPr lang="en-US"/>
            </a:br>
            <a:r>
              <a:rPr lang="en-US"/>
              <a:t>2 Zeilen bitte aus schreiben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3048000"/>
            <a:ext cx="5943600" cy="990600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/>
              <a:t>Master-Untertitelformat bearbeiten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96050" y="381000"/>
            <a:ext cx="1962150" cy="5029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5734050" cy="5029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el, ClipAr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848600" cy="609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ClipArt-Platzhalter 2"/>
          <p:cNvSpPr>
            <a:spLocks noGrp="1"/>
          </p:cNvSpPr>
          <p:nvPr>
            <p:ph type="clipArt" sz="half" idx="1"/>
          </p:nvPr>
        </p:nvSpPr>
        <p:spPr>
          <a:xfrm>
            <a:off x="685800" y="1219200"/>
            <a:ext cx="3810000" cy="419100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48200" y="1219200"/>
            <a:ext cx="3810000" cy="41910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Textmasterformate durch Klicken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  <a:endParaRPr lang="en-US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78486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Mastertitelformat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72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pic>
        <p:nvPicPr>
          <p:cNvPr id="1030" name="Picture 18" descr="Muster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5257800"/>
            <a:ext cx="9144000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 Box 19"/>
          <p:cNvSpPr txBox="1">
            <a:spLocks noChangeArrowheads="1"/>
          </p:cNvSpPr>
          <p:nvPr/>
        </p:nvSpPr>
        <p:spPr bwMode="auto">
          <a:xfrm>
            <a:off x="2597150" y="6353175"/>
            <a:ext cx="3738563" cy="27463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>
                <a:solidFill>
                  <a:srgbClr val="555458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555458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555458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555458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555458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555458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555458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555458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555458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sz="1200" b="1" smtClean="0">
                <a:solidFill>
                  <a:srgbClr val="50176F"/>
                </a:solidFill>
              </a:rPr>
              <a:t>Establishing Leadership in IT-Based Engineering</a:t>
            </a:r>
          </a:p>
        </p:txBody>
      </p:sp>
      <p:graphicFrame>
        <p:nvGraphicFramePr>
          <p:cNvPr id="1026" name="Object 20"/>
          <p:cNvGraphicFramePr>
            <a:graphicFrameLocks noChangeAspect="1"/>
          </p:cNvGraphicFramePr>
          <p:nvPr/>
        </p:nvGraphicFramePr>
        <p:xfrm>
          <a:off x="7620000" y="6018213"/>
          <a:ext cx="1219200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5" name="Bitmap" r:id="rId16" imgW="8247619" imgH="5161905" progId="Paint.Picture">
                  <p:embed/>
                </p:oleObj>
              </mc:Choice>
              <mc:Fallback>
                <p:oleObj name="Bitmap" r:id="rId16" imgW="8247619" imgH="5161905" progId="Paint.Picture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6018213"/>
                        <a:ext cx="1219200" cy="763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Rectangle 21"/>
          <p:cNvSpPr>
            <a:spLocks noChangeArrowheads="1"/>
          </p:cNvSpPr>
          <p:nvPr/>
        </p:nvSpPr>
        <p:spPr bwMode="auto">
          <a:xfrm>
            <a:off x="152400" y="6672263"/>
            <a:ext cx="1752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600">
                <a:solidFill>
                  <a:srgbClr val="000000"/>
                </a:solidFill>
                <a:latin typeface="Arial" pitchFamily="34" charset="0"/>
              </a:rPr>
              <a:t>© 2013, ProSTEP iViP </a:t>
            </a:r>
            <a:r>
              <a:rPr lang="de-DE" sz="600">
                <a:solidFill>
                  <a:srgbClr val="000000"/>
                </a:solidFill>
                <a:latin typeface="Arial" pitchFamily="34" charset="0"/>
              </a:rPr>
              <a:t>e.V. ·</a:t>
            </a:r>
            <a:fld id="{01EC29C0-2C2D-4469-86CF-33AF44590E93}" type="datetime5">
              <a:rPr lang="de-DE" sz="600">
                <a:solidFill>
                  <a:srgbClr val="000000"/>
                </a:solidFill>
                <a:latin typeface="Arial" pitchFamily="34" charset="0"/>
              </a:rPr>
              <a:pPr>
                <a:defRPr/>
              </a:pPr>
              <a:t>17-03-17</a:t>
            </a:fld>
            <a:endParaRPr lang="en-US" sz="6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32" name="Rectangle 22"/>
          <p:cNvSpPr>
            <a:spLocks noChangeArrowheads="1"/>
          </p:cNvSpPr>
          <p:nvPr/>
        </p:nvSpPr>
        <p:spPr bwMode="auto">
          <a:xfrm>
            <a:off x="4400550" y="6673850"/>
            <a:ext cx="4572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de-DE" sz="600">
                <a:solidFill>
                  <a:srgbClr val="000000"/>
                </a:solidFill>
                <a:latin typeface="Arial" pitchFamily="34" charset="0"/>
              </a:rPr>
              <a:t>- </a:t>
            </a:r>
            <a:fld id="{64BAAA18-6FEF-4F87-87EA-20BF2708AEB9}" type="slidenum">
              <a:rPr lang="en-US" sz="600">
                <a:solidFill>
                  <a:srgbClr val="000000"/>
                </a:solidFill>
                <a:latin typeface="Arial" pitchFamily="34" charset="0"/>
              </a:rPr>
              <a:pPr>
                <a:defRPr/>
              </a:pPr>
              <a:t>‹Nr.›</a:t>
            </a:fld>
            <a:r>
              <a:rPr lang="de-DE" sz="600">
                <a:solidFill>
                  <a:srgbClr val="000000"/>
                </a:solidFill>
                <a:latin typeface="Arial" pitchFamily="34" charset="0"/>
              </a:rPr>
              <a:t> -</a:t>
            </a:r>
            <a:endParaRPr lang="en-US" sz="60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0" r:id="rId1"/>
    <p:sldLayoutId id="2147484139" r:id="rId2"/>
    <p:sldLayoutId id="2147484140" r:id="rId3"/>
    <p:sldLayoutId id="2147484141" r:id="rId4"/>
    <p:sldLayoutId id="2147484142" r:id="rId5"/>
    <p:sldLayoutId id="2147484143" r:id="rId6"/>
    <p:sldLayoutId id="2147484144" r:id="rId7"/>
    <p:sldLayoutId id="2147484145" r:id="rId8"/>
    <p:sldLayoutId id="2147484146" r:id="rId9"/>
    <p:sldLayoutId id="2147484147" r:id="rId10"/>
    <p:sldLayoutId id="2147484148" r:id="rId11"/>
    <p:sldLayoutId id="2147484149" r:id="rId12"/>
  </p:sldLayoutIdLst>
  <p:timing>
    <p:tnLst>
      <p:par>
        <p:cTn id="1" dur="indefinite" restart="never" nodeType="tmRoot"/>
      </p:par>
    </p:tnLst>
  </p:timing>
  <p:txStyles>
    <p:title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 b="1">
          <a:solidFill>
            <a:srgbClr val="50176F"/>
          </a:solidFill>
          <a:latin typeface="+mj-lt"/>
          <a:ea typeface="+mj-ea"/>
          <a:cs typeface="+mj-cs"/>
        </a:defRPr>
      </a:lvl1pPr>
      <a:lvl2pPr marL="342900" indent="-342900" algn="l" rtl="0" eaLnBrk="0" fontAlgn="base" hangingPunct="0">
        <a:spcBef>
          <a:spcPct val="20000"/>
        </a:spcBef>
        <a:spcAft>
          <a:spcPct val="0"/>
        </a:spcAft>
        <a:defRPr sz="2800" b="1">
          <a:solidFill>
            <a:srgbClr val="50176F"/>
          </a:solidFill>
          <a:latin typeface="Calibri" pitchFamily="34" charset="0"/>
        </a:defRPr>
      </a:lvl2pPr>
      <a:lvl3pPr marL="342900" indent="-342900" algn="l" rtl="0" eaLnBrk="0" fontAlgn="base" hangingPunct="0">
        <a:spcBef>
          <a:spcPct val="20000"/>
        </a:spcBef>
        <a:spcAft>
          <a:spcPct val="0"/>
        </a:spcAft>
        <a:defRPr sz="2800" b="1">
          <a:solidFill>
            <a:srgbClr val="50176F"/>
          </a:solidFill>
          <a:latin typeface="Calibri" pitchFamily="34" charset="0"/>
        </a:defRPr>
      </a:lvl3pPr>
      <a:lvl4pPr marL="342900" indent="-342900" algn="l" rtl="0" eaLnBrk="0" fontAlgn="base" hangingPunct="0">
        <a:spcBef>
          <a:spcPct val="20000"/>
        </a:spcBef>
        <a:spcAft>
          <a:spcPct val="0"/>
        </a:spcAft>
        <a:defRPr sz="2800" b="1">
          <a:solidFill>
            <a:srgbClr val="50176F"/>
          </a:solidFill>
          <a:latin typeface="Calibri" pitchFamily="34" charset="0"/>
        </a:defRPr>
      </a:lvl4pPr>
      <a:lvl5pPr marL="342900" indent="-342900" algn="l" rtl="0" eaLnBrk="0" fontAlgn="base" hangingPunct="0">
        <a:spcBef>
          <a:spcPct val="20000"/>
        </a:spcBef>
        <a:spcAft>
          <a:spcPct val="0"/>
        </a:spcAft>
        <a:defRPr sz="2800" b="1">
          <a:solidFill>
            <a:srgbClr val="50176F"/>
          </a:solidFill>
          <a:latin typeface="Calibri" pitchFamily="34" charset="0"/>
        </a:defRPr>
      </a:lvl5pPr>
      <a:lvl6pPr marL="800100" indent="-342900" algn="l" rtl="0" eaLnBrk="0" fontAlgn="base" hangingPunct="0">
        <a:spcBef>
          <a:spcPct val="20000"/>
        </a:spcBef>
        <a:spcAft>
          <a:spcPct val="0"/>
        </a:spcAft>
        <a:defRPr sz="2800" b="1">
          <a:solidFill>
            <a:srgbClr val="50176F"/>
          </a:solidFill>
          <a:latin typeface="Arial" charset="0"/>
        </a:defRPr>
      </a:lvl6pPr>
      <a:lvl7pPr marL="1257300" indent="-342900" algn="l" rtl="0" eaLnBrk="0" fontAlgn="base" hangingPunct="0">
        <a:spcBef>
          <a:spcPct val="20000"/>
        </a:spcBef>
        <a:spcAft>
          <a:spcPct val="0"/>
        </a:spcAft>
        <a:defRPr sz="2800" b="1">
          <a:solidFill>
            <a:srgbClr val="50176F"/>
          </a:solidFill>
          <a:latin typeface="Arial" charset="0"/>
        </a:defRPr>
      </a:lvl7pPr>
      <a:lvl8pPr marL="1714500" indent="-342900" algn="l" rtl="0" eaLnBrk="0" fontAlgn="base" hangingPunct="0">
        <a:spcBef>
          <a:spcPct val="20000"/>
        </a:spcBef>
        <a:spcAft>
          <a:spcPct val="0"/>
        </a:spcAft>
        <a:defRPr sz="2800" b="1">
          <a:solidFill>
            <a:srgbClr val="50176F"/>
          </a:solidFill>
          <a:latin typeface="Arial" charset="0"/>
        </a:defRPr>
      </a:lvl8pPr>
      <a:lvl9pPr marL="2171700" indent="-342900" algn="l" rtl="0" eaLnBrk="0" fontAlgn="base" hangingPunct="0">
        <a:spcBef>
          <a:spcPct val="20000"/>
        </a:spcBef>
        <a:spcAft>
          <a:spcPct val="0"/>
        </a:spcAft>
        <a:defRPr sz="2800" b="1">
          <a:solidFill>
            <a:srgbClr val="50176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55545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55545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55545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rgbClr val="55545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rgbClr val="555458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rgbClr val="555458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rgbClr val="555458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rgbClr val="555458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rgbClr val="555458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80728" y="1988840"/>
            <a:ext cx="6303640" cy="1143000"/>
          </a:xfrm>
        </p:spPr>
        <p:txBody>
          <a:bodyPr/>
          <a:lstStyle/>
          <a:p>
            <a:r>
              <a:rPr lang="de-DE" sz="2400" dirty="0" err="1" smtClean="0"/>
              <a:t>Ideas</a:t>
            </a:r>
            <a:r>
              <a:rPr lang="de-DE" sz="2400" dirty="0" smtClean="0"/>
              <a:t> on “</a:t>
            </a:r>
            <a:r>
              <a:rPr lang="de-DE" sz="2400" dirty="0" err="1" smtClean="0"/>
              <a:t>useability</a:t>
            </a:r>
            <a:r>
              <a:rPr lang="de-DE" sz="2400" dirty="0" smtClean="0"/>
              <a:t> </a:t>
            </a:r>
            <a:r>
              <a:rPr lang="de-DE" sz="2400" dirty="0" err="1" smtClean="0"/>
              <a:t>layering</a:t>
            </a:r>
            <a:r>
              <a:rPr lang="de-DE" sz="2400" dirty="0" smtClean="0"/>
              <a:t>“ </a:t>
            </a:r>
            <a:br>
              <a:rPr lang="de-DE" sz="2400" dirty="0" smtClean="0"/>
            </a:br>
            <a:r>
              <a:rPr lang="de-DE" sz="2400" dirty="0" err="1" smtClean="0"/>
              <a:t>the</a:t>
            </a:r>
            <a:r>
              <a:rPr lang="de-DE" sz="2400" dirty="0" smtClean="0"/>
              <a:t> System Modeling Environment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1800" dirty="0"/>
              <a:t>OMG </a:t>
            </a:r>
            <a:r>
              <a:rPr lang="en-GB" sz="1800" dirty="0" err="1"/>
              <a:t>LaJolla</a:t>
            </a:r>
            <a:r>
              <a:rPr lang="en-GB" sz="1800" dirty="0"/>
              <a:t> Meeting, </a:t>
            </a:r>
            <a:r>
              <a:rPr lang="en-GB" sz="1800" dirty="0" smtClean="0"/>
              <a:t>December 2015</a:t>
            </a:r>
            <a:br>
              <a:rPr lang="en-GB" sz="18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endParaRPr lang="en-US" sz="20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80728" y="4365104"/>
            <a:ext cx="5943600" cy="1279525"/>
          </a:xfrm>
          <a:noFill/>
        </p:spPr>
        <p:txBody>
          <a:bodyPr/>
          <a:lstStyle/>
          <a:p>
            <a:r>
              <a:rPr lang="en-US" sz="1600" dirty="0" err="1" smtClean="0"/>
              <a:t>Bertil</a:t>
            </a:r>
            <a:r>
              <a:rPr lang="en-US" sz="1600" dirty="0" smtClean="0"/>
              <a:t> Muth, </a:t>
            </a:r>
            <a:r>
              <a:rPr lang="en-US" sz="1600" dirty="0" err="1" smtClean="0"/>
              <a:t>ProSTEP</a:t>
            </a:r>
            <a:r>
              <a:rPr lang="en-US" sz="1600" dirty="0" smtClean="0"/>
              <a:t> </a:t>
            </a:r>
            <a:r>
              <a:rPr lang="en-US" sz="1600" dirty="0" err="1" smtClean="0"/>
              <a:t>iViP</a:t>
            </a:r>
            <a:r>
              <a:rPr lang="en-US" sz="1600" smtClean="0"/>
              <a:t> association</a:t>
            </a:r>
            <a:endParaRPr lang="en-US" sz="1600" dirty="0" smtClean="0"/>
          </a:p>
          <a:p>
            <a:endParaRPr lang="en-US" sz="1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ea typeface="Calibri" pitchFamily="34" charset="0"/>
                <a:cs typeface="Calibri" pitchFamily="34" charset="0"/>
              </a:rPr>
              <a:t>The general idea of “</a:t>
            </a:r>
            <a:r>
              <a:rPr lang="de-DE" sz="2400" dirty="0" err="1"/>
              <a:t>useability</a:t>
            </a:r>
            <a:r>
              <a:rPr lang="de-DE" sz="2400" dirty="0"/>
              <a:t> </a:t>
            </a:r>
            <a:r>
              <a:rPr lang="en-US" sz="2400" dirty="0" smtClean="0">
                <a:ea typeface="Calibri" pitchFamily="34" charset="0"/>
                <a:cs typeface="Calibri" pitchFamily="34" charset="0"/>
              </a:rPr>
              <a:t>layering”</a:t>
            </a:r>
            <a:endParaRPr lang="en-US" sz="2400" dirty="0" smtClean="0"/>
          </a:p>
        </p:txBody>
      </p:sp>
      <p:sp>
        <p:nvSpPr>
          <p:cNvPr id="16387" name="Inhaltsplatzhalt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513263"/>
          </a:xfrm>
        </p:spPr>
        <p:txBody>
          <a:bodyPr/>
          <a:lstStyle/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b="1" dirty="0" smtClean="0"/>
              <a:t>People don’t want to use software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b="1" dirty="0" smtClean="0"/>
              <a:t>They want to achieve desired outcomes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endParaRPr lang="en-US" b="1" dirty="0"/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b="1" dirty="0" smtClean="0"/>
              <a:t>Example:</a:t>
            </a:r>
          </a:p>
          <a:p>
            <a:pPr lvl="1">
              <a:spcBef>
                <a:spcPts val="600"/>
              </a:spcBef>
              <a:buFont typeface="Arial" charset="0"/>
              <a:buChar char="•"/>
            </a:pPr>
            <a:r>
              <a:rPr lang="en-US" b="1" dirty="0" smtClean="0"/>
              <a:t>Desired Outcome: “Read book”</a:t>
            </a:r>
          </a:p>
          <a:p>
            <a:pPr lvl="1">
              <a:spcBef>
                <a:spcPts val="600"/>
              </a:spcBef>
              <a:buFont typeface="Arial" charset="0"/>
              <a:buChar char="•"/>
            </a:pPr>
            <a:r>
              <a:rPr lang="en-US" b="1" dirty="0" smtClean="0"/>
              <a:t>Possible solutions:</a:t>
            </a:r>
          </a:p>
          <a:p>
            <a:pPr lvl="2">
              <a:spcBef>
                <a:spcPts val="600"/>
              </a:spcBef>
              <a:buFont typeface="Arial" charset="0"/>
              <a:buChar char="•"/>
            </a:pPr>
            <a:r>
              <a:rPr lang="en-US" b="1" dirty="0" smtClean="0"/>
              <a:t>Non software solution: go to public library</a:t>
            </a:r>
          </a:p>
          <a:p>
            <a:pPr lvl="2">
              <a:spcBef>
                <a:spcPts val="600"/>
              </a:spcBef>
              <a:buFont typeface="Arial" charset="0"/>
              <a:buChar char="•"/>
            </a:pPr>
            <a:r>
              <a:rPr lang="en-US" b="1" dirty="0" smtClean="0"/>
              <a:t>Software solutions: buy book on website, use e-reader</a:t>
            </a:r>
          </a:p>
          <a:p>
            <a:pPr lvl="2">
              <a:spcBef>
                <a:spcPts val="600"/>
              </a:spcBef>
              <a:buFont typeface="Arial" charset="0"/>
              <a:buChar char="•"/>
            </a:pPr>
            <a:endParaRPr lang="en-US" b="1" dirty="0"/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b="1" dirty="0" smtClean="0"/>
              <a:t>Different users have different desired outcomes,</a:t>
            </a:r>
            <a:br>
              <a:rPr lang="en-US" b="1" dirty="0" smtClean="0"/>
            </a:br>
            <a:r>
              <a:rPr lang="en-US" b="1" dirty="0" smtClean="0"/>
              <a:t>and the software should make it easy to achieve these</a:t>
            </a:r>
            <a:br>
              <a:rPr lang="en-US" b="1" dirty="0" smtClean="0"/>
            </a:br>
            <a:r>
              <a:rPr lang="en-US" b="1" dirty="0" smtClean="0"/>
              <a:t>by “layering” </a:t>
            </a:r>
            <a:r>
              <a:rPr lang="en-US" b="1" smtClean="0"/>
              <a:t>the functionality based </a:t>
            </a:r>
            <a:r>
              <a:rPr lang="en-US" b="1" dirty="0" smtClean="0"/>
              <a:t>on user groups</a:t>
            </a:r>
          </a:p>
        </p:txBody>
      </p:sp>
    </p:spTree>
    <p:extLst>
      <p:ext uri="{BB962C8B-B14F-4D97-AF65-F5344CB8AC3E}">
        <p14:creationId xmlns:p14="http://schemas.microsoft.com/office/powerpoint/2010/main" val="135472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95" y="1177806"/>
            <a:ext cx="782002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ea typeface="Calibri" pitchFamily="34" charset="0"/>
                <a:cs typeface="Calibri" pitchFamily="34" charset="0"/>
              </a:rPr>
              <a:t>Example: how Google “layers” their user interface</a:t>
            </a:r>
            <a:endParaRPr lang="en-US" sz="2400" dirty="0" smtClean="0"/>
          </a:p>
        </p:txBody>
      </p:sp>
      <p:grpSp>
        <p:nvGrpSpPr>
          <p:cNvPr id="8" name="Gruppieren 7"/>
          <p:cNvGrpSpPr/>
          <p:nvPr/>
        </p:nvGrpSpPr>
        <p:grpSpPr>
          <a:xfrm>
            <a:off x="5839614" y="1556792"/>
            <a:ext cx="3124874" cy="1623085"/>
            <a:chOff x="5796136" y="1556792"/>
            <a:chExt cx="3124874" cy="1623085"/>
          </a:xfrm>
        </p:grpSpPr>
        <p:sp>
          <p:nvSpPr>
            <p:cNvPr id="5" name="Rechteck 4"/>
            <p:cNvSpPr/>
            <p:nvPr/>
          </p:nvSpPr>
          <p:spPr bwMode="auto">
            <a:xfrm>
              <a:off x="5796136" y="1556792"/>
              <a:ext cx="2994377" cy="634721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rgbClr val="555458"/>
                </a:solidFill>
                <a:effectLst/>
                <a:latin typeface="Arial" charset="0"/>
              </a:endParaRPr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6516216" y="2348880"/>
              <a:ext cx="24047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Layer 2 - n:</a:t>
              </a:r>
            </a:p>
            <a:p>
              <a:r>
                <a:rPr lang="de-DE" dirty="0" smtClean="0"/>
                <a:t>Other </a:t>
              </a:r>
              <a:r>
                <a:rPr lang="de-DE" dirty="0" err="1" smtClean="0"/>
                <a:t>users</a:t>
              </a:r>
              <a:endParaRPr lang="de-DE" dirty="0"/>
            </a:p>
          </p:txBody>
        </p:sp>
      </p:grpSp>
      <p:grpSp>
        <p:nvGrpSpPr>
          <p:cNvPr id="12" name="Gruppieren 11"/>
          <p:cNvGrpSpPr/>
          <p:nvPr/>
        </p:nvGrpSpPr>
        <p:grpSpPr>
          <a:xfrm>
            <a:off x="699930" y="3390090"/>
            <a:ext cx="8393035" cy="1655410"/>
            <a:chOff x="395536" y="4417657"/>
            <a:chExt cx="8468127" cy="811543"/>
          </a:xfrm>
        </p:grpSpPr>
        <p:sp>
          <p:nvSpPr>
            <p:cNvPr id="13" name="Rechteck 12"/>
            <p:cNvSpPr/>
            <p:nvPr/>
          </p:nvSpPr>
          <p:spPr bwMode="auto">
            <a:xfrm>
              <a:off x="395536" y="4437112"/>
              <a:ext cx="5904656" cy="792088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400" b="0" i="0" u="none" strike="noStrike" cap="none" normalizeH="0" baseline="0" smtClean="0">
                <a:ln>
                  <a:noFill/>
                </a:ln>
                <a:solidFill>
                  <a:srgbClr val="555458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6362923" y="4417657"/>
              <a:ext cx="2500740" cy="5884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Layer 1:</a:t>
              </a:r>
            </a:p>
            <a:p>
              <a:r>
                <a:rPr lang="de-DE" dirty="0" err="1" smtClean="0"/>
                <a:t>Everyday</a:t>
              </a:r>
              <a:r>
                <a:rPr lang="de-DE" dirty="0" smtClean="0"/>
                <a:t> </a:t>
              </a:r>
              <a:r>
                <a:rPr lang="de-DE" dirty="0" err="1" smtClean="0"/>
                <a:t>search</a:t>
              </a:r>
              <a:r>
                <a:rPr lang="de-DE" dirty="0" smtClean="0"/>
                <a:t/>
              </a:r>
              <a:br>
                <a:rPr lang="de-DE" dirty="0" smtClean="0"/>
              </a:br>
              <a:r>
                <a:rPr lang="de-DE" dirty="0" err="1" smtClean="0"/>
                <a:t>engine</a:t>
              </a:r>
              <a:r>
                <a:rPr lang="de-DE" dirty="0" smtClean="0"/>
                <a:t> </a:t>
              </a:r>
              <a:r>
                <a:rPr lang="de-DE" dirty="0" err="1" smtClean="0"/>
                <a:t>user</a:t>
              </a:r>
              <a:endParaRPr lang="de-DE" dirty="0"/>
            </a:p>
          </p:txBody>
        </p:sp>
      </p:grpSp>
      <p:sp>
        <p:nvSpPr>
          <p:cNvPr id="9" name="Textfeld 8"/>
          <p:cNvSpPr txBox="1"/>
          <p:nvPr/>
        </p:nvSpPr>
        <p:spPr>
          <a:xfrm>
            <a:off x="611560" y="6026240"/>
            <a:ext cx="15311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Source: www.google.de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1618563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ea typeface="Calibri" pitchFamily="34" charset="0"/>
                <a:cs typeface="Calibri" pitchFamily="34" charset="0"/>
              </a:rPr>
              <a:t>What that means for a System Modeling Environment</a:t>
            </a:r>
            <a:endParaRPr lang="en-US" sz="2400" dirty="0" smtClean="0"/>
          </a:p>
        </p:txBody>
      </p:sp>
      <p:sp>
        <p:nvSpPr>
          <p:cNvPr id="16387" name="Inhaltsplatzhalt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513263"/>
          </a:xfrm>
        </p:spPr>
        <p:txBody>
          <a:bodyPr/>
          <a:lstStyle/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b="1" dirty="0" smtClean="0"/>
              <a:t>Different groups of users use models in a different way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endParaRPr lang="en-US" b="1" dirty="0"/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b="1" dirty="0" smtClean="0"/>
              <a:t>Example for user roles (just to explain, not to suggest):</a:t>
            </a:r>
          </a:p>
          <a:p>
            <a:pPr lvl="1">
              <a:spcBef>
                <a:spcPts val="600"/>
              </a:spcBef>
              <a:buFont typeface="Arial" charset="0"/>
              <a:buChar char="•"/>
            </a:pPr>
            <a:r>
              <a:rPr lang="en-US" b="1" dirty="0"/>
              <a:t>Model </a:t>
            </a:r>
            <a:r>
              <a:rPr lang="en-US" b="1" dirty="0" smtClean="0"/>
              <a:t>Reader, </a:t>
            </a:r>
            <a:r>
              <a:rPr lang="en-US" b="1" dirty="0"/>
              <a:t>Beginning Model </a:t>
            </a:r>
            <a:r>
              <a:rPr lang="en-US" b="1" dirty="0" smtClean="0"/>
              <a:t>Builder, </a:t>
            </a:r>
            <a:br>
              <a:rPr lang="en-US" b="1" dirty="0" smtClean="0"/>
            </a:br>
            <a:r>
              <a:rPr lang="en-US" b="1" dirty="0" smtClean="0"/>
              <a:t>Advanced Model Builder, Model Analyst …</a:t>
            </a:r>
          </a:p>
          <a:p>
            <a:pPr lvl="1">
              <a:spcBef>
                <a:spcPts val="600"/>
              </a:spcBef>
              <a:buFont typeface="Arial" charset="0"/>
              <a:buChar char="•"/>
            </a:pPr>
            <a:endParaRPr lang="en-US" b="1" dirty="0"/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b="1" dirty="0" smtClean="0"/>
              <a:t>The idea: respect the different ways to use models when creating</a:t>
            </a:r>
            <a:br>
              <a:rPr lang="en-US" b="1" dirty="0" smtClean="0"/>
            </a:br>
            <a:r>
              <a:rPr lang="en-US" b="1" dirty="0" smtClean="0"/>
              <a:t>the System Modeling Environment and thus, also in the standard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endParaRPr lang="en-US" b="1" dirty="0"/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b="1" dirty="0" smtClean="0"/>
              <a:t>If that idea is accepted, decisions need to be made:</a:t>
            </a:r>
          </a:p>
          <a:p>
            <a:pPr lvl="1">
              <a:spcBef>
                <a:spcPts val="600"/>
              </a:spcBef>
              <a:buFont typeface="Arial" charset="0"/>
              <a:buChar char="•"/>
            </a:pPr>
            <a:r>
              <a:rPr lang="en-US" b="1" dirty="0" smtClean="0"/>
              <a:t>Having one user interface for all roles vs. several UIs (or even editions?)</a:t>
            </a:r>
          </a:p>
          <a:p>
            <a:pPr lvl="1">
              <a:spcBef>
                <a:spcPts val="600"/>
              </a:spcBef>
              <a:buFont typeface="Arial" charset="0"/>
              <a:buChar char="•"/>
            </a:pPr>
            <a:r>
              <a:rPr lang="en-US" b="1" dirty="0" smtClean="0"/>
              <a:t>One standard for all user roles vs. several standards</a:t>
            </a:r>
          </a:p>
          <a:p>
            <a:pPr lvl="1">
              <a:spcBef>
                <a:spcPts val="600"/>
              </a:spcBef>
              <a:buFont typeface="Arial" charset="0"/>
              <a:buChar char="•"/>
            </a:pPr>
            <a:r>
              <a:rPr lang="en-US" b="1" dirty="0" smtClean="0"/>
              <a:t>Having the same modeling concepts for all roles vs. splitting them</a:t>
            </a:r>
          </a:p>
          <a:p>
            <a:pPr lvl="1">
              <a:spcBef>
                <a:spcPts val="600"/>
              </a:spcBef>
              <a:buFont typeface="Arial" charset="0"/>
              <a:buChar char="•"/>
            </a:pPr>
            <a:r>
              <a:rPr lang="en-US" b="1" dirty="0" smtClean="0"/>
              <a:t>Explicitly explaining concepts for user roles, or not</a:t>
            </a:r>
          </a:p>
          <a:p>
            <a:pPr lvl="1">
              <a:spcBef>
                <a:spcPts val="600"/>
              </a:spcBef>
              <a:buFont typeface="Arial" charset="0"/>
              <a:buChar char="•"/>
            </a:pPr>
            <a:r>
              <a:rPr lang="en-US" b="1" dirty="0" smtClean="0"/>
              <a:t>…</a:t>
            </a:r>
          </a:p>
          <a:p>
            <a:pPr lvl="1">
              <a:spcBef>
                <a:spcPts val="600"/>
              </a:spcBef>
              <a:buFont typeface="Arial" charset="0"/>
              <a:buChar char="•"/>
            </a:pPr>
            <a:endParaRPr lang="en-US" b="1" dirty="0" smtClean="0"/>
          </a:p>
          <a:p>
            <a:pPr lvl="1">
              <a:spcBef>
                <a:spcPts val="600"/>
              </a:spcBef>
              <a:buFont typeface="Arial" charset="0"/>
              <a:buChar char="•"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38915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SI_Presentation">
  <a:themeElements>
    <a:clrScheme name="PSI_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rgbClr val="555458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rgbClr val="555458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SI_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SI_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SI_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SI_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SI_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SI_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SI_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SI_Presentation 4">
    <a:dk1>
      <a:srgbClr val="000000"/>
    </a:dk1>
    <a:lt1>
      <a:srgbClr val="FFFF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FFFF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PSI_Presentation</Template>
  <TotalTime>0</TotalTime>
  <Words>133</Words>
  <Application>Microsoft Office PowerPoint</Application>
  <PresentationFormat>Bildschirmpräsentation (4:3)</PresentationFormat>
  <Paragraphs>34</Paragraphs>
  <Slides>4</Slides>
  <Notes>1</Notes>
  <HiddenSlides>0</HiddenSlides>
  <MMClips>0</MMClips>
  <ScaleCrop>false</ScaleCrop>
  <HeadingPairs>
    <vt:vector size="8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</vt:i4>
      </vt:variant>
      <vt:variant>
        <vt:lpstr>Zielgruppenorientierte Präsentationen</vt:lpstr>
      </vt:variant>
      <vt:variant>
        <vt:i4>1</vt:i4>
      </vt:variant>
    </vt:vector>
  </HeadingPairs>
  <TitlesOfParts>
    <vt:vector size="7" baseType="lpstr">
      <vt:lpstr>PSI_Presentation</vt:lpstr>
      <vt:lpstr>Bitmap</vt:lpstr>
      <vt:lpstr>Ideas on “useability layering“  the System Modeling Environment   OMG LaJolla Meeting, December 2015  </vt:lpstr>
      <vt:lpstr>The general idea of “useability layering”</vt:lpstr>
      <vt:lpstr>Example: how Google “layers” their user interface</vt:lpstr>
      <vt:lpstr>What that means for a System Modeling Environment</vt:lpstr>
      <vt:lpstr>Kurzpräsentation</vt:lpstr>
    </vt:vector>
  </TitlesOfParts>
  <Company>PROSTEP 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Internationalization of Requirements Interchange Format  - IntRIF -</dc:title>
  <dc:creator>Seibertz</dc:creator>
  <cp:lastModifiedBy>Bertil Muth</cp:lastModifiedBy>
  <cp:revision>446</cp:revision>
  <cp:lastPrinted>1999-10-28T14:20:35Z</cp:lastPrinted>
  <dcterms:created xsi:type="dcterms:W3CDTF">2009-06-15T15:43:32Z</dcterms:created>
  <dcterms:modified xsi:type="dcterms:W3CDTF">2017-03-17T20:57:29Z</dcterms:modified>
</cp:coreProperties>
</file>