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56" r:id="rId2"/>
    <p:sldId id="271" r:id="rId3"/>
    <p:sldId id="270" r:id="rId4"/>
    <p:sldId id="268" r:id="rId5"/>
    <p:sldId id="264" r:id="rId6"/>
    <p:sldId id="265" r:id="rId7"/>
    <p:sldId id="266" r:id="rId8"/>
    <p:sldId id="267" r:id="rId9"/>
    <p:sldId id="269" r:id="rId10"/>
    <p:sldId id="272" r:id="rId11"/>
    <p:sldId id="279" r:id="rId12"/>
    <p:sldId id="280" r:id="rId13"/>
    <p:sldId id="283" r:id="rId14"/>
    <p:sldId id="281" r:id="rId15"/>
    <p:sldId id="288" r:id="rId16"/>
    <p:sldId id="278" r:id="rId17"/>
    <p:sldId id="282" r:id="rId18"/>
    <p:sldId id="284" r:id="rId19"/>
    <p:sldId id="285" r:id="rId20"/>
    <p:sldId id="286" r:id="rId21"/>
    <p:sldId id="287" r:id="rId22"/>
  </p:sldIdLst>
  <p:sldSz cx="9144000" cy="5143500" type="screen16x9"/>
  <p:notesSz cx="6858000" cy="9144000"/>
  <p:defaultTex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8"/>
    <p:restoredTop sz="92418"/>
  </p:normalViewPr>
  <p:slideViewPr>
    <p:cSldViewPr snapToGrid="0" snapToObjects="1">
      <p:cViewPr>
        <p:scale>
          <a:sx n="207" d="100"/>
          <a:sy n="207" d="100"/>
        </p:scale>
        <p:origin x="144" y="-528"/>
      </p:cViewPr>
      <p:guideLst>
        <p:guide pos="3839"/>
        <p:guide orient="horz" pos="2160"/>
        <p:guide orient="horz" pos="162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DE091-63B4-8847-8E50-10C9743B90BE}" type="datetimeFigureOut">
              <a:rPr lang="en-US" smtClean="0"/>
              <a:t>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38C0-0080-3A4B-9C94-19B614E6152B}" type="slidenum">
              <a:rPr lang="en-US" smtClean="0"/>
              <a:t>‹#›</a:t>
            </a:fld>
            <a:endParaRPr lang="en-US"/>
          </a:p>
        </p:txBody>
      </p:sp>
    </p:spTree>
    <p:extLst>
      <p:ext uri="{BB962C8B-B14F-4D97-AF65-F5344CB8AC3E}">
        <p14:creationId xmlns:p14="http://schemas.microsoft.com/office/powerpoint/2010/main" val="187828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Jonh</a:t>
            </a:r>
            <a:r>
              <a:rPr lang="en-US" baseline="0" dirty="0" err="1" smtClean="0"/>
              <a:t>’s</a:t>
            </a:r>
            <a:r>
              <a:rPr lang="en-US" baseline="0" dirty="0" smtClean="0"/>
              <a:t> slide on 20 Dec 2016</a:t>
            </a:r>
            <a:endParaRPr lang="en-US" dirty="0"/>
          </a:p>
        </p:txBody>
      </p:sp>
      <p:sp>
        <p:nvSpPr>
          <p:cNvPr id="4" name="Slide Number Placeholder 3"/>
          <p:cNvSpPr>
            <a:spLocks noGrp="1"/>
          </p:cNvSpPr>
          <p:nvPr>
            <p:ph type="sldNum" sz="quarter" idx="10"/>
          </p:nvPr>
        </p:nvSpPr>
        <p:spPr/>
        <p:txBody>
          <a:bodyPr/>
          <a:lstStyle/>
          <a:p>
            <a:fld id="{1B2838C0-0080-3A4B-9C94-19B614E6152B}" type="slidenum">
              <a:rPr lang="en-US" smtClean="0"/>
              <a:t>11</a:t>
            </a:fld>
            <a:endParaRPr lang="en-US"/>
          </a:p>
        </p:txBody>
      </p:sp>
    </p:spTree>
    <p:extLst>
      <p:ext uri="{BB962C8B-B14F-4D97-AF65-F5344CB8AC3E}">
        <p14:creationId xmlns:p14="http://schemas.microsoft.com/office/powerpoint/2010/main" val="1577829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2"/>
                </a:solidFill>
              </a:rPr>
              <a:t>restrictions on grammar</a:t>
            </a:r>
            <a:r>
              <a:rPr lang="en-US" dirty="0" smtClean="0">
                <a:solidFill>
                  <a:schemeClr val="tx2"/>
                </a:solidFill>
              </a:rPr>
              <a:t> (which can be realized by templates and patterns) </a:t>
            </a:r>
          </a:p>
          <a:p>
            <a:endParaRPr lang="en-US" b="1" dirty="0" smtClean="0">
              <a:solidFill>
                <a:schemeClr val="tx2"/>
              </a:solidFill>
            </a:endParaRPr>
          </a:p>
          <a:p>
            <a:r>
              <a:rPr lang="en-US" b="1" dirty="0" smtClean="0">
                <a:solidFill>
                  <a:schemeClr val="tx2"/>
                </a:solidFill>
              </a:rPr>
              <a:t>vocabulary</a:t>
            </a:r>
            <a:r>
              <a:rPr lang="en-US" dirty="0" smtClean="0">
                <a:solidFill>
                  <a:schemeClr val="tx2"/>
                </a:solidFill>
              </a:rPr>
              <a:t> (by using e.g., pre-defined keywords)</a:t>
            </a:r>
          </a:p>
          <a:p>
            <a:endParaRPr lang="en-US" dirty="0" smtClean="0">
              <a:solidFill>
                <a:schemeClr val="tx2"/>
              </a:solidFill>
            </a:endParaRPr>
          </a:p>
          <a:p>
            <a:endParaRPr lang="en-US" dirty="0" smtClean="0">
              <a:solidFill>
                <a:schemeClr val="tx2"/>
              </a:solidFill>
            </a:endParaRPr>
          </a:p>
          <a:p>
            <a:endParaRPr lang="en-US" dirty="0" smtClean="0">
              <a:solidFill>
                <a:schemeClr val="tx2"/>
              </a:solidFill>
            </a:endParaRPr>
          </a:p>
          <a:p>
            <a:endParaRPr lang="en-US"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1B2838C0-0080-3A4B-9C94-19B614E6152B}" type="slidenum">
              <a:rPr lang="en-US" smtClean="0"/>
              <a:t>12</a:t>
            </a:fld>
            <a:endParaRPr lang="en-US"/>
          </a:p>
        </p:txBody>
      </p:sp>
    </p:spTree>
    <p:extLst>
      <p:ext uri="{BB962C8B-B14F-4D97-AF65-F5344CB8AC3E}">
        <p14:creationId xmlns:p14="http://schemas.microsoft.com/office/powerpoint/2010/main" val="90143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Run slowly.</a:t>
            </a:r>
            <a:endParaRPr lang="en-US"/>
          </a:p>
        </p:txBody>
      </p:sp>
      <p:sp>
        <p:nvSpPr>
          <p:cNvPr id="4" name="Slide Number Placeholder 3"/>
          <p:cNvSpPr>
            <a:spLocks noGrp="1"/>
          </p:cNvSpPr>
          <p:nvPr>
            <p:ph type="sldNum" sz="quarter" idx="10"/>
          </p:nvPr>
        </p:nvSpPr>
        <p:spPr/>
        <p:txBody>
          <a:bodyPr/>
          <a:lstStyle/>
          <a:p>
            <a:fld id="{1B2838C0-0080-3A4B-9C94-19B614E6152B}" type="slidenum">
              <a:rPr lang="en-US" smtClean="0"/>
              <a:t>21</a:t>
            </a:fld>
            <a:endParaRPr lang="en-US"/>
          </a:p>
        </p:txBody>
      </p:sp>
    </p:spTree>
    <p:extLst>
      <p:ext uri="{BB962C8B-B14F-4D97-AF65-F5344CB8AC3E}">
        <p14:creationId xmlns:p14="http://schemas.microsoft.com/office/powerpoint/2010/main" val="61630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map"/>
          <p:cNvSpPr>
            <a:spLocks noEditPoints="1"/>
          </p:cNvSpPr>
          <p:nvPr/>
        </p:nvSpPr>
        <p:spPr bwMode="auto">
          <a:xfrm>
            <a:off x="3356055" y="2381"/>
            <a:ext cx="5787945" cy="51435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9" tIns="34295" rIns="68589" bIns="34295" numCol="1" anchor="t" anchorCtr="0" compatLnSpc="1">
            <a:prstTxWarp prst="textNoShape">
              <a:avLst/>
            </a:prstTxWarp>
          </a:bodyPr>
          <a:lstStyle/>
          <a:p>
            <a:endParaRPr/>
          </a:p>
        </p:txBody>
      </p:sp>
      <p:sp>
        <p:nvSpPr>
          <p:cNvPr id="2" name="Title 1"/>
          <p:cNvSpPr>
            <a:spLocks noGrp="1"/>
          </p:cNvSpPr>
          <p:nvPr>
            <p:ph type="ctrTitle"/>
          </p:nvPr>
        </p:nvSpPr>
        <p:spPr>
          <a:xfrm>
            <a:off x="913448" y="1371600"/>
            <a:ext cx="7317105" cy="2286001"/>
          </a:xfrm>
        </p:spPr>
        <p:txBody>
          <a:bodyPr>
            <a:normAutofit/>
          </a:bodyPr>
          <a:lstStyle>
            <a:lvl1pPr>
              <a:defRPr sz="3300"/>
            </a:lvl1pPr>
          </a:lstStyle>
          <a:p>
            <a:r>
              <a:rPr lang="en-US" smtClean="0"/>
              <a:t>Click to edit Master title style</a:t>
            </a:r>
            <a:endParaRPr/>
          </a:p>
        </p:txBody>
      </p:sp>
      <p:sp>
        <p:nvSpPr>
          <p:cNvPr id="3" name="Subtitle 2"/>
          <p:cNvSpPr>
            <a:spLocks noGrp="1"/>
          </p:cNvSpPr>
          <p:nvPr>
            <p:ph type="subTitle" idx="1"/>
          </p:nvPr>
        </p:nvSpPr>
        <p:spPr>
          <a:xfrm>
            <a:off x="913449" y="3771900"/>
            <a:ext cx="5887983" cy="857250"/>
          </a:xfrm>
        </p:spPr>
        <p:txBody>
          <a:bodyPr>
            <a:normAutofit/>
          </a:bodyPr>
          <a:lstStyle>
            <a:lvl1pPr marL="0" indent="0" algn="l">
              <a:spcBef>
                <a:spcPts val="0"/>
              </a:spcBef>
              <a:buNone/>
              <a:defRPr sz="1500">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Simula Research Laboratory</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14350"/>
            <a:ext cx="1601153" cy="4114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3448" y="514350"/>
            <a:ext cx="5563552" cy="41148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Simula Research Laboratory</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Simula Research Laboratory</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449" y="2571751"/>
            <a:ext cx="7317105" cy="1771649"/>
          </a:xfrm>
        </p:spPr>
        <p:txBody>
          <a:bodyPr anchor="b">
            <a:normAutofit/>
          </a:bodyPr>
          <a:lstStyle>
            <a:lvl1pPr algn="l">
              <a:defRPr sz="3300" b="0" cap="all"/>
            </a:lvl1pPr>
          </a:lstStyle>
          <a:p>
            <a:r>
              <a:rPr lang="en-US" smtClean="0"/>
              <a:t>Click to edit Master title style</a:t>
            </a:r>
            <a:endParaRPr/>
          </a:p>
        </p:txBody>
      </p:sp>
      <p:sp>
        <p:nvSpPr>
          <p:cNvPr id="3" name="Text Placeholder 2"/>
          <p:cNvSpPr>
            <a:spLocks noGrp="1"/>
          </p:cNvSpPr>
          <p:nvPr>
            <p:ph type="body" idx="1"/>
          </p:nvPr>
        </p:nvSpPr>
        <p:spPr>
          <a:xfrm>
            <a:off x="910100" y="514351"/>
            <a:ext cx="5891331" cy="857249"/>
          </a:xfrm>
        </p:spPr>
        <p:txBody>
          <a:bodyPr anchor="t"/>
          <a:lstStyle>
            <a:lvl1pPr marL="0" indent="0">
              <a:spcBef>
                <a:spcPts val="0"/>
              </a:spcBef>
              <a:buNone/>
              <a:defRPr sz="1500">
                <a:solidFill>
                  <a:schemeClr val="tx1"/>
                </a:solidFill>
              </a:defRPr>
            </a:lvl1pPr>
            <a:lvl2pPr marL="342946" indent="0">
              <a:buNone/>
              <a:defRPr sz="1400">
                <a:solidFill>
                  <a:schemeClr val="tx1">
                    <a:tint val="75000"/>
                  </a:schemeClr>
                </a:solidFill>
              </a:defRPr>
            </a:lvl2pPr>
            <a:lvl3pPr marL="685891" indent="0">
              <a:buNone/>
              <a:defRPr sz="1200">
                <a:solidFill>
                  <a:schemeClr val="tx1">
                    <a:tint val="75000"/>
                  </a:schemeClr>
                </a:solidFill>
              </a:defRPr>
            </a:lvl3pPr>
            <a:lvl4pPr marL="1028837" indent="0">
              <a:buNone/>
              <a:defRPr sz="1100">
                <a:solidFill>
                  <a:schemeClr val="tx1">
                    <a:tint val="75000"/>
                  </a:schemeClr>
                </a:solidFill>
              </a:defRPr>
            </a:lvl4pPr>
            <a:lvl5pPr marL="1371783" indent="0">
              <a:buNone/>
              <a:defRPr sz="1100">
                <a:solidFill>
                  <a:schemeClr val="tx1">
                    <a:tint val="75000"/>
                  </a:schemeClr>
                </a:solidFill>
              </a:defRPr>
            </a:lvl5pPr>
            <a:lvl6pPr marL="1714729" indent="0">
              <a:buNone/>
              <a:defRPr sz="1100">
                <a:solidFill>
                  <a:schemeClr val="tx1">
                    <a:tint val="75000"/>
                  </a:schemeClr>
                </a:solidFill>
              </a:defRPr>
            </a:lvl6pPr>
            <a:lvl7pPr marL="2057674" indent="0">
              <a:buNone/>
              <a:defRPr sz="1100">
                <a:solidFill>
                  <a:schemeClr val="tx1">
                    <a:tint val="75000"/>
                  </a:schemeClr>
                </a:solidFill>
              </a:defRPr>
            </a:lvl7pPr>
            <a:lvl8pPr marL="2400620" indent="0">
              <a:buNone/>
              <a:defRPr sz="1100">
                <a:solidFill>
                  <a:schemeClr val="tx1">
                    <a:tint val="75000"/>
                  </a:schemeClr>
                </a:solidFill>
              </a:defRPr>
            </a:lvl8pPr>
            <a:lvl9pPr marL="274356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Simula Research Laboratory</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25200" y="1371600"/>
            <a:ext cx="3532470" cy="3257550"/>
          </a:xfrm>
        </p:spPr>
        <p:txBody>
          <a:bodyPr>
            <a:normAutofit/>
          </a:bodyPr>
          <a:lstStyle>
            <a:lvl1pPr>
              <a:defRPr sz="1800"/>
            </a:lvl1pPr>
            <a:lvl2pPr>
              <a:defRPr sz="1500"/>
            </a:lvl2pPr>
            <a:lvl3pPr>
              <a:defRPr sz="14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83" y="1371600"/>
            <a:ext cx="3532470" cy="3257550"/>
          </a:xfrm>
        </p:spPr>
        <p:txBody>
          <a:bodyPr>
            <a:normAutofit/>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Simula Research Laboratory</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3448" y="1371600"/>
            <a:ext cx="3532790" cy="628651"/>
          </a:xfrm>
        </p:spPr>
        <p:txBody>
          <a:bodyPr anchor="ctr"/>
          <a:lstStyle>
            <a:lvl1pPr marL="0" indent="0">
              <a:spcBef>
                <a:spcPts val="0"/>
              </a:spcBef>
              <a:buNone/>
              <a:defRPr sz="1800" b="0" cap="all" baseline="0">
                <a:solidFill>
                  <a:schemeClr val="tx1">
                    <a:lumMod val="50000"/>
                  </a:schemeClr>
                </a:solidFill>
              </a:defRPr>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13448" y="2057401"/>
            <a:ext cx="3532790" cy="2571749"/>
          </a:xfrm>
        </p:spPr>
        <p:txBody>
          <a:bodyP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97764" y="1371600"/>
            <a:ext cx="3532790" cy="628651"/>
          </a:xfrm>
        </p:spPr>
        <p:txBody>
          <a:bodyPr anchor="ctr"/>
          <a:lstStyle>
            <a:lvl1pPr marL="0" indent="0">
              <a:spcBef>
                <a:spcPts val="0"/>
              </a:spcBef>
              <a:buNone/>
              <a:defRPr sz="1800" b="0" cap="all" baseline="0">
                <a:solidFill>
                  <a:schemeClr val="tx1">
                    <a:lumMod val="50000"/>
                  </a:schemeClr>
                </a:solidFill>
              </a:defRPr>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97764" y="2057401"/>
            <a:ext cx="3532790" cy="2571749"/>
          </a:xfrm>
        </p:spPr>
        <p:txBody>
          <a:bodyP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baseline="0"/>
            </a:lvl8pPr>
            <a:lvl9pPr>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smtClean="0"/>
              <a:t>Simula Research Laboratory</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smtClean="0"/>
              <a:t>Simula Research Laboratory</a:t>
            </a:r>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smtClean="0"/>
              <a:t>Simula Research Laboratory</a:t>
            </a:r>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51435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lvl="0" algn="ctr"/>
            <a:endParaRPr/>
          </a:p>
        </p:txBody>
      </p:sp>
      <p:sp>
        <p:nvSpPr>
          <p:cNvPr id="2" name="Title 1"/>
          <p:cNvSpPr>
            <a:spLocks noGrp="1"/>
          </p:cNvSpPr>
          <p:nvPr>
            <p:ph type="title"/>
          </p:nvPr>
        </p:nvSpPr>
        <p:spPr>
          <a:xfrm>
            <a:off x="513294" y="514350"/>
            <a:ext cx="2915409" cy="3028950"/>
          </a:xfrm>
        </p:spPr>
        <p:txBody>
          <a:bodyPr anchor="b">
            <a:noAutofit/>
          </a:bodyPr>
          <a:lstStyle>
            <a:lvl1pPr algn="l">
              <a:defRPr sz="3000" b="0"/>
            </a:lvl1pPr>
          </a:lstStyle>
          <a:p>
            <a:r>
              <a:rPr lang="en-US" smtClean="0"/>
              <a:t>Click to edit Master title style</a:t>
            </a:r>
            <a:endParaRPr/>
          </a:p>
        </p:txBody>
      </p:sp>
      <p:sp>
        <p:nvSpPr>
          <p:cNvPr id="3" name="Content Placeholder 2"/>
          <p:cNvSpPr>
            <a:spLocks noGrp="1"/>
          </p:cNvSpPr>
          <p:nvPr>
            <p:ph idx="1"/>
          </p:nvPr>
        </p:nvSpPr>
        <p:spPr>
          <a:xfrm>
            <a:off x="4400506" y="514350"/>
            <a:ext cx="4230202" cy="4114800"/>
          </a:xfrm>
        </p:spPr>
        <p:txBody>
          <a:bodyPr>
            <a:normAutofit/>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13294" y="3657600"/>
            <a:ext cx="2915409" cy="971550"/>
          </a:xfrm>
        </p:spPr>
        <p:txBody>
          <a:bodyPr>
            <a:normAutofit/>
          </a:bodyPr>
          <a:lstStyle>
            <a:lvl1pPr marL="0" indent="0">
              <a:spcBef>
                <a:spcPts val="0"/>
              </a:spcBef>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Simula Research Laboratory</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51435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lvl="0" algn="ctr"/>
            <a:endParaRPr/>
          </a:p>
        </p:txBody>
      </p:sp>
      <p:sp>
        <p:nvSpPr>
          <p:cNvPr id="2" name="Title 1"/>
          <p:cNvSpPr>
            <a:spLocks noGrp="1"/>
          </p:cNvSpPr>
          <p:nvPr>
            <p:ph type="title"/>
          </p:nvPr>
        </p:nvSpPr>
        <p:spPr>
          <a:xfrm>
            <a:off x="513294" y="514350"/>
            <a:ext cx="2915409" cy="3028950"/>
          </a:xfrm>
        </p:spPr>
        <p:txBody>
          <a:bodyPr anchor="b">
            <a:noAutofit/>
          </a:bodyPr>
          <a:lstStyle>
            <a:lvl1pPr algn="l">
              <a:defRPr sz="3000" b="0"/>
            </a:lvl1pPr>
          </a:lstStyle>
          <a:p>
            <a:r>
              <a:rPr lang="en-US" smtClean="0"/>
              <a:t>Click to edit Master title style</a:t>
            </a:r>
            <a:endParaRPr/>
          </a:p>
        </p:txBody>
      </p:sp>
      <p:sp>
        <p:nvSpPr>
          <p:cNvPr id="3" name="Picture Placeholder 2"/>
          <p:cNvSpPr>
            <a:spLocks noGrp="1"/>
          </p:cNvSpPr>
          <p:nvPr>
            <p:ph type="pic" idx="1"/>
          </p:nvPr>
        </p:nvSpPr>
        <p:spPr>
          <a:xfrm>
            <a:off x="4400506" y="514350"/>
            <a:ext cx="4230202" cy="4114800"/>
          </a:xfrm>
          <a:solidFill>
            <a:schemeClr val="bg1">
              <a:lumMod val="95000"/>
            </a:schemeClr>
          </a:solidFill>
          <a:ln w="3175">
            <a:solidFill>
              <a:schemeClr val="bg1">
                <a:lumMod val="75000"/>
              </a:schemeClr>
            </a:solidFill>
            <a:miter lim="800000"/>
          </a:ln>
        </p:spPr>
        <p:txBody>
          <a:bodyPr tIns="685891">
            <a:norm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Drag picture to placeholder or click icon to add</a:t>
            </a:r>
            <a:endParaRPr/>
          </a:p>
        </p:txBody>
      </p:sp>
      <p:sp>
        <p:nvSpPr>
          <p:cNvPr id="4" name="Text Placeholder 3"/>
          <p:cNvSpPr>
            <a:spLocks noGrp="1"/>
          </p:cNvSpPr>
          <p:nvPr>
            <p:ph type="body" sz="half" idx="2"/>
          </p:nvPr>
        </p:nvSpPr>
        <p:spPr>
          <a:xfrm>
            <a:off x="513294" y="3657600"/>
            <a:ext cx="2915409" cy="971550"/>
          </a:xfrm>
        </p:spPr>
        <p:txBody>
          <a:bodyPr>
            <a:normAutofit/>
          </a:bodyPr>
          <a:lstStyle>
            <a:lvl1pPr marL="0" indent="0">
              <a:spcBef>
                <a:spcPts val="0"/>
              </a:spcBef>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Simula Research Laboratory</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49" y="205978"/>
            <a:ext cx="7317105" cy="994172"/>
          </a:xfrm>
          <a:prstGeom prst="rect">
            <a:avLst/>
          </a:prstGeom>
        </p:spPr>
        <p:txBody>
          <a:bodyPr vert="horz" lIns="68589" tIns="34295" rIns="68589" bIns="34295"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913449" y="1371600"/>
            <a:ext cx="7317105" cy="3257550"/>
          </a:xfrm>
          <a:prstGeom prst="rect">
            <a:avLst/>
          </a:prstGeom>
        </p:spPr>
        <p:txBody>
          <a:bodyPr vert="horz" lIns="68589" tIns="34295" rIns="68589" bIns="342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115452" y="4836320"/>
            <a:ext cx="1047467" cy="135731"/>
          </a:xfrm>
          <a:prstGeom prst="rect">
            <a:avLst/>
          </a:prstGeom>
        </p:spPr>
        <p:txBody>
          <a:bodyPr vert="horz" lIns="68589" tIns="34295" rIns="68589" bIns="34295" rtlCol="0" anchor="ctr"/>
          <a:lstStyle>
            <a:lvl1pPr algn="r">
              <a:defRPr sz="800">
                <a:solidFill>
                  <a:schemeClr val="tx1"/>
                </a:solidFill>
              </a:defRPr>
            </a:lvl1pPr>
          </a:lstStyle>
          <a:p>
            <a:endParaRPr/>
          </a:p>
        </p:txBody>
      </p:sp>
      <p:sp>
        <p:nvSpPr>
          <p:cNvPr id="5" name="Footer Placeholder 4"/>
          <p:cNvSpPr>
            <a:spLocks noGrp="1"/>
          </p:cNvSpPr>
          <p:nvPr>
            <p:ph type="ftr" sz="quarter" idx="3"/>
          </p:nvPr>
        </p:nvSpPr>
        <p:spPr>
          <a:xfrm>
            <a:off x="906863" y="4836320"/>
            <a:ext cx="4979929" cy="135731"/>
          </a:xfrm>
          <a:prstGeom prst="rect">
            <a:avLst/>
          </a:prstGeom>
        </p:spPr>
        <p:txBody>
          <a:bodyPr vert="horz" lIns="68589" tIns="34295" rIns="68589" bIns="34295" rtlCol="0" anchor="ctr"/>
          <a:lstStyle>
            <a:lvl1pPr algn="l">
              <a:defRPr sz="800" cap="all" baseline="0">
                <a:solidFill>
                  <a:schemeClr val="tx1"/>
                </a:solidFill>
              </a:defRPr>
            </a:lvl1pPr>
          </a:lstStyle>
          <a:p>
            <a:r>
              <a:rPr lang="en-US" smtClean="0"/>
              <a:t>Simula Research Laboratory</a:t>
            </a:r>
            <a:endParaRPr/>
          </a:p>
        </p:txBody>
      </p:sp>
      <p:sp>
        <p:nvSpPr>
          <p:cNvPr id="6" name="Slide Number Placeholder 5"/>
          <p:cNvSpPr>
            <a:spLocks noGrp="1"/>
          </p:cNvSpPr>
          <p:nvPr>
            <p:ph type="sldNum" sz="quarter" idx="4"/>
          </p:nvPr>
        </p:nvSpPr>
        <p:spPr>
          <a:xfrm>
            <a:off x="7373079" y="4836320"/>
            <a:ext cx="857474" cy="135731"/>
          </a:xfrm>
          <a:prstGeom prst="rect">
            <a:avLst/>
          </a:prstGeom>
        </p:spPr>
        <p:txBody>
          <a:bodyPr vert="horz" lIns="68589" tIns="34295" rIns="68589" bIns="34295" rtlCol="0" anchor="ctr"/>
          <a:lstStyle>
            <a:lvl1pPr algn="r">
              <a:defRPr sz="800">
                <a:solidFill>
                  <a:schemeClr val="tx1"/>
                </a:solidFill>
              </a:defRPr>
            </a:lvl1pPr>
          </a:lstStyle>
          <a:p>
            <a:fld id="{F36C87F6-986D-49E6-AF40-1B3A1EE8064D}" type="slidenum">
              <a:rPr/>
              <a:pPr/>
              <a:t>‹#›</a:t>
            </a:fld>
            <a:endParaRPr/>
          </a:p>
        </p:txBody>
      </p:sp>
      <p:pic>
        <p:nvPicPr>
          <p:cNvPr id="8" name="Picture 7" descr="Zen Logo.png"/>
          <p:cNvPicPr>
            <a:picLocks noChangeAspect="1"/>
          </p:cNvPicPr>
          <p:nvPr/>
        </p:nvPicPr>
        <p:blipFill>
          <a:blip r:embed="rId14" cstate="email">
            <a:alphaModFix amt="6000"/>
            <a:extLst>
              <a:ext uri="{28A0092B-C50C-407E-A947-70E740481C1C}">
                <a14:useLocalDpi xmlns:a14="http://schemas.microsoft.com/office/drawing/2010/main" val="0"/>
              </a:ext>
            </a:extLst>
          </a:blip>
          <a:stretch>
            <a:fillRect/>
          </a:stretch>
        </p:blipFill>
        <p:spPr>
          <a:xfrm>
            <a:off x="1427931" y="-228600"/>
            <a:ext cx="5870529" cy="5911997"/>
          </a:xfrm>
          <a:prstGeom prst="ellipse">
            <a:avLst/>
          </a:prstGeom>
          <a:ln>
            <a:noFill/>
          </a:ln>
          <a:effectLst>
            <a:softEdge rad="112500"/>
          </a:effectLst>
        </p:spPr>
      </p:pic>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685891" rtl="0" eaLnBrk="1" latinLnBrk="0" hangingPunct="1">
        <a:lnSpc>
          <a:spcPct val="90000"/>
        </a:lnSpc>
        <a:spcBef>
          <a:spcPct val="0"/>
        </a:spcBef>
        <a:buNone/>
        <a:defRPr sz="3000" kern="1200" cap="all" baseline="0">
          <a:solidFill>
            <a:schemeClr val="tx1">
              <a:lumMod val="50000"/>
            </a:schemeClr>
          </a:solidFill>
          <a:latin typeface="+mj-lt"/>
          <a:ea typeface="+mj-ea"/>
          <a:cs typeface="+mj-cs"/>
        </a:defRPr>
      </a:lvl1pPr>
    </p:titleStyle>
    <p:bodyStyle>
      <a:lvl1pPr marL="205767" indent="-171473" algn="l" defTabSz="685891"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40" indent="-171473" algn="l" defTabSz="685891" rtl="0" eaLnBrk="1" latinLnBrk="0" hangingPunct="1">
        <a:lnSpc>
          <a:spcPct val="90000"/>
        </a:lnSpc>
        <a:spcBef>
          <a:spcPts val="450"/>
        </a:spcBef>
        <a:buClr>
          <a:schemeClr val="tx1"/>
        </a:buClr>
        <a:buSzPct val="80000"/>
        <a:buFont typeface="Wingdings" charset="2"/>
        <a:buChar char="ü"/>
        <a:defRPr sz="1500" kern="1200">
          <a:solidFill>
            <a:schemeClr val="tx1"/>
          </a:solidFill>
          <a:latin typeface="+mn-lt"/>
          <a:ea typeface="+mn-ea"/>
          <a:cs typeface="+mn-cs"/>
        </a:defRPr>
      </a:lvl2pPr>
      <a:lvl3pPr marL="548713" indent="-171473" algn="l" defTabSz="685891" rtl="0" eaLnBrk="1" latinLnBrk="0" hangingPunct="1">
        <a:lnSpc>
          <a:spcPct val="90000"/>
        </a:lnSpc>
        <a:spcBef>
          <a:spcPts val="450"/>
        </a:spcBef>
        <a:buClr>
          <a:schemeClr val="tx1"/>
        </a:buClr>
        <a:buSzPct val="80000"/>
        <a:buFont typeface="Arial"/>
        <a:buChar char="•"/>
        <a:defRPr sz="1400" kern="1200">
          <a:solidFill>
            <a:schemeClr val="tx1"/>
          </a:solidFill>
          <a:latin typeface="+mn-lt"/>
          <a:ea typeface="+mn-ea"/>
          <a:cs typeface="+mn-cs"/>
        </a:defRPr>
      </a:lvl3pPr>
      <a:lvl4pPr marL="720186" indent="-171473" algn="l" defTabSz="685891"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659" indent="-171473" algn="l" defTabSz="685891"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132" indent="-171473" algn="l" defTabSz="685891"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605" indent="-171473" algn="l" defTabSz="685891"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077" indent="-171473" algn="l" defTabSz="685891"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550" indent="-171473" algn="l" defTabSz="685891"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shaukat%7d@simula.n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nlp.stanford.edu:8080/corenlp/proces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2"/>
                </a:solidFill>
              </a:rPr>
              <a:t>SECM </a:t>
            </a:r>
            <a:r>
              <a:rPr lang="en-US" dirty="0">
                <a:solidFill>
                  <a:schemeClr val="tx2"/>
                </a:solidFill>
              </a:rPr>
              <a:t>- Requirements </a:t>
            </a:r>
            <a:r>
              <a:rPr lang="en-US" dirty="0" smtClean="0">
                <a:solidFill>
                  <a:schemeClr val="tx2"/>
                </a:solidFill>
              </a:rPr>
              <a:t>Concepts</a:t>
            </a:r>
            <a:r>
              <a:rPr lang="en-US" dirty="0">
                <a:solidFill>
                  <a:schemeClr val="tx2"/>
                </a:solidFill>
              </a:rPr>
              <a:t/>
            </a:r>
            <a:br>
              <a:rPr lang="en-US" dirty="0">
                <a:solidFill>
                  <a:schemeClr val="tx2"/>
                </a:solidFill>
              </a:rPr>
            </a:br>
            <a:r>
              <a:rPr lang="en-US" sz="1800" dirty="0" smtClean="0">
                <a:solidFill>
                  <a:schemeClr val="tx2"/>
                </a:solidFill>
              </a:rPr>
              <a:t>Proposal on restricted textual requirements (v1)</a:t>
            </a:r>
            <a:endParaRPr lang="en-US" sz="1800" dirty="0">
              <a:solidFill>
                <a:schemeClr val="tx2"/>
              </a:solidFill>
            </a:endParaRPr>
          </a:p>
        </p:txBody>
      </p:sp>
      <p:sp>
        <p:nvSpPr>
          <p:cNvPr id="3" name="Subtitle 2"/>
          <p:cNvSpPr>
            <a:spLocks noGrp="1"/>
          </p:cNvSpPr>
          <p:nvPr>
            <p:ph type="subTitle" idx="1"/>
          </p:nvPr>
        </p:nvSpPr>
        <p:spPr/>
        <p:txBody>
          <a:bodyPr>
            <a:normAutofit fontScale="92500" lnSpcReduction="20000"/>
          </a:bodyPr>
          <a:lstStyle/>
          <a:p>
            <a:r>
              <a:rPr lang="en-US" dirty="0" smtClean="0">
                <a:solidFill>
                  <a:schemeClr val="tx2"/>
                </a:solidFill>
              </a:rPr>
              <a:t>Tao Yue and </a:t>
            </a:r>
            <a:r>
              <a:rPr lang="en-US" dirty="0" err="1" smtClean="0">
                <a:solidFill>
                  <a:schemeClr val="tx2"/>
                </a:solidFill>
              </a:rPr>
              <a:t>Shaukat</a:t>
            </a:r>
            <a:r>
              <a:rPr lang="en-US" dirty="0" smtClean="0">
                <a:solidFill>
                  <a:schemeClr val="tx2"/>
                </a:solidFill>
              </a:rPr>
              <a:t> Ali</a:t>
            </a:r>
          </a:p>
          <a:p>
            <a:r>
              <a:rPr lang="en-US" dirty="0" smtClean="0">
                <a:solidFill>
                  <a:schemeClr val="tx2"/>
                </a:solidFill>
              </a:rPr>
              <a:t>{</a:t>
            </a:r>
            <a:r>
              <a:rPr lang="en-US" dirty="0" err="1" smtClean="0">
                <a:solidFill>
                  <a:schemeClr val="tx2"/>
                </a:solidFill>
              </a:rPr>
              <a:t>tao</a:t>
            </a:r>
            <a:r>
              <a:rPr lang="en-US" dirty="0" smtClean="0">
                <a:solidFill>
                  <a:schemeClr val="tx2"/>
                </a:solidFill>
              </a:rPr>
              <a:t>, </a:t>
            </a:r>
            <a:r>
              <a:rPr lang="en-US" dirty="0" smtClean="0">
                <a:solidFill>
                  <a:schemeClr val="tx2"/>
                </a:solidFill>
                <a:hlinkClick r:id="rId2"/>
              </a:rPr>
              <a:t>shaukat}@simula.no</a:t>
            </a:r>
            <a:endParaRPr lang="en-US" dirty="0" smtClean="0">
              <a:solidFill>
                <a:schemeClr val="tx2"/>
              </a:solidFill>
            </a:endParaRPr>
          </a:p>
          <a:p>
            <a:endParaRPr lang="en-US" dirty="0" smtClean="0">
              <a:solidFill>
                <a:schemeClr val="tx2"/>
              </a:solidFill>
            </a:endParaRPr>
          </a:p>
          <a:p>
            <a:r>
              <a:rPr lang="en-US" dirty="0" smtClean="0">
                <a:solidFill>
                  <a:schemeClr val="tx2"/>
                </a:solidFill>
              </a:rPr>
              <a:t>Simula Research Laboratory</a:t>
            </a:r>
          </a:p>
          <a:p>
            <a:r>
              <a:rPr lang="en-US" dirty="0" smtClean="0">
                <a:solidFill>
                  <a:schemeClr val="tx2"/>
                </a:solidFill>
              </a:rPr>
              <a:t>Feb 6th, 2017</a:t>
            </a:r>
            <a:endParaRPr lang="en-US" dirty="0">
              <a:solidFill>
                <a:schemeClr val="tx2"/>
              </a:solidFill>
            </a:endParaRPr>
          </a:p>
        </p:txBody>
      </p:sp>
    </p:spTree>
    <p:extLst>
      <p:ext uri="{BB962C8B-B14F-4D97-AF65-F5344CB8AC3E}">
        <p14:creationId xmlns:p14="http://schemas.microsoft.com/office/powerpoint/2010/main" val="150992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b="1" dirty="0" smtClean="0">
                <a:solidFill>
                  <a:schemeClr val="tx2"/>
                </a:solidFill>
              </a:rPr>
              <a:t>Restricted Requirements Statement (RRS) </a:t>
            </a:r>
            <a:r>
              <a:rPr lang="en-US" dirty="0" smtClean="0">
                <a:solidFill>
                  <a:schemeClr val="tx2"/>
                </a:solidFill>
              </a:rPr>
              <a:t>is a specific type of Textual Requirement Statement, specified by using a restricted/controlled natural language that puts</a:t>
            </a:r>
            <a:r>
              <a:rPr lang="en-US" b="1" dirty="0" smtClean="0">
                <a:solidFill>
                  <a:schemeClr val="tx2"/>
                </a:solidFill>
              </a:rPr>
              <a:t> restrictions on grammar</a:t>
            </a:r>
            <a:r>
              <a:rPr lang="en-US" dirty="0" smtClean="0">
                <a:solidFill>
                  <a:schemeClr val="tx2"/>
                </a:solidFill>
              </a:rPr>
              <a:t> (which can be realized by templates and patterns) and </a:t>
            </a:r>
            <a:r>
              <a:rPr lang="en-US" b="1" dirty="0" smtClean="0">
                <a:solidFill>
                  <a:schemeClr val="tx2"/>
                </a:solidFill>
              </a:rPr>
              <a:t>vocabulary</a:t>
            </a:r>
            <a:r>
              <a:rPr lang="en-US" dirty="0" smtClean="0">
                <a:solidFill>
                  <a:schemeClr val="tx2"/>
                </a:solidFill>
              </a:rPr>
              <a:t> (by using e.g., pre-defined keywords).</a:t>
            </a:r>
          </a:p>
          <a:p>
            <a:r>
              <a:rPr lang="en-US" dirty="0" smtClean="0">
                <a:solidFill>
                  <a:schemeClr val="tx2"/>
                </a:solidFill>
              </a:rPr>
              <a:t>RRS </a:t>
            </a:r>
            <a:r>
              <a:rPr lang="en-US" b="1" dirty="0" smtClean="0">
                <a:solidFill>
                  <a:schemeClr val="tx2"/>
                </a:solidFill>
              </a:rPr>
              <a:t>strikes a</a:t>
            </a:r>
            <a:r>
              <a:rPr lang="en-US" dirty="0" smtClean="0">
                <a:solidFill>
                  <a:schemeClr val="tx2"/>
                </a:solidFill>
              </a:rPr>
              <a:t> </a:t>
            </a:r>
            <a:r>
              <a:rPr lang="en-US" b="1" dirty="0" smtClean="0">
                <a:solidFill>
                  <a:schemeClr val="tx2"/>
                </a:solidFill>
              </a:rPr>
              <a:t>balance </a:t>
            </a:r>
            <a:r>
              <a:rPr lang="en-US" dirty="0" smtClean="0">
                <a:solidFill>
                  <a:schemeClr val="tx2"/>
                </a:solidFill>
              </a:rPr>
              <a:t>between practicality and level of automation, </a:t>
            </a:r>
            <a:r>
              <a:rPr lang="en-US" b="1" dirty="0" smtClean="0">
                <a:solidFill>
                  <a:schemeClr val="tx2"/>
                </a:solidFill>
              </a:rPr>
              <a:t>bridges the gap </a:t>
            </a:r>
            <a:r>
              <a:rPr lang="en-US" dirty="0" smtClean="0">
                <a:solidFill>
                  <a:schemeClr val="tx2"/>
                </a:solidFill>
              </a:rPr>
              <a:t>from informal requirements specifications in natural language to formal, precise, and analyzable specifications. </a:t>
            </a:r>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10</a:t>
            </a:fld>
            <a:endParaRPr lang="en-US"/>
          </a:p>
        </p:txBody>
      </p:sp>
    </p:spTree>
    <p:extLst>
      <p:ext uri="{BB962C8B-B14F-4D97-AF65-F5344CB8AC3E}">
        <p14:creationId xmlns:p14="http://schemas.microsoft.com/office/powerpoint/2010/main" val="159617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449" y="205978"/>
            <a:ext cx="8043351" cy="542822"/>
          </a:xfrm>
        </p:spPr>
        <p:txBody>
          <a:bodyPr>
            <a:normAutofit fontScale="90000"/>
          </a:bodyPr>
          <a:lstStyle/>
          <a:p>
            <a:r>
              <a:rPr lang="en-US" dirty="0" err="1" smtClean="0"/>
              <a:t>Simula’s</a:t>
            </a:r>
            <a:r>
              <a:rPr lang="en-US" dirty="0" smtClean="0"/>
              <a:t> Initial solution (RRS </a:t>
            </a:r>
            <a:r>
              <a:rPr lang="en-US" dirty="0" err="1" smtClean="0"/>
              <a:t>Metamodel</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11</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7084" y="748800"/>
            <a:ext cx="5695586" cy="3900048"/>
          </a:xfrm>
        </p:spPr>
      </p:pic>
    </p:spTree>
    <p:extLst>
      <p:ext uri="{BB962C8B-B14F-4D97-AF65-F5344CB8AC3E}">
        <p14:creationId xmlns:p14="http://schemas.microsoft.com/office/powerpoint/2010/main" val="212259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80" y="464582"/>
            <a:ext cx="7856199" cy="535622"/>
          </a:xfrm>
        </p:spPr>
        <p:txBody>
          <a:bodyPr>
            <a:normAutofit fontScale="90000"/>
          </a:bodyPr>
          <a:lstStyle/>
          <a:p>
            <a:r>
              <a:rPr lang="en-US" dirty="0" err="1" smtClean="0"/>
              <a:t>Simula’s</a:t>
            </a:r>
            <a:r>
              <a:rPr lang="en-US" dirty="0" smtClean="0"/>
              <a:t> Initial </a:t>
            </a:r>
            <a:r>
              <a:rPr lang="en-US" dirty="0" smtClean="0"/>
              <a:t>solution (</a:t>
            </a:r>
            <a:r>
              <a:rPr lang="en-US" dirty="0"/>
              <a:t>RRS </a:t>
            </a:r>
            <a:r>
              <a:rPr lang="en-US" dirty="0" err="1"/>
              <a:t>Metamodel</a:t>
            </a:r>
            <a:r>
              <a:rPr lang="en-US" dirty="0"/>
              <a:t>)</a:t>
            </a:r>
            <a:endParaRPr lang="en-US" dirty="0"/>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12</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4894" y="1371600"/>
            <a:ext cx="6434212" cy="3257550"/>
          </a:xfrm>
        </p:spPr>
      </p:pic>
    </p:spTree>
    <p:extLst>
      <p:ext uri="{BB962C8B-B14F-4D97-AF65-F5344CB8AC3E}">
        <p14:creationId xmlns:p14="http://schemas.microsoft.com/office/powerpoint/2010/main" val="186327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095" y="1674778"/>
            <a:ext cx="2853105" cy="994172"/>
          </a:xfrm>
        </p:spPr>
        <p:txBody>
          <a:bodyPr/>
          <a:lstStyle/>
          <a:p>
            <a:r>
              <a:rPr lang="en-US" dirty="0" smtClean="0"/>
              <a:t>examples</a:t>
            </a:r>
            <a:endParaRPr lang="en-US" dirty="0"/>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13</a:t>
            </a:fld>
            <a:endParaRPr lang="en-US"/>
          </a:p>
        </p:txBody>
      </p:sp>
    </p:spTree>
    <p:extLst>
      <p:ext uri="{BB962C8B-B14F-4D97-AF65-F5344CB8AC3E}">
        <p14:creationId xmlns:p14="http://schemas.microsoft.com/office/powerpoint/2010/main" val="59133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863" y="0"/>
            <a:ext cx="7317105" cy="994172"/>
          </a:xfrm>
        </p:spPr>
        <p:txBody>
          <a:bodyPr/>
          <a:lstStyle/>
          <a:p>
            <a:r>
              <a:rPr lang="en-US" dirty="0" smtClean="0"/>
              <a:t>Vehicle Weight Requirement (Non-functional)</a:t>
            </a:r>
            <a:endParaRPr lang="en-US" dirty="0"/>
          </a:p>
        </p:txBody>
      </p:sp>
      <p:sp>
        <p:nvSpPr>
          <p:cNvPr id="3" name="Content Placeholder 2"/>
          <p:cNvSpPr>
            <a:spLocks noGrp="1"/>
          </p:cNvSpPr>
          <p:nvPr>
            <p:ph idx="1"/>
          </p:nvPr>
        </p:nvSpPr>
        <p:spPr>
          <a:xfrm>
            <a:off x="913448" y="1101980"/>
            <a:ext cx="7317105" cy="3802205"/>
          </a:xfrm>
        </p:spPr>
        <p:txBody>
          <a:bodyPr>
            <a:noAutofit/>
          </a:bodyPr>
          <a:lstStyle/>
          <a:p>
            <a:pPr>
              <a:lnSpc>
                <a:spcPct val="100000"/>
              </a:lnSpc>
              <a:spcBef>
                <a:spcPts val="0"/>
              </a:spcBef>
            </a:pPr>
            <a:r>
              <a:rPr lang="en-US" sz="1200" dirty="0" smtClean="0">
                <a:solidFill>
                  <a:schemeClr val="tx2"/>
                </a:solidFill>
              </a:rPr>
              <a:t>Textual Requirement Statement</a:t>
            </a:r>
          </a:p>
          <a:p>
            <a:pPr lvl="1">
              <a:lnSpc>
                <a:spcPct val="100000"/>
              </a:lnSpc>
              <a:spcBef>
                <a:spcPts val="0"/>
              </a:spcBef>
            </a:pPr>
            <a:r>
              <a:rPr lang="en-US" sz="1000" dirty="0" smtClean="0">
                <a:solidFill>
                  <a:schemeClr val="tx2"/>
                </a:solidFill>
              </a:rPr>
              <a:t>”With zero passengers, a cargo weight of 0 pounds, and with a full capacity of fuel, transmission oil, engine oil and engine coolant, the vehicle actual Curb Weight shall be equal to or less than the vehicle required Curb Weight of 3000 pounds.”</a:t>
            </a:r>
          </a:p>
          <a:p>
            <a:pPr>
              <a:lnSpc>
                <a:spcPct val="100000"/>
              </a:lnSpc>
              <a:spcBef>
                <a:spcPts val="0"/>
              </a:spcBef>
            </a:pPr>
            <a:r>
              <a:rPr lang="en-US" sz="1200" dirty="0" smtClean="0">
                <a:solidFill>
                  <a:schemeClr val="tx2"/>
                </a:solidFill>
              </a:rPr>
              <a:t>Restricted Requirement Statement</a:t>
            </a:r>
          </a:p>
          <a:p>
            <a:pPr lvl="1">
              <a:lnSpc>
                <a:spcPct val="100000"/>
              </a:lnSpc>
              <a:spcBef>
                <a:spcPts val="0"/>
              </a:spcBef>
            </a:pPr>
            <a:r>
              <a:rPr lang="en-US" sz="1000" dirty="0" smtClean="0">
                <a:solidFill>
                  <a:schemeClr val="tx2"/>
                </a:solidFill>
              </a:rPr>
              <a:t>Option 1: “</a:t>
            </a:r>
            <a:r>
              <a:rPr lang="en-US" sz="1000" b="1" dirty="0" smtClean="0">
                <a:solidFill>
                  <a:schemeClr val="tx2"/>
                </a:solidFill>
              </a:rPr>
              <a:t>WHEN</a:t>
            </a:r>
            <a:r>
              <a:rPr lang="en-US" sz="1000" dirty="0" smtClean="0">
                <a:solidFill>
                  <a:schemeClr val="tx2"/>
                </a:solidFill>
              </a:rPr>
              <a:t> there are zero passengers </a:t>
            </a:r>
            <a:r>
              <a:rPr lang="en-US" sz="1000" b="1" dirty="0">
                <a:solidFill>
                  <a:schemeClr val="tx2"/>
                </a:solidFill>
              </a:rPr>
              <a:t>AND</a:t>
            </a:r>
            <a:r>
              <a:rPr lang="en-US" sz="1000" dirty="0" smtClean="0">
                <a:solidFill>
                  <a:schemeClr val="tx2"/>
                </a:solidFill>
              </a:rPr>
              <a:t> the cargo weight is 0 pounds </a:t>
            </a:r>
            <a:r>
              <a:rPr lang="en-US" sz="1000" b="1" dirty="0">
                <a:solidFill>
                  <a:schemeClr val="tx2"/>
                </a:solidFill>
              </a:rPr>
              <a:t>AND</a:t>
            </a:r>
            <a:r>
              <a:rPr lang="en-US" sz="1000" dirty="0" smtClean="0">
                <a:solidFill>
                  <a:schemeClr val="tx2"/>
                </a:solidFill>
              </a:rPr>
              <a:t> the capacity of fuel, transmission oil, engine oil and engine coolant is full, the vehicle actual Curb Weight </a:t>
            </a:r>
            <a:r>
              <a:rPr lang="en-US" sz="1000" b="1" dirty="0" smtClean="0">
                <a:solidFill>
                  <a:schemeClr val="tx2"/>
                </a:solidFill>
              </a:rPr>
              <a:t>SHALL</a:t>
            </a:r>
            <a:r>
              <a:rPr lang="en-US" sz="1000" dirty="0" smtClean="0">
                <a:solidFill>
                  <a:schemeClr val="tx2"/>
                </a:solidFill>
              </a:rPr>
              <a:t> be </a:t>
            </a:r>
            <a:r>
              <a:rPr lang="en-US" sz="1000" b="1" dirty="0" smtClean="0">
                <a:solidFill>
                  <a:schemeClr val="tx2"/>
                </a:solidFill>
              </a:rPr>
              <a:t>EQUAL </a:t>
            </a:r>
            <a:r>
              <a:rPr lang="en-US" sz="1000" b="1" dirty="0">
                <a:solidFill>
                  <a:schemeClr val="tx2"/>
                </a:solidFill>
              </a:rPr>
              <a:t>TO OR LESS THAN </a:t>
            </a:r>
            <a:r>
              <a:rPr lang="en-US" sz="1000" dirty="0" smtClean="0">
                <a:solidFill>
                  <a:schemeClr val="tx2"/>
                </a:solidFill>
              </a:rPr>
              <a:t>the vehicle required Curb Weight of 3000 pounds </a:t>
            </a:r>
            <a:r>
              <a:rPr lang="en-US" sz="1000" b="1" dirty="0" smtClean="0">
                <a:solidFill>
                  <a:schemeClr val="tx2"/>
                </a:solidFill>
              </a:rPr>
              <a:t>AND</a:t>
            </a:r>
            <a:r>
              <a:rPr lang="en-US" sz="1000" dirty="0" smtClean="0">
                <a:solidFill>
                  <a:schemeClr val="tx2"/>
                </a:solidFill>
              </a:rPr>
              <a:t> three sigma is 5 pounds.”</a:t>
            </a:r>
          </a:p>
          <a:p>
            <a:pPr lvl="1">
              <a:lnSpc>
                <a:spcPct val="100000"/>
              </a:lnSpc>
              <a:spcBef>
                <a:spcPts val="0"/>
              </a:spcBef>
            </a:pPr>
            <a:r>
              <a:rPr lang="en-US" sz="1000" dirty="0" smtClean="0">
                <a:solidFill>
                  <a:schemeClr val="tx2"/>
                </a:solidFill>
              </a:rPr>
              <a:t>Option 2: “</a:t>
            </a:r>
            <a:r>
              <a:rPr lang="en-US" sz="1000" b="1" dirty="0" smtClean="0">
                <a:solidFill>
                  <a:schemeClr val="tx2"/>
                </a:solidFill>
              </a:rPr>
              <a:t>WHEN</a:t>
            </a:r>
            <a:r>
              <a:rPr lang="en-US" sz="1000" dirty="0" smtClean="0">
                <a:solidFill>
                  <a:schemeClr val="tx2"/>
                </a:solidFill>
              </a:rPr>
              <a:t> </a:t>
            </a:r>
            <a:r>
              <a:rPr lang="en-US" sz="1000" dirty="0">
                <a:solidFill>
                  <a:schemeClr val="tx2"/>
                </a:solidFill>
              </a:rPr>
              <a:t>there are zero passengers </a:t>
            </a:r>
            <a:r>
              <a:rPr lang="en-US" sz="1000" b="1" dirty="0">
                <a:solidFill>
                  <a:schemeClr val="tx2"/>
                </a:solidFill>
              </a:rPr>
              <a:t>AND</a:t>
            </a:r>
            <a:r>
              <a:rPr lang="en-US" sz="1000" dirty="0">
                <a:solidFill>
                  <a:schemeClr val="tx2"/>
                </a:solidFill>
              </a:rPr>
              <a:t> the cargo weight is 0 pounds </a:t>
            </a:r>
            <a:r>
              <a:rPr lang="en-US" sz="1000" b="1" dirty="0">
                <a:solidFill>
                  <a:schemeClr val="tx2"/>
                </a:solidFill>
              </a:rPr>
              <a:t>AND</a:t>
            </a:r>
            <a:r>
              <a:rPr lang="en-US" sz="1000" dirty="0">
                <a:solidFill>
                  <a:schemeClr val="tx2"/>
                </a:solidFill>
              </a:rPr>
              <a:t> the capacity of fuel, transmission oil, engine oil and engine coolant is full, the vehicle actual Curb Weight </a:t>
            </a:r>
            <a:r>
              <a:rPr lang="en-US" sz="1000" b="1" dirty="0">
                <a:solidFill>
                  <a:schemeClr val="tx2"/>
                </a:solidFill>
              </a:rPr>
              <a:t>SHALL</a:t>
            </a:r>
            <a:r>
              <a:rPr lang="en-US" sz="1000" dirty="0">
                <a:solidFill>
                  <a:schemeClr val="tx2"/>
                </a:solidFill>
              </a:rPr>
              <a:t> </a:t>
            </a:r>
            <a:r>
              <a:rPr lang="en-US" sz="1000" dirty="0" smtClean="0">
                <a:solidFill>
                  <a:schemeClr val="tx2"/>
                </a:solidFill>
              </a:rPr>
              <a:t>conform to the constraints of [unit = pound, max=3000</a:t>
            </a:r>
            <a:r>
              <a:rPr lang="en-US" sz="1000" dirty="0">
                <a:solidFill>
                  <a:schemeClr val="tx2"/>
                </a:solidFill>
              </a:rPr>
              <a:t>, 3 sigma = 5</a:t>
            </a:r>
            <a:r>
              <a:rPr lang="en-US" sz="1000" dirty="0" smtClean="0">
                <a:solidFill>
                  <a:schemeClr val="tx2"/>
                </a:solidFill>
              </a:rPr>
              <a:t>].”</a:t>
            </a:r>
          </a:p>
          <a:p>
            <a:pPr lvl="1">
              <a:lnSpc>
                <a:spcPct val="100000"/>
              </a:lnSpc>
              <a:spcBef>
                <a:spcPts val="0"/>
              </a:spcBef>
            </a:pPr>
            <a:r>
              <a:rPr lang="en-US" sz="1000" dirty="0" smtClean="0">
                <a:solidFill>
                  <a:schemeClr val="tx2"/>
                </a:solidFill>
              </a:rPr>
              <a:t>Option 3: “</a:t>
            </a:r>
            <a:r>
              <a:rPr lang="en-US" sz="1000" b="1" dirty="0">
                <a:solidFill>
                  <a:schemeClr val="tx2"/>
                </a:solidFill>
              </a:rPr>
              <a:t>WHEN</a:t>
            </a:r>
            <a:r>
              <a:rPr lang="en-US" sz="1000" dirty="0">
                <a:solidFill>
                  <a:schemeClr val="tx2"/>
                </a:solidFill>
              </a:rPr>
              <a:t> there are zero passengers </a:t>
            </a:r>
            <a:r>
              <a:rPr lang="en-US" sz="1000" b="1" dirty="0">
                <a:solidFill>
                  <a:schemeClr val="tx2"/>
                </a:solidFill>
              </a:rPr>
              <a:t>AND</a:t>
            </a:r>
            <a:r>
              <a:rPr lang="en-US" sz="1000" dirty="0">
                <a:solidFill>
                  <a:schemeClr val="tx2"/>
                </a:solidFill>
              </a:rPr>
              <a:t> the cargo weight is 0 pounds </a:t>
            </a:r>
            <a:r>
              <a:rPr lang="en-US" sz="1000" b="1" dirty="0">
                <a:solidFill>
                  <a:schemeClr val="tx2"/>
                </a:solidFill>
              </a:rPr>
              <a:t>AND</a:t>
            </a:r>
            <a:r>
              <a:rPr lang="en-US" sz="1000" dirty="0">
                <a:solidFill>
                  <a:schemeClr val="tx2"/>
                </a:solidFill>
              </a:rPr>
              <a:t> the capacity of fuel, transmission oil, engine oil and engine coolant is full, the vehicle actual Curb Weight </a:t>
            </a:r>
            <a:r>
              <a:rPr lang="en-US" sz="1000" b="1" dirty="0">
                <a:solidFill>
                  <a:schemeClr val="tx2"/>
                </a:solidFill>
              </a:rPr>
              <a:t>SHALL</a:t>
            </a:r>
            <a:r>
              <a:rPr lang="en-US" sz="1000" dirty="0">
                <a:solidFill>
                  <a:schemeClr val="tx2"/>
                </a:solidFill>
              </a:rPr>
              <a:t> be </a:t>
            </a:r>
            <a:r>
              <a:rPr lang="en-US" sz="1000" b="1" dirty="0">
                <a:solidFill>
                  <a:schemeClr val="tx2"/>
                </a:solidFill>
              </a:rPr>
              <a:t>EQUAL TO OR LESS THAN </a:t>
            </a:r>
            <a:r>
              <a:rPr lang="en-US" sz="1000" dirty="0">
                <a:solidFill>
                  <a:schemeClr val="tx2"/>
                </a:solidFill>
              </a:rPr>
              <a:t>the vehicle required Curb Weight of 3000 </a:t>
            </a:r>
            <a:r>
              <a:rPr lang="en-US" sz="1000" dirty="0" smtClean="0">
                <a:solidFill>
                  <a:schemeClr val="tx2"/>
                </a:solidFill>
              </a:rPr>
              <a:t>pounds.”</a:t>
            </a:r>
          </a:p>
          <a:p>
            <a:pPr lvl="1">
              <a:lnSpc>
                <a:spcPct val="100000"/>
              </a:lnSpc>
              <a:spcBef>
                <a:spcPts val="0"/>
              </a:spcBef>
            </a:pPr>
            <a:r>
              <a:rPr lang="en-US" sz="1000" dirty="0" smtClean="0">
                <a:solidFill>
                  <a:schemeClr val="tx2"/>
                </a:solidFill>
              </a:rPr>
              <a:t>Sentence Constructs: </a:t>
            </a:r>
            <a:r>
              <a:rPr lang="en-US" sz="1000" dirty="0" err="1" smtClean="0">
                <a:solidFill>
                  <a:schemeClr val="tx2"/>
                </a:solidFill>
              </a:rPr>
              <a:t>ConditionConstraint</a:t>
            </a:r>
            <a:endParaRPr lang="en-US" sz="1000" dirty="0" smtClean="0">
              <a:solidFill>
                <a:schemeClr val="tx2"/>
              </a:solidFill>
            </a:endParaRPr>
          </a:p>
          <a:p>
            <a:pPr lvl="2">
              <a:lnSpc>
                <a:spcPct val="100000"/>
              </a:lnSpc>
              <a:spcBef>
                <a:spcPts val="0"/>
              </a:spcBef>
            </a:pPr>
            <a:r>
              <a:rPr lang="en-US" sz="1000" dirty="0" smtClean="0">
                <a:solidFill>
                  <a:schemeClr val="tx2"/>
                </a:solidFill>
              </a:rPr>
              <a:t>Condition with WHEN:</a:t>
            </a:r>
          </a:p>
          <a:p>
            <a:pPr lvl="3">
              <a:lnSpc>
                <a:spcPct val="100000"/>
              </a:lnSpc>
              <a:spcBef>
                <a:spcPts val="0"/>
              </a:spcBef>
            </a:pPr>
            <a:r>
              <a:rPr lang="en-US" sz="900" dirty="0" smtClean="0">
                <a:solidFill>
                  <a:schemeClr val="tx2"/>
                </a:solidFill>
              </a:rPr>
              <a:t>Sentence Pattern is </a:t>
            </a:r>
            <a:r>
              <a:rPr lang="en-US" sz="900" dirty="0" err="1" smtClean="0">
                <a:solidFill>
                  <a:schemeClr val="tx2"/>
                </a:solidFill>
              </a:rPr>
              <a:t>SLVSubjectComplt</a:t>
            </a:r>
            <a:endParaRPr lang="en-US" sz="900" dirty="0" smtClean="0">
              <a:solidFill>
                <a:schemeClr val="tx2"/>
              </a:solidFill>
            </a:endParaRPr>
          </a:p>
          <a:p>
            <a:pPr lvl="2">
              <a:lnSpc>
                <a:spcPct val="100000"/>
              </a:lnSpc>
              <a:spcBef>
                <a:spcPts val="0"/>
              </a:spcBef>
            </a:pPr>
            <a:r>
              <a:rPr lang="en-US" sz="1000" dirty="0" smtClean="0">
                <a:solidFill>
                  <a:schemeClr val="tx2"/>
                </a:solidFill>
              </a:rPr>
              <a:t>Constraint with SHALL and linking verb ”be”:</a:t>
            </a:r>
          </a:p>
          <a:p>
            <a:pPr lvl="3">
              <a:lnSpc>
                <a:spcPct val="100000"/>
              </a:lnSpc>
              <a:spcBef>
                <a:spcPts val="0"/>
              </a:spcBef>
            </a:pPr>
            <a:r>
              <a:rPr lang="en-US" sz="900" dirty="0" smtClean="0">
                <a:solidFill>
                  <a:schemeClr val="tx2"/>
                </a:solidFill>
              </a:rPr>
              <a:t>Sentence Pattern is </a:t>
            </a:r>
            <a:r>
              <a:rPr lang="en-US" sz="900" dirty="0" err="1" smtClean="0">
                <a:solidFill>
                  <a:schemeClr val="tx2"/>
                </a:solidFill>
              </a:rPr>
              <a:t>SLVSubjectComplt</a:t>
            </a:r>
            <a:endParaRPr lang="en-US" sz="900" dirty="0" smtClean="0">
              <a:solidFill>
                <a:schemeClr val="tx2"/>
              </a:solidFill>
            </a:endParaRPr>
          </a:p>
          <a:p>
            <a:pPr lvl="1">
              <a:lnSpc>
                <a:spcPct val="100000"/>
              </a:lnSpc>
              <a:spcBef>
                <a:spcPts val="0"/>
              </a:spcBef>
            </a:pPr>
            <a:r>
              <a:rPr lang="en-US" sz="1100" dirty="0">
                <a:solidFill>
                  <a:schemeClr val="tx2"/>
                </a:solidFill>
              </a:rPr>
              <a:t>Uncertainty</a:t>
            </a:r>
          </a:p>
          <a:p>
            <a:pPr lvl="2">
              <a:lnSpc>
                <a:spcPct val="100000"/>
              </a:lnSpc>
              <a:spcBef>
                <a:spcPts val="0"/>
              </a:spcBef>
            </a:pPr>
            <a:r>
              <a:rPr lang="en-US" sz="1000" dirty="0">
                <a:solidFill>
                  <a:schemeClr val="tx2"/>
                </a:solidFill>
              </a:rPr>
              <a:t>Variable: vehicle actual Curb Weight</a:t>
            </a:r>
          </a:p>
          <a:p>
            <a:pPr lvl="2">
              <a:lnSpc>
                <a:spcPct val="100000"/>
              </a:lnSpc>
              <a:spcBef>
                <a:spcPts val="0"/>
              </a:spcBef>
            </a:pPr>
            <a:r>
              <a:rPr lang="en-US" sz="1000" dirty="0">
                <a:solidFill>
                  <a:schemeClr val="tx2"/>
                </a:solidFill>
              </a:rPr>
              <a:t>Type: content</a:t>
            </a:r>
          </a:p>
          <a:p>
            <a:pPr lvl="2">
              <a:lnSpc>
                <a:spcPct val="100000"/>
              </a:lnSpc>
              <a:spcBef>
                <a:spcPts val="0"/>
              </a:spcBef>
            </a:pPr>
            <a:r>
              <a:rPr lang="en-US" sz="1000" dirty="0">
                <a:solidFill>
                  <a:schemeClr val="tx2"/>
                </a:solidFill>
              </a:rPr>
              <a:t>Measurement: [unit = pound, max=3000, 3 sigma = 5]</a:t>
            </a:r>
          </a:p>
          <a:p>
            <a:pPr lvl="2">
              <a:lnSpc>
                <a:spcPct val="100000"/>
              </a:lnSpc>
              <a:spcBef>
                <a:spcPts val="0"/>
              </a:spcBef>
            </a:pPr>
            <a:r>
              <a:rPr lang="en-US" sz="1000" dirty="0">
                <a:solidFill>
                  <a:schemeClr val="tx2"/>
                </a:solidFill>
              </a:rPr>
              <a:t>Measure: U-Model::Probability::</a:t>
            </a:r>
            <a:r>
              <a:rPr lang="en-US" sz="1000" dirty="0" err="1" smtClean="0">
                <a:solidFill>
                  <a:schemeClr val="tx2"/>
                </a:solidFill>
              </a:rPr>
              <a:t>NormalDistribution</a:t>
            </a:r>
            <a:endParaRPr lang="en-US" sz="1000" dirty="0">
              <a:solidFill>
                <a:schemeClr val="tx2"/>
              </a:solidFill>
            </a:endParaRPr>
          </a:p>
        </p:txBody>
      </p:sp>
      <p:sp>
        <p:nvSpPr>
          <p:cNvPr id="5" name="Slide Number Placeholder 4"/>
          <p:cNvSpPr>
            <a:spLocks noGrp="1"/>
          </p:cNvSpPr>
          <p:nvPr>
            <p:ph type="sldNum" sz="quarter" idx="12"/>
          </p:nvPr>
        </p:nvSpPr>
        <p:spPr/>
        <p:txBody>
          <a:bodyPr/>
          <a:lstStyle/>
          <a:p>
            <a:fld id="{F36C87F6-986D-49E6-AF40-1B3A1EE8064D}" type="slidenum">
              <a:rPr lang="en-US" smtClean="0"/>
              <a:t>14</a:t>
            </a:fld>
            <a:endParaRPr lang="en-US"/>
          </a:p>
        </p:txBody>
      </p:sp>
    </p:spTree>
    <p:extLst>
      <p:ext uri="{BB962C8B-B14F-4D97-AF65-F5344CB8AC3E}">
        <p14:creationId xmlns:p14="http://schemas.microsoft.com/office/powerpoint/2010/main" val="6628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on probabilistic over time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2"/>
                </a:solidFill>
              </a:rPr>
              <a:t>Textual Requirement Statement</a:t>
            </a:r>
          </a:p>
          <a:p>
            <a:pPr lvl="1"/>
            <a:r>
              <a:rPr lang="en-US" dirty="0" smtClean="0">
                <a:solidFill>
                  <a:schemeClr val="tx2"/>
                </a:solidFill>
              </a:rPr>
              <a:t>“…any </a:t>
            </a:r>
            <a:r>
              <a:rPr lang="en-US" dirty="0">
                <a:solidFill>
                  <a:schemeClr val="tx2"/>
                </a:solidFill>
              </a:rPr>
              <a:t>given vehicle may be required to maintain a minimum fuel efficiency over the life of the vehicle with a probability distribution that is a function of time. It’s minimum fuel efficiency may be 20 miles per gallon with a 3 sigma value over time of 1 mile per gallon. </a:t>
            </a:r>
            <a:r>
              <a:rPr lang="en-US" dirty="0" smtClean="0">
                <a:solidFill>
                  <a:schemeClr val="tx2"/>
                </a:solidFill>
              </a:rPr>
              <a:t>“ - From Sandy.</a:t>
            </a:r>
          </a:p>
          <a:p>
            <a:r>
              <a:rPr lang="en-US" dirty="0" smtClean="0">
                <a:solidFill>
                  <a:schemeClr val="tx2"/>
                </a:solidFill>
              </a:rPr>
              <a:t>Restricted Requirement Statement</a:t>
            </a:r>
          </a:p>
          <a:p>
            <a:pPr lvl="1"/>
            <a:r>
              <a:rPr lang="en-US" dirty="0" smtClean="0">
                <a:solidFill>
                  <a:schemeClr val="tx2"/>
                </a:solidFill>
              </a:rPr>
              <a:t>“Fuel Efficiency of a vehicle </a:t>
            </a:r>
            <a:r>
              <a:rPr lang="en-US" b="1" dirty="0" smtClean="0">
                <a:solidFill>
                  <a:schemeClr val="tx2"/>
                </a:solidFill>
              </a:rPr>
              <a:t>MAY</a:t>
            </a:r>
            <a:r>
              <a:rPr lang="en-US" dirty="0" smtClean="0">
                <a:solidFill>
                  <a:schemeClr val="tx2"/>
                </a:solidFill>
              </a:rPr>
              <a:t> be [unit = mile/gallon, min=20, 3 sigma = 1].”</a:t>
            </a:r>
          </a:p>
          <a:p>
            <a:pPr lvl="1"/>
            <a:r>
              <a:rPr lang="en-US" dirty="0" smtClean="0">
                <a:solidFill>
                  <a:schemeClr val="tx2"/>
                </a:solidFill>
              </a:rPr>
              <a:t>Sentence Construct: Constraint</a:t>
            </a:r>
          </a:p>
          <a:p>
            <a:pPr lvl="1"/>
            <a:r>
              <a:rPr lang="en-US" dirty="0" smtClean="0">
                <a:solidFill>
                  <a:schemeClr val="tx2"/>
                </a:solidFill>
              </a:rPr>
              <a:t>Sentence Pattern: </a:t>
            </a:r>
            <a:r>
              <a:rPr lang="en-US" dirty="0" err="1" smtClean="0">
                <a:solidFill>
                  <a:schemeClr val="tx2"/>
                </a:solidFill>
              </a:rPr>
              <a:t>SLVSubjectComplt</a:t>
            </a:r>
            <a:endParaRPr lang="en-US" dirty="0" smtClean="0">
              <a:solidFill>
                <a:schemeClr val="tx2"/>
              </a:solidFill>
            </a:endParaRPr>
          </a:p>
          <a:p>
            <a:pPr lvl="1"/>
            <a:r>
              <a:rPr lang="en-US" dirty="0" smtClean="0">
                <a:solidFill>
                  <a:schemeClr val="tx2"/>
                </a:solidFill>
              </a:rPr>
              <a:t>Variable: Fuel Efficiency (values of which vary over time)</a:t>
            </a:r>
          </a:p>
          <a:p>
            <a:pPr lvl="1"/>
            <a:r>
              <a:rPr lang="en-US" dirty="0" smtClean="0">
                <a:solidFill>
                  <a:schemeClr val="tx2"/>
                </a:solidFill>
              </a:rPr>
              <a:t>Uncertainty</a:t>
            </a:r>
          </a:p>
          <a:p>
            <a:pPr lvl="2"/>
            <a:r>
              <a:rPr lang="en-US" dirty="0" smtClean="0">
                <a:solidFill>
                  <a:schemeClr val="tx2"/>
                </a:solidFill>
              </a:rPr>
              <a:t>Type: Content.</a:t>
            </a:r>
          </a:p>
          <a:p>
            <a:pPr lvl="2"/>
            <a:r>
              <a:rPr lang="en-US" dirty="0" smtClean="0">
                <a:solidFill>
                  <a:schemeClr val="tx2"/>
                </a:solidFill>
              </a:rPr>
              <a:t>Measurement: </a:t>
            </a:r>
            <a:r>
              <a:rPr lang="en-US" dirty="0">
                <a:solidFill>
                  <a:schemeClr val="tx2"/>
                </a:solidFill>
              </a:rPr>
              <a:t>[unit = mile/gallon, min=20, 3 sigma = </a:t>
            </a:r>
            <a:r>
              <a:rPr lang="en-US" dirty="0" smtClean="0">
                <a:solidFill>
                  <a:schemeClr val="tx2"/>
                </a:solidFill>
              </a:rPr>
              <a:t>1]</a:t>
            </a:r>
          </a:p>
          <a:p>
            <a:pPr lvl="2"/>
            <a:r>
              <a:rPr lang="en-US" dirty="0" smtClean="0">
                <a:solidFill>
                  <a:schemeClr val="tx2"/>
                </a:solidFill>
              </a:rPr>
              <a:t>Measure</a:t>
            </a:r>
            <a:r>
              <a:rPr lang="en-US" dirty="0">
                <a:solidFill>
                  <a:schemeClr val="tx2"/>
                </a:solidFill>
              </a:rPr>
              <a:t>: U-Model::Probability::</a:t>
            </a:r>
            <a:r>
              <a:rPr lang="en-US" dirty="0" err="1">
                <a:solidFill>
                  <a:schemeClr val="tx2"/>
                </a:solidFill>
              </a:rPr>
              <a:t>NormalDistribution</a:t>
            </a:r>
            <a:endParaRPr lang="en-US" dirty="0">
              <a:solidFill>
                <a:schemeClr val="tx2"/>
              </a:solidFill>
            </a:endParaRPr>
          </a:p>
          <a:p>
            <a:pPr lvl="2"/>
            <a:r>
              <a:rPr lang="en-US" dirty="0" smtClean="0">
                <a:solidFill>
                  <a:schemeClr val="tx2"/>
                </a:solidFill>
              </a:rPr>
              <a:t>Keyword </a:t>
            </a:r>
            <a:r>
              <a:rPr lang="en-US" b="1" dirty="0" smtClean="0">
                <a:solidFill>
                  <a:schemeClr val="tx2"/>
                </a:solidFill>
              </a:rPr>
              <a:t>MAY</a:t>
            </a:r>
            <a:r>
              <a:rPr lang="en-US" dirty="0" smtClean="0">
                <a:solidFill>
                  <a:schemeClr val="tx2"/>
                </a:solidFill>
              </a:rPr>
              <a:t> also indicates uncertainty of the constraint.</a:t>
            </a:r>
          </a:p>
          <a:p>
            <a:pPr lvl="1"/>
            <a:endParaRPr lang="en-US" dirty="0" smtClean="0">
              <a:solidFill>
                <a:schemeClr val="tx2"/>
              </a:solidFill>
            </a:endParaRPr>
          </a:p>
          <a:p>
            <a:pPr lvl="1"/>
            <a:endParaRPr lang="en-US" dirty="0" smtClean="0">
              <a:solidFill>
                <a:schemeClr val="tx2"/>
              </a:solidFill>
            </a:endParaRPr>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15</a:t>
            </a:fld>
            <a:endParaRPr lang="en-US"/>
          </a:p>
        </p:txBody>
      </p:sp>
    </p:spTree>
    <p:extLst>
      <p:ext uri="{BB962C8B-B14F-4D97-AF65-F5344CB8AC3E}">
        <p14:creationId xmlns:p14="http://schemas.microsoft.com/office/powerpoint/2010/main" val="74051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Inlet Valve control (functional)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2"/>
                </a:solidFill>
              </a:rPr>
              <a:t>Textual Requirement Statement</a:t>
            </a:r>
          </a:p>
          <a:p>
            <a:pPr lvl="1">
              <a:lnSpc>
                <a:spcPct val="100000"/>
              </a:lnSpc>
            </a:pPr>
            <a:r>
              <a:rPr lang="en-US" dirty="0" smtClean="0">
                <a:solidFill>
                  <a:schemeClr val="tx2"/>
                </a:solidFill>
              </a:rPr>
              <a:t>“When the boiler water temperature is greater than the Boiler Water Valve Threshold of 85</a:t>
            </a:r>
            <a:r>
              <a:rPr lang="en-US" baseline="30000" dirty="0">
                <a:solidFill>
                  <a:schemeClr val="tx2"/>
                </a:solidFill>
              </a:rPr>
              <a:t>o</a:t>
            </a:r>
            <a:r>
              <a:rPr lang="en-US" dirty="0" smtClean="0">
                <a:solidFill>
                  <a:schemeClr val="tx2"/>
                </a:solidFill>
              </a:rPr>
              <a:t>C, the Control Subsystem Actual Inlet Valve Control Behavior shall realize the Required Inlet Valve Control Function to open the inlet valve, else close the inlet valve.”</a:t>
            </a:r>
          </a:p>
          <a:p>
            <a:r>
              <a:rPr lang="en-US" dirty="0" smtClean="0">
                <a:solidFill>
                  <a:schemeClr val="tx2"/>
                </a:solidFill>
              </a:rPr>
              <a:t>Restricted Requirement Statement</a:t>
            </a:r>
            <a:endParaRPr lang="en-US" dirty="0">
              <a:solidFill>
                <a:schemeClr val="tx2"/>
              </a:solidFill>
            </a:endParaRPr>
          </a:p>
          <a:p>
            <a:pPr lvl="1">
              <a:lnSpc>
                <a:spcPct val="100000"/>
              </a:lnSpc>
            </a:pPr>
            <a:r>
              <a:rPr lang="en-US" dirty="0" smtClean="0">
                <a:solidFill>
                  <a:schemeClr val="tx2"/>
                </a:solidFill>
              </a:rPr>
              <a:t>“</a:t>
            </a:r>
            <a:r>
              <a:rPr lang="en-US" b="1" dirty="0" smtClean="0">
                <a:solidFill>
                  <a:schemeClr val="tx2"/>
                </a:solidFill>
              </a:rPr>
              <a:t>IF</a:t>
            </a:r>
            <a:r>
              <a:rPr lang="en-US" dirty="0" smtClean="0">
                <a:solidFill>
                  <a:schemeClr val="tx2"/>
                </a:solidFill>
              </a:rPr>
              <a:t> the </a:t>
            </a:r>
            <a:r>
              <a:rPr lang="en-US" dirty="0">
                <a:solidFill>
                  <a:schemeClr val="tx2"/>
                </a:solidFill>
              </a:rPr>
              <a:t>boiler water </a:t>
            </a:r>
            <a:r>
              <a:rPr lang="en-US" dirty="0" smtClean="0">
                <a:solidFill>
                  <a:schemeClr val="tx2"/>
                </a:solidFill>
              </a:rPr>
              <a:t>temperature is </a:t>
            </a:r>
            <a:r>
              <a:rPr lang="en-US" b="1" dirty="0">
                <a:solidFill>
                  <a:schemeClr val="tx2"/>
                </a:solidFill>
              </a:rPr>
              <a:t>GREATER THAN </a:t>
            </a:r>
            <a:r>
              <a:rPr lang="en-US" dirty="0">
                <a:solidFill>
                  <a:schemeClr val="tx2"/>
                </a:solidFill>
              </a:rPr>
              <a:t>the Boiler Water Valve Threshold of </a:t>
            </a:r>
            <a:r>
              <a:rPr lang="en-US" dirty="0" smtClean="0">
                <a:solidFill>
                  <a:schemeClr val="tx2"/>
                </a:solidFill>
              </a:rPr>
              <a:t>85</a:t>
            </a:r>
            <a:r>
              <a:rPr lang="en-US" baseline="30000" dirty="0" smtClean="0">
                <a:solidFill>
                  <a:schemeClr val="tx2"/>
                </a:solidFill>
              </a:rPr>
              <a:t>o</a:t>
            </a:r>
            <a:r>
              <a:rPr lang="en-US" dirty="0" smtClean="0">
                <a:solidFill>
                  <a:schemeClr val="tx2"/>
                </a:solidFill>
              </a:rPr>
              <a:t>C, </a:t>
            </a:r>
            <a:r>
              <a:rPr lang="en-US" b="1" dirty="0" smtClean="0">
                <a:solidFill>
                  <a:schemeClr val="tx2"/>
                </a:solidFill>
              </a:rPr>
              <a:t>THEN</a:t>
            </a:r>
            <a:r>
              <a:rPr lang="en-US" dirty="0" smtClean="0">
                <a:solidFill>
                  <a:schemeClr val="tx2"/>
                </a:solidFill>
              </a:rPr>
              <a:t> Actual </a:t>
            </a:r>
            <a:r>
              <a:rPr lang="en-US" dirty="0">
                <a:solidFill>
                  <a:schemeClr val="tx2"/>
                </a:solidFill>
              </a:rPr>
              <a:t>Inlet Valve Control </a:t>
            </a:r>
            <a:r>
              <a:rPr lang="en-US" dirty="0" smtClean="0">
                <a:solidFill>
                  <a:schemeClr val="tx2"/>
                </a:solidFill>
              </a:rPr>
              <a:t>Behavior </a:t>
            </a:r>
            <a:r>
              <a:rPr lang="en-US" dirty="0">
                <a:solidFill>
                  <a:schemeClr val="tx2"/>
                </a:solidFill>
              </a:rPr>
              <a:t>of Control Subsystem </a:t>
            </a:r>
            <a:r>
              <a:rPr lang="en-US" b="1" dirty="0">
                <a:solidFill>
                  <a:schemeClr val="tx2"/>
                </a:solidFill>
              </a:rPr>
              <a:t>SHALL</a:t>
            </a:r>
            <a:r>
              <a:rPr lang="en-US" dirty="0">
                <a:solidFill>
                  <a:schemeClr val="tx2"/>
                </a:solidFill>
              </a:rPr>
              <a:t> </a:t>
            </a:r>
            <a:r>
              <a:rPr lang="en-US" b="1" dirty="0">
                <a:solidFill>
                  <a:schemeClr val="tx2"/>
                </a:solidFill>
              </a:rPr>
              <a:t>REALIZE</a:t>
            </a:r>
            <a:r>
              <a:rPr lang="en-US" dirty="0">
                <a:solidFill>
                  <a:schemeClr val="tx2"/>
                </a:solidFill>
              </a:rPr>
              <a:t> </a:t>
            </a:r>
            <a:r>
              <a:rPr lang="en-US" u="sng" dirty="0" smtClean="0">
                <a:solidFill>
                  <a:schemeClr val="tx2"/>
                </a:solidFill>
              </a:rPr>
              <a:t>Inlet </a:t>
            </a:r>
            <a:r>
              <a:rPr lang="en-US" u="sng" dirty="0">
                <a:solidFill>
                  <a:schemeClr val="tx2"/>
                </a:solidFill>
              </a:rPr>
              <a:t>Valve Control </a:t>
            </a:r>
            <a:r>
              <a:rPr lang="en-US" u="sng" dirty="0" smtClean="0">
                <a:solidFill>
                  <a:schemeClr val="tx2"/>
                </a:solidFill>
              </a:rPr>
              <a:t>Function </a:t>
            </a:r>
            <a:r>
              <a:rPr lang="en-US" dirty="0">
                <a:solidFill>
                  <a:schemeClr val="tx2"/>
                </a:solidFill>
              </a:rPr>
              <a:t>to open the </a:t>
            </a:r>
            <a:r>
              <a:rPr lang="en-US" dirty="0" smtClean="0">
                <a:solidFill>
                  <a:schemeClr val="tx2"/>
                </a:solidFill>
              </a:rPr>
              <a:t>inlet valve, </a:t>
            </a:r>
            <a:r>
              <a:rPr lang="en-US" b="1" dirty="0">
                <a:solidFill>
                  <a:schemeClr val="tx2"/>
                </a:solidFill>
              </a:rPr>
              <a:t>ELSE</a:t>
            </a:r>
            <a:r>
              <a:rPr lang="en-US" dirty="0">
                <a:solidFill>
                  <a:schemeClr val="tx2"/>
                </a:solidFill>
              </a:rPr>
              <a:t> close the inlet </a:t>
            </a:r>
            <a:r>
              <a:rPr lang="en-US" dirty="0" smtClean="0">
                <a:solidFill>
                  <a:schemeClr val="tx2"/>
                </a:solidFill>
              </a:rPr>
              <a:t>valve </a:t>
            </a:r>
            <a:r>
              <a:rPr lang="en-US" b="1" dirty="0">
                <a:solidFill>
                  <a:schemeClr val="tx2"/>
                </a:solidFill>
              </a:rPr>
              <a:t>ENDIF</a:t>
            </a:r>
            <a:r>
              <a:rPr lang="en-US" dirty="0" smtClean="0">
                <a:solidFill>
                  <a:schemeClr val="tx2"/>
                </a:solidFill>
              </a:rPr>
              <a:t>.”</a:t>
            </a:r>
          </a:p>
          <a:p>
            <a:pPr lvl="1">
              <a:lnSpc>
                <a:spcPct val="120000"/>
              </a:lnSpc>
            </a:pPr>
            <a:r>
              <a:rPr lang="en-US" dirty="0" smtClean="0">
                <a:solidFill>
                  <a:schemeClr val="tx2"/>
                </a:solidFill>
              </a:rPr>
              <a:t>Sentence Constructs: </a:t>
            </a:r>
            <a:r>
              <a:rPr lang="en-US" dirty="0" err="1" smtClean="0">
                <a:solidFill>
                  <a:schemeClr val="tx2"/>
                </a:solidFill>
              </a:rPr>
              <a:t>ConditionAction</a:t>
            </a:r>
            <a:endParaRPr lang="en-US" dirty="0" smtClean="0">
              <a:solidFill>
                <a:schemeClr val="tx2"/>
              </a:solidFill>
            </a:endParaRPr>
          </a:p>
          <a:p>
            <a:pPr lvl="2">
              <a:lnSpc>
                <a:spcPct val="120000"/>
              </a:lnSpc>
            </a:pPr>
            <a:r>
              <a:rPr lang="en-US" dirty="0" smtClean="0">
                <a:solidFill>
                  <a:schemeClr val="tx2"/>
                </a:solidFill>
              </a:rPr>
              <a:t>Condition with IF-THEN-ELSE-(ELSEIF)-ENDIF</a:t>
            </a:r>
          </a:p>
          <a:p>
            <a:pPr lvl="3">
              <a:lnSpc>
                <a:spcPct val="120000"/>
              </a:lnSpc>
            </a:pPr>
            <a:r>
              <a:rPr lang="en-US" dirty="0" smtClean="0">
                <a:solidFill>
                  <a:schemeClr val="tx2"/>
                </a:solidFill>
              </a:rPr>
              <a:t>Sentence Pattern: </a:t>
            </a:r>
            <a:r>
              <a:rPr lang="en-US" dirty="0" err="1" smtClean="0">
                <a:solidFill>
                  <a:schemeClr val="tx2"/>
                </a:solidFill>
              </a:rPr>
              <a:t>SLVSubjectComplt</a:t>
            </a:r>
            <a:endParaRPr lang="en-US" dirty="0" smtClean="0">
              <a:solidFill>
                <a:schemeClr val="tx2"/>
              </a:solidFill>
            </a:endParaRPr>
          </a:p>
          <a:p>
            <a:pPr lvl="2">
              <a:lnSpc>
                <a:spcPct val="120000"/>
              </a:lnSpc>
            </a:pPr>
            <a:r>
              <a:rPr lang="en-US" dirty="0" smtClean="0">
                <a:solidFill>
                  <a:schemeClr val="tx2"/>
                </a:solidFill>
              </a:rPr>
              <a:t>Action with SHALL REALIZE</a:t>
            </a:r>
          </a:p>
          <a:p>
            <a:pPr lvl="3">
              <a:lnSpc>
                <a:spcPct val="120000"/>
              </a:lnSpc>
            </a:pPr>
            <a:r>
              <a:rPr lang="en-US" dirty="0" smtClean="0">
                <a:solidFill>
                  <a:schemeClr val="tx2"/>
                </a:solidFill>
              </a:rPr>
              <a:t>Subject-Verb-</a:t>
            </a:r>
            <a:r>
              <a:rPr lang="en-US" dirty="0" err="1" smtClean="0">
                <a:solidFill>
                  <a:schemeClr val="tx2"/>
                </a:solidFill>
              </a:rPr>
              <a:t>DirectObject</a:t>
            </a:r>
            <a:r>
              <a:rPr lang="en-US" dirty="0" smtClean="0">
                <a:solidFill>
                  <a:schemeClr val="tx2"/>
                </a:solidFill>
              </a:rPr>
              <a:t>-Complement</a:t>
            </a:r>
            <a:endParaRPr lang="en-US" dirty="0">
              <a:solidFill>
                <a:schemeClr val="tx2"/>
              </a:solidFill>
            </a:endParaRPr>
          </a:p>
          <a:p>
            <a:endParaRPr lang="en-US" dirty="0"/>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16</a:t>
            </a:fld>
            <a:endParaRPr lang="en-US"/>
          </a:p>
        </p:txBody>
      </p:sp>
    </p:spTree>
    <p:extLst>
      <p:ext uri="{BB962C8B-B14F-4D97-AF65-F5344CB8AC3E}">
        <p14:creationId xmlns:p14="http://schemas.microsoft.com/office/powerpoint/2010/main" val="25763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INLET VALVE Close (Functional)</a:t>
            </a:r>
            <a:endParaRPr lang="en-US" dirty="0"/>
          </a:p>
        </p:txBody>
      </p:sp>
      <p:sp>
        <p:nvSpPr>
          <p:cNvPr id="3" name="Content Placeholder 2"/>
          <p:cNvSpPr>
            <a:spLocks noGrp="1"/>
          </p:cNvSpPr>
          <p:nvPr>
            <p:ph idx="1"/>
          </p:nvPr>
        </p:nvSpPr>
        <p:spPr/>
        <p:txBody>
          <a:bodyPr/>
          <a:lstStyle/>
          <a:p>
            <a:r>
              <a:rPr lang="en-US" dirty="0" smtClean="0">
                <a:solidFill>
                  <a:schemeClr val="tx2"/>
                </a:solidFill>
              </a:rPr>
              <a:t>Textual Requirement Statement</a:t>
            </a:r>
          </a:p>
          <a:p>
            <a:pPr lvl="1"/>
            <a:r>
              <a:rPr lang="en-US" dirty="0" smtClean="0">
                <a:solidFill>
                  <a:schemeClr val="tx2"/>
                </a:solidFill>
              </a:rPr>
              <a:t>“The </a:t>
            </a:r>
            <a:r>
              <a:rPr lang="en-US" dirty="0" err="1" smtClean="0">
                <a:solidFill>
                  <a:schemeClr val="tx2"/>
                </a:solidFill>
              </a:rPr>
              <a:t>Control_Subsystem</a:t>
            </a:r>
            <a:r>
              <a:rPr lang="en-US" dirty="0" smtClean="0">
                <a:solidFill>
                  <a:schemeClr val="tx2"/>
                </a:solidFill>
              </a:rPr>
              <a:t> shall open the </a:t>
            </a:r>
            <a:r>
              <a:rPr lang="en-US" dirty="0" err="1" smtClean="0">
                <a:solidFill>
                  <a:schemeClr val="tx2"/>
                </a:solidFill>
              </a:rPr>
              <a:t>Inlet_Valve</a:t>
            </a:r>
            <a:r>
              <a:rPr lang="en-US" dirty="0" smtClean="0">
                <a:solidFill>
                  <a:schemeClr val="tx2"/>
                </a:solidFill>
              </a:rPr>
              <a:t> in less than 3 seconds when the temperature of water in the Boiler is less than or equal to 85</a:t>
            </a:r>
            <a:r>
              <a:rPr lang="en-US" baseline="30000" dirty="0" smtClean="0">
                <a:solidFill>
                  <a:schemeClr val="tx2"/>
                </a:solidFill>
              </a:rPr>
              <a:t>o</a:t>
            </a:r>
            <a:r>
              <a:rPr lang="en-US" dirty="0" smtClean="0">
                <a:solidFill>
                  <a:schemeClr val="tx2"/>
                </a:solidFill>
              </a:rPr>
              <a:t>C.”</a:t>
            </a:r>
          </a:p>
          <a:p>
            <a:r>
              <a:rPr lang="en-US" dirty="0" smtClean="0">
                <a:solidFill>
                  <a:schemeClr val="tx2"/>
                </a:solidFill>
              </a:rPr>
              <a:t>Restricted Requirement Statement</a:t>
            </a:r>
          </a:p>
          <a:p>
            <a:pPr lvl="1"/>
            <a:r>
              <a:rPr lang="en-US" dirty="0" smtClean="0">
                <a:solidFill>
                  <a:schemeClr val="tx2"/>
                </a:solidFill>
              </a:rPr>
              <a:t>“The </a:t>
            </a:r>
            <a:r>
              <a:rPr lang="en-US" dirty="0" err="1" smtClean="0">
                <a:solidFill>
                  <a:schemeClr val="tx2"/>
                </a:solidFill>
              </a:rPr>
              <a:t>Control_Subsystem</a:t>
            </a:r>
            <a:r>
              <a:rPr lang="en-US" dirty="0" smtClean="0">
                <a:solidFill>
                  <a:schemeClr val="tx2"/>
                </a:solidFill>
              </a:rPr>
              <a:t> </a:t>
            </a:r>
            <a:r>
              <a:rPr lang="en-US" b="1" dirty="0" smtClean="0">
                <a:solidFill>
                  <a:schemeClr val="tx2"/>
                </a:solidFill>
              </a:rPr>
              <a:t>SHALL</a:t>
            </a:r>
            <a:r>
              <a:rPr lang="en-US" dirty="0" smtClean="0">
                <a:solidFill>
                  <a:schemeClr val="tx2"/>
                </a:solidFill>
              </a:rPr>
              <a:t> open the </a:t>
            </a:r>
            <a:r>
              <a:rPr lang="en-US" dirty="0" err="1" smtClean="0">
                <a:solidFill>
                  <a:schemeClr val="tx2"/>
                </a:solidFill>
              </a:rPr>
              <a:t>Inlet_Valve</a:t>
            </a:r>
            <a:r>
              <a:rPr lang="en-US" dirty="0" smtClean="0">
                <a:solidFill>
                  <a:schemeClr val="tx2"/>
                </a:solidFill>
              </a:rPr>
              <a:t> in </a:t>
            </a:r>
            <a:r>
              <a:rPr lang="en-US" b="1" dirty="0" smtClean="0">
                <a:solidFill>
                  <a:schemeClr val="tx2"/>
                </a:solidFill>
              </a:rPr>
              <a:t>LESS THAN </a:t>
            </a:r>
            <a:r>
              <a:rPr lang="en-US" dirty="0" smtClean="0">
                <a:solidFill>
                  <a:schemeClr val="tx2"/>
                </a:solidFill>
              </a:rPr>
              <a:t>3 seconds, </a:t>
            </a:r>
            <a:r>
              <a:rPr lang="en-US" b="1" dirty="0" smtClean="0">
                <a:solidFill>
                  <a:schemeClr val="tx2"/>
                </a:solidFill>
              </a:rPr>
              <a:t>WHEN</a:t>
            </a:r>
            <a:r>
              <a:rPr lang="en-US" dirty="0" smtClean="0">
                <a:solidFill>
                  <a:schemeClr val="tx2"/>
                </a:solidFill>
              </a:rPr>
              <a:t> the temperature of water in the Boiler is </a:t>
            </a:r>
            <a:r>
              <a:rPr lang="en-US" b="1" dirty="0" smtClean="0">
                <a:solidFill>
                  <a:schemeClr val="tx2"/>
                </a:solidFill>
              </a:rPr>
              <a:t>LESS THAN OR EQUAL TO</a:t>
            </a:r>
            <a:r>
              <a:rPr lang="en-US" dirty="0" smtClean="0">
                <a:solidFill>
                  <a:schemeClr val="tx2"/>
                </a:solidFill>
              </a:rPr>
              <a:t> 85</a:t>
            </a:r>
            <a:r>
              <a:rPr lang="en-US" baseline="30000" dirty="0" smtClean="0">
                <a:solidFill>
                  <a:schemeClr val="tx2"/>
                </a:solidFill>
              </a:rPr>
              <a:t>o</a:t>
            </a:r>
            <a:r>
              <a:rPr lang="en-US" dirty="0" smtClean="0">
                <a:solidFill>
                  <a:schemeClr val="tx2"/>
                </a:solidFill>
              </a:rPr>
              <a:t>C.”</a:t>
            </a:r>
          </a:p>
          <a:p>
            <a:pPr lvl="1"/>
            <a:r>
              <a:rPr lang="en-US" dirty="0" smtClean="0">
                <a:solidFill>
                  <a:schemeClr val="tx2"/>
                </a:solidFill>
              </a:rPr>
              <a:t>Sentence Construct: </a:t>
            </a:r>
            <a:r>
              <a:rPr lang="en-US" dirty="0" err="1" smtClean="0">
                <a:solidFill>
                  <a:schemeClr val="tx2"/>
                </a:solidFill>
              </a:rPr>
              <a:t>ActionConstraintCondition</a:t>
            </a:r>
            <a:endParaRPr lang="en-US" dirty="0" smtClean="0">
              <a:solidFill>
                <a:schemeClr val="tx2"/>
              </a:solidFill>
            </a:endParaRPr>
          </a:p>
          <a:p>
            <a:pPr lvl="2"/>
            <a:r>
              <a:rPr lang="en-US" dirty="0" smtClean="0">
                <a:solidFill>
                  <a:schemeClr val="tx2"/>
                </a:solidFill>
              </a:rPr>
              <a:t>Action</a:t>
            </a:r>
            <a:r>
              <a:rPr lang="zh-CN" altLang="en-US" dirty="0" smtClean="0">
                <a:solidFill>
                  <a:schemeClr val="tx2"/>
                </a:solidFill>
              </a:rPr>
              <a:t> </a:t>
            </a:r>
            <a:r>
              <a:rPr lang="en-US" altLang="zh-CN" dirty="0" smtClean="0">
                <a:solidFill>
                  <a:schemeClr val="tx2"/>
                </a:solidFill>
              </a:rPr>
              <a:t>with SHALL and Constraint with LESS THAN</a:t>
            </a:r>
          </a:p>
          <a:p>
            <a:pPr lvl="3"/>
            <a:r>
              <a:rPr lang="en-US" dirty="0" smtClean="0">
                <a:solidFill>
                  <a:schemeClr val="tx2"/>
                </a:solidFill>
              </a:rPr>
              <a:t>Sentence Pattern: Subject-Verb-</a:t>
            </a:r>
            <a:r>
              <a:rPr lang="en-US" dirty="0" err="1" smtClean="0">
                <a:solidFill>
                  <a:schemeClr val="tx2"/>
                </a:solidFill>
              </a:rPr>
              <a:t>DirectObject</a:t>
            </a:r>
            <a:endParaRPr lang="en-US" dirty="0" smtClean="0">
              <a:solidFill>
                <a:schemeClr val="tx2"/>
              </a:solidFill>
            </a:endParaRPr>
          </a:p>
          <a:p>
            <a:pPr lvl="2"/>
            <a:r>
              <a:rPr lang="en-US" dirty="0" smtClean="0">
                <a:solidFill>
                  <a:schemeClr val="tx2"/>
                </a:solidFill>
              </a:rPr>
              <a:t>Condition with LESS THAN OR EQUAL</a:t>
            </a:r>
          </a:p>
          <a:p>
            <a:pPr lvl="3"/>
            <a:r>
              <a:rPr lang="en-US" dirty="0" smtClean="0">
                <a:solidFill>
                  <a:schemeClr val="tx2"/>
                </a:solidFill>
              </a:rPr>
              <a:t>Sentence Pattern: </a:t>
            </a:r>
            <a:r>
              <a:rPr lang="en-US" dirty="0" err="1" smtClean="0">
                <a:solidFill>
                  <a:schemeClr val="tx2"/>
                </a:solidFill>
              </a:rPr>
              <a:t>SLVSubjectComplt</a:t>
            </a:r>
            <a:endParaRPr lang="en-US" dirty="0">
              <a:solidFill>
                <a:schemeClr val="tx2"/>
              </a:solidFill>
            </a:endParaRPr>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17</a:t>
            </a:fld>
            <a:endParaRPr lang="en-US"/>
          </a:p>
        </p:txBody>
      </p:sp>
    </p:spTree>
    <p:extLst>
      <p:ext uri="{BB962C8B-B14F-4D97-AF65-F5344CB8AC3E}">
        <p14:creationId xmlns:p14="http://schemas.microsoft.com/office/powerpoint/2010/main" val="102479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stopping distance (performance)</a:t>
            </a:r>
            <a:endParaRPr lang="en-US" dirty="0"/>
          </a:p>
        </p:txBody>
      </p:sp>
      <p:sp>
        <p:nvSpPr>
          <p:cNvPr id="3" name="Content Placeholder 2"/>
          <p:cNvSpPr>
            <a:spLocks noGrp="1"/>
          </p:cNvSpPr>
          <p:nvPr>
            <p:ph idx="1"/>
          </p:nvPr>
        </p:nvSpPr>
        <p:spPr>
          <a:xfrm>
            <a:off x="913449" y="1371600"/>
            <a:ext cx="7317105" cy="3366000"/>
          </a:xfrm>
        </p:spPr>
        <p:txBody>
          <a:bodyPr>
            <a:noAutofit/>
          </a:bodyPr>
          <a:lstStyle/>
          <a:p>
            <a:pPr>
              <a:lnSpc>
                <a:spcPct val="100000"/>
              </a:lnSpc>
              <a:spcBef>
                <a:spcPts val="0"/>
              </a:spcBef>
            </a:pPr>
            <a:r>
              <a:rPr lang="en-US" sz="1400" dirty="0" smtClean="0">
                <a:solidFill>
                  <a:schemeClr val="tx2"/>
                </a:solidFill>
              </a:rPr>
              <a:t>Textual Requirement Statement</a:t>
            </a:r>
          </a:p>
          <a:p>
            <a:pPr lvl="1">
              <a:lnSpc>
                <a:spcPct val="100000"/>
              </a:lnSpc>
              <a:spcBef>
                <a:spcPts val="0"/>
              </a:spcBef>
            </a:pPr>
            <a:r>
              <a:rPr lang="en-US" sz="1200" dirty="0" smtClean="0">
                <a:solidFill>
                  <a:schemeClr val="tx2"/>
                </a:solidFill>
              </a:rPr>
              <a:t>“When the brake pedal is initially pressed, and with a Surface Type of concrete, a Surface Robustness of less than 125 µm, and a Surface incline of 0.0’+/-0.5’, Actual Stopping Distance shall be less than or equal to the Stopping Distance provided for each of the 22 conditions of Initial Speed and Surface Condition available in the Required Stopping Distance table (array).”</a:t>
            </a:r>
            <a:endParaRPr lang="en-US" sz="1200" dirty="0">
              <a:solidFill>
                <a:schemeClr val="tx2"/>
              </a:solidFill>
            </a:endParaRPr>
          </a:p>
          <a:p>
            <a:pPr>
              <a:lnSpc>
                <a:spcPct val="100000"/>
              </a:lnSpc>
              <a:spcBef>
                <a:spcPts val="0"/>
              </a:spcBef>
            </a:pPr>
            <a:r>
              <a:rPr lang="en-US" sz="1400" dirty="0" smtClean="0">
                <a:solidFill>
                  <a:schemeClr val="tx2"/>
                </a:solidFill>
              </a:rPr>
              <a:t>Restricted Requirement Statement</a:t>
            </a:r>
          </a:p>
          <a:p>
            <a:pPr lvl="1">
              <a:lnSpc>
                <a:spcPct val="100000"/>
              </a:lnSpc>
              <a:spcBef>
                <a:spcPts val="0"/>
              </a:spcBef>
            </a:pPr>
            <a:r>
              <a:rPr lang="en-US" sz="1200" dirty="0" smtClean="0">
                <a:solidFill>
                  <a:schemeClr val="tx2"/>
                </a:solidFill>
              </a:rPr>
              <a:t>“</a:t>
            </a:r>
            <a:r>
              <a:rPr lang="en-US" sz="1200" b="1" dirty="0" smtClean="0">
                <a:solidFill>
                  <a:schemeClr val="tx2"/>
                </a:solidFill>
              </a:rPr>
              <a:t>WHEN</a:t>
            </a:r>
            <a:r>
              <a:rPr lang="en-US" sz="1200" dirty="0" smtClean="0">
                <a:solidFill>
                  <a:schemeClr val="tx2"/>
                </a:solidFill>
              </a:rPr>
              <a:t> the </a:t>
            </a:r>
            <a:r>
              <a:rPr lang="en-US" sz="1200" dirty="0">
                <a:solidFill>
                  <a:schemeClr val="tx2"/>
                </a:solidFill>
              </a:rPr>
              <a:t>brake pedal is initially </a:t>
            </a:r>
            <a:r>
              <a:rPr lang="en-US" sz="1200" dirty="0" smtClean="0">
                <a:solidFill>
                  <a:schemeClr val="tx2"/>
                </a:solidFill>
              </a:rPr>
              <a:t>pressed with </a:t>
            </a:r>
            <a:r>
              <a:rPr lang="en-US" sz="1200" dirty="0">
                <a:solidFill>
                  <a:schemeClr val="tx2"/>
                </a:solidFill>
              </a:rPr>
              <a:t>a Surface Type of concrete, </a:t>
            </a:r>
            <a:r>
              <a:rPr lang="en-US" sz="1200" b="1" dirty="0" smtClean="0">
                <a:solidFill>
                  <a:schemeClr val="tx2"/>
                </a:solidFill>
              </a:rPr>
              <a:t>AND</a:t>
            </a:r>
            <a:r>
              <a:rPr lang="en-US" sz="1200" dirty="0" smtClean="0">
                <a:solidFill>
                  <a:schemeClr val="tx2"/>
                </a:solidFill>
              </a:rPr>
              <a:t> a </a:t>
            </a:r>
            <a:r>
              <a:rPr lang="en-US" sz="1200" dirty="0">
                <a:solidFill>
                  <a:schemeClr val="tx2"/>
                </a:solidFill>
              </a:rPr>
              <a:t>Surface Robustness of </a:t>
            </a:r>
            <a:r>
              <a:rPr lang="en-US" sz="1200" b="1" dirty="0" smtClean="0">
                <a:solidFill>
                  <a:schemeClr val="tx2"/>
                </a:solidFill>
              </a:rPr>
              <a:t>LESS THAN</a:t>
            </a:r>
            <a:r>
              <a:rPr lang="en-US" sz="1200" dirty="0" smtClean="0">
                <a:solidFill>
                  <a:schemeClr val="tx2"/>
                </a:solidFill>
              </a:rPr>
              <a:t> 125 </a:t>
            </a:r>
            <a:r>
              <a:rPr lang="en-US" sz="1200" dirty="0">
                <a:solidFill>
                  <a:schemeClr val="tx2"/>
                </a:solidFill>
              </a:rPr>
              <a:t>µm, </a:t>
            </a:r>
            <a:r>
              <a:rPr lang="en-US" sz="1200" b="1" dirty="0" smtClean="0">
                <a:solidFill>
                  <a:schemeClr val="tx2"/>
                </a:solidFill>
              </a:rPr>
              <a:t>AND</a:t>
            </a:r>
            <a:r>
              <a:rPr lang="en-US" sz="1200" dirty="0" smtClean="0">
                <a:solidFill>
                  <a:schemeClr val="tx2"/>
                </a:solidFill>
              </a:rPr>
              <a:t> a </a:t>
            </a:r>
            <a:r>
              <a:rPr lang="en-US" sz="1200" dirty="0">
                <a:solidFill>
                  <a:schemeClr val="tx2"/>
                </a:solidFill>
              </a:rPr>
              <a:t>Surface incline of 0.0’+/-0.5’, Actual Stopping Distance </a:t>
            </a:r>
            <a:r>
              <a:rPr lang="en-US" sz="1200" b="1" dirty="0" smtClean="0">
                <a:solidFill>
                  <a:schemeClr val="tx2"/>
                </a:solidFill>
              </a:rPr>
              <a:t>SHALL</a:t>
            </a:r>
            <a:r>
              <a:rPr lang="en-US" sz="1200" dirty="0" smtClean="0">
                <a:solidFill>
                  <a:schemeClr val="tx2"/>
                </a:solidFill>
              </a:rPr>
              <a:t> be </a:t>
            </a:r>
            <a:r>
              <a:rPr lang="en-US" sz="1200" b="1" dirty="0" smtClean="0">
                <a:solidFill>
                  <a:schemeClr val="tx2"/>
                </a:solidFill>
              </a:rPr>
              <a:t>LESS THAN OR EQUAL TO </a:t>
            </a:r>
            <a:r>
              <a:rPr lang="en-US" sz="1200" dirty="0" smtClean="0">
                <a:solidFill>
                  <a:schemeClr val="tx2"/>
                </a:solidFill>
              </a:rPr>
              <a:t>the </a:t>
            </a:r>
            <a:r>
              <a:rPr lang="en-US" sz="1200" dirty="0">
                <a:solidFill>
                  <a:schemeClr val="tx2"/>
                </a:solidFill>
              </a:rPr>
              <a:t>Stopping Distance provided for each of the 22 conditions of Initial Speed and Surface Condition </a:t>
            </a:r>
            <a:r>
              <a:rPr lang="en-US" sz="1200" b="1" dirty="0" smtClean="0">
                <a:solidFill>
                  <a:schemeClr val="tx2"/>
                </a:solidFill>
              </a:rPr>
              <a:t>DESCRIBED IN</a:t>
            </a:r>
            <a:r>
              <a:rPr lang="en-US" sz="1200" dirty="0" smtClean="0">
                <a:solidFill>
                  <a:schemeClr val="tx2"/>
                </a:solidFill>
              </a:rPr>
              <a:t> </a:t>
            </a:r>
            <a:r>
              <a:rPr lang="en-US" sz="1200" dirty="0">
                <a:solidFill>
                  <a:schemeClr val="tx2"/>
                </a:solidFill>
              </a:rPr>
              <a:t>the Required Stopping Distance table (array</a:t>
            </a:r>
            <a:r>
              <a:rPr lang="en-US" sz="1200" dirty="0" smtClean="0">
                <a:solidFill>
                  <a:schemeClr val="tx2"/>
                </a:solidFill>
              </a:rPr>
              <a:t>).”</a:t>
            </a:r>
            <a:endParaRPr lang="en-US" sz="1200" dirty="0">
              <a:solidFill>
                <a:schemeClr val="tx2"/>
              </a:solidFill>
            </a:endParaRPr>
          </a:p>
          <a:p>
            <a:pPr lvl="1">
              <a:lnSpc>
                <a:spcPct val="100000"/>
              </a:lnSpc>
              <a:spcBef>
                <a:spcPts val="0"/>
              </a:spcBef>
            </a:pPr>
            <a:r>
              <a:rPr lang="en-US" sz="1200" dirty="0" smtClean="0">
                <a:solidFill>
                  <a:schemeClr val="tx2"/>
                </a:solidFill>
              </a:rPr>
              <a:t>Sentence Construct: </a:t>
            </a:r>
            <a:r>
              <a:rPr lang="en-US" sz="1200" dirty="0" err="1" smtClean="0">
                <a:solidFill>
                  <a:schemeClr val="tx2"/>
                </a:solidFill>
              </a:rPr>
              <a:t>ConditionConstraint</a:t>
            </a:r>
            <a:endParaRPr lang="en-US" sz="1200" dirty="0" smtClean="0">
              <a:solidFill>
                <a:schemeClr val="tx2"/>
              </a:solidFill>
            </a:endParaRPr>
          </a:p>
          <a:p>
            <a:pPr lvl="2">
              <a:lnSpc>
                <a:spcPct val="100000"/>
              </a:lnSpc>
              <a:spcBef>
                <a:spcPts val="0"/>
              </a:spcBef>
            </a:pPr>
            <a:r>
              <a:rPr lang="en-US" sz="1100" dirty="0" smtClean="0">
                <a:solidFill>
                  <a:schemeClr val="tx2"/>
                </a:solidFill>
              </a:rPr>
              <a:t>Condition with WHEN</a:t>
            </a:r>
          </a:p>
          <a:p>
            <a:pPr lvl="3">
              <a:lnSpc>
                <a:spcPct val="100000"/>
              </a:lnSpc>
              <a:spcBef>
                <a:spcPts val="0"/>
              </a:spcBef>
            </a:pPr>
            <a:r>
              <a:rPr lang="en-US" sz="900" dirty="0" smtClean="0">
                <a:solidFill>
                  <a:schemeClr val="tx2"/>
                </a:solidFill>
              </a:rPr>
              <a:t>Sentence Pattern: </a:t>
            </a:r>
            <a:r>
              <a:rPr lang="en-US" sz="900" dirty="0" err="1" smtClean="0">
                <a:solidFill>
                  <a:schemeClr val="tx2"/>
                </a:solidFill>
              </a:rPr>
              <a:t>SLVSubjectComplt</a:t>
            </a:r>
            <a:endParaRPr lang="en-US" sz="900" dirty="0" smtClean="0">
              <a:solidFill>
                <a:schemeClr val="tx2"/>
              </a:solidFill>
            </a:endParaRPr>
          </a:p>
          <a:p>
            <a:pPr lvl="3">
              <a:lnSpc>
                <a:spcPct val="100000"/>
              </a:lnSpc>
              <a:spcBef>
                <a:spcPts val="0"/>
              </a:spcBef>
            </a:pPr>
            <a:r>
              <a:rPr lang="en-US" sz="900" dirty="0" smtClean="0">
                <a:solidFill>
                  <a:schemeClr val="tx2"/>
                </a:solidFill>
              </a:rPr>
              <a:t>Possible to identify three conjunctive constraints, constraining the condition.</a:t>
            </a:r>
          </a:p>
          <a:p>
            <a:pPr lvl="2">
              <a:lnSpc>
                <a:spcPct val="100000"/>
              </a:lnSpc>
              <a:spcBef>
                <a:spcPts val="0"/>
              </a:spcBef>
            </a:pPr>
            <a:r>
              <a:rPr lang="en-US" sz="1100" dirty="0" smtClean="0">
                <a:solidFill>
                  <a:schemeClr val="tx2"/>
                </a:solidFill>
              </a:rPr>
              <a:t>Constraint with SHALL</a:t>
            </a:r>
          </a:p>
          <a:p>
            <a:pPr lvl="3">
              <a:lnSpc>
                <a:spcPct val="100000"/>
              </a:lnSpc>
              <a:spcBef>
                <a:spcPts val="0"/>
              </a:spcBef>
            </a:pPr>
            <a:r>
              <a:rPr lang="en-US" sz="900" dirty="0" smtClean="0">
                <a:solidFill>
                  <a:schemeClr val="tx2"/>
                </a:solidFill>
              </a:rPr>
              <a:t>Sentence Pattern: </a:t>
            </a:r>
            <a:r>
              <a:rPr lang="en-US" sz="900" dirty="0" err="1" smtClean="0">
                <a:solidFill>
                  <a:schemeClr val="tx2"/>
                </a:solidFill>
              </a:rPr>
              <a:t>SLVSubjectComplt</a:t>
            </a:r>
            <a:endParaRPr lang="en-US" sz="900" dirty="0">
              <a:solidFill>
                <a:schemeClr val="tx2"/>
              </a:solidFill>
            </a:endParaRPr>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18</a:t>
            </a:fld>
            <a:endParaRPr lang="en-US"/>
          </a:p>
        </p:txBody>
      </p:sp>
    </p:spTree>
    <p:extLst>
      <p:ext uri="{BB962C8B-B14F-4D97-AF65-F5344CB8AC3E}">
        <p14:creationId xmlns:p14="http://schemas.microsoft.com/office/powerpoint/2010/main" val="17274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CONTROLLER-SENSOR INTERFACE (INTERFACE)</a:t>
            </a:r>
            <a:endParaRPr lang="en-US" dirty="0"/>
          </a:p>
        </p:txBody>
      </p:sp>
      <p:sp>
        <p:nvSpPr>
          <p:cNvPr id="3" name="Content Placeholder 2"/>
          <p:cNvSpPr>
            <a:spLocks noGrp="1"/>
          </p:cNvSpPr>
          <p:nvPr>
            <p:ph idx="1"/>
          </p:nvPr>
        </p:nvSpPr>
        <p:spPr/>
        <p:txBody>
          <a:bodyPr/>
          <a:lstStyle/>
          <a:p>
            <a:r>
              <a:rPr lang="en-US" dirty="0" smtClean="0">
                <a:solidFill>
                  <a:schemeClr val="tx2"/>
                </a:solidFill>
              </a:rPr>
              <a:t>Textual Requirement Statement</a:t>
            </a:r>
          </a:p>
          <a:p>
            <a:pPr lvl="1"/>
            <a:r>
              <a:rPr lang="en-US" dirty="0" smtClean="0">
                <a:solidFill>
                  <a:schemeClr val="tx2"/>
                </a:solidFill>
              </a:rPr>
              <a:t>“The Actual Controller-Sensor Interface shall realize the Required Controller-Sensor Interface.”</a:t>
            </a:r>
          </a:p>
          <a:p>
            <a:r>
              <a:rPr lang="en-US" dirty="0" smtClean="0">
                <a:solidFill>
                  <a:schemeClr val="tx2"/>
                </a:solidFill>
              </a:rPr>
              <a:t>Restricted Requirement Statement</a:t>
            </a:r>
          </a:p>
          <a:p>
            <a:pPr lvl="1"/>
            <a:r>
              <a:rPr lang="en-US" dirty="0">
                <a:solidFill>
                  <a:schemeClr val="tx2"/>
                </a:solidFill>
              </a:rPr>
              <a:t>“The Actual Controller-Sensor Interface </a:t>
            </a:r>
            <a:r>
              <a:rPr lang="en-US" b="1" dirty="0" smtClean="0">
                <a:solidFill>
                  <a:schemeClr val="tx2"/>
                </a:solidFill>
              </a:rPr>
              <a:t>SHALL</a:t>
            </a:r>
            <a:r>
              <a:rPr lang="en-US" dirty="0" smtClean="0">
                <a:solidFill>
                  <a:schemeClr val="tx2"/>
                </a:solidFill>
              </a:rPr>
              <a:t> </a:t>
            </a:r>
            <a:r>
              <a:rPr lang="en-US" b="1" dirty="0" smtClean="0">
                <a:solidFill>
                  <a:schemeClr val="tx2"/>
                </a:solidFill>
              </a:rPr>
              <a:t>REALIZE</a:t>
            </a:r>
            <a:r>
              <a:rPr lang="en-US" dirty="0" smtClean="0">
                <a:solidFill>
                  <a:schemeClr val="tx2"/>
                </a:solidFill>
              </a:rPr>
              <a:t> the </a:t>
            </a:r>
            <a:r>
              <a:rPr lang="en-US" dirty="0">
                <a:solidFill>
                  <a:schemeClr val="tx2"/>
                </a:solidFill>
              </a:rPr>
              <a:t>Required Controller-Sensor Interface</a:t>
            </a:r>
            <a:r>
              <a:rPr lang="en-US" dirty="0" smtClean="0">
                <a:solidFill>
                  <a:schemeClr val="tx2"/>
                </a:solidFill>
              </a:rPr>
              <a:t>.”</a:t>
            </a:r>
          </a:p>
          <a:p>
            <a:pPr lvl="1"/>
            <a:r>
              <a:rPr lang="en-US" dirty="0" smtClean="0">
                <a:solidFill>
                  <a:schemeClr val="tx2"/>
                </a:solidFill>
              </a:rPr>
              <a:t>Sentence Construct: Action</a:t>
            </a:r>
          </a:p>
          <a:p>
            <a:pPr lvl="1"/>
            <a:r>
              <a:rPr lang="en-US" dirty="0" smtClean="0">
                <a:solidFill>
                  <a:schemeClr val="tx2"/>
                </a:solidFill>
              </a:rPr>
              <a:t>Sentence Pattern: SVO</a:t>
            </a:r>
          </a:p>
          <a:p>
            <a:pPr lvl="1"/>
            <a:r>
              <a:rPr lang="en-US" dirty="0" smtClean="0">
                <a:solidFill>
                  <a:schemeClr val="tx2"/>
                </a:solidFill>
              </a:rPr>
              <a:t>Most of interface requirements use SHALL REALIZE.</a:t>
            </a:r>
            <a:endParaRPr lang="en-US" dirty="0">
              <a:solidFill>
                <a:schemeClr val="tx2"/>
              </a:solidFill>
            </a:endParaRPr>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19</a:t>
            </a:fld>
            <a:endParaRPr lang="en-US"/>
          </a:p>
        </p:txBody>
      </p:sp>
    </p:spTree>
    <p:extLst>
      <p:ext uri="{BB962C8B-B14F-4D97-AF65-F5344CB8AC3E}">
        <p14:creationId xmlns:p14="http://schemas.microsoft.com/office/powerpoint/2010/main" val="120393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tx2"/>
                </a:solidFill>
              </a:rPr>
              <a:t>Background</a:t>
            </a:r>
          </a:p>
          <a:p>
            <a:r>
              <a:rPr lang="en-US" dirty="0" smtClean="0">
                <a:solidFill>
                  <a:schemeClr val="tx2"/>
                </a:solidFill>
              </a:rPr>
              <a:t>Definition</a:t>
            </a:r>
          </a:p>
          <a:p>
            <a:r>
              <a:rPr lang="en-US" dirty="0" smtClean="0">
                <a:solidFill>
                  <a:schemeClr val="tx2"/>
                </a:solidFill>
              </a:rPr>
              <a:t>Tentative Solution</a:t>
            </a:r>
          </a:p>
          <a:p>
            <a:r>
              <a:rPr lang="en-US" dirty="0" smtClean="0">
                <a:solidFill>
                  <a:schemeClr val="tx2"/>
                </a:solidFill>
              </a:rPr>
              <a:t>Metamodel</a:t>
            </a:r>
          </a:p>
          <a:p>
            <a:r>
              <a:rPr lang="en-US" dirty="0" smtClean="0">
                <a:solidFill>
                  <a:schemeClr val="tx2"/>
                </a:solidFill>
              </a:rPr>
              <a:t>Examples</a:t>
            </a:r>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2</a:t>
            </a:fld>
            <a:endParaRPr lang="en-US"/>
          </a:p>
        </p:txBody>
      </p:sp>
    </p:spTree>
    <p:extLst>
      <p:ext uri="{BB962C8B-B14F-4D97-AF65-F5344CB8AC3E}">
        <p14:creationId xmlns:p14="http://schemas.microsoft.com/office/powerpoint/2010/main" val="191909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449" y="205978"/>
            <a:ext cx="7317105" cy="507272"/>
          </a:xfrm>
        </p:spPr>
        <p:txBody>
          <a:bodyPr/>
          <a:lstStyle/>
          <a:p>
            <a:r>
              <a:rPr lang="en-US" dirty="0" smtClean="0"/>
              <a:t>David’s example (1)</a:t>
            </a:r>
            <a:endParaRPr lang="en-US" dirty="0"/>
          </a:p>
        </p:txBody>
      </p:sp>
      <p:sp>
        <p:nvSpPr>
          <p:cNvPr id="3" name="Content Placeholder 2"/>
          <p:cNvSpPr>
            <a:spLocks noGrp="1"/>
          </p:cNvSpPr>
          <p:nvPr>
            <p:ph idx="1"/>
          </p:nvPr>
        </p:nvSpPr>
        <p:spPr>
          <a:xfrm>
            <a:off x="906863" y="713250"/>
            <a:ext cx="7747537" cy="2490750"/>
          </a:xfrm>
        </p:spPr>
        <p:txBody>
          <a:bodyPr>
            <a:normAutofit fontScale="77500" lnSpcReduction="20000"/>
          </a:bodyPr>
          <a:lstStyle/>
          <a:p>
            <a:r>
              <a:rPr lang="en-US" dirty="0" smtClean="0">
                <a:solidFill>
                  <a:schemeClr val="tx2"/>
                </a:solidFill>
              </a:rPr>
              <a:t>Textual Requirement Statement</a:t>
            </a:r>
          </a:p>
          <a:p>
            <a:pPr lvl="1"/>
            <a:r>
              <a:rPr lang="en-US" dirty="0" smtClean="0">
                <a:solidFill>
                  <a:schemeClr val="tx2"/>
                </a:solidFill>
              </a:rPr>
              <a:t>“The </a:t>
            </a:r>
            <a:r>
              <a:rPr lang="en-US" dirty="0">
                <a:solidFill>
                  <a:schemeClr val="tx2"/>
                </a:solidFill>
              </a:rPr>
              <a:t>aircraft shall be capable of the following missions as defined in the CRD</a:t>
            </a:r>
            <a:r>
              <a:rPr lang="en-US" dirty="0" smtClean="0">
                <a:solidFill>
                  <a:schemeClr val="tx2"/>
                </a:solidFill>
              </a:rPr>
              <a:t>: Air Superiority, High </a:t>
            </a:r>
            <a:r>
              <a:rPr lang="en-US" dirty="0">
                <a:solidFill>
                  <a:schemeClr val="tx2"/>
                </a:solidFill>
              </a:rPr>
              <a:t>Altitude </a:t>
            </a:r>
            <a:r>
              <a:rPr lang="en-US" dirty="0" smtClean="0">
                <a:solidFill>
                  <a:schemeClr val="tx2"/>
                </a:solidFill>
              </a:rPr>
              <a:t>Reconnaissance, Tactical Strike and Close </a:t>
            </a:r>
            <a:r>
              <a:rPr lang="en-US" dirty="0">
                <a:solidFill>
                  <a:schemeClr val="tx2"/>
                </a:solidFill>
              </a:rPr>
              <a:t>Air </a:t>
            </a:r>
            <a:r>
              <a:rPr lang="en-US" dirty="0" smtClean="0">
                <a:solidFill>
                  <a:schemeClr val="tx2"/>
                </a:solidFill>
              </a:rPr>
              <a:t>Support.”</a:t>
            </a:r>
            <a:endParaRPr lang="en-US" dirty="0">
              <a:solidFill>
                <a:schemeClr val="tx2"/>
              </a:solidFill>
            </a:endParaRPr>
          </a:p>
          <a:p>
            <a:r>
              <a:rPr lang="en-US" dirty="0" smtClean="0">
                <a:solidFill>
                  <a:schemeClr val="tx2"/>
                </a:solidFill>
              </a:rPr>
              <a:t>Restricted Requirement Statement</a:t>
            </a:r>
          </a:p>
          <a:p>
            <a:pPr lvl="1"/>
            <a:r>
              <a:rPr lang="en-US" dirty="0">
                <a:solidFill>
                  <a:schemeClr val="tx2"/>
                </a:solidFill>
              </a:rPr>
              <a:t>“The aircraft </a:t>
            </a:r>
            <a:r>
              <a:rPr lang="en-US" b="1" dirty="0" smtClean="0">
                <a:solidFill>
                  <a:schemeClr val="tx2"/>
                </a:solidFill>
              </a:rPr>
              <a:t>SHALL </a:t>
            </a:r>
            <a:r>
              <a:rPr lang="en-US" dirty="0" smtClean="0">
                <a:solidFill>
                  <a:schemeClr val="tx2"/>
                </a:solidFill>
              </a:rPr>
              <a:t>follow missions of Air Superiority, High Altitude Reconnaissance, Tactical Strike and Close Air Support, as </a:t>
            </a:r>
            <a:r>
              <a:rPr lang="en-US" b="1" dirty="0">
                <a:solidFill>
                  <a:schemeClr val="tx2"/>
                </a:solidFill>
              </a:rPr>
              <a:t>DESCRIBED IN </a:t>
            </a:r>
            <a:r>
              <a:rPr lang="en-US" dirty="0">
                <a:solidFill>
                  <a:schemeClr val="tx2"/>
                </a:solidFill>
              </a:rPr>
              <a:t>the </a:t>
            </a:r>
            <a:r>
              <a:rPr lang="en-US" dirty="0" smtClean="0">
                <a:solidFill>
                  <a:schemeClr val="tx2"/>
                </a:solidFill>
              </a:rPr>
              <a:t>CRD.”</a:t>
            </a:r>
            <a:endParaRPr lang="en-US" dirty="0">
              <a:solidFill>
                <a:schemeClr val="tx2"/>
              </a:solidFill>
            </a:endParaRPr>
          </a:p>
          <a:p>
            <a:pPr lvl="1"/>
            <a:r>
              <a:rPr lang="en-US" dirty="0" smtClean="0">
                <a:solidFill>
                  <a:schemeClr val="tx2"/>
                </a:solidFill>
              </a:rPr>
              <a:t>Sentence Construct: Action</a:t>
            </a:r>
          </a:p>
          <a:p>
            <a:pPr lvl="1"/>
            <a:r>
              <a:rPr lang="en-US" dirty="0" smtClean="0">
                <a:solidFill>
                  <a:schemeClr val="tx2"/>
                </a:solidFill>
              </a:rPr>
              <a:t>Sentence Pattern: Subject-Verb-Direct Object-Object Complement</a:t>
            </a:r>
          </a:p>
          <a:p>
            <a:pPr lvl="1"/>
            <a:r>
              <a:rPr lang="en-US" dirty="0" smtClean="0">
                <a:solidFill>
                  <a:schemeClr val="tx2"/>
                </a:solidFill>
              </a:rPr>
              <a:t>Notice that we change the sentence to make sure the proper parse of the sentence into a tree using NLP techniques.</a:t>
            </a:r>
          </a:p>
          <a:p>
            <a:pPr lvl="1"/>
            <a:r>
              <a:rPr lang="en-US" dirty="0" smtClean="0">
                <a:solidFill>
                  <a:schemeClr val="tx2"/>
                </a:solidFill>
              </a:rPr>
              <a:t>Altitude Reconnaissance, Tactical Strike and Close Air Support can be further specified as use cases with detailed scenarios.</a:t>
            </a:r>
          </a:p>
          <a:p>
            <a:pPr lvl="1"/>
            <a:r>
              <a:rPr lang="en-US" dirty="0" smtClean="0">
                <a:solidFill>
                  <a:schemeClr val="tx2"/>
                </a:solidFill>
              </a:rPr>
              <a:t>Keyword </a:t>
            </a:r>
            <a:r>
              <a:rPr lang="en-US" b="1" dirty="0" smtClean="0">
                <a:solidFill>
                  <a:schemeClr val="tx2"/>
                </a:solidFill>
              </a:rPr>
              <a:t>DESCRIBED IN </a:t>
            </a:r>
            <a:r>
              <a:rPr lang="en-US" dirty="0" smtClean="0">
                <a:solidFill>
                  <a:schemeClr val="tx2"/>
                </a:solidFill>
              </a:rPr>
              <a:t>is used for cross-references. </a:t>
            </a:r>
            <a:endParaRPr lang="en-US" dirty="0">
              <a:solidFill>
                <a:schemeClr val="tx2"/>
              </a:solidFill>
            </a:endParaRPr>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20</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0063" y="3347338"/>
            <a:ext cx="4255199" cy="1624713"/>
          </a:xfrm>
          <a:prstGeom prst="rect">
            <a:avLst/>
          </a:prstGeom>
        </p:spPr>
      </p:pic>
      <p:sp>
        <p:nvSpPr>
          <p:cNvPr id="7" name="TextBox 6"/>
          <p:cNvSpPr txBox="1"/>
          <p:nvPr/>
        </p:nvSpPr>
        <p:spPr>
          <a:xfrm>
            <a:off x="5162062" y="4209511"/>
            <a:ext cx="3204338" cy="507831"/>
          </a:xfrm>
          <a:prstGeom prst="rect">
            <a:avLst/>
          </a:prstGeom>
          <a:noFill/>
        </p:spPr>
        <p:txBody>
          <a:bodyPr wrap="square" rtlCol="0">
            <a:spAutoFit/>
          </a:bodyPr>
          <a:lstStyle/>
          <a:p>
            <a:pPr>
              <a:lnSpc>
                <a:spcPct val="90000"/>
              </a:lnSpc>
            </a:pPr>
            <a:r>
              <a:rPr lang="en-US" sz="1000" dirty="0" smtClean="0">
                <a:solidFill>
                  <a:schemeClr val="tx2"/>
                </a:solidFill>
              </a:rPr>
              <a:t>The dependency graph is generated </a:t>
            </a:r>
            <a:r>
              <a:rPr lang="en-US" sz="1000" dirty="0">
                <a:solidFill>
                  <a:schemeClr val="tx2"/>
                </a:solidFill>
              </a:rPr>
              <a:t>by Stanford Parser: </a:t>
            </a:r>
            <a:endParaRPr lang="en-US" sz="1000" dirty="0" smtClean="0">
              <a:solidFill>
                <a:schemeClr val="tx2"/>
              </a:solidFill>
            </a:endParaRPr>
          </a:p>
          <a:p>
            <a:pPr>
              <a:lnSpc>
                <a:spcPct val="90000"/>
              </a:lnSpc>
            </a:pPr>
            <a:r>
              <a:rPr lang="en-US" sz="1000" dirty="0" smtClean="0">
                <a:solidFill>
                  <a:schemeClr val="tx2"/>
                </a:solidFill>
                <a:hlinkClick r:id="rId3"/>
              </a:rPr>
              <a:t>http</a:t>
            </a:r>
            <a:r>
              <a:rPr lang="en-US" sz="1000" dirty="0">
                <a:solidFill>
                  <a:schemeClr val="tx2"/>
                </a:solidFill>
                <a:hlinkClick r:id="rId3"/>
              </a:rPr>
              <a:t>://nlp.stanford.edu:8080/</a:t>
            </a:r>
            <a:r>
              <a:rPr lang="en-US" sz="1000" dirty="0" err="1">
                <a:solidFill>
                  <a:schemeClr val="tx2"/>
                </a:solidFill>
                <a:hlinkClick r:id="rId3"/>
              </a:rPr>
              <a:t>corenlp</a:t>
            </a:r>
            <a:r>
              <a:rPr lang="en-US" sz="1000" dirty="0">
                <a:solidFill>
                  <a:schemeClr val="tx2"/>
                </a:solidFill>
                <a:hlinkClick r:id="rId3"/>
              </a:rPr>
              <a:t>/process</a:t>
            </a:r>
            <a:endParaRPr lang="en-US" sz="1000" dirty="0">
              <a:solidFill>
                <a:schemeClr val="tx2"/>
              </a:solidFill>
            </a:endParaRPr>
          </a:p>
        </p:txBody>
      </p:sp>
    </p:spTree>
    <p:extLst>
      <p:ext uri="{BB962C8B-B14F-4D97-AF65-F5344CB8AC3E}">
        <p14:creationId xmlns:p14="http://schemas.microsoft.com/office/powerpoint/2010/main" val="23578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449" y="205978"/>
            <a:ext cx="7317105" cy="514022"/>
          </a:xfrm>
        </p:spPr>
        <p:txBody>
          <a:bodyPr/>
          <a:lstStyle/>
          <a:p>
            <a:r>
              <a:rPr lang="en-US" dirty="0" smtClean="0"/>
              <a:t>David’s example (2)</a:t>
            </a:r>
            <a:endParaRPr lang="en-US" dirty="0"/>
          </a:p>
        </p:txBody>
      </p:sp>
      <p:sp>
        <p:nvSpPr>
          <p:cNvPr id="3" name="Content Placeholder 2"/>
          <p:cNvSpPr>
            <a:spLocks noGrp="1"/>
          </p:cNvSpPr>
          <p:nvPr>
            <p:ph idx="1"/>
          </p:nvPr>
        </p:nvSpPr>
        <p:spPr>
          <a:xfrm>
            <a:off x="906863" y="1036800"/>
            <a:ext cx="7317105" cy="3542400"/>
          </a:xfrm>
        </p:spPr>
        <p:txBody>
          <a:bodyPr>
            <a:normAutofit fontScale="70000" lnSpcReduction="20000"/>
          </a:bodyPr>
          <a:lstStyle/>
          <a:p>
            <a:pPr>
              <a:lnSpc>
                <a:spcPct val="120000"/>
              </a:lnSpc>
              <a:spcBef>
                <a:spcPts val="0"/>
              </a:spcBef>
            </a:pPr>
            <a:r>
              <a:rPr lang="en-US" dirty="0">
                <a:solidFill>
                  <a:schemeClr val="tx2"/>
                </a:solidFill>
              </a:rPr>
              <a:t>Textual Requirement Statement</a:t>
            </a:r>
          </a:p>
          <a:p>
            <a:pPr lvl="1">
              <a:lnSpc>
                <a:spcPct val="120000"/>
              </a:lnSpc>
              <a:spcBef>
                <a:spcPts val="0"/>
              </a:spcBef>
            </a:pPr>
            <a:r>
              <a:rPr lang="en-US" sz="1300" dirty="0" smtClean="0">
                <a:solidFill>
                  <a:schemeClr val="tx2"/>
                </a:solidFill>
              </a:rPr>
              <a:t>The </a:t>
            </a:r>
            <a:r>
              <a:rPr lang="en-US" sz="1300" dirty="0">
                <a:solidFill>
                  <a:schemeClr val="tx2"/>
                </a:solidFill>
              </a:rPr>
              <a:t>aircraft shall be capable of flight over the following range of conditions:</a:t>
            </a:r>
          </a:p>
          <a:p>
            <a:pPr lvl="2">
              <a:lnSpc>
                <a:spcPct val="120000"/>
              </a:lnSpc>
              <a:spcBef>
                <a:spcPts val="0"/>
              </a:spcBef>
            </a:pPr>
            <a:r>
              <a:rPr lang="en-US" dirty="0">
                <a:solidFill>
                  <a:schemeClr val="tx2"/>
                </a:solidFill>
              </a:rPr>
              <a:t>Altitude from 1,000 - 45,000 feet</a:t>
            </a:r>
          </a:p>
          <a:p>
            <a:pPr lvl="2">
              <a:lnSpc>
                <a:spcPct val="120000"/>
              </a:lnSpc>
              <a:spcBef>
                <a:spcPts val="0"/>
              </a:spcBef>
            </a:pPr>
            <a:r>
              <a:rPr lang="en-US" dirty="0">
                <a:solidFill>
                  <a:schemeClr val="tx2"/>
                </a:solidFill>
              </a:rPr>
              <a:t>Airspeed from Mach 0.2 - 1.2 at low altitudes</a:t>
            </a:r>
          </a:p>
          <a:p>
            <a:pPr lvl="2">
              <a:lnSpc>
                <a:spcPct val="120000"/>
              </a:lnSpc>
              <a:spcBef>
                <a:spcPts val="0"/>
              </a:spcBef>
            </a:pPr>
            <a:r>
              <a:rPr lang="en-US" dirty="0">
                <a:solidFill>
                  <a:schemeClr val="tx2"/>
                </a:solidFill>
              </a:rPr>
              <a:t>Airspeed from Mach 0.5 - 2.5 at high altitudes</a:t>
            </a:r>
          </a:p>
          <a:p>
            <a:pPr>
              <a:lnSpc>
                <a:spcPct val="120000"/>
              </a:lnSpc>
              <a:spcBef>
                <a:spcPts val="0"/>
              </a:spcBef>
            </a:pPr>
            <a:r>
              <a:rPr lang="en-US" dirty="0" smtClean="0">
                <a:solidFill>
                  <a:schemeClr val="tx2"/>
                </a:solidFill>
              </a:rPr>
              <a:t>Restricted Requirement Statement</a:t>
            </a:r>
          </a:p>
          <a:p>
            <a:pPr lvl="1">
              <a:lnSpc>
                <a:spcPct val="120000"/>
              </a:lnSpc>
              <a:spcBef>
                <a:spcPts val="0"/>
              </a:spcBef>
            </a:pPr>
            <a:r>
              <a:rPr lang="en-US" dirty="0" smtClean="0">
                <a:solidFill>
                  <a:schemeClr val="tx2"/>
                </a:solidFill>
              </a:rPr>
              <a:t>“The aircraft </a:t>
            </a:r>
            <a:r>
              <a:rPr lang="en-US" b="1" dirty="0" smtClean="0">
                <a:solidFill>
                  <a:schemeClr val="tx2"/>
                </a:solidFill>
              </a:rPr>
              <a:t>SHALL</a:t>
            </a:r>
            <a:r>
              <a:rPr lang="en-US" dirty="0" smtClean="0">
                <a:solidFill>
                  <a:schemeClr val="tx2"/>
                </a:solidFill>
              </a:rPr>
              <a:t> flight </a:t>
            </a:r>
            <a:r>
              <a:rPr lang="en-US" b="1" dirty="0" smtClean="0">
                <a:solidFill>
                  <a:schemeClr val="tx2"/>
                </a:solidFill>
              </a:rPr>
              <a:t>WHEN</a:t>
            </a:r>
          </a:p>
          <a:p>
            <a:pPr marL="205767" lvl="1" indent="0">
              <a:lnSpc>
                <a:spcPct val="120000"/>
              </a:lnSpc>
              <a:spcBef>
                <a:spcPts val="0"/>
              </a:spcBef>
              <a:buNone/>
            </a:pPr>
            <a:r>
              <a:rPr lang="en-US" b="1" dirty="0">
                <a:solidFill>
                  <a:schemeClr val="tx2"/>
                </a:solidFill>
              </a:rPr>
              <a:t> </a:t>
            </a:r>
            <a:r>
              <a:rPr lang="en-US" b="1" dirty="0" smtClean="0">
                <a:solidFill>
                  <a:schemeClr val="tx2"/>
                </a:solidFill>
              </a:rPr>
              <a:t>   </a:t>
            </a:r>
            <a:r>
              <a:rPr lang="en-US" dirty="0" smtClean="0">
                <a:solidFill>
                  <a:schemeClr val="tx2"/>
                </a:solidFill>
              </a:rPr>
              <a:t> (the Altitude is </a:t>
            </a:r>
            <a:r>
              <a:rPr lang="en-US" b="1" dirty="0" smtClean="0">
                <a:solidFill>
                  <a:schemeClr val="tx2"/>
                </a:solidFill>
              </a:rPr>
              <a:t>FROM </a:t>
            </a:r>
            <a:r>
              <a:rPr lang="en-US" dirty="0" smtClean="0">
                <a:solidFill>
                  <a:schemeClr val="tx2"/>
                </a:solidFill>
              </a:rPr>
              <a:t>1000 </a:t>
            </a:r>
            <a:r>
              <a:rPr lang="en-US" b="1" dirty="0" smtClean="0">
                <a:solidFill>
                  <a:schemeClr val="tx2"/>
                </a:solidFill>
              </a:rPr>
              <a:t>TO</a:t>
            </a:r>
            <a:r>
              <a:rPr lang="en-US" dirty="0" smtClean="0">
                <a:solidFill>
                  <a:schemeClr val="tx2"/>
                </a:solidFill>
              </a:rPr>
              <a:t> 45000 feet) </a:t>
            </a:r>
            <a:r>
              <a:rPr lang="en-US" b="1" dirty="0" smtClean="0">
                <a:solidFill>
                  <a:schemeClr val="tx2"/>
                </a:solidFill>
              </a:rPr>
              <a:t>AND</a:t>
            </a:r>
          </a:p>
          <a:p>
            <a:pPr marL="205767" lvl="1" indent="0">
              <a:lnSpc>
                <a:spcPct val="120000"/>
              </a:lnSpc>
              <a:spcBef>
                <a:spcPts val="0"/>
              </a:spcBef>
              <a:buNone/>
            </a:pPr>
            <a:r>
              <a:rPr lang="en-US" b="1" dirty="0" smtClean="0">
                <a:solidFill>
                  <a:schemeClr val="tx2"/>
                </a:solidFill>
              </a:rPr>
              <a:t>    </a:t>
            </a:r>
            <a:r>
              <a:rPr lang="en-US" dirty="0" smtClean="0">
                <a:solidFill>
                  <a:schemeClr val="tx2"/>
                </a:solidFill>
              </a:rPr>
              <a:t> (Airspeed is </a:t>
            </a:r>
            <a:r>
              <a:rPr lang="en-US" b="1" dirty="0" smtClean="0">
                <a:solidFill>
                  <a:schemeClr val="tx2"/>
                </a:solidFill>
              </a:rPr>
              <a:t>FROM</a:t>
            </a:r>
            <a:r>
              <a:rPr lang="en-US" dirty="0" smtClean="0">
                <a:solidFill>
                  <a:schemeClr val="tx2"/>
                </a:solidFill>
              </a:rPr>
              <a:t> 0.2 </a:t>
            </a:r>
            <a:r>
              <a:rPr lang="en-US" b="1" dirty="0" smtClean="0">
                <a:solidFill>
                  <a:schemeClr val="tx2"/>
                </a:solidFill>
              </a:rPr>
              <a:t>TO</a:t>
            </a:r>
            <a:r>
              <a:rPr lang="en-US" dirty="0" smtClean="0">
                <a:solidFill>
                  <a:schemeClr val="tx2"/>
                </a:solidFill>
              </a:rPr>
              <a:t> 1.2 </a:t>
            </a:r>
            <a:r>
              <a:rPr lang="en-US" dirty="0">
                <a:solidFill>
                  <a:schemeClr val="tx2"/>
                </a:solidFill>
              </a:rPr>
              <a:t>Mach </a:t>
            </a:r>
            <a:r>
              <a:rPr lang="en-US" b="1" dirty="0" smtClean="0">
                <a:solidFill>
                  <a:schemeClr val="tx2"/>
                </a:solidFill>
              </a:rPr>
              <a:t>WHEN </a:t>
            </a:r>
            <a:r>
              <a:rPr lang="en-US" dirty="0" smtClean="0">
                <a:solidFill>
                  <a:schemeClr val="tx2"/>
                </a:solidFill>
              </a:rPr>
              <a:t>Altitude is low) </a:t>
            </a:r>
            <a:r>
              <a:rPr lang="en-US" b="1" dirty="0" smtClean="0">
                <a:solidFill>
                  <a:schemeClr val="tx2"/>
                </a:solidFill>
              </a:rPr>
              <a:t>AND</a:t>
            </a:r>
          </a:p>
          <a:p>
            <a:pPr marL="205767" lvl="1" indent="0">
              <a:lnSpc>
                <a:spcPct val="120000"/>
              </a:lnSpc>
              <a:spcBef>
                <a:spcPts val="0"/>
              </a:spcBef>
              <a:buNone/>
            </a:pPr>
            <a:r>
              <a:rPr lang="en-US" b="1" dirty="0">
                <a:solidFill>
                  <a:schemeClr val="tx2"/>
                </a:solidFill>
              </a:rPr>
              <a:t> </a:t>
            </a:r>
            <a:r>
              <a:rPr lang="en-US" b="1" dirty="0" smtClean="0">
                <a:solidFill>
                  <a:schemeClr val="tx2"/>
                </a:solidFill>
              </a:rPr>
              <a:t>   </a:t>
            </a:r>
            <a:r>
              <a:rPr lang="en-US" dirty="0" smtClean="0">
                <a:solidFill>
                  <a:schemeClr val="tx2"/>
                </a:solidFill>
              </a:rPr>
              <a:t> (Airspeed is </a:t>
            </a:r>
            <a:r>
              <a:rPr lang="en-US" b="1" dirty="0" smtClean="0">
                <a:solidFill>
                  <a:schemeClr val="tx2"/>
                </a:solidFill>
              </a:rPr>
              <a:t>FROM</a:t>
            </a:r>
            <a:r>
              <a:rPr lang="en-US" dirty="0" smtClean="0">
                <a:solidFill>
                  <a:schemeClr val="tx2"/>
                </a:solidFill>
              </a:rPr>
              <a:t> 0.5 </a:t>
            </a:r>
            <a:r>
              <a:rPr lang="en-US" b="1" dirty="0" smtClean="0">
                <a:solidFill>
                  <a:schemeClr val="tx2"/>
                </a:solidFill>
              </a:rPr>
              <a:t>TO</a:t>
            </a:r>
            <a:r>
              <a:rPr lang="en-US" dirty="0" smtClean="0">
                <a:solidFill>
                  <a:schemeClr val="tx2"/>
                </a:solidFill>
              </a:rPr>
              <a:t> 2.5 Mach </a:t>
            </a:r>
            <a:r>
              <a:rPr lang="en-US" b="1" dirty="0" smtClean="0">
                <a:solidFill>
                  <a:schemeClr val="tx2"/>
                </a:solidFill>
              </a:rPr>
              <a:t>WHEN</a:t>
            </a:r>
            <a:r>
              <a:rPr lang="en-US" dirty="0" smtClean="0">
                <a:solidFill>
                  <a:schemeClr val="tx2"/>
                </a:solidFill>
              </a:rPr>
              <a:t> Altitude is high).</a:t>
            </a:r>
          </a:p>
          <a:p>
            <a:pPr lvl="1">
              <a:lnSpc>
                <a:spcPct val="120000"/>
              </a:lnSpc>
              <a:spcBef>
                <a:spcPts val="0"/>
              </a:spcBef>
            </a:pPr>
            <a:r>
              <a:rPr lang="en-US" dirty="0" smtClean="0">
                <a:solidFill>
                  <a:schemeClr val="tx2"/>
                </a:solidFill>
              </a:rPr>
              <a:t>Sentence Construct: </a:t>
            </a:r>
            <a:r>
              <a:rPr lang="en-US" dirty="0" err="1" smtClean="0">
                <a:solidFill>
                  <a:schemeClr val="tx2"/>
                </a:solidFill>
              </a:rPr>
              <a:t>ActionCondition</a:t>
            </a:r>
            <a:endParaRPr lang="en-US" dirty="0" smtClean="0">
              <a:solidFill>
                <a:schemeClr val="tx2"/>
              </a:solidFill>
            </a:endParaRPr>
          </a:p>
          <a:p>
            <a:pPr lvl="1">
              <a:lnSpc>
                <a:spcPct val="120000"/>
              </a:lnSpc>
              <a:spcBef>
                <a:spcPts val="0"/>
              </a:spcBef>
            </a:pPr>
            <a:r>
              <a:rPr lang="en-US" dirty="0" smtClean="0">
                <a:solidFill>
                  <a:schemeClr val="tx2"/>
                </a:solidFill>
              </a:rPr>
              <a:t>Sentence Patterns</a:t>
            </a:r>
          </a:p>
          <a:p>
            <a:pPr lvl="2">
              <a:lnSpc>
                <a:spcPct val="120000"/>
              </a:lnSpc>
              <a:spcBef>
                <a:spcPts val="0"/>
              </a:spcBef>
            </a:pPr>
            <a:r>
              <a:rPr lang="en-US" dirty="0" smtClean="0">
                <a:solidFill>
                  <a:schemeClr val="tx2"/>
                </a:solidFill>
              </a:rPr>
              <a:t>Action: Subject-Verb-</a:t>
            </a:r>
            <a:r>
              <a:rPr lang="en-US" dirty="0" err="1" smtClean="0">
                <a:solidFill>
                  <a:schemeClr val="tx2"/>
                </a:solidFill>
              </a:rPr>
              <a:t>DirectObject</a:t>
            </a:r>
            <a:endParaRPr lang="en-US" dirty="0" smtClean="0">
              <a:solidFill>
                <a:schemeClr val="tx2"/>
              </a:solidFill>
            </a:endParaRPr>
          </a:p>
          <a:p>
            <a:pPr lvl="2">
              <a:lnSpc>
                <a:spcPct val="120000"/>
              </a:lnSpc>
              <a:spcBef>
                <a:spcPts val="0"/>
              </a:spcBef>
            </a:pPr>
            <a:r>
              <a:rPr lang="en-US" dirty="0" smtClean="0">
                <a:solidFill>
                  <a:schemeClr val="tx2"/>
                </a:solidFill>
              </a:rPr>
              <a:t>Conditions: </a:t>
            </a:r>
            <a:r>
              <a:rPr lang="en-US" dirty="0" err="1" smtClean="0">
                <a:solidFill>
                  <a:schemeClr val="tx2"/>
                </a:solidFill>
              </a:rPr>
              <a:t>SLVSubjectComplt</a:t>
            </a:r>
            <a:r>
              <a:rPr lang="en-US" dirty="0" smtClean="0">
                <a:solidFill>
                  <a:schemeClr val="tx2"/>
                </a:solidFill>
              </a:rPr>
              <a:t>.</a:t>
            </a:r>
          </a:p>
          <a:p>
            <a:pPr lvl="1">
              <a:lnSpc>
                <a:spcPct val="120000"/>
              </a:lnSpc>
              <a:spcBef>
                <a:spcPts val="0"/>
              </a:spcBef>
            </a:pPr>
            <a:r>
              <a:rPr lang="en-US" b="1" dirty="0" smtClean="0">
                <a:solidFill>
                  <a:schemeClr val="tx2"/>
                </a:solidFill>
              </a:rPr>
              <a:t>Measurements for variable Altitude</a:t>
            </a:r>
          </a:p>
          <a:p>
            <a:pPr lvl="2">
              <a:lnSpc>
                <a:spcPct val="120000"/>
              </a:lnSpc>
              <a:spcBef>
                <a:spcPts val="0"/>
              </a:spcBef>
            </a:pPr>
            <a:r>
              <a:rPr lang="en-US" dirty="0" smtClean="0">
                <a:solidFill>
                  <a:schemeClr val="tx2"/>
                </a:solidFill>
              </a:rPr>
              <a:t>(Uncertainty measure) Fuzzy Set: [Low, High]</a:t>
            </a:r>
          </a:p>
          <a:p>
            <a:pPr lvl="3">
              <a:lnSpc>
                <a:spcPct val="120000"/>
              </a:lnSpc>
              <a:spcBef>
                <a:spcPts val="0"/>
              </a:spcBef>
            </a:pPr>
            <a:r>
              <a:rPr lang="en-US" dirty="0" smtClean="0">
                <a:solidFill>
                  <a:schemeClr val="tx2"/>
                </a:solidFill>
              </a:rPr>
              <a:t>It can be automatically parsed by analyzing phrases, Parts-Of-Speech (POS), Sentence Patterns and Sentence Templates.</a:t>
            </a:r>
          </a:p>
          <a:p>
            <a:pPr lvl="3">
              <a:lnSpc>
                <a:spcPct val="120000"/>
              </a:lnSpc>
              <a:spcBef>
                <a:spcPts val="0"/>
              </a:spcBef>
            </a:pPr>
            <a:r>
              <a:rPr lang="en-US" dirty="0" err="1" smtClean="0">
                <a:solidFill>
                  <a:schemeClr val="tx2"/>
                </a:solidFill>
              </a:rPr>
              <a:t>AdjectiveNoun</a:t>
            </a:r>
            <a:r>
              <a:rPr lang="en-US" dirty="0" smtClean="0">
                <a:solidFill>
                  <a:schemeClr val="tx2"/>
                </a:solidFill>
              </a:rPr>
              <a:t>,  </a:t>
            </a:r>
            <a:r>
              <a:rPr lang="en-US" dirty="0" err="1" smtClean="0">
                <a:solidFill>
                  <a:schemeClr val="tx2"/>
                </a:solidFill>
              </a:rPr>
              <a:t>AdjectiveNounPhrase</a:t>
            </a:r>
            <a:r>
              <a:rPr lang="en-US" dirty="0" smtClean="0">
                <a:solidFill>
                  <a:schemeClr val="tx2"/>
                </a:solidFill>
              </a:rPr>
              <a:t>, </a:t>
            </a:r>
            <a:r>
              <a:rPr lang="en-US" dirty="0" err="1" smtClean="0">
                <a:solidFill>
                  <a:schemeClr val="tx2"/>
                </a:solidFill>
              </a:rPr>
              <a:t>SLVSubjectComplt</a:t>
            </a:r>
            <a:r>
              <a:rPr lang="en-US" dirty="0" smtClean="0">
                <a:solidFill>
                  <a:schemeClr val="tx2"/>
                </a:solidFill>
              </a:rPr>
              <a:t>. </a:t>
            </a:r>
          </a:p>
          <a:p>
            <a:pPr lvl="2">
              <a:lnSpc>
                <a:spcPct val="120000"/>
              </a:lnSpc>
              <a:spcBef>
                <a:spcPts val="0"/>
              </a:spcBef>
            </a:pPr>
            <a:r>
              <a:rPr lang="en-US" dirty="0" smtClean="0">
                <a:solidFill>
                  <a:schemeClr val="tx2"/>
                </a:solidFill>
              </a:rPr>
              <a:t>Range: 1000-45000 feet</a:t>
            </a:r>
          </a:p>
          <a:p>
            <a:pPr lvl="1">
              <a:lnSpc>
                <a:spcPct val="120000"/>
              </a:lnSpc>
              <a:spcBef>
                <a:spcPts val="0"/>
              </a:spcBef>
            </a:pPr>
            <a:r>
              <a:rPr lang="en-US" dirty="0" smtClean="0">
                <a:solidFill>
                  <a:schemeClr val="tx2"/>
                </a:solidFill>
              </a:rPr>
              <a:t>Measurements for variable Airspeed</a:t>
            </a:r>
          </a:p>
          <a:p>
            <a:pPr lvl="2">
              <a:lnSpc>
                <a:spcPct val="120000"/>
              </a:lnSpc>
              <a:spcBef>
                <a:spcPts val="0"/>
              </a:spcBef>
            </a:pPr>
            <a:r>
              <a:rPr lang="en-US" dirty="0" smtClean="0">
                <a:solidFill>
                  <a:schemeClr val="tx2"/>
                </a:solidFill>
              </a:rPr>
              <a:t>Range: 0.2-1.2 Mach and 0.5-2.5 Mach.</a:t>
            </a:r>
          </a:p>
        </p:txBody>
      </p:sp>
      <p:sp>
        <p:nvSpPr>
          <p:cNvPr id="4" name="Footer Placeholder 3"/>
          <p:cNvSpPr>
            <a:spLocks noGrp="1"/>
          </p:cNvSpPr>
          <p:nvPr>
            <p:ph type="ftr" sz="quarter" idx="11"/>
          </p:nvPr>
        </p:nvSpPr>
        <p:spPr/>
        <p:txBody>
          <a:bodyPr/>
          <a:lstStyle/>
          <a:p>
            <a:r>
              <a:rPr lang="en-US" dirty="0" smtClean="0"/>
              <a:t>Simula Research Laboratory</a:t>
            </a:r>
            <a:endParaRPr lang="en-US" dirty="0"/>
          </a:p>
        </p:txBody>
      </p:sp>
      <p:sp>
        <p:nvSpPr>
          <p:cNvPr id="5" name="Slide Number Placeholder 4"/>
          <p:cNvSpPr>
            <a:spLocks noGrp="1"/>
          </p:cNvSpPr>
          <p:nvPr>
            <p:ph type="sldNum" sz="quarter" idx="12"/>
          </p:nvPr>
        </p:nvSpPr>
        <p:spPr/>
        <p:txBody>
          <a:bodyPr/>
          <a:lstStyle/>
          <a:p>
            <a:fld id="{F36C87F6-986D-49E6-AF40-1B3A1EE8064D}" type="slidenum">
              <a:rPr lang="en-US" smtClean="0"/>
              <a:t>21</a:t>
            </a:fld>
            <a:endParaRPr lang="en-US"/>
          </a:p>
        </p:txBody>
      </p:sp>
    </p:spTree>
    <p:extLst>
      <p:ext uri="{BB962C8B-B14F-4D97-AF65-F5344CB8AC3E}">
        <p14:creationId xmlns:p14="http://schemas.microsoft.com/office/powerpoint/2010/main" val="54411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solidFill>
                  <a:schemeClr val="tx2"/>
                </a:solidFill>
              </a:rPr>
              <a:t>Structured/Pattern-Based vs. Keyword-Based NL</a:t>
            </a:r>
          </a:p>
          <a:p>
            <a:r>
              <a:rPr lang="en-US" dirty="0" smtClean="0">
                <a:solidFill>
                  <a:schemeClr val="tx2"/>
                </a:solidFill>
              </a:rPr>
              <a:t>Common practices</a:t>
            </a:r>
          </a:p>
          <a:p>
            <a:r>
              <a:rPr lang="en-US" dirty="0" smtClean="0">
                <a:solidFill>
                  <a:schemeClr val="tx2"/>
                </a:solidFill>
              </a:rPr>
              <a:t>Related standards</a:t>
            </a:r>
          </a:p>
          <a:p>
            <a:pPr lvl="1"/>
            <a:r>
              <a:rPr lang="en-US" dirty="0" smtClean="0">
                <a:solidFill>
                  <a:schemeClr val="tx2"/>
                </a:solidFill>
              </a:rPr>
              <a:t>SBVR</a:t>
            </a:r>
          </a:p>
          <a:p>
            <a:endParaRPr lang="en-US" dirty="0">
              <a:solidFill>
                <a:schemeClr val="tx2"/>
              </a:solidFill>
            </a:endParaRPr>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3</a:t>
            </a:fld>
            <a:endParaRPr lang="en-US"/>
          </a:p>
        </p:txBody>
      </p:sp>
    </p:spTree>
    <p:extLst>
      <p:ext uri="{BB962C8B-B14F-4D97-AF65-F5344CB8AC3E}">
        <p14:creationId xmlns:p14="http://schemas.microsoft.com/office/powerpoint/2010/main" val="47480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Structure/Pattern-based vs. Keyword-based Natural Language</a:t>
            </a:r>
            <a:endParaRPr lang="en-US" dirty="0"/>
          </a:p>
        </p:txBody>
      </p:sp>
      <p:sp>
        <p:nvSpPr>
          <p:cNvPr id="3" name="Content Placeholder 2"/>
          <p:cNvSpPr>
            <a:spLocks noGrp="1"/>
          </p:cNvSpPr>
          <p:nvPr>
            <p:ph idx="1"/>
          </p:nvPr>
        </p:nvSpPr>
        <p:spPr/>
        <p:txBody>
          <a:bodyPr>
            <a:normAutofit fontScale="92500"/>
          </a:bodyPr>
          <a:lstStyle/>
          <a:p>
            <a:r>
              <a:rPr lang="en-US" dirty="0" smtClean="0">
                <a:solidFill>
                  <a:schemeClr val="tx2"/>
                </a:solidFill>
              </a:rPr>
              <a:t>Structured documents</a:t>
            </a:r>
          </a:p>
          <a:p>
            <a:r>
              <a:rPr lang="en-US" dirty="0" smtClean="0">
                <a:solidFill>
                  <a:schemeClr val="tx2"/>
                </a:solidFill>
              </a:rPr>
              <a:t>Structured NL</a:t>
            </a:r>
          </a:p>
          <a:p>
            <a:pPr lvl="1"/>
            <a:r>
              <a:rPr lang="en-US" dirty="0" smtClean="0">
                <a:solidFill>
                  <a:schemeClr val="tx2"/>
                </a:solidFill>
              </a:rPr>
              <a:t>Follow specific </a:t>
            </a:r>
            <a:r>
              <a:rPr lang="en-US" b="1" dirty="0" smtClean="0">
                <a:solidFill>
                  <a:schemeClr val="tx2"/>
                </a:solidFill>
              </a:rPr>
              <a:t>grammars</a:t>
            </a:r>
            <a:r>
              <a:rPr lang="en-US" dirty="0" smtClean="0">
                <a:solidFill>
                  <a:schemeClr val="tx2"/>
                </a:solidFill>
              </a:rPr>
              <a:t> or </a:t>
            </a:r>
            <a:r>
              <a:rPr lang="en-US" b="1" dirty="0" smtClean="0">
                <a:solidFill>
                  <a:schemeClr val="tx2"/>
                </a:solidFill>
              </a:rPr>
              <a:t>patterns</a:t>
            </a:r>
            <a:r>
              <a:rPr lang="en-US" dirty="0" smtClean="0">
                <a:solidFill>
                  <a:schemeClr val="tx2"/>
                </a:solidFill>
              </a:rPr>
              <a:t> to write different types of requirements. </a:t>
            </a:r>
          </a:p>
          <a:p>
            <a:pPr lvl="1"/>
            <a:r>
              <a:rPr lang="en-US" dirty="0" smtClean="0">
                <a:solidFill>
                  <a:schemeClr val="tx2"/>
                </a:solidFill>
              </a:rPr>
              <a:t>The grammars are usually not enforced by tools.</a:t>
            </a:r>
          </a:p>
          <a:p>
            <a:r>
              <a:rPr lang="en-US" dirty="0" smtClean="0">
                <a:solidFill>
                  <a:schemeClr val="tx2"/>
                </a:solidFill>
              </a:rPr>
              <a:t>Keyword-based NL</a:t>
            </a:r>
          </a:p>
          <a:p>
            <a:pPr lvl="1"/>
            <a:r>
              <a:rPr lang="en-US" dirty="0" smtClean="0">
                <a:solidFill>
                  <a:schemeClr val="tx2"/>
                </a:solidFill>
              </a:rPr>
              <a:t>Predefined </a:t>
            </a:r>
            <a:r>
              <a:rPr lang="en-US" b="1" dirty="0" smtClean="0">
                <a:solidFill>
                  <a:schemeClr val="tx2"/>
                </a:solidFill>
              </a:rPr>
              <a:t>keywords</a:t>
            </a:r>
            <a:r>
              <a:rPr lang="en-US" dirty="0" smtClean="0">
                <a:solidFill>
                  <a:schemeClr val="tx2"/>
                </a:solidFill>
              </a:rPr>
              <a:t> for writing requirements.</a:t>
            </a:r>
          </a:p>
          <a:p>
            <a:pPr lvl="1"/>
            <a:r>
              <a:rPr lang="en-US" dirty="0" smtClean="0">
                <a:solidFill>
                  <a:schemeClr val="tx2"/>
                </a:solidFill>
              </a:rPr>
              <a:t>Using keywords can be enforced by tools. </a:t>
            </a:r>
          </a:p>
          <a:p>
            <a:pPr lvl="1"/>
            <a:r>
              <a:rPr lang="en-US" dirty="0" smtClean="0">
                <a:solidFill>
                  <a:schemeClr val="tx2"/>
                </a:solidFill>
              </a:rPr>
              <a:t>The main purpose is to enable automated transformation for enabling analyses and generations of other artifacts.</a:t>
            </a:r>
          </a:p>
          <a:p>
            <a:r>
              <a:rPr lang="en-US" dirty="0" smtClean="0">
                <a:solidFill>
                  <a:schemeClr val="tx2"/>
                </a:solidFill>
              </a:rPr>
              <a:t>Structured and keyword-based NL-based methods can be combined. </a:t>
            </a:r>
            <a:endParaRPr lang="en-US" dirty="0">
              <a:solidFill>
                <a:schemeClr val="tx2"/>
              </a:solidFill>
            </a:endParaRPr>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4</a:t>
            </a:fld>
            <a:endParaRPr lang="en-US"/>
          </a:p>
        </p:txBody>
      </p:sp>
    </p:spTree>
    <p:extLst>
      <p:ext uri="{BB962C8B-B14F-4D97-AF65-F5344CB8AC3E}">
        <p14:creationId xmlns:p14="http://schemas.microsoft.com/office/powerpoint/2010/main" val="67017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Boeing practice – from Ronald S. Carson</a:t>
            </a:r>
            <a:endParaRPr lang="en-US" dirty="0"/>
          </a:p>
        </p:txBody>
      </p:sp>
      <p:sp>
        <p:nvSpPr>
          <p:cNvPr id="3" name="Content Placeholder 2"/>
          <p:cNvSpPr>
            <a:spLocks noGrp="1"/>
          </p:cNvSpPr>
          <p:nvPr>
            <p:ph idx="1"/>
          </p:nvPr>
        </p:nvSpPr>
        <p:spPr>
          <a:xfrm>
            <a:off x="913449" y="1277639"/>
            <a:ext cx="7317105" cy="3395100"/>
          </a:xfrm>
        </p:spPr>
        <p:txBody>
          <a:bodyPr>
            <a:normAutofit fontScale="77500" lnSpcReduction="20000"/>
          </a:bodyPr>
          <a:lstStyle/>
          <a:p>
            <a:pPr>
              <a:lnSpc>
                <a:spcPct val="120000"/>
              </a:lnSpc>
              <a:spcBef>
                <a:spcPts val="0"/>
              </a:spcBef>
            </a:pPr>
            <a:r>
              <a:rPr lang="en-US" dirty="0" smtClean="0">
                <a:solidFill>
                  <a:schemeClr val="tx2"/>
                </a:solidFill>
              </a:rPr>
              <a:t>Classified requirements into four types:</a:t>
            </a:r>
          </a:p>
          <a:p>
            <a:pPr lvl="1">
              <a:lnSpc>
                <a:spcPct val="120000"/>
              </a:lnSpc>
              <a:spcBef>
                <a:spcPts val="0"/>
              </a:spcBef>
            </a:pPr>
            <a:r>
              <a:rPr lang="en-US" dirty="0" smtClean="0">
                <a:solidFill>
                  <a:schemeClr val="tx2"/>
                </a:solidFill>
              </a:rPr>
              <a:t>Functional/Performance requirements</a:t>
            </a:r>
          </a:p>
          <a:p>
            <a:pPr lvl="1">
              <a:lnSpc>
                <a:spcPct val="120000"/>
              </a:lnSpc>
              <a:spcBef>
                <a:spcPts val="0"/>
              </a:spcBef>
            </a:pPr>
            <a:r>
              <a:rPr lang="en-US" dirty="0" smtClean="0">
                <a:solidFill>
                  <a:schemeClr val="tx2"/>
                </a:solidFill>
              </a:rPr>
              <a:t>Design requirements</a:t>
            </a:r>
          </a:p>
          <a:p>
            <a:pPr lvl="1">
              <a:lnSpc>
                <a:spcPct val="120000"/>
              </a:lnSpc>
              <a:spcBef>
                <a:spcPts val="0"/>
              </a:spcBef>
            </a:pPr>
            <a:r>
              <a:rPr lang="en-US" dirty="0" smtClean="0">
                <a:solidFill>
                  <a:schemeClr val="tx2"/>
                </a:solidFill>
              </a:rPr>
              <a:t>Environmental requirements</a:t>
            </a:r>
          </a:p>
          <a:p>
            <a:pPr lvl="1">
              <a:lnSpc>
                <a:spcPct val="120000"/>
              </a:lnSpc>
              <a:spcBef>
                <a:spcPts val="0"/>
              </a:spcBef>
            </a:pPr>
            <a:r>
              <a:rPr lang="en-US" dirty="0" smtClean="0">
                <a:solidFill>
                  <a:schemeClr val="tx2"/>
                </a:solidFill>
              </a:rPr>
              <a:t>Suitability requirements</a:t>
            </a:r>
          </a:p>
          <a:p>
            <a:pPr>
              <a:lnSpc>
                <a:spcPct val="120000"/>
              </a:lnSpc>
              <a:spcBef>
                <a:spcPts val="0"/>
              </a:spcBef>
            </a:pPr>
            <a:r>
              <a:rPr lang="en-US" dirty="0" smtClean="0">
                <a:solidFill>
                  <a:schemeClr val="tx2"/>
                </a:solidFill>
              </a:rPr>
              <a:t>Patterns</a:t>
            </a:r>
          </a:p>
          <a:p>
            <a:pPr lvl="1">
              <a:lnSpc>
                <a:spcPct val="120000"/>
              </a:lnSpc>
              <a:spcBef>
                <a:spcPts val="0"/>
              </a:spcBef>
            </a:pPr>
            <a:r>
              <a:rPr lang="en-US" dirty="0" smtClean="0">
                <a:solidFill>
                  <a:schemeClr val="tx2"/>
                </a:solidFill>
              </a:rPr>
              <a:t>General pattern: </a:t>
            </a:r>
          </a:p>
          <a:p>
            <a:pPr lvl="2">
              <a:lnSpc>
                <a:spcPct val="120000"/>
              </a:lnSpc>
              <a:spcBef>
                <a:spcPts val="0"/>
              </a:spcBef>
            </a:pPr>
            <a:r>
              <a:rPr lang="en-US" dirty="0" smtClean="0">
                <a:solidFill>
                  <a:srgbClr val="FF0000"/>
                </a:solidFill>
              </a:rPr>
              <a:t>The agent shall what, how well, under what conditions.</a:t>
            </a:r>
          </a:p>
          <a:p>
            <a:pPr lvl="1">
              <a:lnSpc>
                <a:spcPct val="120000"/>
              </a:lnSpc>
              <a:spcBef>
                <a:spcPts val="0"/>
              </a:spcBef>
            </a:pPr>
            <a:r>
              <a:rPr lang="en-US" dirty="0" smtClean="0">
                <a:solidFill>
                  <a:schemeClr val="tx2"/>
                </a:solidFill>
              </a:rPr>
              <a:t>Specific patterns:</a:t>
            </a:r>
          </a:p>
          <a:p>
            <a:pPr lvl="2">
              <a:lnSpc>
                <a:spcPct val="120000"/>
              </a:lnSpc>
              <a:spcBef>
                <a:spcPts val="0"/>
              </a:spcBef>
            </a:pPr>
            <a:r>
              <a:rPr lang="en-US" dirty="0" smtClean="0">
                <a:solidFill>
                  <a:schemeClr val="tx2"/>
                </a:solidFill>
              </a:rPr>
              <a:t>Functional/Performance requirements</a:t>
            </a:r>
          </a:p>
          <a:p>
            <a:pPr lvl="3">
              <a:lnSpc>
                <a:spcPct val="120000"/>
              </a:lnSpc>
              <a:spcBef>
                <a:spcPts val="0"/>
              </a:spcBef>
            </a:pPr>
            <a:r>
              <a:rPr lang="en-US" dirty="0" smtClean="0">
                <a:solidFill>
                  <a:schemeClr val="tx2"/>
                </a:solidFill>
              </a:rPr>
              <a:t>The </a:t>
            </a:r>
            <a:r>
              <a:rPr lang="en-US" b="1" dirty="0" smtClean="0">
                <a:solidFill>
                  <a:schemeClr val="tx2"/>
                </a:solidFill>
              </a:rPr>
              <a:t>AGENT</a:t>
            </a:r>
            <a:r>
              <a:rPr lang="en-US" dirty="0" smtClean="0">
                <a:solidFill>
                  <a:schemeClr val="tx2"/>
                </a:solidFill>
              </a:rPr>
              <a:t> shall </a:t>
            </a:r>
            <a:r>
              <a:rPr lang="en-US" b="1" dirty="0" smtClean="0">
                <a:solidFill>
                  <a:schemeClr val="tx2"/>
                </a:solidFill>
              </a:rPr>
              <a:t>FUNCTION</a:t>
            </a:r>
            <a:r>
              <a:rPr lang="en-US" dirty="0" smtClean="0">
                <a:solidFill>
                  <a:schemeClr val="tx2"/>
                </a:solidFill>
              </a:rPr>
              <a:t> in accordance with </a:t>
            </a:r>
            <a:r>
              <a:rPr lang="en-US" b="1" dirty="0" smtClean="0">
                <a:solidFill>
                  <a:schemeClr val="tx2"/>
                </a:solidFill>
              </a:rPr>
              <a:t>INTERFACE-OUTPUT</a:t>
            </a:r>
            <a:r>
              <a:rPr lang="en-US" dirty="0" smtClean="0">
                <a:solidFill>
                  <a:schemeClr val="tx2"/>
                </a:solidFill>
              </a:rPr>
              <a:t> with </a:t>
            </a:r>
            <a:r>
              <a:rPr lang="en-US" b="1" dirty="0" smtClean="0">
                <a:solidFill>
                  <a:schemeClr val="tx2"/>
                </a:solidFill>
              </a:rPr>
              <a:t>PERFORMANCE</a:t>
            </a:r>
            <a:r>
              <a:rPr lang="en-US" dirty="0" smtClean="0">
                <a:solidFill>
                  <a:schemeClr val="tx2"/>
                </a:solidFill>
              </a:rPr>
              <a:t> [and </a:t>
            </a:r>
            <a:r>
              <a:rPr lang="en-US" b="1" dirty="0" smtClean="0">
                <a:solidFill>
                  <a:schemeClr val="tx2"/>
                </a:solidFill>
              </a:rPr>
              <a:t>TIMING</a:t>
            </a:r>
            <a:r>
              <a:rPr lang="en-US" dirty="0" smtClean="0">
                <a:solidFill>
                  <a:schemeClr val="tx2"/>
                </a:solidFill>
              </a:rPr>
              <a:t> upon </a:t>
            </a:r>
            <a:r>
              <a:rPr lang="en-US" b="1" dirty="0" smtClean="0">
                <a:solidFill>
                  <a:schemeClr val="tx2"/>
                </a:solidFill>
              </a:rPr>
              <a:t>EVENT TRIGGER  </a:t>
            </a:r>
            <a:r>
              <a:rPr lang="en-US" dirty="0" smtClean="0">
                <a:solidFill>
                  <a:schemeClr val="tx2"/>
                </a:solidFill>
              </a:rPr>
              <a:t>in accordance with </a:t>
            </a:r>
            <a:r>
              <a:rPr lang="en-US" b="1" dirty="0" smtClean="0">
                <a:solidFill>
                  <a:schemeClr val="tx2"/>
                </a:solidFill>
              </a:rPr>
              <a:t>INTERFACE-INPUT</a:t>
            </a:r>
            <a:r>
              <a:rPr lang="en-US" dirty="0" smtClean="0">
                <a:solidFill>
                  <a:schemeClr val="tx2"/>
                </a:solidFill>
              </a:rPr>
              <a:t>] while in </a:t>
            </a:r>
            <a:r>
              <a:rPr lang="en-US" b="1" dirty="0" smtClean="0">
                <a:solidFill>
                  <a:schemeClr val="tx2"/>
                </a:solidFill>
              </a:rPr>
              <a:t>CONDITION</a:t>
            </a:r>
            <a:r>
              <a:rPr lang="en-US" dirty="0" smtClean="0">
                <a:solidFill>
                  <a:schemeClr val="tx2"/>
                </a:solidFill>
              </a:rPr>
              <a:t>.</a:t>
            </a:r>
          </a:p>
          <a:p>
            <a:pPr lvl="2">
              <a:lnSpc>
                <a:spcPct val="120000"/>
              </a:lnSpc>
              <a:spcBef>
                <a:spcPts val="0"/>
              </a:spcBef>
            </a:pPr>
            <a:r>
              <a:rPr lang="en-US" dirty="0" smtClean="0">
                <a:solidFill>
                  <a:schemeClr val="tx2"/>
                </a:solidFill>
              </a:rPr>
              <a:t>Environmental requirements:</a:t>
            </a:r>
          </a:p>
          <a:p>
            <a:pPr lvl="3">
              <a:lnSpc>
                <a:spcPct val="120000"/>
              </a:lnSpc>
              <a:spcBef>
                <a:spcPts val="0"/>
              </a:spcBef>
            </a:pPr>
            <a:r>
              <a:rPr lang="en-US" dirty="0" smtClean="0">
                <a:solidFill>
                  <a:schemeClr val="tx2"/>
                </a:solidFill>
              </a:rPr>
              <a:t>The </a:t>
            </a:r>
            <a:r>
              <a:rPr lang="en-US" b="1" dirty="0" smtClean="0">
                <a:solidFill>
                  <a:schemeClr val="tx2"/>
                </a:solidFill>
              </a:rPr>
              <a:t>AGENT</a:t>
            </a:r>
            <a:r>
              <a:rPr lang="en-US" dirty="0" smtClean="0">
                <a:solidFill>
                  <a:schemeClr val="tx2"/>
                </a:solidFill>
              </a:rPr>
              <a:t> shall exhibit </a:t>
            </a:r>
            <a:r>
              <a:rPr lang="en-US" b="1" dirty="0" smtClean="0">
                <a:solidFill>
                  <a:schemeClr val="tx2"/>
                </a:solidFill>
              </a:rPr>
              <a:t>CHARACTERISTIC</a:t>
            </a:r>
            <a:r>
              <a:rPr lang="en-US" dirty="0" smtClean="0">
                <a:solidFill>
                  <a:schemeClr val="tx2"/>
                </a:solidFill>
              </a:rPr>
              <a:t> with </a:t>
            </a:r>
            <a:r>
              <a:rPr lang="en-US" b="1" dirty="0" smtClean="0">
                <a:solidFill>
                  <a:schemeClr val="tx2"/>
                </a:solidFill>
              </a:rPr>
              <a:t>PERFORMANCE</a:t>
            </a:r>
            <a:r>
              <a:rPr lang="en-US" dirty="0" smtClean="0">
                <a:solidFill>
                  <a:schemeClr val="tx2"/>
                </a:solidFill>
              </a:rPr>
              <a:t> while </a:t>
            </a:r>
            <a:r>
              <a:rPr lang="en-US" b="1" dirty="0" smtClean="0">
                <a:solidFill>
                  <a:schemeClr val="tx2"/>
                </a:solidFill>
              </a:rPr>
              <a:t>CONDITION </a:t>
            </a:r>
            <a:r>
              <a:rPr lang="en-US" dirty="0" smtClean="0">
                <a:solidFill>
                  <a:schemeClr val="tx2"/>
                </a:solidFill>
              </a:rPr>
              <a:t>[for </a:t>
            </a:r>
            <a:r>
              <a:rPr lang="en-US" b="1" dirty="0" smtClean="0">
                <a:solidFill>
                  <a:schemeClr val="tx2"/>
                </a:solidFill>
              </a:rPr>
              <a:t>CONDITION DURATION</a:t>
            </a:r>
            <a:r>
              <a:rPr lang="en-US" dirty="0" smtClean="0">
                <a:solidFill>
                  <a:schemeClr val="tx2"/>
                </a:solidFill>
              </a:rPr>
              <a:t>].</a:t>
            </a:r>
          </a:p>
          <a:p>
            <a:pPr>
              <a:lnSpc>
                <a:spcPct val="120000"/>
              </a:lnSpc>
              <a:spcBef>
                <a:spcPts val="0"/>
              </a:spcBef>
            </a:pPr>
            <a:r>
              <a:rPr lang="en-US" dirty="0" smtClean="0">
                <a:solidFill>
                  <a:schemeClr val="tx2"/>
                </a:solidFill>
              </a:rPr>
              <a:t>Measuring Requirements Quality for Verifiability</a:t>
            </a:r>
          </a:p>
          <a:p>
            <a:pPr>
              <a:lnSpc>
                <a:spcPct val="120000"/>
              </a:lnSpc>
              <a:spcBef>
                <a:spcPts val="0"/>
              </a:spcBef>
            </a:pPr>
            <a:r>
              <a:rPr lang="en-US" dirty="0" smtClean="0">
                <a:solidFill>
                  <a:schemeClr val="tx2"/>
                </a:solidFill>
              </a:rPr>
              <a:t>An editor and the measurement have been implemented in DOORS.</a:t>
            </a:r>
          </a:p>
          <a:p>
            <a:pPr>
              <a:lnSpc>
                <a:spcPct val="120000"/>
              </a:lnSpc>
              <a:spcBef>
                <a:spcPts val="0"/>
              </a:spcBef>
            </a:pPr>
            <a:r>
              <a:rPr lang="en-US" dirty="0" smtClean="0">
                <a:solidFill>
                  <a:schemeClr val="tx2"/>
                </a:solidFill>
              </a:rPr>
              <a:t>Carson et al. filed a US patent on this topic.</a:t>
            </a:r>
          </a:p>
          <a:p>
            <a:pPr>
              <a:lnSpc>
                <a:spcPct val="120000"/>
              </a:lnSpc>
              <a:spcBef>
                <a:spcPts val="0"/>
              </a:spcBef>
            </a:pPr>
            <a:r>
              <a:rPr lang="en-US" dirty="0" smtClean="0">
                <a:solidFill>
                  <a:schemeClr val="tx2"/>
                </a:solidFill>
              </a:rPr>
              <a:t>It is a structured NL-based requirements specification method. </a:t>
            </a:r>
            <a:endParaRPr lang="en-US" dirty="0">
              <a:solidFill>
                <a:schemeClr val="tx2"/>
              </a:solidFill>
            </a:endParaRPr>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5</a:t>
            </a:fld>
            <a:endParaRPr lang="en-US"/>
          </a:p>
        </p:txBody>
      </p:sp>
    </p:spTree>
    <p:extLst>
      <p:ext uri="{BB962C8B-B14F-4D97-AF65-F5344CB8AC3E}">
        <p14:creationId xmlns:p14="http://schemas.microsoft.com/office/powerpoint/2010/main" val="209656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patterns from INCOSE and ISO/IEC/IEEE 29148:2011</a:t>
            </a:r>
            <a:endParaRPr lang="en-US" dirty="0"/>
          </a:p>
        </p:txBody>
      </p:sp>
      <p:sp>
        <p:nvSpPr>
          <p:cNvPr id="3" name="Content Placeholder 2"/>
          <p:cNvSpPr>
            <a:spLocks noGrp="1"/>
          </p:cNvSpPr>
          <p:nvPr>
            <p:ph idx="1"/>
          </p:nvPr>
        </p:nvSpPr>
        <p:spPr/>
        <p:txBody>
          <a:bodyPr/>
          <a:lstStyle/>
          <a:p>
            <a:r>
              <a:rPr lang="en-US" dirty="0" smtClean="0">
                <a:solidFill>
                  <a:schemeClr val="tx2"/>
                </a:solidFill>
              </a:rPr>
              <a:t>INCOSE:</a:t>
            </a:r>
          </a:p>
          <a:p>
            <a:pPr lvl="1"/>
            <a:r>
              <a:rPr lang="en-US" dirty="0" smtClean="0">
                <a:solidFill>
                  <a:schemeClr val="tx2"/>
                </a:solidFill>
              </a:rPr>
              <a:t>The &lt;subject clause&gt; shall &lt;action verb clause&gt;&lt;object clause&gt;&lt;optional qualifying clause&gt;, when &lt;condition clause&gt;</a:t>
            </a:r>
          </a:p>
          <a:p>
            <a:r>
              <a:rPr lang="en-US" dirty="0" smtClean="0">
                <a:solidFill>
                  <a:schemeClr val="tx2"/>
                </a:solidFill>
              </a:rPr>
              <a:t>ISO/IEC/IEEE 29148:2011</a:t>
            </a:r>
          </a:p>
          <a:p>
            <a:pPr lvl="1"/>
            <a:r>
              <a:rPr lang="en-US" dirty="0" smtClean="0">
                <a:solidFill>
                  <a:schemeClr val="tx2"/>
                </a:solidFill>
              </a:rPr>
              <a:t>[condition][subject][action][object][constraint]</a:t>
            </a:r>
          </a:p>
          <a:p>
            <a:pPr lvl="1"/>
            <a:r>
              <a:rPr lang="en-US" dirty="0" smtClean="0">
                <a:solidFill>
                  <a:schemeClr val="tx2"/>
                </a:solidFill>
              </a:rPr>
              <a:t>[condition][action or constraint][value]</a:t>
            </a:r>
          </a:p>
          <a:p>
            <a:pPr lvl="1"/>
            <a:r>
              <a:rPr lang="en-US" dirty="0" smtClean="0">
                <a:solidFill>
                  <a:schemeClr val="tx2"/>
                </a:solidFill>
              </a:rPr>
              <a:t>[subject][action][value]</a:t>
            </a:r>
            <a:endParaRPr lang="en-US" dirty="0">
              <a:solidFill>
                <a:schemeClr val="tx2"/>
              </a:solidFill>
            </a:endParaRPr>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6</a:t>
            </a:fld>
            <a:endParaRPr lang="en-US"/>
          </a:p>
        </p:txBody>
      </p:sp>
    </p:spTree>
    <p:extLst>
      <p:ext uri="{BB962C8B-B14F-4D97-AF65-F5344CB8AC3E}">
        <p14:creationId xmlns:p14="http://schemas.microsoft.com/office/powerpoint/2010/main" val="13294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449" y="205978"/>
            <a:ext cx="7912836" cy="994172"/>
          </a:xfrm>
        </p:spPr>
        <p:txBody>
          <a:bodyPr/>
          <a:lstStyle/>
          <a:p>
            <a:r>
              <a:rPr lang="en-US" dirty="0" smtClean="0"/>
              <a:t>Restricted Use case Modeling (</a:t>
            </a:r>
            <a:r>
              <a:rPr lang="en-US" dirty="0" err="1" smtClean="0"/>
              <a:t>rucm</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2"/>
                </a:solidFill>
              </a:rPr>
              <a:t>Keywords</a:t>
            </a:r>
          </a:p>
          <a:p>
            <a:pPr lvl="1"/>
            <a:r>
              <a:rPr lang="en-US" dirty="0" smtClean="0">
                <a:solidFill>
                  <a:schemeClr val="tx2"/>
                </a:solidFill>
              </a:rPr>
              <a:t>Conditional logic sentences</a:t>
            </a:r>
          </a:p>
          <a:p>
            <a:pPr lvl="2"/>
            <a:r>
              <a:rPr lang="en-US" dirty="0" smtClean="0">
                <a:solidFill>
                  <a:schemeClr val="tx2"/>
                </a:solidFill>
              </a:rPr>
              <a:t>IF-THEN-ELSE-ELSEIF-ENDIF</a:t>
            </a:r>
          </a:p>
          <a:p>
            <a:pPr lvl="1"/>
            <a:r>
              <a:rPr lang="en-US" dirty="0" smtClean="0">
                <a:solidFill>
                  <a:schemeClr val="tx2"/>
                </a:solidFill>
              </a:rPr>
              <a:t>Concurrency sentences</a:t>
            </a:r>
          </a:p>
          <a:p>
            <a:pPr lvl="2"/>
            <a:r>
              <a:rPr lang="en-US" dirty="0" smtClean="0">
                <a:solidFill>
                  <a:schemeClr val="tx2"/>
                </a:solidFill>
              </a:rPr>
              <a:t>MEANWHILE</a:t>
            </a:r>
          </a:p>
          <a:p>
            <a:pPr lvl="1"/>
            <a:r>
              <a:rPr lang="en-US" dirty="0" smtClean="0">
                <a:solidFill>
                  <a:schemeClr val="tx2"/>
                </a:solidFill>
              </a:rPr>
              <a:t>Iteration sentences</a:t>
            </a:r>
          </a:p>
          <a:p>
            <a:pPr lvl="2"/>
            <a:r>
              <a:rPr lang="en-US" dirty="0" smtClean="0">
                <a:solidFill>
                  <a:schemeClr val="tx2"/>
                </a:solidFill>
              </a:rPr>
              <a:t>DO-UNTIL</a:t>
            </a:r>
          </a:p>
          <a:p>
            <a:pPr lvl="1"/>
            <a:r>
              <a:rPr lang="en-US" dirty="0" smtClean="0">
                <a:solidFill>
                  <a:schemeClr val="tx2"/>
                </a:solidFill>
              </a:rPr>
              <a:t>Conditional checking sentences</a:t>
            </a:r>
          </a:p>
          <a:p>
            <a:pPr lvl="2"/>
            <a:r>
              <a:rPr lang="en-US" dirty="0" smtClean="0">
                <a:solidFill>
                  <a:schemeClr val="tx2"/>
                </a:solidFill>
              </a:rPr>
              <a:t>VALIDATES THAT</a:t>
            </a:r>
          </a:p>
          <a:p>
            <a:pPr lvl="1"/>
            <a:r>
              <a:rPr lang="en-US" dirty="0" smtClean="0">
                <a:solidFill>
                  <a:schemeClr val="tx2"/>
                </a:solidFill>
              </a:rPr>
              <a:t>Other keywords specific to use case modeling</a:t>
            </a:r>
          </a:p>
          <a:p>
            <a:r>
              <a:rPr lang="en-US" dirty="0" smtClean="0">
                <a:solidFill>
                  <a:schemeClr val="tx2"/>
                </a:solidFill>
              </a:rPr>
              <a:t>Sentences structures</a:t>
            </a:r>
          </a:p>
          <a:p>
            <a:pPr lvl="1"/>
            <a:r>
              <a:rPr lang="en-US" dirty="0" smtClean="0">
                <a:solidFill>
                  <a:schemeClr val="tx2"/>
                </a:solidFill>
              </a:rPr>
              <a:t>Parts of speech (POS) are automatically obtained by using Natural Language Processing techniques.</a:t>
            </a:r>
          </a:p>
          <a:p>
            <a:pPr lvl="1"/>
            <a:r>
              <a:rPr lang="en-US" dirty="0" smtClean="0">
                <a:solidFill>
                  <a:schemeClr val="tx2"/>
                </a:solidFill>
              </a:rPr>
              <a:t>RUCM requirements can be automatically formalized if needed.</a:t>
            </a:r>
          </a:p>
        </p:txBody>
      </p:sp>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7</a:t>
            </a:fld>
            <a:endParaRPr lang="en-US"/>
          </a:p>
        </p:txBody>
      </p:sp>
    </p:spTree>
    <p:extLst>
      <p:ext uri="{BB962C8B-B14F-4D97-AF65-F5344CB8AC3E}">
        <p14:creationId xmlns:p14="http://schemas.microsoft.com/office/powerpoint/2010/main" val="82158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existing solutions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997826"/>
              </p:ext>
            </p:extLst>
          </p:nvPr>
        </p:nvGraphicFramePr>
        <p:xfrm>
          <a:off x="705173" y="1564361"/>
          <a:ext cx="8090752" cy="2072640"/>
        </p:xfrm>
        <a:graphic>
          <a:graphicData uri="http://schemas.openxmlformats.org/drawingml/2006/table">
            <a:tbl>
              <a:tblPr firstRow="1" bandRow="1">
                <a:tableStyleId>{073A0DAA-6AF3-43AB-8588-CEC1D06C72B9}</a:tableStyleId>
              </a:tblPr>
              <a:tblGrid>
                <a:gridCol w="1393563">
                  <a:extLst>
                    <a:ext uri="{9D8B030D-6E8A-4147-A177-3AD203B41FA5}">
                      <a16:colId xmlns:a16="http://schemas.microsoft.com/office/drawing/2014/main" xmlns="" val="20000"/>
                    </a:ext>
                  </a:extLst>
                </a:gridCol>
                <a:gridCol w="1232855">
                  <a:extLst>
                    <a:ext uri="{9D8B030D-6E8A-4147-A177-3AD203B41FA5}">
                      <a16:colId xmlns:a16="http://schemas.microsoft.com/office/drawing/2014/main" xmlns="" val="20001"/>
                    </a:ext>
                  </a:extLst>
                </a:gridCol>
                <a:gridCol w="978330">
                  <a:extLst>
                    <a:ext uri="{9D8B030D-6E8A-4147-A177-3AD203B41FA5}">
                      <a16:colId xmlns:a16="http://schemas.microsoft.com/office/drawing/2014/main" xmlns="" val="20002"/>
                    </a:ext>
                  </a:extLst>
                </a:gridCol>
                <a:gridCol w="1216948">
                  <a:extLst>
                    <a:ext uri="{9D8B030D-6E8A-4147-A177-3AD203B41FA5}">
                      <a16:colId xmlns:a16="http://schemas.microsoft.com/office/drawing/2014/main" xmlns="" val="20003"/>
                    </a:ext>
                  </a:extLst>
                </a:gridCol>
                <a:gridCol w="3269056">
                  <a:extLst>
                    <a:ext uri="{9D8B030D-6E8A-4147-A177-3AD203B41FA5}">
                      <a16:colId xmlns:a16="http://schemas.microsoft.com/office/drawing/2014/main" xmlns="" val="20004"/>
                    </a:ext>
                  </a:extLst>
                </a:gridCol>
              </a:tblGrid>
              <a:tr h="370840">
                <a:tc>
                  <a:txBody>
                    <a:bodyPr/>
                    <a:lstStyle/>
                    <a:p>
                      <a:r>
                        <a:rPr lang="en-US" dirty="0" smtClean="0"/>
                        <a:t>Criterion</a:t>
                      </a:r>
                      <a:endParaRPr lang="en-US" dirty="0"/>
                    </a:p>
                  </a:txBody>
                  <a:tcPr/>
                </a:tc>
                <a:tc>
                  <a:txBody>
                    <a:bodyPr/>
                    <a:lstStyle/>
                    <a:p>
                      <a:r>
                        <a:rPr lang="en-US" dirty="0" smtClean="0"/>
                        <a:t>Boeing</a:t>
                      </a:r>
                      <a:r>
                        <a:rPr lang="en-US" baseline="0" dirty="0" smtClean="0"/>
                        <a:t> Practice</a:t>
                      </a:r>
                      <a:endParaRPr lang="en-US" dirty="0"/>
                    </a:p>
                  </a:txBody>
                  <a:tcPr/>
                </a:tc>
                <a:tc>
                  <a:txBody>
                    <a:bodyPr/>
                    <a:lstStyle/>
                    <a:p>
                      <a:r>
                        <a:rPr lang="en-US" dirty="0" smtClean="0"/>
                        <a:t>INCOSE</a:t>
                      </a:r>
                      <a:endParaRPr lang="en-US" dirty="0"/>
                    </a:p>
                  </a:txBody>
                  <a:tcPr/>
                </a:tc>
                <a:tc>
                  <a:txBody>
                    <a:bodyPr/>
                    <a:lstStyle/>
                    <a:p>
                      <a:r>
                        <a:rPr lang="en-US" dirty="0" smtClean="0"/>
                        <a:t>ISO/IEC/IEEE 29148</a:t>
                      </a:r>
                      <a:endParaRPr lang="en-US" dirty="0"/>
                    </a:p>
                  </a:txBody>
                  <a:tcPr/>
                </a:tc>
                <a:tc>
                  <a:txBody>
                    <a:bodyPr/>
                    <a:lstStyle/>
                    <a:p>
                      <a:r>
                        <a:rPr lang="en-US" dirty="0" smtClean="0"/>
                        <a:t>RUCM</a:t>
                      </a:r>
                      <a:endParaRPr lang="en-US" dirty="0"/>
                    </a:p>
                  </a:txBody>
                  <a:tcPr/>
                </a:tc>
                <a:extLst>
                  <a:ext uri="{0D108BD9-81ED-4DB2-BD59-A6C34878D82A}">
                    <a16:rowId xmlns:a16="http://schemas.microsoft.com/office/drawing/2014/main" xmlns="" val="10000"/>
                  </a:ext>
                </a:extLst>
              </a:tr>
              <a:tr h="370840">
                <a:tc>
                  <a:txBody>
                    <a:bodyPr/>
                    <a:lstStyle/>
                    <a:p>
                      <a:r>
                        <a:rPr lang="en-US" sz="1050" dirty="0" smtClean="0"/>
                        <a:t>Requirements</a:t>
                      </a:r>
                      <a:r>
                        <a:rPr lang="en-US" sz="1050" baseline="0" dirty="0" smtClean="0"/>
                        <a:t> Structures/Patterns</a:t>
                      </a:r>
                      <a:endParaRPr lang="en-US" sz="1050" dirty="0"/>
                    </a:p>
                  </a:txBody>
                  <a:tcPr/>
                </a:tc>
                <a:tc>
                  <a:txBody>
                    <a:bodyPr/>
                    <a:lstStyle/>
                    <a:p>
                      <a:r>
                        <a:rPr lang="en-US" sz="1050" dirty="0" smtClean="0"/>
                        <a:t>Yes (enforced)</a:t>
                      </a:r>
                    </a:p>
                    <a:p>
                      <a:r>
                        <a:rPr lang="en-US" sz="1050" dirty="0" smtClean="0"/>
                        <a:t>Sentences</a:t>
                      </a:r>
                      <a:endParaRPr lang="en-US" sz="1050" dirty="0"/>
                    </a:p>
                  </a:txBody>
                  <a:tcPr/>
                </a:tc>
                <a:tc>
                  <a:txBody>
                    <a:bodyPr/>
                    <a:lstStyle/>
                    <a:p>
                      <a:r>
                        <a:rPr lang="en-US" sz="1050" dirty="0" smtClean="0"/>
                        <a:t>Yes</a:t>
                      </a:r>
                    </a:p>
                    <a:p>
                      <a:r>
                        <a:rPr lang="en-US" sz="1050" dirty="0" smtClean="0"/>
                        <a:t>Sentences</a:t>
                      </a:r>
                      <a:endParaRPr lang="en-US" sz="1050" dirty="0"/>
                    </a:p>
                  </a:txBody>
                  <a:tcPr/>
                </a:tc>
                <a:tc>
                  <a:txBody>
                    <a:bodyPr/>
                    <a:lstStyle/>
                    <a:p>
                      <a:r>
                        <a:rPr lang="en-US" sz="1050" dirty="0" smtClean="0"/>
                        <a:t>Yes</a:t>
                      </a:r>
                    </a:p>
                    <a:p>
                      <a:r>
                        <a:rPr lang="en-US" sz="1050" dirty="0" smtClean="0"/>
                        <a:t>Sentences</a:t>
                      </a:r>
                      <a:endParaRPr lang="en-US" sz="1050" dirty="0"/>
                    </a:p>
                  </a:txBody>
                  <a:tcPr/>
                </a:tc>
                <a:tc>
                  <a:txBody>
                    <a:bodyPr/>
                    <a:lstStyle/>
                    <a:p>
                      <a:r>
                        <a:rPr lang="en-US" sz="1050" dirty="0" smtClean="0"/>
                        <a:t>Yes</a:t>
                      </a:r>
                      <a:r>
                        <a:rPr lang="en-US" sz="1050" baseline="0" dirty="0" smtClean="0"/>
                        <a:t> (partially)</a:t>
                      </a:r>
                    </a:p>
                    <a:p>
                      <a:r>
                        <a:rPr lang="en-US" sz="1050" baseline="0" dirty="0" smtClean="0"/>
                        <a:t>Sentences and cross sentences</a:t>
                      </a:r>
                      <a:endParaRPr lang="en-US" sz="1050" dirty="0" smtClean="0"/>
                    </a:p>
                  </a:txBody>
                  <a:tcPr/>
                </a:tc>
                <a:extLst>
                  <a:ext uri="{0D108BD9-81ED-4DB2-BD59-A6C34878D82A}">
                    <a16:rowId xmlns:a16="http://schemas.microsoft.com/office/drawing/2014/main" xmlns="" val="10001"/>
                  </a:ext>
                </a:extLst>
              </a:tr>
              <a:tr h="0">
                <a:tc>
                  <a:txBody>
                    <a:bodyPr/>
                    <a:lstStyle/>
                    <a:p>
                      <a:r>
                        <a:rPr lang="en-US" sz="1050" dirty="0" smtClean="0"/>
                        <a:t>Keywords</a:t>
                      </a:r>
                      <a:endParaRPr lang="en-US" sz="1050" dirty="0"/>
                    </a:p>
                  </a:txBody>
                  <a:tcPr/>
                </a:tc>
                <a:tc>
                  <a:txBody>
                    <a:bodyPr/>
                    <a:lstStyle/>
                    <a:p>
                      <a:r>
                        <a:rPr lang="en-US" sz="1050" dirty="0" smtClean="0"/>
                        <a:t>No</a:t>
                      </a:r>
                      <a:endParaRPr lang="en-US" sz="1050" dirty="0"/>
                    </a:p>
                  </a:txBody>
                  <a:tcPr/>
                </a:tc>
                <a:tc>
                  <a:txBody>
                    <a:bodyPr/>
                    <a:lstStyle/>
                    <a:p>
                      <a:r>
                        <a:rPr lang="en-US" sz="1050" dirty="0" smtClean="0"/>
                        <a:t>No</a:t>
                      </a:r>
                      <a:endParaRPr lang="en-US" sz="1050" dirty="0"/>
                    </a:p>
                  </a:txBody>
                  <a:tcPr/>
                </a:tc>
                <a:tc>
                  <a:txBody>
                    <a:bodyPr/>
                    <a:lstStyle/>
                    <a:p>
                      <a:r>
                        <a:rPr lang="en-US" sz="1050" dirty="0" smtClean="0"/>
                        <a:t>No</a:t>
                      </a:r>
                      <a:endParaRPr lang="en-US" sz="1050" dirty="0"/>
                    </a:p>
                  </a:txBody>
                  <a:tcPr/>
                </a:tc>
                <a:tc>
                  <a:txBody>
                    <a:bodyPr/>
                    <a:lstStyle/>
                    <a:p>
                      <a:r>
                        <a:rPr lang="en-US" sz="1050" dirty="0" smtClean="0"/>
                        <a:t>Yes</a:t>
                      </a:r>
                      <a:endParaRPr lang="en-US" sz="1050" dirty="0"/>
                    </a:p>
                  </a:txBody>
                  <a:tcPr/>
                </a:tc>
                <a:extLst>
                  <a:ext uri="{0D108BD9-81ED-4DB2-BD59-A6C34878D82A}">
                    <a16:rowId xmlns:a16="http://schemas.microsoft.com/office/drawing/2014/main" xmlns="" val="10002"/>
                  </a:ext>
                </a:extLst>
              </a:tr>
              <a:tr h="370840">
                <a:tc>
                  <a:txBody>
                    <a:bodyPr/>
                    <a:lstStyle/>
                    <a:p>
                      <a:r>
                        <a:rPr lang="en-US" sz="1050" dirty="0" smtClean="0"/>
                        <a:t>Transformation</a:t>
                      </a:r>
                      <a:r>
                        <a:rPr lang="en-US" sz="1050" baseline="0" dirty="0" smtClean="0"/>
                        <a:t> to more formal specification</a:t>
                      </a:r>
                      <a:endParaRPr lang="en-US" sz="1050" dirty="0"/>
                    </a:p>
                  </a:txBody>
                  <a:tcPr/>
                </a:tc>
                <a:tc>
                  <a:txBody>
                    <a:bodyPr/>
                    <a:lstStyle/>
                    <a:p>
                      <a:r>
                        <a:rPr lang="en-US" sz="1050" dirty="0" smtClean="0"/>
                        <a:t>No</a:t>
                      </a:r>
                      <a:endParaRPr lang="en-US" sz="1050" dirty="0"/>
                    </a:p>
                  </a:txBody>
                  <a:tcPr/>
                </a:tc>
                <a:tc>
                  <a:txBody>
                    <a:bodyPr/>
                    <a:lstStyle/>
                    <a:p>
                      <a:r>
                        <a:rPr lang="en-US" sz="1050" dirty="0" smtClean="0"/>
                        <a:t>No</a:t>
                      </a:r>
                      <a:endParaRPr lang="en-US" sz="1050" dirty="0"/>
                    </a:p>
                  </a:txBody>
                  <a:tcPr/>
                </a:tc>
                <a:tc>
                  <a:txBody>
                    <a:bodyPr/>
                    <a:lstStyle/>
                    <a:p>
                      <a:r>
                        <a:rPr lang="en-US" sz="1050" dirty="0" smtClean="0"/>
                        <a:t>No</a:t>
                      </a:r>
                      <a:endParaRPr lang="en-US" sz="1050" dirty="0"/>
                    </a:p>
                  </a:txBody>
                  <a:tcPr/>
                </a:tc>
                <a:tc>
                  <a:txBody>
                    <a:bodyPr/>
                    <a:lstStyle/>
                    <a:p>
                      <a:r>
                        <a:rPr lang="en-US" sz="1050" dirty="0" smtClean="0"/>
                        <a:t>Yes, natural</a:t>
                      </a:r>
                      <a:r>
                        <a:rPr lang="en-US" sz="1050" baseline="0" dirty="0" smtClean="0"/>
                        <a:t> language processing (NLP) techniques help to relax restrictions on requirements structures/patterns, help to formalize requirements, and eventually help to generate other artifacts.</a:t>
                      </a:r>
                      <a:endParaRPr lang="en-US" sz="1050" dirty="0"/>
                    </a:p>
                  </a:txBody>
                  <a:tcPr/>
                </a:tc>
                <a:extLst>
                  <a:ext uri="{0D108BD9-81ED-4DB2-BD59-A6C34878D82A}">
                    <a16:rowId xmlns:a16="http://schemas.microsoft.com/office/drawing/2014/main" xmlns="" val="10003"/>
                  </a:ext>
                </a:extLst>
              </a:tr>
            </a:tbl>
          </a:graphicData>
        </a:graphic>
      </p:graphicFrame>
      <p:sp>
        <p:nvSpPr>
          <p:cNvPr id="4" name="Footer Placeholder 3"/>
          <p:cNvSpPr>
            <a:spLocks noGrp="1"/>
          </p:cNvSpPr>
          <p:nvPr>
            <p:ph type="ftr" sz="quarter" idx="11"/>
          </p:nvPr>
        </p:nvSpPr>
        <p:spPr/>
        <p:txBody>
          <a:bodyPr/>
          <a:lstStyle/>
          <a:p>
            <a:r>
              <a:rPr lang="en-US" smtClean="0"/>
              <a:t>Simula Research Laboratory</a:t>
            </a:r>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8</a:t>
            </a:fld>
            <a:endParaRPr lang="en-US"/>
          </a:p>
        </p:txBody>
      </p:sp>
    </p:spTree>
    <p:extLst>
      <p:ext uri="{BB962C8B-B14F-4D97-AF65-F5344CB8AC3E}">
        <p14:creationId xmlns:p14="http://schemas.microsoft.com/office/powerpoint/2010/main" val="125397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existing solutions</a:t>
            </a:r>
            <a:endParaRPr lang="en-US" dirty="0"/>
          </a:p>
        </p:txBody>
      </p:sp>
      <p:sp>
        <p:nvSpPr>
          <p:cNvPr id="4" name="Footer Placeholder 3"/>
          <p:cNvSpPr>
            <a:spLocks noGrp="1"/>
          </p:cNvSpPr>
          <p:nvPr>
            <p:ph type="ftr" sz="quarter" idx="11"/>
          </p:nvPr>
        </p:nvSpPr>
        <p:spPr/>
        <p:txBody>
          <a:bodyPr/>
          <a:lstStyle/>
          <a:p>
            <a:r>
              <a:rPr lang="en-US" dirty="0" smtClean="0"/>
              <a:t>Simula Research Laboratory</a:t>
            </a:r>
            <a:endParaRPr lang="en-US" dirty="0"/>
          </a:p>
        </p:txBody>
      </p:sp>
      <p:sp>
        <p:nvSpPr>
          <p:cNvPr id="5" name="Slide Number Placeholder 4"/>
          <p:cNvSpPr>
            <a:spLocks noGrp="1"/>
          </p:cNvSpPr>
          <p:nvPr>
            <p:ph type="sldNum" sz="quarter" idx="12"/>
          </p:nvPr>
        </p:nvSpPr>
        <p:spPr/>
        <p:txBody>
          <a:bodyPr/>
          <a:lstStyle/>
          <a:p>
            <a:fld id="{F36C87F6-986D-49E6-AF40-1B3A1EE8064D}" type="slidenum">
              <a:rPr lang="en-US" smtClean="0"/>
              <a:t>9</a:t>
            </a:fld>
            <a:endParaRPr lang="en-US"/>
          </a:p>
        </p:txBody>
      </p:sp>
      <p:sp>
        <p:nvSpPr>
          <p:cNvPr id="7" name="TextBox 6"/>
          <p:cNvSpPr txBox="1"/>
          <p:nvPr/>
        </p:nvSpPr>
        <p:spPr>
          <a:xfrm>
            <a:off x="897320" y="1405244"/>
            <a:ext cx="6904496" cy="3000821"/>
          </a:xfrm>
          <a:prstGeom prst="rect">
            <a:avLst/>
          </a:prstGeom>
          <a:noFill/>
        </p:spPr>
        <p:txBody>
          <a:bodyPr wrap="square" rtlCol="0">
            <a:spAutoFit/>
          </a:bodyPr>
          <a:lstStyle/>
          <a:p>
            <a:pPr marL="171450" indent="-171450">
              <a:buFont typeface="Arial" charset="0"/>
              <a:buChar char="•"/>
            </a:pPr>
            <a:r>
              <a:rPr lang="en-US" sz="1700" dirty="0" smtClean="0">
                <a:solidFill>
                  <a:schemeClr val="tx2"/>
                </a:solidFill>
              </a:rPr>
              <a:t>The question is:</a:t>
            </a:r>
          </a:p>
          <a:p>
            <a:pPr marL="514396" lvl="1" indent="-171450">
              <a:buFont typeface="Arial" charset="0"/>
              <a:buChar char="•"/>
            </a:pPr>
            <a:r>
              <a:rPr lang="en-US" dirty="0" smtClean="0">
                <a:solidFill>
                  <a:schemeClr val="tx2"/>
                </a:solidFill>
              </a:rPr>
              <a:t>Do we enforce sentence structures? If yes, how much do we enforce? People can rely on NLP techniques to obtain sentence structures.</a:t>
            </a:r>
            <a:endParaRPr lang="en-US" dirty="0">
              <a:solidFill>
                <a:schemeClr val="tx2"/>
              </a:solidFill>
            </a:endParaRPr>
          </a:p>
          <a:p>
            <a:pPr marL="171450" indent="-171450">
              <a:buFont typeface="Arial" charset="0"/>
              <a:buChar char="•"/>
            </a:pPr>
            <a:r>
              <a:rPr lang="en-US" sz="1700" dirty="0" smtClean="0">
                <a:solidFill>
                  <a:schemeClr val="tx2"/>
                </a:solidFill>
              </a:rPr>
              <a:t>Enforcing requirements structures with an acceptable extent and combining it with keywords (IF-THEN..) might be a good option. </a:t>
            </a:r>
            <a:endParaRPr lang="en-US" sz="1700" dirty="0">
              <a:solidFill>
                <a:schemeClr val="tx2"/>
              </a:solidFill>
            </a:endParaRPr>
          </a:p>
          <a:p>
            <a:pPr marL="171450" indent="-171450">
              <a:buFont typeface="Arial" charset="0"/>
              <a:buChar char="•"/>
            </a:pPr>
            <a:r>
              <a:rPr lang="en-US" sz="1700" dirty="0" smtClean="0">
                <a:solidFill>
                  <a:schemeClr val="tx2"/>
                </a:solidFill>
              </a:rPr>
              <a:t>Candidate solutions for restricted requirements specifications</a:t>
            </a:r>
          </a:p>
          <a:p>
            <a:pPr marL="514396" lvl="1" indent="-171450">
              <a:buFont typeface="Arial" charset="0"/>
              <a:buChar char="•"/>
            </a:pPr>
            <a:r>
              <a:rPr lang="en-US" dirty="0" smtClean="0">
                <a:solidFill>
                  <a:schemeClr val="tx2"/>
                </a:solidFill>
              </a:rPr>
              <a:t>Keywords + NLP</a:t>
            </a:r>
          </a:p>
          <a:p>
            <a:pPr marL="514396" lvl="1" indent="-171450">
              <a:buFont typeface="Arial" charset="0"/>
              <a:buChar char="•"/>
            </a:pPr>
            <a:r>
              <a:rPr lang="en-US" dirty="0" smtClean="0">
                <a:solidFill>
                  <a:schemeClr val="tx2"/>
                </a:solidFill>
              </a:rPr>
              <a:t>Patterns + Keywords</a:t>
            </a:r>
          </a:p>
          <a:p>
            <a:pPr marL="514396" lvl="1" indent="-171450">
              <a:buFont typeface="Arial" charset="0"/>
              <a:buChar char="•"/>
            </a:pPr>
            <a:r>
              <a:rPr lang="en-US" dirty="0" smtClean="0">
                <a:solidFill>
                  <a:schemeClr val="tx2"/>
                </a:solidFill>
              </a:rPr>
              <a:t>Patterns + Keywords + NLP</a:t>
            </a:r>
          </a:p>
          <a:p>
            <a:pPr marL="171450" indent="-171450">
              <a:buFont typeface="Arial" charset="0"/>
              <a:buChar char="•"/>
            </a:pPr>
            <a:r>
              <a:rPr lang="en-US" sz="1700" dirty="0" smtClean="0">
                <a:solidFill>
                  <a:schemeClr val="tx2"/>
                </a:solidFill>
              </a:rPr>
              <a:t>With all the three above, transformations to other artifacts can be enabled to various extents.</a:t>
            </a:r>
          </a:p>
        </p:txBody>
      </p:sp>
    </p:spTree>
    <p:extLst>
      <p:ext uri="{BB962C8B-B14F-4D97-AF65-F5344CB8AC3E}">
        <p14:creationId xmlns:p14="http://schemas.microsoft.com/office/powerpoint/2010/main" val="205279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Zen-Templat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Zen-Template.thmx</Template>
  <TotalTime>0</TotalTime>
  <Words>1909</Words>
  <Application>Microsoft Macintosh PowerPoint</Application>
  <PresentationFormat>On-screen Show (16:9)</PresentationFormat>
  <Paragraphs>259</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Century Gothic</vt:lpstr>
      <vt:lpstr>Wingdings</vt:lpstr>
      <vt:lpstr>幼圆</vt:lpstr>
      <vt:lpstr>Arial</vt:lpstr>
      <vt:lpstr>Zen-Template</vt:lpstr>
      <vt:lpstr>SECM - Requirements Concepts Proposal on restricted textual requirements (v1)</vt:lpstr>
      <vt:lpstr>outline</vt:lpstr>
      <vt:lpstr>Background</vt:lpstr>
      <vt:lpstr>Structure/Pattern-based vs. Keyword-based Natural Language</vt:lpstr>
      <vt:lpstr>Boeing practice – from Ronald S. Carson</vt:lpstr>
      <vt:lpstr>Requirements patterns from INCOSE and ISO/IEC/IEEE 29148:2011</vt:lpstr>
      <vt:lpstr>Restricted Use case Modeling (rucm)</vt:lpstr>
      <vt:lpstr>Summary of existing solutions</vt:lpstr>
      <vt:lpstr>Summary of existing solutions</vt:lpstr>
      <vt:lpstr>Definition</vt:lpstr>
      <vt:lpstr>Simula’s Initial solution (RRS Metamodel)</vt:lpstr>
      <vt:lpstr>Simula’s Initial solution (RRS Metamodel)</vt:lpstr>
      <vt:lpstr>examples</vt:lpstr>
      <vt:lpstr>Vehicle Weight Requirement (Non-functional)</vt:lpstr>
      <vt:lpstr>An example on probabilistic over time</vt:lpstr>
      <vt:lpstr>Inlet Valve control (functional)</vt:lpstr>
      <vt:lpstr>INLET VALVE Close (Functional)</vt:lpstr>
      <vt:lpstr>Vehicle stopping distance (performance)</vt:lpstr>
      <vt:lpstr>CONTROLLER-SENSOR INTERFACE (INTERFACE)</vt:lpstr>
      <vt:lpstr>David’s example (1)</vt:lpstr>
      <vt:lpstr>David’s example (2)</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2016-10-02T19:17:27Z</dcterms:created>
  <dcterms:modified xsi:type="dcterms:W3CDTF">2017-02-06T12:13:51Z</dcterms:modified>
</cp:coreProperties>
</file>