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092" r:id="rId1"/>
  </p:sldMasterIdLst>
  <p:notesMasterIdLst>
    <p:notesMasterId r:id="rId13"/>
  </p:notesMasterIdLst>
  <p:handoutMasterIdLst>
    <p:handoutMasterId r:id="rId14"/>
  </p:handoutMasterIdLst>
  <p:sldIdLst>
    <p:sldId id="497" r:id="rId2"/>
    <p:sldId id="528" r:id="rId3"/>
    <p:sldId id="529" r:id="rId4"/>
    <p:sldId id="538" r:id="rId5"/>
    <p:sldId id="539" r:id="rId6"/>
    <p:sldId id="540" r:id="rId7"/>
    <p:sldId id="515" r:id="rId8"/>
    <p:sldId id="541" r:id="rId9"/>
    <p:sldId id="543" r:id="rId10"/>
    <p:sldId id="542" r:id="rId11"/>
    <p:sldId id="534" r:id="rId12"/>
  </p:sldIdLst>
  <p:sldSz cx="10693400" cy="756126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47675" indent="1588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98525" indent="1588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49375" indent="3175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00225" indent="3175" algn="l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E00"/>
    <a:srgbClr val="FF6600"/>
    <a:srgbClr val="FF9966"/>
    <a:srgbClr val="99CC00"/>
    <a:srgbClr val="FF3300"/>
    <a:srgbClr val="ADD1F1"/>
    <a:srgbClr val="AFC9E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6625" autoAdjust="0"/>
  </p:normalViewPr>
  <p:slideViewPr>
    <p:cSldViewPr snapToGrid="0">
      <p:cViewPr varScale="1">
        <p:scale>
          <a:sx n="116" d="100"/>
          <a:sy n="116" d="100"/>
        </p:scale>
        <p:origin x="-96" y="-19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163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5" rIns="94430" bIns="472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5" rIns="94430" bIns="472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3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3"/>
            <a:ext cx="3076363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5" rIns="94430" bIns="472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Réunion CEA - Saclay / SAINT-GOBAIN Recherche, le 21/04/09</a:t>
            </a:r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0673"/>
            <a:ext cx="3076363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30" tIns="47215" rIns="94430" bIns="472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6E0ED71-EDA4-4C33-8C7B-2185BD9904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0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53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493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47675" indent="1588" algn="l" defTabSz="7493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98525" indent="1588" algn="l" defTabSz="7493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49375" indent="3175" algn="l" defTabSz="7493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0225" indent="3175" algn="l" defTabSz="74930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55950" algn="l" defTabSz="9023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07141" algn="l" defTabSz="9023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58325" algn="l" defTabSz="9023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09514" algn="l" defTabSz="9023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 descr="Masque_ppt_CEA_LIST_20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r="6885" b="2533"/>
          <a:stretch>
            <a:fillRect/>
          </a:stretch>
        </p:blipFill>
        <p:spPr bwMode="auto">
          <a:xfrm>
            <a:off x="-19050" y="228600"/>
            <a:ext cx="10712450" cy="73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828675" y="1945998"/>
            <a:ext cx="8668193" cy="585787"/>
          </a:xfrm>
          <a:prstGeom prst="rect">
            <a:avLst/>
          </a:prstGeom>
        </p:spPr>
        <p:txBody>
          <a:bodyPr/>
          <a:lstStyle>
            <a:lvl1pPr algn="l">
              <a:defRPr sz="3200" b="0" i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1409700" y="2628900"/>
            <a:ext cx="8096250" cy="657225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tx1"/>
                </a:solidFill>
                <a:latin typeface="Arial Narrow" pitchFamily="34" charset="0"/>
              </a:defRPr>
            </a:lvl1pPr>
            <a:lvl2pPr algn="l">
              <a:buNone/>
              <a:defRPr sz="2800" b="1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None/>
              <a:defRPr sz="2800" b="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None/>
              <a:defRPr sz="2800" b="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None/>
              <a:defRPr sz="2800" b="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828675" y="6029325"/>
            <a:ext cx="4143375" cy="371475"/>
          </a:xfrm>
          <a:prstGeom prst="rect">
            <a:avLst/>
          </a:prstGeom>
        </p:spPr>
        <p:txBody>
          <a:bodyPr/>
          <a:lstStyle>
            <a:lvl1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2"/>
          </p:nvPr>
        </p:nvSpPr>
        <p:spPr>
          <a:xfrm>
            <a:off x="828675" y="6438900"/>
            <a:ext cx="4152900" cy="390525"/>
          </a:xfrm>
          <a:prstGeom prst="rect">
            <a:avLst/>
          </a:prstGeom>
        </p:spPr>
        <p:txBody>
          <a:bodyPr/>
          <a:lstStyle>
            <a:lvl1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buNone/>
              <a:defRPr lang="fr-FR" sz="1600" b="1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688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 userDrawn="1"/>
        </p:nvSpPr>
        <p:spPr bwMode="auto">
          <a:xfrm>
            <a:off x="1797050" y="2206625"/>
            <a:ext cx="7123113" cy="3759200"/>
          </a:xfrm>
          <a:prstGeom prst="roundRect">
            <a:avLst>
              <a:gd name="adj" fmla="val 8173"/>
            </a:avLst>
          </a:prstGeom>
          <a:ln w="12700">
            <a:solidFill>
              <a:srgbClr val="FF9966"/>
            </a:solidFill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200" tIns="45601" rIns="91200" bIns="45601"/>
          <a:lstStyle/>
          <a:p>
            <a:pPr defTabSz="992731" eaLnBrk="0" hangingPunct="0">
              <a:defRPr/>
            </a:pPr>
            <a:endParaRPr lang="fr-FR" sz="15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 bwMode="auto">
          <a:xfrm>
            <a:off x="8199438" y="7273925"/>
            <a:ext cx="24939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200" tIns="50400" rIns="97200" bIns="50400"/>
          <a:lstStyle>
            <a:lvl1pPr algn="r" eaLnBrk="1" hangingPunct="1">
              <a:buFontTx/>
              <a:buBlip>
                <a:blip r:embed="rId2"/>
              </a:buBlip>
              <a:defRPr sz="11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buClr>
                <a:srgbClr val="FF6600"/>
              </a:buClr>
              <a:buFont typeface="Arial Narrow" pitchFamily="34" charset="0"/>
              <a:buChar char="■"/>
              <a:defRPr/>
            </a:pPr>
            <a:r>
              <a:rPr lang="fr-F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</a:t>
            </a:r>
            <a:fld id="{E6CB5366-B86D-4BE4-A143-45743453DEC2}" type="slidenum">
              <a:rPr lang="fr-FR" sz="1050" b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pPr>
                <a:buClr>
                  <a:srgbClr val="FF6600"/>
                </a:buClr>
                <a:buFont typeface="Arial Narrow" pitchFamily="34" charset="0"/>
                <a:buChar char="■"/>
                <a:defRPr/>
              </a:pPr>
              <a:t>‹N°›</a:t>
            </a:fld>
            <a:endParaRPr lang="fr-FR" sz="1050" b="1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2268538" y="2544762"/>
            <a:ext cx="6427787" cy="62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828" marR="0" indent="-376828" algn="l" defTabSz="964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Blip>
                <a:blip r:embed="rId3"/>
              </a:buBlip>
              <a:tabLst/>
              <a:defRPr lang="fr-FR" sz="2100" b="0" kern="0" dirty="0" smtClean="0">
                <a:solidFill>
                  <a:srgbClr val="EE8E00"/>
                </a:solidFill>
                <a:latin typeface="Tw Cen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idx="11"/>
          </p:nvPr>
        </p:nvSpPr>
        <p:spPr>
          <a:xfrm>
            <a:off x="2259013" y="3163887"/>
            <a:ext cx="6427787" cy="2665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76828" marR="0" indent="-376828" algn="l" defTabSz="979719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20000"/>
              <a:buFontTx/>
              <a:buBlip>
                <a:blip r:embed="rId4"/>
              </a:buBlip>
              <a:tabLst/>
              <a:defRPr lang="fr-FR" sz="2100" b="0" kern="0">
                <a:solidFill>
                  <a:schemeClr val="bg1">
                    <a:lumMod val="50000"/>
                  </a:schemeClr>
                </a:solidFill>
                <a:latin typeface="Tw Cen M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3571875" y="7170738"/>
            <a:ext cx="3571875" cy="37941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1781175" y="1381125"/>
            <a:ext cx="7153275" cy="620713"/>
          </a:xfrm>
          <a:prstGeom prst="rect">
            <a:avLst/>
          </a:prstGeom>
        </p:spPr>
        <p:txBody>
          <a:bodyPr/>
          <a:lstStyle>
            <a:lvl1pPr algn="ctr"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17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ndir un rectangle avec un coin du même côté 5"/>
          <p:cNvSpPr/>
          <p:nvPr userDrawn="1"/>
        </p:nvSpPr>
        <p:spPr bwMode="auto">
          <a:xfrm rot="10800000">
            <a:off x="3705225" y="0"/>
            <a:ext cx="6988175" cy="815975"/>
          </a:xfrm>
          <a:prstGeom prst="round2SameRect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200" tIns="45601" rIns="91200" bIns="45601"/>
          <a:lstStyle/>
          <a:p>
            <a:pPr defTabSz="992731" eaLnBrk="0" hangingPunct="0">
              <a:defRPr/>
            </a:pPr>
            <a:endParaRPr lang="fr-FR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 userDrawn="1"/>
        </p:nvSpPr>
        <p:spPr bwMode="auto">
          <a:xfrm>
            <a:off x="8199438" y="7273925"/>
            <a:ext cx="24939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200" tIns="50400" rIns="97200" bIns="50400"/>
          <a:lstStyle>
            <a:lvl1pPr algn="r" eaLnBrk="1" hangingPunct="1">
              <a:buFontTx/>
              <a:buBlip>
                <a:blip r:embed="rId2"/>
              </a:buBlip>
              <a:defRPr sz="11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pPr>
              <a:buClr>
                <a:srgbClr val="FF6600"/>
              </a:buClr>
              <a:buFont typeface="Arial Narrow" pitchFamily="34" charset="0"/>
              <a:buChar char="■"/>
              <a:defRPr/>
            </a:pPr>
            <a:r>
              <a:rPr lang="fr-F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 </a:t>
            </a:r>
            <a:fld id="{DF45F95B-7EF5-4721-9CFD-10CC4D62855C}" type="slidenum">
              <a:rPr lang="fr-FR" sz="1050" b="1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pPr>
                <a:buClr>
                  <a:srgbClr val="FF6600"/>
                </a:buClr>
                <a:buFont typeface="Arial Narrow" pitchFamily="34" charset="0"/>
                <a:buChar char="■"/>
                <a:defRPr/>
              </a:pPr>
              <a:t>‹N°›</a:t>
            </a:fld>
            <a:endParaRPr lang="fr-FR" sz="1050" b="1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3182" y="-9525"/>
            <a:ext cx="6990218" cy="3905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3695700" y="381000"/>
            <a:ext cx="6997700" cy="438150"/>
          </a:xfrm>
          <a:prstGeom prst="rect">
            <a:avLst/>
          </a:prstGeom>
        </p:spPr>
        <p:txBody>
          <a:bodyPr/>
          <a:lstStyle>
            <a:lvl1pPr algn="r">
              <a:buNone/>
              <a:defRPr lang="fr-FR" sz="2000" b="1" kern="1200" noProof="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fr-FR" sz="2000" b="1" kern="1200" noProof="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fr-FR" sz="2000" b="1" kern="1200" noProof="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fr-FR" sz="2000" b="1" kern="1200" noProof="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fr-FR" sz="2000" b="1" kern="1200" noProof="0" dirty="0" smtClean="0">
                <a:solidFill>
                  <a:srgbClr val="0070C0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755" y="1304942"/>
            <a:ext cx="9813925" cy="4951413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rgbClr val="0070C0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>
              <a:buClr>
                <a:srgbClr val="FF6600"/>
              </a:buClr>
              <a:buFont typeface="Calibri" pitchFamily="34" charset="0"/>
              <a:buChar char="»"/>
              <a:defRPr sz="1400" b="1">
                <a:solidFill>
                  <a:srgbClr val="FF6600"/>
                </a:solidFill>
                <a:latin typeface="Arial Narrow" pitchFamily="34" charset="0"/>
              </a:defRPr>
            </a:lvl3pPr>
            <a:lvl4pPr>
              <a:buFont typeface="Calibri" pitchFamily="34" charset="0"/>
              <a:buChar char="–"/>
              <a:defRPr sz="1400">
                <a:latin typeface="Arial Narrow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3571875" y="7169151"/>
            <a:ext cx="3571875" cy="379413"/>
          </a:xfrm>
          <a:prstGeom prst="rect">
            <a:avLst/>
          </a:prstGeom>
        </p:spPr>
        <p:txBody>
          <a:bodyPr/>
          <a:lstStyle>
            <a:lvl1pPr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234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Trame_haut_pa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06"/>
          <a:stretch>
            <a:fillRect/>
          </a:stretch>
        </p:blipFill>
        <p:spPr bwMode="auto">
          <a:xfrm>
            <a:off x="107950" y="115888"/>
            <a:ext cx="12080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3" descr="Trame_haut_pa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06"/>
          <a:stretch>
            <a:fillRect/>
          </a:stretch>
        </p:blipFill>
        <p:spPr bwMode="auto">
          <a:xfrm>
            <a:off x="107950" y="115888"/>
            <a:ext cx="12080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5" descr="Griffe_gris_ppt_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" r="5624" b="32034"/>
          <a:stretch>
            <a:fillRect/>
          </a:stretch>
        </p:blipFill>
        <p:spPr bwMode="auto">
          <a:xfrm>
            <a:off x="0" y="6796088"/>
            <a:ext cx="10693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00" r:id="rId1"/>
    <p:sldLayoutId id="2147487101" r:id="rId2"/>
    <p:sldLayoutId id="214748710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marL="376238" indent="-376238" algn="r" defTabSz="963613" rtl="0" fontAlgn="base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+mj-lt"/>
          <a:ea typeface="+mj-ea"/>
          <a:cs typeface="+mj-cs"/>
        </a:defRPr>
      </a:lvl1pPr>
      <a:lvl2pPr marL="376238" indent="-376238" algn="r" defTabSz="963613" rtl="0" fontAlgn="base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2pPr>
      <a:lvl3pPr marL="376238" indent="-376238" algn="r" defTabSz="963613" rtl="0" fontAlgn="base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3pPr>
      <a:lvl4pPr marL="376238" indent="-376238" algn="r" defTabSz="963613" rtl="0" fontAlgn="base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4pPr>
      <a:lvl5pPr marL="376238" indent="-376238" algn="r" defTabSz="963613" rtl="0" fontAlgn="base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5pPr>
      <a:lvl6pPr marL="830418" indent="-380023" algn="r" defTabSz="968036" rtl="0" eaLnBrk="1" fontAlgn="base" hangingPunct="1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6pPr>
      <a:lvl7pPr marL="1280814" indent="-380023" algn="r" defTabSz="968036" rtl="0" eaLnBrk="1" fontAlgn="base" hangingPunct="1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7pPr>
      <a:lvl8pPr marL="1731202" indent="-380023" algn="r" defTabSz="968036" rtl="0" eaLnBrk="1" fontAlgn="base" hangingPunct="1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8pPr>
      <a:lvl9pPr marL="2181589" indent="-380023" algn="r" defTabSz="968036" rtl="0" eaLnBrk="1" fontAlgn="base" hangingPunct="1">
        <a:spcBef>
          <a:spcPct val="0"/>
        </a:spcBef>
        <a:spcAft>
          <a:spcPct val="0"/>
        </a:spcAft>
        <a:buSzPct val="140000"/>
        <a:defRPr sz="2400" b="1">
          <a:solidFill>
            <a:srgbClr val="006C86"/>
          </a:solidFill>
          <a:latin typeface="Verdana" pitchFamily="34" charset="0"/>
        </a:defRPr>
      </a:lvl9pPr>
    </p:titleStyle>
    <p:bodyStyle>
      <a:lvl1pPr marL="360363" indent="-360363" algn="l" defTabSz="963613" rtl="0" fontAlgn="base">
        <a:spcBef>
          <a:spcPct val="20000"/>
        </a:spcBef>
        <a:spcAft>
          <a:spcPct val="0"/>
        </a:spcAft>
        <a:buChar char="•"/>
        <a:defRPr sz="1700" b="1">
          <a:solidFill>
            <a:srgbClr val="006C86"/>
          </a:solidFill>
          <a:latin typeface="+mn-lt"/>
          <a:ea typeface="+mn-ea"/>
          <a:cs typeface="+mn-cs"/>
        </a:defRPr>
      </a:lvl1pPr>
      <a:lvl2pPr marL="784225" indent="-298450" algn="l" defTabSz="963613" rtl="0" fontAlgn="base">
        <a:spcBef>
          <a:spcPct val="20000"/>
        </a:spcBef>
        <a:spcAft>
          <a:spcPct val="0"/>
        </a:spcAft>
        <a:buClr>
          <a:srgbClr val="DD9F00"/>
        </a:buClr>
        <a:buFont typeface="Wingdings" pitchFamily="2" charset="2"/>
        <a:buChar char="§"/>
        <a:defRPr sz="1700">
          <a:solidFill>
            <a:srgbClr val="DD9F00"/>
          </a:solidFill>
          <a:latin typeface="+mn-lt"/>
        </a:defRPr>
      </a:lvl2pPr>
      <a:lvl3pPr marL="1203325" indent="-234950" algn="l" defTabSz="963613" rtl="0" fontAlgn="base">
        <a:spcBef>
          <a:spcPct val="20000"/>
        </a:spcBef>
        <a:spcAft>
          <a:spcPct val="0"/>
        </a:spcAft>
        <a:buClr>
          <a:srgbClr val="696969"/>
        </a:buClr>
        <a:buFont typeface="Wingdings" pitchFamily="2" charset="2"/>
        <a:buChar char="§"/>
        <a:defRPr sz="1400">
          <a:solidFill>
            <a:srgbClr val="696969"/>
          </a:solidFill>
          <a:latin typeface="+mn-lt"/>
        </a:defRPr>
      </a:lvl3pPr>
      <a:lvl4pPr marL="1689100" indent="-234950" algn="l" defTabSz="963613" rtl="0" fontAlgn="base">
        <a:spcBef>
          <a:spcPct val="20000"/>
        </a:spcBef>
        <a:spcAft>
          <a:spcPct val="0"/>
        </a:spcAft>
        <a:buSzPct val="90000"/>
        <a:buFont typeface="Monotype Sorts"/>
        <a:buChar char="S"/>
        <a:defRPr sz="1700">
          <a:solidFill>
            <a:schemeClr val="tx1"/>
          </a:solidFill>
          <a:latin typeface="Arial" pitchFamily="34" charset="0"/>
        </a:defRPr>
      </a:lvl4pPr>
      <a:lvl5pPr marL="2174875" indent="-236538" algn="l" defTabSz="963613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5pPr>
      <a:lvl6pPr marL="2627294" indent="-242399" algn="l" defTabSz="968036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6pPr>
      <a:lvl7pPr marL="3077691" indent="-242399" algn="l" defTabSz="968036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7pPr>
      <a:lvl8pPr marL="3528079" indent="-242399" algn="l" defTabSz="968036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8pPr>
      <a:lvl9pPr marL="3978471" indent="-242399" algn="l" defTabSz="968036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9pPr>
    </p:bodyStyle>
    <p:otherStyle>
      <a:defPPr>
        <a:defRPr lang="fr-FR"/>
      </a:defPPr>
      <a:lvl1pPr marL="0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361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773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1179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1574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1977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2365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2756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3151" algn="l" defTabSz="900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2"/>
          <p:cNvSpPr>
            <a:spLocks noGrp="1"/>
          </p:cNvSpPr>
          <p:nvPr>
            <p:ph type="title"/>
          </p:nvPr>
        </p:nvSpPr>
        <p:spPr bwMode="auto">
          <a:xfrm>
            <a:off x="828675" y="1946275"/>
            <a:ext cx="8667750" cy="58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err="1" smtClean="0"/>
              <a:t>Precise</a:t>
            </a:r>
            <a:r>
              <a:rPr lang="fr-FR" dirty="0" smtClean="0"/>
              <a:t> </a:t>
            </a:r>
            <a:r>
              <a:rPr lang="fr-FR" dirty="0" err="1" smtClean="0"/>
              <a:t>Semantics</a:t>
            </a:r>
            <a:r>
              <a:rPr lang="fr-FR" dirty="0" smtClean="0"/>
              <a:t> of UML Composite Structures </a:t>
            </a:r>
          </a:p>
        </p:txBody>
      </p:sp>
      <p:sp>
        <p:nvSpPr>
          <p:cNvPr id="5123" name="Espace réservé du texte 3"/>
          <p:cNvSpPr>
            <a:spLocks noGrp="1"/>
          </p:cNvSpPr>
          <p:nvPr>
            <p:ph type="body" sz="quarter" idx="10"/>
          </p:nvPr>
        </p:nvSpPr>
        <p:spPr bwMode="auto">
          <a:xfrm>
            <a:off x="800100" y="2609850"/>
            <a:ext cx="8096250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400" dirty="0" smtClean="0"/>
              <a:t>Initial </a:t>
            </a:r>
            <a:r>
              <a:rPr lang="fr-FR" sz="2400" dirty="0" err="1" smtClean="0"/>
              <a:t>submitters</a:t>
            </a:r>
            <a:r>
              <a:rPr lang="fr-FR" sz="2400" dirty="0" smtClean="0"/>
              <a:t> </a:t>
            </a:r>
            <a:r>
              <a:rPr lang="fr-FR" sz="2400" dirty="0" smtClean="0"/>
              <a:t>meeting (</a:t>
            </a:r>
            <a:r>
              <a:rPr lang="fr-FR" sz="2400" dirty="0" err="1" smtClean="0"/>
              <a:t>telco</a:t>
            </a:r>
            <a:r>
              <a:rPr lang="fr-FR" sz="2400" dirty="0" smtClean="0"/>
              <a:t>), </a:t>
            </a:r>
            <a:r>
              <a:rPr lang="fr-FR" sz="2400" dirty="0" err="1" smtClean="0"/>
              <a:t>September</a:t>
            </a:r>
            <a:r>
              <a:rPr lang="fr-FR" sz="2400" dirty="0" smtClean="0"/>
              <a:t> 25, 2012</a:t>
            </a:r>
            <a:endParaRPr lang="fr-FR" sz="2400" dirty="0" smtClean="0"/>
          </a:p>
        </p:txBody>
      </p:sp>
      <p:sp>
        <p:nvSpPr>
          <p:cNvPr id="5125" name="Espace réservé du texte 5"/>
          <p:cNvSpPr>
            <a:spLocks noGrp="1"/>
          </p:cNvSpPr>
          <p:nvPr>
            <p:ph type="body" sz="quarter" idx="12"/>
          </p:nvPr>
        </p:nvSpPr>
        <p:spPr bwMode="auto">
          <a:xfrm>
            <a:off x="660401" y="6886575"/>
            <a:ext cx="4753430" cy="39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268538" y="2544761"/>
            <a:ext cx="6427787" cy="3241441"/>
          </a:xfrm>
        </p:spPr>
        <p:txBody>
          <a:bodyPr>
            <a:normAutofit/>
          </a:bodyPr>
          <a:lstStyle/>
          <a:p>
            <a:r>
              <a:rPr lang="fr-FR" dirty="0" err="1" smtClean="0"/>
              <a:t>Preparation</a:t>
            </a:r>
            <a:r>
              <a:rPr lang="fr-FR" dirty="0" smtClean="0"/>
              <a:t> of the test suite</a:t>
            </a:r>
          </a:p>
          <a:p>
            <a:pPr lvl="1"/>
            <a:r>
              <a:rPr lang="fr-FR" sz="1400" dirty="0" err="1" smtClean="0"/>
              <a:t>Execution</a:t>
            </a:r>
            <a:r>
              <a:rPr lang="fr-FR" sz="1400" dirty="0" smtClean="0"/>
              <a:t> of </a:t>
            </a:r>
            <a:r>
              <a:rPr lang="fr-FR" sz="1400" dirty="0" err="1" smtClean="0"/>
              <a:t>fUML</a:t>
            </a:r>
            <a:r>
              <a:rPr lang="fr-FR" sz="1400" dirty="0" smtClean="0"/>
              <a:t> test suite</a:t>
            </a:r>
            <a:endParaRPr lang="fr-FR" sz="1400" dirty="0" smtClean="0"/>
          </a:p>
          <a:p>
            <a:pPr lvl="1"/>
            <a:r>
              <a:rPr lang="fr-FR" sz="1400" dirty="0" err="1" smtClean="0"/>
              <a:t>Review</a:t>
            </a:r>
            <a:r>
              <a:rPr lang="fr-FR" sz="1400" dirty="0" smtClean="0"/>
              <a:t> of the </a:t>
            </a:r>
            <a:r>
              <a:rPr lang="fr-FR" sz="1400" dirty="0" err="1" smtClean="0"/>
              <a:t>example</a:t>
            </a:r>
            <a:r>
              <a:rPr lang="fr-FR" sz="1400" dirty="0" smtClean="0"/>
              <a:t> model </a:t>
            </a:r>
            <a:r>
              <a:rPr lang="fr-FR" sz="1400" dirty="0" err="1" smtClean="0"/>
              <a:t>discussed</a:t>
            </a:r>
            <a:r>
              <a:rPr lang="fr-FR" sz="1400" dirty="0" smtClean="0"/>
              <a:t> in Jacksonville</a:t>
            </a:r>
          </a:p>
          <a:p>
            <a:pPr lvl="1"/>
            <a:r>
              <a:rPr lang="fr-FR" sz="1400" dirty="0" err="1" smtClean="0"/>
              <a:t>Preliminary</a:t>
            </a:r>
            <a:r>
              <a:rPr lang="fr-FR" sz="1400" dirty="0" smtClean="0"/>
              <a:t> </a:t>
            </a:r>
            <a:r>
              <a:rPr lang="fr-FR" sz="1400" dirty="0" err="1" smtClean="0"/>
              <a:t>execution</a:t>
            </a:r>
            <a:r>
              <a:rPr lang="fr-FR" sz="1400" dirty="0" smtClean="0"/>
              <a:t> </a:t>
            </a:r>
            <a:r>
              <a:rPr lang="fr-FR" sz="1400" dirty="0" err="1" smtClean="0"/>
              <a:t>results</a:t>
            </a:r>
            <a:endParaRPr lang="fr-FR" sz="1400" dirty="0" smtClean="0"/>
          </a:p>
          <a:p>
            <a:pPr lvl="1"/>
            <a:r>
              <a:rPr lang="fr-FR" sz="1400" dirty="0" err="1" smtClean="0"/>
              <a:t>Work</a:t>
            </a:r>
            <a:r>
              <a:rPr lang="fr-FR" sz="1400" dirty="0" smtClean="0"/>
              <a:t> in </a:t>
            </a:r>
            <a:r>
              <a:rPr lang="fr-FR" sz="1400" dirty="0" err="1" smtClean="0"/>
              <a:t>progress</a:t>
            </a:r>
            <a:endParaRPr lang="fr-FR" sz="1400" dirty="0" smtClean="0"/>
          </a:p>
          <a:p>
            <a:endParaRPr lang="fr-FR" dirty="0" smtClean="0"/>
          </a:p>
          <a:p>
            <a:r>
              <a:rPr lang="fr-FR" dirty="0" err="1" smtClean="0"/>
              <a:t>Improvement</a:t>
            </a:r>
            <a:r>
              <a:rPr lang="fr-FR" dirty="0" smtClean="0"/>
              <a:t> of Document </a:t>
            </a:r>
            <a:r>
              <a:rPr lang="fr-FR" dirty="0" err="1" smtClean="0"/>
              <a:t>Generation</a:t>
            </a:r>
            <a:r>
              <a:rPr lang="fr-FR" dirty="0" smtClean="0"/>
              <a:t> Template</a:t>
            </a:r>
          </a:p>
          <a:p>
            <a:pPr lvl="1"/>
            <a:r>
              <a:rPr lang="fr-FR" sz="1400" dirty="0" smtClean="0"/>
              <a:t>Discussion / update of the front </a:t>
            </a:r>
            <a:r>
              <a:rPr lang="fr-FR" sz="1400" dirty="0" err="1" smtClean="0"/>
              <a:t>matter</a:t>
            </a:r>
            <a:endParaRPr lang="fr-FR" sz="1400" dirty="0" smtClean="0"/>
          </a:p>
          <a:p>
            <a:endParaRPr lang="fr-FR" dirty="0" smtClean="0"/>
          </a:p>
          <a:p>
            <a:r>
              <a:rPr lang="fr-FR" dirty="0" smtClean="0"/>
              <a:t>Actions for the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telco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3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Actions for the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Telco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Initial </a:t>
            </a:r>
            <a:r>
              <a:rPr lang="fr-FR" dirty="0" err="1" smtClean="0"/>
              <a:t>submission</a:t>
            </a:r>
            <a:r>
              <a:rPr lang="fr-FR" dirty="0" smtClean="0"/>
              <a:t> deadline: </a:t>
            </a:r>
            <a:r>
              <a:rPr lang="fr-FR" dirty="0" err="1" smtClean="0"/>
              <a:t>November</a:t>
            </a:r>
            <a:r>
              <a:rPr lang="fr-FR" dirty="0" smtClean="0"/>
              <a:t> 12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1800" dirty="0" smtClean="0"/>
              <a:t>Go on </a:t>
            </a:r>
            <a:r>
              <a:rPr lang="fr-FR" sz="1800" dirty="0" err="1" smtClean="0"/>
              <a:t>with</a:t>
            </a:r>
            <a:r>
              <a:rPr lang="fr-FR" sz="1800" dirty="0" smtClean="0"/>
              <a:t> the TODO list: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 smtClean="0"/>
              <a:t>Document, Model, Transformations, Test suite, </a:t>
            </a:r>
            <a:r>
              <a:rPr lang="fr-FR" sz="1800" dirty="0" err="1" smtClean="0"/>
              <a:t>SysML</a:t>
            </a:r>
            <a:r>
              <a:rPr lang="fr-FR" sz="1800" dirty="0" smtClean="0"/>
              <a:t> / MARTE impact </a:t>
            </a:r>
            <a:r>
              <a:rPr lang="fr-FR" sz="1800" dirty="0" err="1" smtClean="0"/>
              <a:t>analysis</a:t>
            </a:r>
            <a:endParaRPr lang="fr-FR" sz="1800" dirty="0" smtClean="0"/>
          </a:p>
          <a:p>
            <a:pPr lvl="1">
              <a:buFont typeface="Arial" pitchFamily="34" charset="0"/>
              <a:buChar char="•"/>
            </a:pPr>
            <a:endParaRPr lang="fr-FR" sz="1800" dirty="0"/>
          </a:p>
          <a:p>
            <a:pPr>
              <a:buFont typeface="Arial" pitchFamily="34" charset="0"/>
              <a:buChar char="•"/>
            </a:pPr>
            <a:r>
              <a:rPr lang="fr-FR" sz="1800" dirty="0" err="1" smtClean="0"/>
              <a:t>Specific</a:t>
            </a:r>
            <a:r>
              <a:rPr lang="fr-FR" sz="1800" dirty="0" smtClean="0"/>
              <a:t> actions: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 smtClean="0"/>
              <a:t>??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9602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268538" y="2544761"/>
            <a:ext cx="6427787" cy="3241441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Preparation</a:t>
            </a:r>
            <a:r>
              <a:rPr lang="fr-FR" dirty="0" smtClean="0"/>
              <a:t> of the test suite</a:t>
            </a:r>
          </a:p>
          <a:p>
            <a:pPr lvl="1"/>
            <a:r>
              <a:rPr lang="fr-FR" sz="1400" dirty="0" err="1" smtClean="0"/>
              <a:t>Execution</a:t>
            </a:r>
            <a:r>
              <a:rPr lang="fr-FR" sz="1400" dirty="0" smtClean="0"/>
              <a:t> of </a:t>
            </a:r>
            <a:r>
              <a:rPr lang="fr-FR" sz="1400" dirty="0" err="1" smtClean="0"/>
              <a:t>fUML</a:t>
            </a:r>
            <a:r>
              <a:rPr lang="fr-FR" sz="1400" dirty="0" smtClean="0"/>
              <a:t> test suite</a:t>
            </a:r>
            <a:endParaRPr lang="fr-FR" sz="1400" dirty="0" smtClean="0"/>
          </a:p>
          <a:p>
            <a:pPr lvl="1"/>
            <a:r>
              <a:rPr lang="fr-FR" sz="1400" dirty="0" err="1" smtClean="0"/>
              <a:t>Review</a:t>
            </a:r>
            <a:r>
              <a:rPr lang="fr-FR" sz="1400" dirty="0" smtClean="0"/>
              <a:t> of the </a:t>
            </a:r>
            <a:r>
              <a:rPr lang="fr-FR" sz="1400" dirty="0" err="1" smtClean="0"/>
              <a:t>example</a:t>
            </a:r>
            <a:r>
              <a:rPr lang="fr-FR" sz="1400" dirty="0" smtClean="0"/>
              <a:t> model </a:t>
            </a:r>
            <a:r>
              <a:rPr lang="fr-FR" sz="1400" dirty="0" err="1" smtClean="0"/>
              <a:t>discussed</a:t>
            </a:r>
            <a:r>
              <a:rPr lang="fr-FR" sz="1400" dirty="0" smtClean="0"/>
              <a:t> in Jacksonville</a:t>
            </a:r>
          </a:p>
          <a:p>
            <a:pPr lvl="1"/>
            <a:r>
              <a:rPr lang="fr-FR" sz="1400" dirty="0" err="1" smtClean="0"/>
              <a:t>Preliminary</a:t>
            </a:r>
            <a:r>
              <a:rPr lang="fr-FR" sz="1400" dirty="0" smtClean="0"/>
              <a:t> </a:t>
            </a:r>
            <a:r>
              <a:rPr lang="fr-FR" sz="1400" dirty="0" err="1" smtClean="0"/>
              <a:t>execution</a:t>
            </a:r>
            <a:r>
              <a:rPr lang="fr-FR" sz="1400" dirty="0" smtClean="0"/>
              <a:t> </a:t>
            </a:r>
            <a:r>
              <a:rPr lang="fr-FR" sz="1400" dirty="0" err="1" smtClean="0"/>
              <a:t>results</a:t>
            </a:r>
            <a:endParaRPr lang="fr-FR" sz="1400" dirty="0" smtClean="0"/>
          </a:p>
          <a:p>
            <a:pPr lvl="1"/>
            <a:r>
              <a:rPr lang="fr-FR" sz="1400" dirty="0" err="1" smtClean="0"/>
              <a:t>Work</a:t>
            </a:r>
            <a:r>
              <a:rPr lang="fr-FR" sz="1400" dirty="0" smtClean="0"/>
              <a:t> in </a:t>
            </a:r>
            <a:r>
              <a:rPr lang="fr-FR" sz="1400" dirty="0" err="1" smtClean="0"/>
              <a:t>progress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Improvement</a:t>
            </a:r>
            <a:r>
              <a:rPr lang="fr-FR" dirty="0" smtClean="0"/>
              <a:t> of Document </a:t>
            </a:r>
            <a:r>
              <a:rPr lang="fr-FR" dirty="0" err="1" smtClean="0"/>
              <a:t>Generation</a:t>
            </a:r>
            <a:r>
              <a:rPr lang="fr-FR" dirty="0" smtClean="0"/>
              <a:t> Template</a:t>
            </a:r>
          </a:p>
          <a:p>
            <a:pPr lvl="1"/>
            <a:r>
              <a:rPr lang="fr-FR" sz="1400" dirty="0" smtClean="0"/>
              <a:t>Discussion / update of the front </a:t>
            </a:r>
            <a:r>
              <a:rPr lang="fr-FR" sz="1400" dirty="0" err="1" smtClean="0"/>
              <a:t>matter</a:t>
            </a:r>
            <a:endParaRPr lang="fr-FR" sz="1400" dirty="0" smtClean="0"/>
          </a:p>
          <a:p>
            <a:endParaRPr lang="fr-FR" dirty="0" smtClean="0"/>
          </a:p>
          <a:p>
            <a:r>
              <a:rPr lang="fr-FR" dirty="0" err="1" smtClean="0"/>
              <a:t>Connector</a:t>
            </a:r>
            <a:r>
              <a:rPr lang="fr-FR" dirty="0" smtClean="0"/>
              <a:t> </a:t>
            </a:r>
            <a:r>
              <a:rPr lang="fr-FR" dirty="0" err="1" smtClean="0"/>
              <a:t>redefinitions</a:t>
            </a:r>
            <a:endParaRPr lang="fr-FR" dirty="0"/>
          </a:p>
          <a:p>
            <a:pPr lvl="1"/>
            <a:r>
              <a:rPr lang="fr-FR" dirty="0" err="1" smtClean="0"/>
              <a:t>What’s</a:t>
            </a:r>
            <a:r>
              <a:rPr lang="fr-FR" dirty="0" smtClean="0"/>
              <a:t> the conclusion of the discussion on the mailing list?</a:t>
            </a:r>
          </a:p>
          <a:p>
            <a:pPr lvl="1"/>
            <a:r>
              <a:rPr lang="fr-FR" dirty="0" smtClean="0"/>
              <a:t>=&gt; Impact on model transformations</a:t>
            </a:r>
          </a:p>
          <a:p>
            <a:pPr lvl="1"/>
            <a:r>
              <a:rPr lang="fr-FR" dirty="0" smtClean="0"/>
              <a:t>=&gt; Out of scope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time</a:t>
            </a:r>
          </a:p>
          <a:p>
            <a:endParaRPr lang="fr-FR" dirty="0" smtClean="0"/>
          </a:p>
          <a:p>
            <a:r>
              <a:rPr lang="fr-FR" dirty="0" smtClean="0"/>
              <a:t>Actions for the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telco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85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Preparation</a:t>
            </a:r>
            <a:r>
              <a:rPr lang="fr-FR" dirty="0" smtClean="0"/>
              <a:t> of the test suite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14569" y="847742"/>
            <a:ext cx="9813925" cy="140500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Objectives: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Being</a:t>
            </a:r>
            <a:r>
              <a:rPr lang="fr-FR" dirty="0" smtClean="0"/>
              <a:t> able to </a:t>
            </a:r>
            <a:r>
              <a:rPr lang="fr-FR" dirty="0" err="1" smtClean="0"/>
              <a:t>execute</a:t>
            </a:r>
            <a:r>
              <a:rPr lang="fr-FR" dirty="0" smtClean="0"/>
              <a:t> the </a:t>
            </a:r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fUML</a:t>
            </a:r>
            <a:r>
              <a:rPr lang="fr-FR" dirty="0" smtClean="0"/>
              <a:t> test suite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reference</a:t>
            </a:r>
            <a:r>
              <a:rPr lang="fr-FR" dirty="0" smtClean="0"/>
              <a:t> </a:t>
            </a:r>
            <a:r>
              <a:rPr lang="fr-FR" dirty="0" err="1" smtClean="0"/>
              <a:t>implementation</a:t>
            </a:r>
            <a:endParaRPr lang="fr-FR" dirty="0" smtClean="0"/>
          </a:p>
          <a:p>
            <a:pPr lvl="2">
              <a:buFont typeface="Arial" pitchFamily="34" charset="0"/>
              <a:buChar char="•"/>
            </a:pPr>
            <a:r>
              <a:rPr lang="fr-FR" dirty="0" smtClean="0"/>
              <a:t>+ tests </a:t>
            </a:r>
            <a:r>
              <a:rPr lang="fr-FR" dirty="0" err="1" smtClean="0"/>
              <a:t>written</a:t>
            </a:r>
            <a:r>
              <a:rPr lang="fr-FR" dirty="0" smtClean="0"/>
              <a:t> in Alf (cf. </a:t>
            </a:r>
            <a:r>
              <a:rPr lang="fr-FR" dirty="0" err="1" smtClean="0"/>
              <a:t>ed</a:t>
            </a:r>
            <a:r>
              <a:rPr lang="fr-FR" dirty="0" smtClean="0"/>
              <a:t>)</a:t>
            </a:r>
            <a:endParaRPr lang="fr-FR" dirty="0"/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Define</a:t>
            </a:r>
            <a:r>
              <a:rPr lang="fr-FR" dirty="0" smtClean="0"/>
              <a:t> a first model </a:t>
            </a:r>
            <a:r>
              <a:rPr lang="fr-FR" dirty="0" err="1" smtClean="0"/>
              <a:t>example</a:t>
            </a:r>
            <a:r>
              <a:rPr lang="fr-FR" dirty="0" smtClean="0"/>
              <a:t> (as simple as possible) </a:t>
            </a:r>
            <a:r>
              <a:rPr lang="fr-FR" dirty="0" err="1" smtClean="0"/>
              <a:t>involving</a:t>
            </a:r>
            <a:r>
              <a:rPr lang="fr-FR" dirty="0" smtClean="0"/>
              <a:t> composite structures</a:t>
            </a:r>
          </a:p>
          <a:p>
            <a:pPr lvl="1">
              <a:buFont typeface="Arial" pitchFamily="34" charset="0"/>
              <a:buChar char="•"/>
            </a:pPr>
            <a:r>
              <a:rPr lang="fr-FR" dirty="0" err="1" smtClean="0"/>
              <a:t>Refine</a:t>
            </a:r>
            <a:r>
              <a:rPr lang="fr-FR" dirty="0" smtClean="0"/>
              <a:t> / </a:t>
            </a:r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variants</a:t>
            </a:r>
            <a:r>
              <a:rPr lang="fr-FR" dirty="0" smtClean="0"/>
              <a:t> of </a:t>
            </a:r>
            <a:r>
              <a:rPr lang="fr-FR" dirty="0" err="1" smtClean="0"/>
              <a:t>this</a:t>
            </a:r>
            <a:r>
              <a:rPr lang="fr-FR" dirty="0" smtClean="0"/>
              <a:t> simple model, to show relevant aspects of composite structures </a:t>
            </a:r>
            <a:r>
              <a:rPr lang="fr-FR" dirty="0" err="1" smtClean="0"/>
              <a:t>semantics</a:t>
            </a:r>
            <a:r>
              <a:rPr lang="fr-FR" dirty="0" smtClean="0"/>
              <a:t>, </a:t>
            </a:r>
            <a:r>
              <a:rPr lang="fr-FR" dirty="0" err="1" smtClean="0"/>
              <a:t>e.g</a:t>
            </a:r>
            <a:r>
              <a:rPr lang="fr-FR" dirty="0" smtClean="0"/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fr-FR" dirty="0"/>
              <a:t>Note: =&gt; </a:t>
            </a:r>
            <a:r>
              <a:rPr lang="fr-FR" dirty="0" err="1" smtClean="0"/>
              <a:t>Writing</a:t>
            </a:r>
            <a:r>
              <a:rPr lang="fr-FR" dirty="0" smtClean="0"/>
              <a:t> </a:t>
            </a:r>
            <a:r>
              <a:rPr lang="fr-FR" dirty="0" err="1"/>
              <a:t>examples</a:t>
            </a:r>
            <a:r>
              <a:rPr lang="fr-FR" dirty="0"/>
              <a:t> in Alf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more </a:t>
            </a:r>
            <a:r>
              <a:rPr lang="fr-FR" dirty="0" smtClean="0"/>
              <a:t>efficient for </a:t>
            </a:r>
            <a:r>
              <a:rPr lang="fr-FR" dirty="0" err="1" smtClean="0"/>
              <a:t>fUML</a:t>
            </a:r>
            <a:endParaRPr lang="fr-FR" dirty="0" smtClean="0"/>
          </a:p>
          <a:p>
            <a:pPr lvl="2">
              <a:buFont typeface="Arial" pitchFamily="34" charset="0"/>
              <a:buChar char="•"/>
            </a:pPr>
            <a:r>
              <a:rPr lang="fr-FR" dirty="0" smtClean="0"/>
              <a:t>=&gt;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consider</a:t>
            </a:r>
            <a:r>
              <a:rPr lang="fr-FR" dirty="0" smtClean="0"/>
              <a:t> </a:t>
            </a:r>
            <a:r>
              <a:rPr lang="fr-FR" dirty="0" err="1" smtClean="0"/>
              <a:t>optional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r>
              <a:rPr lang="fr-FR" dirty="0" smtClean="0"/>
              <a:t> (n° …) </a:t>
            </a:r>
            <a:r>
              <a:rPr lang="fr-FR" dirty="0" err="1" smtClean="0"/>
              <a:t>related</a:t>
            </a:r>
            <a:r>
              <a:rPr lang="fr-FR" dirty="0" smtClean="0"/>
              <a:t> to Alf extension for composite structures</a:t>
            </a:r>
          </a:p>
          <a:p>
            <a:pPr lvl="3">
              <a:buFont typeface="Arial" pitchFamily="34" charset="0"/>
              <a:buChar char="•"/>
            </a:pPr>
            <a:r>
              <a:rPr lang="fr-FR" dirty="0" smtClean="0"/>
              <a:t>Deal </a:t>
            </a:r>
            <a:r>
              <a:rPr lang="fr-FR" dirty="0" err="1" smtClean="0"/>
              <a:t>with</a:t>
            </a:r>
            <a:r>
              <a:rPr lang="fr-FR" dirty="0" smtClean="0"/>
              <a:t> ports / parts =&gt; </a:t>
            </a:r>
            <a:r>
              <a:rPr lang="fr-FR" dirty="0" err="1" smtClean="0"/>
              <a:t>Already</a:t>
            </a:r>
            <a:r>
              <a:rPr lang="fr-FR" dirty="0" smtClean="0"/>
              <a:t> a non-normative </a:t>
            </a:r>
            <a:r>
              <a:rPr lang="fr-FR" dirty="0" err="1" smtClean="0"/>
              <a:t>annex</a:t>
            </a:r>
            <a:r>
              <a:rPr lang="fr-FR" dirty="0" smtClean="0"/>
              <a:t> in Alf, but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an extension of </a:t>
            </a:r>
            <a:r>
              <a:rPr lang="fr-FR" dirty="0" err="1" smtClean="0"/>
              <a:t>alf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provides</a:t>
            </a:r>
            <a:r>
              <a:rPr lang="fr-FR" dirty="0" smtClean="0"/>
              <a:t> a surface </a:t>
            </a:r>
            <a:r>
              <a:rPr lang="fr-FR" dirty="0" err="1" smtClean="0"/>
              <a:t>syntax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r>
              <a:rPr lang="fr-FR" dirty="0" smtClean="0"/>
              <a:t> more </a:t>
            </a:r>
            <a:r>
              <a:rPr lang="fr-FR" dirty="0" err="1" smtClean="0"/>
              <a:t>convenient</a:t>
            </a:r>
            <a:r>
              <a:rPr lang="fr-FR" dirty="0" smtClean="0"/>
              <a:t> to </a:t>
            </a:r>
            <a:r>
              <a:rPr lang="fr-FR" dirty="0" err="1" smtClean="0"/>
              <a:t>notate</a:t>
            </a:r>
            <a:r>
              <a:rPr lang="fr-FR" dirty="0" smtClean="0"/>
              <a:t> composite structures, and a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semantic</a:t>
            </a:r>
            <a:r>
              <a:rPr lang="fr-FR" dirty="0" smtClean="0"/>
              <a:t> </a:t>
            </a:r>
            <a:r>
              <a:rPr lang="fr-FR" dirty="0" err="1" smtClean="0"/>
              <a:t>integration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+  Test </a:t>
            </a:r>
            <a:r>
              <a:rPr lang="fr-FR" dirty="0" err="1" smtClean="0"/>
              <a:t>coverage</a:t>
            </a:r>
            <a:r>
              <a:rPr lang="fr-FR" dirty="0" smtClean="0"/>
              <a:t> </a:t>
            </a:r>
            <a:r>
              <a:rPr lang="fr-FR" dirty="0" err="1" smtClean="0"/>
              <a:t>metrics</a:t>
            </a:r>
            <a:r>
              <a:rPr lang="fr-FR" dirty="0" smtClean="0"/>
              <a:t> for the test suite, </a:t>
            </a:r>
          </a:p>
          <a:p>
            <a:pPr lvl="2">
              <a:buFont typeface="Arial" pitchFamily="34" charset="0"/>
              <a:buChar char="•"/>
            </a:pPr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kind</a:t>
            </a:r>
            <a:r>
              <a:rPr lang="fr-FR" dirty="0" smtClean="0"/>
              <a:t> of test </a:t>
            </a:r>
            <a:r>
              <a:rPr lang="fr-FR" dirty="0" err="1" smtClean="0"/>
              <a:t>coverage</a:t>
            </a:r>
            <a:r>
              <a:rPr lang="fr-FR" dirty="0" smtClean="0"/>
              <a:t> </a:t>
            </a:r>
            <a:r>
              <a:rPr lang="fr-FR" dirty="0" err="1" smtClean="0"/>
              <a:t>criteria</a:t>
            </a:r>
            <a:endParaRPr lang="fr-FR" dirty="0" smtClean="0"/>
          </a:p>
          <a:p>
            <a:pPr lvl="2">
              <a:buFont typeface="Arial" pitchFamily="34" charset="0"/>
              <a:buChar char="•"/>
            </a:pPr>
            <a:r>
              <a:rPr lang="fr-FR" dirty="0" err="1" smtClean="0"/>
              <a:t>Define</a:t>
            </a:r>
            <a:r>
              <a:rPr lang="fr-FR" dirty="0" smtClean="0"/>
              <a:t> an </a:t>
            </a:r>
            <a:r>
              <a:rPr lang="fr-FR" dirty="0" err="1" smtClean="0"/>
              <a:t>ideal</a:t>
            </a:r>
            <a:r>
              <a:rPr lang="fr-FR" dirty="0" smtClean="0"/>
              <a:t> test suite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meet</a:t>
            </a:r>
            <a:r>
              <a:rPr lang="fr-FR" dirty="0" smtClean="0"/>
              <a:t> all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criteria</a:t>
            </a:r>
            <a:endParaRPr lang="fr-FR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14" y="4154728"/>
            <a:ext cx="4729162" cy="313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94" y="4233834"/>
            <a:ext cx="1928553" cy="81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Execution</a:t>
            </a:r>
            <a:r>
              <a:rPr lang="fr-FR" dirty="0"/>
              <a:t> of </a:t>
            </a:r>
            <a:r>
              <a:rPr lang="fr-FR" dirty="0" err="1"/>
              <a:t>fUML</a:t>
            </a:r>
            <a:r>
              <a:rPr lang="fr-FR" dirty="0"/>
              <a:t> test suite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Seems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OK: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Cf. Live </a:t>
            </a:r>
            <a:r>
              <a:rPr lang="fr-FR" dirty="0" err="1" smtClean="0"/>
              <a:t>demo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2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Review</a:t>
            </a:r>
            <a:r>
              <a:rPr lang="fr-FR" dirty="0"/>
              <a:t> of the </a:t>
            </a:r>
            <a:r>
              <a:rPr lang="fr-FR" dirty="0" err="1"/>
              <a:t>example</a:t>
            </a:r>
            <a:r>
              <a:rPr lang="fr-FR" dirty="0"/>
              <a:t> model </a:t>
            </a:r>
            <a:r>
              <a:rPr lang="fr-FR" dirty="0" err="1"/>
              <a:t>discussed</a:t>
            </a:r>
            <a:r>
              <a:rPr lang="fr-FR" dirty="0"/>
              <a:t> in Jacksonville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0" y="1046289"/>
            <a:ext cx="3459624" cy="208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48390" y="963066"/>
            <a:ext cx="3318308" cy="226106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165" y="928794"/>
            <a:ext cx="3881149" cy="115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4400486" y="840013"/>
            <a:ext cx="4522123" cy="1231401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Dodécagone 7"/>
          <p:cNvSpPr/>
          <p:nvPr/>
        </p:nvSpPr>
        <p:spPr bwMode="auto">
          <a:xfrm>
            <a:off x="658230" y="2786499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Dodécagone 12"/>
          <p:cNvSpPr/>
          <p:nvPr/>
        </p:nvSpPr>
        <p:spPr bwMode="auto">
          <a:xfrm>
            <a:off x="4423898" y="1663053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</a:t>
            </a: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2" y="3758969"/>
            <a:ext cx="11239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Dodécagone 14"/>
          <p:cNvSpPr/>
          <p:nvPr/>
        </p:nvSpPr>
        <p:spPr bwMode="auto">
          <a:xfrm>
            <a:off x="226565" y="4947609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3</a:t>
            </a: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50" y="3758969"/>
            <a:ext cx="2902994" cy="363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odécagone 16"/>
          <p:cNvSpPr/>
          <p:nvPr/>
        </p:nvSpPr>
        <p:spPr bwMode="auto">
          <a:xfrm>
            <a:off x="1821843" y="7096818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</a:t>
            </a: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498" y="4432514"/>
            <a:ext cx="2320165" cy="11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Dodécagone 18"/>
          <p:cNvSpPr/>
          <p:nvPr/>
        </p:nvSpPr>
        <p:spPr bwMode="auto">
          <a:xfrm>
            <a:off x="5221461" y="5510497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5</a:t>
            </a: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48" y="4432514"/>
            <a:ext cx="1285933" cy="189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Dodécagone 20"/>
          <p:cNvSpPr/>
          <p:nvPr/>
        </p:nvSpPr>
        <p:spPr bwMode="auto">
          <a:xfrm>
            <a:off x="8009311" y="5722471"/>
            <a:ext cx="374073" cy="423949"/>
          </a:xfrm>
          <a:prstGeom prst="dodecagon">
            <a:avLst/>
          </a:prstGeom>
          <a:solidFill>
            <a:srgbClr val="FFFF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6</a:t>
            </a: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1843" y="3948545"/>
            <a:ext cx="3174106" cy="234419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21461" y="2075645"/>
            <a:ext cx="4902672" cy="2292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This ‘’</a:t>
            </a:r>
            <a:r>
              <a:rPr lang="fr-FR" sz="1100" dirty="0" err="1" smtClean="0"/>
              <a:t>initialization</a:t>
            </a:r>
            <a:r>
              <a:rPr lang="fr-FR" sz="1100" dirty="0" smtClean="0"/>
              <a:t>’’ part </a:t>
            </a:r>
            <a:r>
              <a:rPr lang="fr-FR" sz="1100" dirty="0" err="1" smtClean="0"/>
              <a:t>should</a:t>
            </a:r>
            <a:r>
              <a:rPr lang="fr-FR" sz="1100" dirty="0" smtClean="0"/>
              <a:t> </a:t>
            </a:r>
            <a:r>
              <a:rPr lang="fr-FR" sz="1100" dirty="0" err="1" smtClean="0"/>
              <a:t>be</a:t>
            </a:r>
            <a:r>
              <a:rPr lang="fr-FR" sz="1100" dirty="0" smtClean="0"/>
              <a:t> </a:t>
            </a:r>
            <a:r>
              <a:rPr lang="fr-FR" sz="1100" dirty="0" err="1" smtClean="0"/>
              <a:t>addressed</a:t>
            </a:r>
            <a:r>
              <a:rPr lang="fr-FR" sz="1100" dirty="0" smtClean="0"/>
              <a:t> by Composite Structures </a:t>
            </a:r>
            <a:r>
              <a:rPr lang="fr-FR" sz="1100" dirty="0" err="1" smtClean="0"/>
              <a:t>Semantics</a:t>
            </a:r>
            <a:r>
              <a:rPr lang="fr-FR" sz="11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sz="1100" dirty="0" err="1" smtClean="0"/>
              <a:t>e.g</a:t>
            </a:r>
            <a:r>
              <a:rPr lang="fr-FR" sz="1100" dirty="0" smtClean="0"/>
              <a:t>. </a:t>
            </a:r>
            <a:r>
              <a:rPr lang="fr-FR" sz="1100" dirty="0" err="1" smtClean="0"/>
              <a:t>Constructor</a:t>
            </a:r>
            <a:r>
              <a:rPr lang="fr-FR" sz="1100" dirty="0" smtClean="0"/>
              <a:t> + Instance </a:t>
            </a:r>
            <a:r>
              <a:rPr lang="fr-FR" sz="1100" dirty="0" err="1" smtClean="0"/>
              <a:t>specification</a:t>
            </a:r>
            <a:r>
              <a:rPr lang="fr-FR" sz="1100" dirty="0" smtClean="0"/>
              <a:t> </a:t>
            </a:r>
            <a:r>
              <a:rPr lang="fr-FR" sz="1100" dirty="0" err="1" smtClean="0"/>
              <a:t>describing</a:t>
            </a:r>
            <a:r>
              <a:rPr lang="fr-FR" sz="1100" dirty="0" smtClean="0"/>
              <a:t> the configuration</a:t>
            </a:r>
          </a:p>
          <a:p>
            <a:pPr marL="733425" lvl="1" indent="-285750">
              <a:buFontTx/>
              <a:buChar char="-"/>
            </a:pPr>
            <a:r>
              <a:rPr lang="fr-FR" sz="1100" dirty="0" smtClean="0"/>
              <a:t>Initial values for </a:t>
            </a:r>
            <a:r>
              <a:rPr lang="fr-FR" sz="1100" dirty="0" err="1" smtClean="0"/>
              <a:t>properties</a:t>
            </a:r>
            <a:r>
              <a:rPr lang="fr-FR" sz="1100" dirty="0" smtClean="0"/>
              <a:t> of composites</a:t>
            </a:r>
          </a:p>
          <a:p>
            <a:pPr marL="285750" indent="-285750">
              <a:buFontTx/>
              <a:buChar char="-"/>
            </a:pPr>
            <a:r>
              <a:rPr lang="fr-FR" sz="1100" dirty="0" err="1" smtClean="0"/>
              <a:t>Overload</a:t>
            </a:r>
            <a:r>
              <a:rPr lang="fr-FR" sz="1100" dirty="0" smtClean="0"/>
              <a:t> </a:t>
            </a:r>
            <a:r>
              <a:rPr lang="fr-FR" sz="1100" dirty="0" err="1" smtClean="0"/>
              <a:t>CreateObjectActionActivation</a:t>
            </a:r>
            <a:r>
              <a:rPr lang="fr-FR" sz="1100" dirty="0" smtClean="0"/>
              <a:t>?</a:t>
            </a:r>
          </a:p>
          <a:p>
            <a:pPr marL="733425" lvl="1" indent="-285750">
              <a:buFontTx/>
              <a:buChar char="-"/>
            </a:pPr>
            <a:r>
              <a:rPr lang="fr-FR" sz="1100" dirty="0" smtClean="0"/>
              <a:t>Pb: modifies </a:t>
            </a:r>
            <a:r>
              <a:rPr lang="fr-FR" sz="1100" dirty="0" err="1" smtClean="0"/>
              <a:t>semantics</a:t>
            </a:r>
            <a:r>
              <a:rPr lang="fr-FR" sz="1100" dirty="0" smtClean="0"/>
              <a:t> of </a:t>
            </a:r>
            <a:r>
              <a:rPr lang="fr-FR" sz="1100" dirty="0" err="1" smtClean="0"/>
              <a:t>CreateObjectActions</a:t>
            </a:r>
            <a:endParaRPr lang="fr-FR" sz="1100" dirty="0" smtClean="0"/>
          </a:p>
          <a:p>
            <a:pPr marL="733425" lvl="1" indent="-285750">
              <a:buFontTx/>
              <a:buChar char="-"/>
            </a:pPr>
            <a:r>
              <a:rPr lang="fr-FR" sz="1100" dirty="0" smtClean="0"/>
              <a:t>=&gt; Not </a:t>
            </a:r>
            <a:r>
              <a:rPr lang="fr-FR" sz="1100" dirty="0" err="1" smtClean="0"/>
              <a:t>supposed</a:t>
            </a:r>
            <a:r>
              <a:rPr lang="fr-FR" sz="1100" dirty="0" smtClean="0"/>
              <a:t> to </a:t>
            </a:r>
            <a:r>
              <a:rPr lang="fr-FR" sz="1100" dirty="0" err="1" smtClean="0"/>
              <a:t>initialize</a:t>
            </a:r>
            <a:r>
              <a:rPr lang="fr-FR" sz="1100" dirty="0" smtClean="0"/>
              <a:t> </a:t>
            </a:r>
            <a:r>
              <a:rPr lang="fr-FR" sz="1100" dirty="0" err="1" smtClean="0"/>
              <a:t>anything</a:t>
            </a:r>
            <a:endParaRPr lang="fr-FR" sz="1100" dirty="0" smtClean="0"/>
          </a:p>
          <a:p>
            <a:pPr marL="285750" indent="-285750">
              <a:buFontTx/>
              <a:buChar char="-"/>
            </a:pPr>
            <a:r>
              <a:rPr lang="fr-FR" sz="1100" dirty="0" err="1" smtClean="0"/>
              <a:t>Define</a:t>
            </a:r>
            <a:r>
              <a:rPr lang="fr-FR" sz="1100" dirty="0" smtClean="0"/>
              <a:t> </a:t>
            </a:r>
            <a:r>
              <a:rPr lang="fr-FR" sz="1100" dirty="0" err="1" smtClean="0"/>
              <a:t>constructors</a:t>
            </a:r>
            <a:r>
              <a:rPr lang="fr-FR" sz="1100" dirty="0" smtClean="0"/>
              <a:t> in </a:t>
            </a:r>
            <a:r>
              <a:rPr lang="fr-FR" sz="1100" dirty="0" err="1" smtClean="0"/>
              <a:t>libraries</a:t>
            </a:r>
            <a:r>
              <a:rPr lang="fr-FR" sz="1100" dirty="0" smtClean="0"/>
              <a:t>?</a:t>
            </a:r>
          </a:p>
          <a:p>
            <a:pPr marL="733425" lvl="1" indent="-285750">
              <a:buFontTx/>
              <a:buChar char="-"/>
            </a:pPr>
            <a:r>
              <a:rPr lang="fr-FR" sz="1100" dirty="0" smtClean="0"/>
              <a:t>Pb: </a:t>
            </a:r>
            <a:r>
              <a:rPr lang="fr-FR" sz="1100" dirty="0" err="1" smtClean="0"/>
              <a:t>invoking</a:t>
            </a:r>
            <a:r>
              <a:rPr lang="fr-FR" sz="1100" dirty="0" smtClean="0"/>
              <a:t> a </a:t>
            </a:r>
            <a:r>
              <a:rPr lang="fr-FR" sz="1100" dirty="0" err="1" smtClean="0"/>
              <a:t>constructor</a:t>
            </a:r>
            <a:r>
              <a:rPr lang="fr-FR" sz="1100" dirty="0" smtClean="0"/>
              <a:t> </a:t>
            </a:r>
            <a:r>
              <a:rPr lang="fr-FR" sz="1100" dirty="0" err="1" smtClean="0"/>
              <a:t>is</a:t>
            </a:r>
            <a:r>
              <a:rPr lang="fr-FR" sz="1100" dirty="0" smtClean="0"/>
              <a:t> not </a:t>
            </a:r>
            <a:r>
              <a:rPr lang="fr-FR" sz="1100" dirty="0" err="1" smtClean="0"/>
              <a:t>automatic</a:t>
            </a:r>
            <a:r>
              <a:rPr lang="fr-FR" sz="1100" dirty="0" smtClean="0"/>
              <a:t> (?)</a:t>
            </a:r>
          </a:p>
          <a:p>
            <a:pPr marL="285750" indent="-285750">
              <a:buFontTx/>
              <a:buChar char="-"/>
            </a:pPr>
            <a:r>
              <a:rPr lang="fr-FR" sz="1100" dirty="0" err="1" smtClean="0">
                <a:solidFill>
                  <a:srgbClr val="FF0000"/>
                </a:solidFill>
              </a:rPr>
              <a:t>Whatever</a:t>
            </a:r>
            <a:r>
              <a:rPr lang="fr-FR" sz="1100" dirty="0" smtClean="0">
                <a:solidFill>
                  <a:srgbClr val="FF0000"/>
                </a:solidFill>
              </a:rPr>
              <a:t> the </a:t>
            </a:r>
            <a:r>
              <a:rPr lang="fr-FR" sz="1100" dirty="0" err="1" smtClean="0">
                <a:solidFill>
                  <a:srgbClr val="FF0000"/>
                </a:solidFill>
              </a:rPr>
              <a:t>way</a:t>
            </a:r>
            <a:r>
              <a:rPr lang="fr-FR" sz="1100" dirty="0" smtClean="0">
                <a:solidFill>
                  <a:srgbClr val="FF0000"/>
                </a:solidFill>
              </a:rPr>
              <a:t> </a:t>
            </a:r>
            <a:r>
              <a:rPr lang="fr-FR" sz="1100" dirty="0" err="1" smtClean="0">
                <a:solidFill>
                  <a:srgbClr val="FF0000"/>
                </a:solidFill>
              </a:rPr>
              <a:t>we</a:t>
            </a:r>
            <a:r>
              <a:rPr lang="fr-FR" sz="1100" dirty="0" smtClean="0">
                <a:solidFill>
                  <a:srgbClr val="FF0000"/>
                </a:solidFill>
              </a:rPr>
              <a:t> do </a:t>
            </a:r>
            <a:r>
              <a:rPr lang="fr-FR" sz="1100" dirty="0" err="1" smtClean="0">
                <a:solidFill>
                  <a:srgbClr val="FF0000"/>
                </a:solidFill>
              </a:rPr>
              <a:t>it</a:t>
            </a:r>
            <a:r>
              <a:rPr lang="fr-FR" sz="1100" dirty="0" smtClean="0">
                <a:solidFill>
                  <a:srgbClr val="FF0000"/>
                </a:solidFill>
              </a:rPr>
              <a:t>, </a:t>
            </a:r>
            <a:r>
              <a:rPr lang="fr-FR" sz="1100" dirty="0" err="1" smtClean="0">
                <a:solidFill>
                  <a:srgbClr val="FF0000"/>
                </a:solidFill>
              </a:rPr>
              <a:t>we</a:t>
            </a:r>
            <a:r>
              <a:rPr lang="fr-FR" sz="1100" dirty="0" smtClean="0">
                <a:solidFill>
                  <a:srgbClr val="FF0000"/>
                </a:solidFill>
              </a:rPr>
              <a:t> </a:t>
            </a:r>
            <a:r>
              <a:rPr lang="fr-FR" sz="1100" dirty="0" err="1" smtClean="0">
                <a:solidFill>
                  <a:srgbClr val="FF0000"/>
                </a:solidFill>
              </a:rPr>
              <a:t>want</a:t>
            </a:r>
            <a:r>
              <a:rPr lang="fr-FR" sz="1100" dirty="0" smtClean="0">
                <a:solidFill>
                  <a:srgbClr val="FF0000"/>
                </a:solidFill>
              </a:rPr>
              <a:t> to have </a:t>
            </a:r>
            <a:r>
              <a:rPr lang="fr-FR" sz="1100" dirty="0" err="1" smtClean="0">
                <a:solidFill>
                  <a:srgbClr val="FF0000"/>
                </a:solidFill>
              </a:rPr>
              <a:t>something</a:t>
            </a:r>
            <a:r>
              <a:rPr lang="fr-FR" sz="1100" dirty="0" smtClean="0">
                <a:solidFill>
                  <a:srgbClr val="FF0000"/>
                </a:solidFill>
              </a:rPr>
              <a:t> </a:t>
            </a:r>
            <a:r>
              <a:rPr lang="fr-FR" sz="1100" dirty="0" err="1" smtClean="0">
                <a:solidFill>
                  <a:srgbClr val="FF0000"/>
                </a:solidFill>
              </a:rPr>
              <a:t>that</a:t>
            </a:r>
            <a:r>
              <a:rPr lang="fr-FR" sz="1100" dirty="0" smtClean="0">
                <a:solidFill>
                  <a:srgbClr val="FF0000"/>
                </a:solidFill>
              </a:rPr>
              <a:t> </a:t>
            </a:r>
            <a:r>
              <a:rPr lang="fr-FR" sz="1100" dirty="0" err="1" smtClean="0">
                <a:solidFill>
                  <a:srgbClr val="FF0000"/>
                </a:solidFill>
              </a:rPr>
              <a:t>produces</a:t>
            </a:r>
            <a:r>
              <a:rPr lang="fr-FR" sz="1100" dirty="0" smtClean="0">
                <a:solidFill>
                  <a:srgbClr val="FF0000"/>
                </a:solidFill>
              </a:rPr>
              <a:t> a configuration of instances </a:t>
            </a:r>
            <a:r>
              <a:rPr lang="fr-FR" sz="1100" dirty="0" err="1" smtClean="0">
                <a:solidFill>
                  <a:srgbClr val="FF0000"/>
                </a:solidFill>
              </a:rPr>
              <a:t>equivalent</a:t>
            </a:r>
            <a:r>
              <a:rPr lang="fr-FR" sz="1100" dirty="0" smtClean="0">
                <a:solidFill>
                  <a:srgbClr val="FF0000"/>
                </a:solidFill>
              </a:rPr>
              <a:t> to the </a:t>
            </a:r>
            <a:r>
              <a:rPr lang="fr-FR" sz="1100" dirty="0" err="1" smtClean="0">
                <a:solidFill>
                  <a:srgbClr val="FF0000"/>
                </a:solidFill>
              </a:rPr>
              <a:t>result</a:t>
            </a:r>
            <a:r>
              <a:rPr lang="fr-FR" sz="1100" dirty="0" smtClean="0">
                <a:solidFill>
                  <a:srgbClr val="FF0000"/>
                </a:solidFill>
              </a:rPr>
              <a:t> of </a:t>
            </a:r>
            <a:r>
              <a:rPr lang="fr-FR" sz="1100" dirty="0" err="1" smtClean="0">
                <a:solidFill>
                  <a:srgbClr val="FF0000"/>
                </a:solidFill>
              </a:rPr>
              <a:t>calling</a:t>
            </a:r>
            <a:r>
              <a:rPr lang="fr-FR" sz="1100" dirty="0" smtClean="0">
                <a:solidFill>
                  <a:srgbClr val="FF0000"/>
                </a:solidFill>
              </a:rPr>
              <a:t> </a:t>
            </a:r>
            <a:r>
              <a:rPr lang="fr-FR" sz="1100" dirty="0" err="1" smtClean="0">
                <a:solidFill>
                  <a:srgbClr val="FF0000"/>
                </a:solidFill>
              </a:rPr>
              <a:t>System’s</a:t>
            </a:r>
            <a:r>
              <a:rPr lang="fr-FR" sz="1100" dirty="0" smtClean="0">
                <a:solidFill>
                  <a:srgbClr val="FF0000"/>
                </a:solidFill>
              </a:rPr>
              <a:t> </a:t>
            </a:r>
            <a:r>
              <a:rPr lang="fr-FR" sz="1100" dirty="0" err="1" smtClean="0">
                <a:solidFill>
                  <a:srgbClr val="FF0000"/>
                </a:solidFill>
              </a:rPr>
              <a:t>constructor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55665" y="6538956"/>
            <a:ext cx="55771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Issue of </a:t>
            </a:r>
            <a:r>
              <a:rPr lang="fr-FR" dirty="0" err="1" smtClean="0"/>
              <a:t>Connector</a:t>
            </a:r>
            <a:r>
              <a:rPr lang="fr-FR" dirty="0" smtClean="0"/>
              <a:t> and/or </a:t>
            </a:r>
            <a:r>
              <a:rPr lang="fr-FR" dirty="0" err="1" smtClean="0"/>
              <a:t>properties</a:t>
            </a:r>
            <a:r>
              <a:rPr lang="fr-FR" dirty="0" smtClean="0"/>
              <a:t> (</a:t>
            </a:r>
            <a:r>
              <a:rPr lang="fr-FR" dirty="0" err="1" smtClean="0"/>
              <a:t>referenced</a:t>
            </a:r>
            <a:r>
              <a:rPr lang="fr-FR" dirty="0" smtClean="0"/>
              <a:t> by </a:t>
            </a:r>
            <a:r>
              <a:rPr lang="fr-FR" dirty="0" err="1" smtClean="0"/>
              <a:t>ConnectorEnd</a:t>
            </a:r>
            <a:r>
              <a:rPr lang="fr-FR" dirty="0" smtClean="0"/>
              <a:t>)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redefinition</a:t>
            </a:r>
            <a:r>
              <a:rPr lang="fr-FR" dirty="0" smtClean="0"/>
              <a:t> in </a:t>
            </a:r>
            <a:r>
              <a:rPr lang="fr-FR" dirty="0" err="1" smtClean="0"/>
              <a:t>this</a:t>
            </a:r>
            <a:r>
              <a:rPr lang="fr-FR" dirty="0" smtClean="0"/>
              <a:t> case?</a:t>
            </a:r>
            <a:endParaRPr lang="fr-FR" dirty="0"/>
          </a:p>
        </p:txBody>
      </p:sp>
      <p:cxnSp>
        <p:nvCxnSpPr>
          <p:cNvPr id="16" name="Connecteur droit 15"/>
          <p:cNvCxnSpPr>
            <a:stCxn id="11" idx="1"/>
            <a:endCxn id="9" idx="0"/>
          </p:cNvCxnSpPr>
          <p:nvPr/>
        </p:nvCxnSpPr>
        <p:spPr bwMode="auto">
          <a:xfrm flipH="1">
            <a:off x="3408896" y="3222113"/>
            <a:ext cx="1812565" cy="726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1" name="ZoneTexte 30"/>
          <p:cNvSpPr txBox="1"/>
          <p:nvPr/>
        </p:nvSpPr>
        <p:spPr>
          <a:xfrm>
            <a:off x="1251130" y="154875"/>
            <a:ext cx="22541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 smtClean="0"/>
              <a:t>Refactor</a:t>
            </a:r>
            <a:r>
              <a:rPr lang="fr-FR" sz="1050" dirty="0" smtClean="0"/>
              <a:t> System:</a:t>
            </a:r>
          </a:p>
          <a:p>
            <a:pPr marL="285750" indent="-285750">
              <a:buFontTx/>
              <a:buChar char="-"/>
            </a:pPr>
            <a:r>
              <a:rPr lang="fr-FR" sz="1050" dirty="0" smtClean="0"/>
              <a:t>Have 2 </a:t>
            </a:r>
            <a:r>
              <a:rPr lang="fr-FR" sz="1050" dirty="0" err="1" smtClean="0"/>
              <a:t>operations</a:t>
            </a:r>
            <a:endParaRPr lang="fr-FR" sz="1050" dirty="0" smtClean="0"/>
          </a:p>
          <a:p>
            <a:pPr marL="733425" lvl="1" indent="-285750">
              <a:buFontTx/>
              <a:buChar char="-"/>
            </a:pPr>
            <a:r>
              <a:rPr lang="fr-FR" sz="1050" dirty="0" smtClean="0"/>
              <a:t>One for </a:t>
            </a:r>
            <a:r>
              <a:rPr lang="fr-FR" sz="1050" dirty="0" err="1" smtClean="0"/>
              <a:t>constructing</a:t>
            </a:r>
            <a:endParaRPr lang="fr-FR" sz="1050" dirty="0" smtClean="0"/>
          </a:p>
          <a:p>
            <a:pPr marL="733425" lvl="1" indent="-285750">
              <a:buFontTx/>
              <a:buChar char="-"/>
            </a:pPr>
            <a:r>
              <a:rPr lang="fr-FR" sz="1050" dirty="0" smtClean="0"/>
              <a:t>One for running</a:t>
            </a:r>
            <a:endParaRPr lang="fr-FR" sz="1050" dirty="0"/>
          </a:p>
        </p:txBody>
      </p:sp>
      <p:sp>
        <p:nvSpPr>
          <p:cNvPr id="39" name="ZoneTexte 38"/>
          <p:cNvSpPr txBox="1"/>
          <p:nvPr/>
        </p:nvSpPr>
        <p:spPr>
          <a:xfrm>
            <a:off x="108958" y="5433930"/>
            <a:ext cx="161330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 smtClean="0"/>
              <a:t>Refactor</a:t>
            </a:r>
            <a:r>
              <a:rPr lang="fr-FR" sz="1050" dirty="0" smtClean="0"/>
              <a:t> Main:</a:t>
            </a:r>
          </a:p>
          <a:p>
            <a:pPr marL="171450" indent="-171450">
              <a:buFontTx/>
              <a:buChar char="-"/>
            </a:pPr>
            <a:r>
              <a:rPr lang="fr-FR" sz="1050" dirty="0" smtClean="0"/>
              <a:t>Call the </a:t>
            </a:r>
            <a:r>
              <a:rPr lang="fr-FR" sz="1050" dirty="0" err="1" smtClean="0"/>
              <a:t>constructor</a:t>
            </a:r>
            <a:endParaRPr lang="fr-FR" sz="1050" dirty="0"/>
          </a:p>
          <a:p>
            <a:pPr marL="171450" indent="-171450">
              <a:buFontTx/>
              <a:buChar char="-"/>
            </a:pPr>
            <a:r>
              <a:rPr lang="fr-FR" sz="1050" dirty="0" err="1" smtClean="0"/>
              <a:t>Then</a:t>
            </a:r>
            <a:r>
              <a:rPr lang="fr-FR" sz="1050" dirty="0" smtClean="0"/>
              <a:t> call </a:t>
            </a:r>
            <a:r>
              <a:rPr lang="fr-FR" sz="1050" dirty="0" err="1" smtClean="0"/>
              <a:t>run</a:t>
            </a:r>
            <a:endParaRPr lang="fr-FR" sz="1050" dirty="0" smtClean="0"/>
          </a:p>
          <a:p>
            <a:pPr marL="171450" indent="-171450">
              <a:buFontTx/>
              <a:buChar char="-"/>
            </a:pPr>
            <a:endParaRPr lang="fr-FR" sz="1050" dirty="0"/>
          </a:p>
          <a:p>
            <a:pPr marL="171450" indent="-171450">
              <a:buFontTx/>
              <a:buChar char="-"/>
            </a:pPr>
            <a:r>
              <a:rPr lang="fr-FR" sz="1050" dirty="0" smtClean="0"/>
              <a:t>+ </a:t>
            </a:r>
            <a:r>
              <a:rPr lang="fr-FR" sz="1050" dirty="0" err="1" smtClean="0"/>
              <a:t>Constructor</a:t>
            </a:r>
            <a:r>
              <a:rPr lang="fr-FR" sz="1050" dirty="0" smtClean="0"/>
              <a:t> on</a:t>
            </a:r>
            <a:r>
              <a:rPr lang="fr-FR" sz="1050" dirty="0"/>
              <a:t> </a:t>
            </a:r>
            <a:r>
              <a:rPr lang="fr-FR" sz="1050" dirty="0" smtClean="0"/>
              <a:t>Consumer and Producer</a:t>
            </a:r>
          </a:p>
          <a:p>
            <a:pPr marL="171450" indent="-171450">
              <a:buFontTx/>
              <a:buChar char="-"/>
            </a:pPr>
            <a:r>
              <a:rPr lang="fr-FR" sz="1050" dirty="0" smtClean="0"/>
              <a:t>=&gt; To </a:t>
            </a:r>
            <a:r>
              <a:rPr lang="fr-FR" sz="1050" dirty="0" err="1" smtClean="0"/>
              <a:t>be</a:t>
            </a:r>
            <a:r>
              <a:rPr lang="fr-FR" sz="1050" dirty="0" smtClean="0"/>
              <a:t> </a:t>
            </a:r>
            <a:r>
              <a:rPr lang="fr-FR" sz="1050" dirty="0" err="1" smtClean="0"/>
              <a:t>continued</a:t>
            </a:r>
            <a:r>
              <a:rPr lang="fr-FR" sz="105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312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Execution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err="1" smtClean="0"/>
              <a:t>Seems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OK: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Cf. Live </a:t>
            </a:r>
            <a:r>
              <a:rPr lang="fr-FR" dirty="0" err="1" smtClean="0"/>
              <a:t>demo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2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in </a:t>
            </a:r>
            <a:r>
              <a:rPr lang="fr-FR" dirty="0" err="1" smtClean="0"/>
              <a:t>progress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03250"/>
            <a:ext cx="1073467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274569" y="5984783"/>
            <a:ext cx="57579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[0..1]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Arrondir un rectangle à un seul coin 6"/>
          <p:cNvSpPr/>
          <p:nvPr/>
        </p:nvSpPr>
        <p:spPr bwMode="auto">
          <a:xfrm>
            <a:off x="473825" y="1525497"/>
            <a:ext cx="4971012" cy="3196132"/>
          </a:xfrm>
          <a:prstGeom prst="round1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This information 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needs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to 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be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computed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when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CreateLinkAction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executed</a:t>
            </a:r>
            <a:endParaRPr kumimoji="0" lang="fr-FR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indent="-17145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r>
              <a:rPr lang="fr-FR" sz="1050" dirty="0" err="1" smtClean="0">
                <a:solidFill>
                  <a:srgbClr val="FF0000"/>
                </a:solidFill>
              </a:rPr>
              <a:t>Does</a:t>
            </a:r>
            <a:r>
              <a:rPr lang="fr-FR" sz="1050" dirty="0" smtClean="0">
                <a:solidFill>
                  <a:srgbClr val="FF0000"/>
                </a:solidFill>
              </a:rPr>
              <a:t> not </a:t>
            </a:r>
            <a:r>
              <a:rPr lang="fr-FR" sz="1050" dirty="0" err="1" smtClean="0">
                <a:solidFill>
                  <a:srgbClr val="FF0000"/>
                </a:solidFill>
              </a:rPr>
              <a:t>seem</a:t>
            </a:r>
            <a:r>
              <a:rPr lang="fr-FR" sz="1050" dirty="0" smtClean="0">
                <a:solidFill>
                  <a:srgbClr val="FF0000"/>
                </a:solidFill>
              </a:rPr>
              <a:t> to </a:t>
            </a:r>
            <a:r>
              <a:rPr lang="fr-FR" sz="1050" dirty="0" err="1" smtClean="0">
                <a:solidFill>
                  <a:srgbClr val="FF0000"/>
                </a:solidFill>
              </a:rPr>
              <a:t>be</a:t>
            </a:r>
            <a:r>
              <a:rPr lang="fr-FR" sz="1050" dirty="0" smtClean="0">
                <a:solidFill>
                  <a:srgbClr val="FF0000"/>
                </a:solidFill>
              </a:rPr>
              <a:t> </a:t>
            </a:r>
            <a:r>
              <a:rPr lang="fr-FR" sz="1050" dirty="0" err="1" smtClean="0">
                <a:solidFill>
                  <a:srgbClr val="FF0000"/>
                </a:solidFill>
              </a:rPr>
              <a:t>always</a:t>
            </a:r>
            <a:r>
              <a:rPr lang="fr-FR" sz="1050" dirty="0" smtClean="0">
                <a:solidFill>
                  <a:srgbClr val="FF0000"/>
                </a:solidFill>
              </a:rPr>
              <a:t> trivial</a:t>
            </a:r>
          </a:p>
          <a:p>
            <a:pPr marL="171450" marR="0" indent="-17145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To 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be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confirmed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Work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 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progress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related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to 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overloading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CreateLinkActionActivation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171450" marR="0" indent="-17145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endParaRPr lang="fr-FR" sz="1050" dirty="0"/>
          </a:p>
          <a:p>
            <a:pPr marL="171450" marR="0" indent="-17145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Is 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it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fr-FR" sz="105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actually</a:t>
            </a:r>
            <a:r>
              <a:rPr kumimoji="0" lang="fr-FR" sz="105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possible to </a:t>
            </a:r>
            <a:r>
              <a:rPr kumimoji="0" lang="fr-FR" sz="105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determine</a:t>
            </a:r>
            <a:r>
              <a:rPr kumimoji="0" lang="fr-FR" sz="105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the </a:t>
            </a:r>
            <a:r>
              <a:rPr kumimoji="0" lang="fr-FR" sz="105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defining</a:t>
            </a:r>
            <a:r>
              <a:rPr kumimoji="0" lang="fr-FR" sz="105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kumimoji="0" lang="fr-FR" sz="105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</a:rPr>
              <a:t>connector</a:t>
            </a:r>
            <a:r>
              <a:rPr kumimoji="0" lang="fr-FR" sz="105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?</a:t>
            </a:r>
          </a:p>
          <a:p>
            <a:pPr marL="619125" lvl="1" indent="-171450" defTabSz="995363" eaLnBrk="0" hangingPunct="0">
              <a:buFont typeface="Symbol"/>
              <a:buChar char="Þ"/>
            </a:pPr>
            <a:r>
              <a:rPr lang="fr-FR" sz="1050" dirty="0" err="1" smtClean="0">
                <a:solidFill>
                  <a:srgbClr val="FF0000"/>
                </a:solidFill>
              </a:rPr>
              <a:t>fUML</a:t>
            </a:r>
            <a:r>
              <a:rPr lang="fr-FR" sz="1050" dirty="0" smtClean="0">
                <a:solidFill>
                  <a:srgbClr val="FF0000"/>
                </a:solidFill>
              </a:rPr>
              <a:t> </a:t>
            </a:r>
            <a:r>
              <a:rPr lang="fr-FR" sz="1050" dirty="0" err="1" smtClean="0">
                <a:solidFill>
                  <a:srgbClr val="FF0000"/>
                </a:solidFill>
              </a:rPr>
              <a:t>constraint</a:t>
            </a:r>
            <a:r>
              <a:rPr lang="fr-FR" sz="1050" dirty="0" smtClean="0">
                <a:solidFill>
                  <a:srgbClr val="FF0000"/>
                </a:solidFill>
              </a:rPr>
              <a:t> on association ends </a:t>
            </a:r>
            <a:r>
              <a:rPr lang="fr-FR" sz="1050" dirty="0" err="1" smtClean="0">
                <a:solidFill>
                  <a:srgbClr val="FF0000"/>
                </a:solidFill>
              </a:rPr>
              <a:t>may</a:t>
            </a:r>
            <a:r>
              <a:rPr lang="fr-FR" sz="1050" dirty="0" smtClean="0">
                <a:solidFill>
                  <a:srgbClr val="FF0000"/>
                </a:solidFill>
              </a:rPr>
              <a:t> help</a:t>
            </a:r>
          </a:p>
          <a:p>
            <a:pPr marL="619125" lvl="1" indent="-171450" defTabSz="995363" eaLnBrk="0" hangingPunct="0">
              <a:buFont typeface="Symbol"/>
              <a:buChar char="Þ"/>
            </a:pPr>
            <a:r>
              <a:rPr lang="fr-FR" sz="1050" dirty="0" smtClean="0">
                <a:solidFill>
                  <a:srgbClr val="FF0000"/>
                </a:solidFill>
              </a:rPr>
              <a:t>+ </a:t>
            </a:r>
            <a:r>
              <a:rPr lang="fr-FR" sz="1050" dirty="0" err="1" smtClean="0">
                <a:solidFill>
                  <a:srgbClr val="FF0000"/>
                </a:solidFill>
              </a:rPr>
              <a:t>additional</a:t>
            </a:r>
            <a:r>
              <a:rPr lang="fr-FR" sz="1050" dirty="0" smtClean="0">
                <a:solidFill>
                  <a:srgbClr val="FF0000"/>
                </a:solidFill>
              </a:rPr>
              <a:t> </a:t>
            </a:r>
            <a:r>
              <a:rPr lang="fr-FR" sz="1050" dirty="0" err="1" smtClean="0">
                <a:solidFill>
                  <a:srgbClr val="FF0000"/>
                </a:solidFill>
              </a:rPr>
              <a:t>constraints</a:t>
            </a:r>
            <a:r>
              <a:rPr lang="fr-FR" sz="1050" dirty="0" smtClean="0">
                <a:solidFill>
                  <a:srgbClr val="FF0000"/>
                </a:solidFill>
              </a:rPr>
              <a:t> about </a:t>
            </a:r>
            <a:r>
              <a:rPr lang="fr-FR" sz="1050" dirty="0" err="1" smtClean="0">
                <a:solidFill>
                  <a:srgbClr val="FF0000"/>
                </a:solidFill>
              </a:rPr>
              <a:t>context</a:t>
            </a:r>
            <a:r>
              <a:rPr lang="fr-FR" sz="1050" dirty="0" smtClean="0">
                <a:solidFill>
                  <a:srgbClr val="FF0000"/>
                </a:solidFill>
              </a:rPr>
              <a:t> (to </a:t>
            </a:r>
            <a:r>
              <a:rPr lang="fr-FR" sz="1050" dirty="0" err="1" smtClean="0">
                <a:solidFill>
                  <a:srgbClr val="FF0000"/>
                </a:solidFill>
              </a:rPr>
              <a:t>infer</a:t>
            </a:r>
            <a:r>
              <a:rPr lang="fr-FR" sz="1050" dirty="0" smtClean="0">
                <a:solidFill>
                  <a:srgbClr val="FF0000"/>
                </a:solidFill>
              </a:rPr>
              <a:t> the </a:t>
            </a:r>
            <a:r>
              <a:rPr lang="fr-FR" sz="1050" dirty="0" err="1" smtClean="0">
                <a:solidFill>
                  <a:srgbClr val="FF0000"/>
                </a:solidFill>
              </a:rPr>
              <a:t>actual</a:t>
            </a:r>
            <a:r>
              <a:rPr lang="fr-FR" sz="1050" dirty="0" smtClean="0">
                <a:solidFill>
                  <a:srgbClr val="FF0000"/>
                </a:solidFill>
              </a:rPr>
              <a:t> </a:t>
            </a:r>
            <a:r>
              <a:rPr lang="fr-FR" sz="1050" dirty="0" err="1" smtClean="0">
                <a:solidFill>
                  <a:srgbClr val="FF0000"/>
                </a:solidFill>
              </a:rPr>
              <a:t>connector</a:t>
            </a:r>
            <a:r>
              <a:rPr lang="fr-FR" sz="1050" dirty="0" smtClean="0">
                <a:solidFill>
                  <a:srgbClr val="FF0000"/>
                </a:solidFill>
              </a:rPr>
              <a:t>)?</a:t>
            </a:r>
          </a:p>
          <a:p>
            <a:pPr marL="619125" lvl="1" indent="-171450" defTabSz="995363" eaLnBrk="0" hangingPunct="0">
              <a:buFont typeface="Symbol"/>
              <a:buChar char="Þ"/>
            </a:pPr>
            <a:r>
              <a:rPr lang="fr-FR" sz="1050" dirty="0" err="1" smtClean="0">
                <a:solidFill>
                  <a:srgbClr val="FF0000"/>
                </a:solidFill>
              </a:rPr>
              <a:t>definingConnector</a:t>
            </a:r>
            <a:r>
              <a:rPr lang="fr-FR" sz="1050" dirty="0" smtClean="0">
                <a:solidFill>
                  <a:srgbClr val="FF0000"/>
                </a:solidFill>
              </a:rPr>
              <a:t> and </a:t>
            </a:r>
            <a:r>
              <a:rPr lang="fr-FR" sz="1050" dirty="0" err="1" smtClean="0">
                <a:solidFill>
                  <a:srgbClr val="FF0000"/>
                </a:solidFill>
              </a:rPr>
              <a:t>ownedConnector</a:t>
            </a:r>
            <a:r>
              <a:rPr lang="fr-FR" sz="1050" dirty="0" smtClean="0">
                <a:solidFill>
                  <a:srgbClr val="FF0000"/>
                </a:solidFill>
              </a:rPr>
              <a:t> Instances </a:t>
            </a:r>
            <a:r>
              <a:rPr lang="fr-FR" sz="1050" dirty="0" err="1" smtClean="0">
                <a:solidFill>
                  <a:srgbClr val="FF0000"/>
                </a:solidFill>
              </a:rPr>
              <a:t>could</a:t>
            </a:r>
            <a:r>
              <a:rPr lang="fr-FR" sz="1050" dirty="0" smtClean="0">
                <a:solidFill>
                  <a:srgbClr val="FF0000"/>
                </a:solidFill>
              </a:rPr>
              <a:t> </a:t>
            </a:r>
            <a:r>
              <a:rPr lang="fr-FR" sz="1050" dirty="0" err="1" smtClean="0">
                <a:solidFill>
                  <a:srgbClr val="FF0000"/>
                </a:solidFill>
              </a:rPr>
              <a:t>be</a:t>
            </a:r>
            <a:r>
              <a:rPr lang="fr-FR" sz="1050" dirty="0" smtClean="0">
                <a:solidFill>
                  <a:srgbClr val="FF0000"/>
                </a:solidFill>
              </a:rPr>
              <a:t> </a:t>
            </a:r>
            <a:r>
              <a:rPr lang="fr-FR" sz="1050" dirty="0" err="1" smtClean="0">
                <a:solidFill>
                  <a:srgbClr val="FF0000"/>
                </a:solidFill>
              </a:rPr>
              <a:t>derived</a:t>
            </a:r>
            <a:r>
              <a:rPr lang="fr-FR" sz="1050" dirty="0" smtClean="0">
                <a:solidFill>
                  <a:srgbClr val="FF0000"/>
                </a:solidFill>
              </a:rPr>
              <a:t> </a:t>
            </a:r>
            <a:r>
              <a:rPr lang="fr-FR" sz="1050" dirty="0" err="1" smtClean="0">
                <a:solidFill>
                  <a:srgbClr val="FF0000"/>
                </a:solidFill>
              </a:rPr>
              <a:t>properties</a:t>
            </a:r>
            <a:r>
              <a:rPr lang="fr-FR" sz="1050" dirty="0" smtClean="0">
                <a:solidFill>
                  <a:srgbClr val="FF0000"/>
                </a:solidFill>
              </a:rPr>
              <a:t>. In </a:t>
            </a:r>
            <a:r>
              <a:rPr lang="fr-FR" sz="1050" dirty="0" err="1" smtClean="0">
                <a:solidFill>
                  <a:srgbClr val="FF0000"/>
                </a:solidFill>
              </a:rPr>
              <a:t>this</a:t>
            </a:r>
            <a:r>
              <a:rPr lang="fr-FR" sz="1050" dirty="0" smtClean="0">
                <a:solidFill>
                  <a:srgbClr val="FF0000"/>
                </a:solidFill>
              </a:rPr>
              <a:t> case, no </a:t>
            </a:r>
            <a:r>
              <a:rPr lang="fr-FR" sz="1050" dirty="0" err="1" smtClean="0">
                <a:solidFill>
                  <a:srgbClr val="FF0000"/>
                </a:solidFill>
              </a:rPr>
              <a:t>need</a:t>
            </a:r>
            <a:r>
              <a:rPr lang="fr-FR" sz="1050" dirty="0" smtClean="0">
                <a:solidFill>
                  <a:srgbClr val="FF0000"/>
                </a:solidFill>
              </a:rPr>
              <a:t> to </a:t>
            </a:r>
            <a:r>
              <a:rPr lang="fr-FR" sz="1050" dirty="0" err="1" smtClean="0">
                <a:solidFill>
                  <a:srgbClr val="FF0000"/>
                </a:solidFill>
              </a:rPr>
              <a:t>extend</a:t>
            </a:r>
            <a:r>
              <a:rPr lang="fr-FR" sz="1050" dirty="0" smtClean="0">
                <a:solidFill>
                  <a:srgbClr val="FF0000"/>
                </a:solidFill>
              </a:rPr>
              <a:t> </a:t>
            </a:r>
            <a:r>
              <a:rPr lang="fr-FR" sz="1050" dirty="0" err="1" smtClean="0">
                <a:solidFill>
                  <a:srgbClr val="FF0000"/>
                </a:solidFill>
              </a:rPr>
              <a:t>CreateLinkActionActivation</a:t>
            </a:r>
            <a:endParaRPr lang="fr-FR" sz="1050" dirty="0" smtClean="0">
              <a:solidFill>
                <a:srgbClr val="FF0000"/>
              </a:solidFill>
            </a:endParaRPr>
          </a:p>
          <a:p>
            <a:pPr marL="619125" lvl="1" indent="-171450" defTabSz="995363" eaLnBrk="0" hangingPunct="0">
              <a:buFont typeface="Symbol"/>
              <a:buChar char="Þ"/>
            </a:pPr>
            <a:endParaRPr lang="fr-FR" sz="1050" dirty="0">
              <a:solidFill>
                <a:srgbClr val="FF0000"/>
              </a:solidFill>
            </a:endParaRPr>
          </a:p>
          <a:p>
            <a:pPr marL="171450" marR="0" indent="-17145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/>
            </a:pPr>
            <a:r>
              <a:rPr kumimoji="0" lang="fr-FR" sz="105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PB:</a:t>
            </a:r>
          </a:p>
          <a:p>
            <a:pPr marL="619125" lvl="1" indent="-171450" defTabSz="995363" eaLnBrk="0" hangingPunct="0">
              <a:buFont typeface="Symbol"/>
              <a:buChar char="Þ"/>
            </a:pPr>
            <a:r>
              <a:rPr lang="fr-FR" sz="1050" u="sng" dirty="0" smtClean="0">
                <a:solidFill>
                  <a:srgbClr val="FF0000"/>
                </a:solidFill>
              </a:rPr>
              <a:t>No </a:t>
            </a:r>
            <a:r>
              <a:rPr lang="fr-FR" sz="1050" u="sng" dirty="0" err="1" smtClean="0">
                <a:solidFill>
                  <a:srgbClr val="FF0000"/>
                </a:solidFill>
              </a:rPr>
              <a:t>way</a:t>
            </a:r>
            <a:r>
              <a:rPr lang="fr-FR" sz="1050" u="sng" dirty="0" smtClean="0">
                <a:solidFill>
                  <a:srgbClr val="FF0000"/>
                </a:solidFill>
              </a:rPr>
              <a:t> in UML action </a:t>
            </a:r>
            <a:r>
              <a:rPr lang="fr-FR" sz="1050" u="sng" dirty="0" err="1" smtClean="0">
                <a:solidFill>
                  <a:srgbClr val="FF0000"/>
                </a:solidFill>
              </a:rPr>
              <a:t>semantics</a:t>
            </a:r>
            <a:r>
              <a:rPr lang="fr-FR" sz="1050" u="sng" dirty="0" smtClean="0">
                <a:solidFill>
                  <a:srgbClr val="FF0000"/>
                </a:solidFill>
              </a:rPr>
              <a:t> to </a:t>
            </a:r>
            <a:r>
              <a:rPr lang="fr-FR" sz="1050" u="sng" dirty="0" err="1" smtClean="0">
                <a:solidFill>
                  <a:srgbClr val="FF0000"/>
                </a:solidFill>
              </a:rPr>
              <a:t>create</a:t>
            </a:r>
            <a:r>
              <a:rPr lang="fr-FR" sz="1050" u="sng" dirty="0" smtClean="0">
                <a:solidFill>
                  <a:srgbClr val="FF0000"/>
                </a:solidFill>
              </a:rPr>
              <a:t> an </a:t>
            </a:r>
            <a:r>
              <a:rPr lang="fr-FR" sz="1050" u="sng" dirty="0" err="1" smtClean="0">
                <a:solidFill>
                  <a:srgbClr val="FF0000"/>
                </a:solidFill>
              </a:rPr>
              <a:t>untyped</a:t>
            </a:r>
            <a:r>
              <a:rPr lang="fr-FR" sz="1050" u="sng" dirty="0" smtClean="0">
                <a:solidFill>
                  <a:srgbClr val="FF0000"/>
                </a:solidFill>
              </a:rPr>
              <a:t> </a:t>
            </a:r>
            <a:r>
              <a:rPr lang="fr-FR" sz="1050" u="sng" dirty="0" err="1" smtClean="0">
                <a:solidFill>
                  <a:srgbClr val="FF0000"/>
                </a:solidFill>
              </a:rPr>
              <a:t>link</a:t>
            </a:r>
            <a:r>
              <a:rPr lang="fr-FR" sz="1050" dirty="0">
                <a:solidFill>
                  <a:srgbClr val="FF0000"/>
                </a:solidFill>
              </a:rPr>
              <a:t>.</a:t>
            </a:r>
            <a:endParaRPr kumimoji="0" lang="fr-FR" sz="105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619125" lvl="1" indent="-171450" defTabSz="995363" eaLnBrk="0" hangingPunct="0">
              <a:buFont typeface="Symbol"/>
              <a:buChar char="Þ"/>
            </a:pPr>
            <a:r>
              <a:rPr lang="fr-FR" sz="1050" dirty="0" smtClean="0">
                <a:solidFill>
                  <a:srgbClr val="FF0000"/>
                </a:solidFill>
              </a:rPr>
              <a:t>How to </a:t>
            </a:r>
            <a:r>
              <a:rPr lang="fr-FR" sz="1050" dirty="0" err="1" smtClean="0">
                <a:solidFill>
                  <a:srgbClr val="FF0000"/>
                </a:solidFill>
              </a:rPr>
              <a:t>connect</a:t>
            </a:r>
            <a:r>
              <a:rPr lang="fr-FR" sz="1050" dirty="0" smtClean="0">
                <a:solidFill>
                  <a:srgbClr val="FF0000"/>
                </a:solidFill>
              </a:rPr>
              <a:t> </a:t>
            </a:r>
            <a:r>
              <a:rPr lang="fr-FR" sz="1050" dirty="0" err="1" smtClean="0">
                <a:solidFill>
                  <a:srgbClr val="FF0000"/>
                </a:solidFill>
              </a:rPr>
              <a:t>things</a:t>
            </a:r>
            <a:r>
              <a:rPr lang="fr-FR" sz="1050" dirty="0" smtClean="0">
                <a:solidFill>
                  <a:srgbClr val="FF0000"/>
                </a:solidFill>
              </a:rPr>
              <a:t>?</a:t>
            </a:r>
          </a:p>
          <a:p>
            <a:pPr marL="619125" lvl="1" indent="-171450" defTabSz="995363" eaLnBrk="0" hangingPunct="0">
              <a:buFont typeface="Symbol"/>
              <a:buChar char="Þ"/>
            </a:pPr>
            <a:r>
              <a:rPr lang="fr-FR" sz="1050" dirty="0" err="1" smtClean="0">
                <a:solidFill>
                  <a:srgbClr val="FF0000"/>
                </a:solidFill>
              </a:rPr>
              <a:t>Add</a:t>
            </a:r>
            <a:r>
              <a:rPr lang="fr-FR" sz="1050" dirty="0" smtClean="0">
                <a:solidFill>
                  <a:srgbClr val="FF0000"/>
                </a:solidFill>
              </a:rPr>
              <a:t> </a:t>
            </a:r>
            <a:r>
              <a:rPr lang="fr-FR" sz="1050" dirty="0" err="1" smtClean="0">
                <a:solidFill>
                  <a:srgbClr val="FF0000"/>
                </a:solidFill>
              </a:rPr>
              <a:t>specific</a:t>
            </a:r>
            <a:r>
              <a:rPr lang="fr-FR" sz="1050" dirty="0" smtClean="0">
                <a:solidFill>
                  <a:srgbClr val="FF0000"/>
                </a:solidFill>
              </a:rPr>
              <a:t> opaque </a:t>
            </a:r>
            <a:r>
              <a:rPr lang="fr-FR" sz="1050" dirty="0" err="1" smtClean="0">
                <a:solidFill>
                  <a:srgbClr val="FF0000"/>
                </a:solidFill>
              </a:rPr>
              <a:t>behaviors</a:t>
            </a:r>
            <a:r>
              <a:rPr lang="fr-FR" sz="1050" dirty="0" smtClean="0">
                <a:solidFill>
                  <a:srgbClr val="FF0000"/>
                </a:solidFill>
              </a:rPr>
              <a:t> in </a:t>
            </a:r>
            <a:r>
              <a:rPr lang="fr-FR" sz="1050" dirty="0" err="1" smtClean="0">
                <a:solidFill>
                  <a:srgbClr val="FF0000"/>
                </a:solidFill>
              </a:rPr>
              <a:t>libraries</a:t>
            </a:r>
            <a:r>
              <a:rPr lang="fr-FR" sz="1050" dirty="0" smtClean="0">
                <a:solidFill>
                  <a:srgbClr val="FF0000"/>
                </a:solidFill>
              </a:rPr>
              <a:t> for </a:t>
            </a:r>
            <a:r>
              <a:rPr lang="fr-FR" sz="1050" dirty="0" err="1" smtClean="0">
                <a:solidFill>
                  <a:srgbClr val="FF0000"/>
                </a:solidFill>
              </a:rPr>
              <a:t>that</a:t>
            </a:r>
            <a:r>
              <a:rPr lang="fr-FR" sz="1050" dirty="0" smtClean="0">
                <a:solidFill>
                  <a:srgbClr val="FF0000"/>
                </a:solidFill>
              </a:rPr>
              <a:t>?</a:t>
            </a:r>
          </a:p>
          <a:p>
            <a:pPr marL="619125" lvl="1" indent="-171450" defTabSz="995363" eaLnBrk="0" hangingPunct="0">
              <a:buFont typeface="Symbol"/>
              <a:buChar char="Þ"/>
            </a:pPr>
            <a:endParaRPr kumimoji="0" lang="fr-FR" sz="1050" i="0" u="none" strike="noStrike" cap="none" normalizeH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85411" y="4480560"/>
            <a:ext cx="1055716" cy="24106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74873" y="6156636"/>
            <a:ext cx="1141614" cy="24106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Connecteur en angle 10"/>
          <p:cNvCxnSpPr>
            <a:stCxn id="7" idx="3"/>
            <a:endCxn id="8" idx="1"/>
          </p:cNvCxnSpPr>
          <p:nvPr/>
        </p:nvCxnSpPr>
        <p:spPr bwMode="auto">
          <a:xfrm>
            <a:off x="5444837" y="3123563"/>
            <a:ext cx="440574" cy="1477532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Connecteur en angle 12"/>
          <p:cNvCxnSpPr>
            <a:stCxn id="7" idx="2"/>
            <a:endCxn id="10" idx="1"/>
          </p:cNvCxnSpPr>
          <p:nvPr/>
        </p:nvCxnSpPr>
        <p:spPr bwMode="auto">
          <a:xfrm rot="16200000" flipH="1">
            <a:off x="4089331" y="3591629"/>
            <a:ext cx="1555542" cy="3815542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Test propagation </a:t>
            </a:r>
            <a:r>
              <a:rPr lang="fr-FR" dirty="0" err="1" smtClean="0"/>
              <a:t>through</a:t>
            </a:r>
            <a:r>
              <a:rPr lang="fr-FR" dirty="0" smtClean="0"/>
              <a:t> port / </a:t>
            </a:r>
            <a:r>
              <a:rPr lang="fr-FR" dirty="0" err="1" smtClean="0"/>
              <a:t>connector</a:t>
            </a:r>
            <a:r>
              <a:rPr lang="fr-FR" dirty="0" smtClean="0"/>
              <a:t> instances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5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2268538" y="2544761"/>
            <a:ext cx="6427787" cy="3241441"/>
          </a:xfrm>
        </p:spPr>
        <p:txBody>
          <a:bodyPr>
            <a:normAutofit/>
          </a:bodyPr>
          <a:lstStyle/>
          <a:p>
            <a:r>
              <a:rPr lang="fr-FR" dirty="0" err="1" smtClean="0"/>
              <a:t>Preparation</a:t>
            </a:r>
            <a:r>
              <a:rPr lang="fr-FR" dirty="0" smtClean="0"/>
              <a:t> of the test suite</a:t>
            </a:r>
          </a:p>
          <a:p>
            <a:pPr lvl="1"/>
            <a:r>
              <a:rPr lang="fr-FR" sz="1400" dirty="0" err="1" smtClean="0"/>
              <a:t>Execution</a:t>
            </a:r>
            <a:r>
              <a:rPr lang="fr-FR" sz="1400" dirty="0" smtClean="0"/>
              <a:t> of </a:t>
            </a:r>
            <a:r>
              <a:rPr lang="fr-FR" sz="1400" dirty="0" err="1" smtClean="0"/>
              <a:t>fUML</a:t>
            </a:r>
            <a:r>
              <a:rPr lang="fr-FR" sz="1400" dirty="0" smtClean="0"/>
              <a:t> test suite</a:t>
            </a:r>
            <a:endParaRPr lang="fr-FR" sz="1400" dirty="0" smtClean="0"/>
          </a:p>
          <a:p>
            <a:pPr lvl="1"/>
            <a:r>
              <a:rPr lang="fr-FR" sz="1400" dirty="0" err="1" smtClean="0"/>
              <a:t>Review</a:t>
            </a:r>
            <a:r>
              <a:rPr lang="fr-FR" sz="1400" dirty="0" smtClean="0"/>
              <a:t> of the </a:t>
            </a:r>
            <a:r>
              <a:rPr lang="fr-FR" sz="1400" dirty="0" err="1" smtClean="0"/>
              <a:t>example</a:t>
            </a:r>
            <a:r>
              <a:rPr lang="fr-FR" sz="1400" dirty="0" smtClean="0"/>
              <a:t> model </a:t>
            </a:r>
            <a:r>
              <a:rPr lang="fr-FR" sz="1400" dirty="0" err="1" smtClean="0"/>
              <a:t>discussed</a:t>
            </a:r>
            <a:r>
              <a:rPr lang="fr-FR" sz="1400" dirty="0" smtClean="0"/>
              <a:t> in Jacksonville</a:t>
            </a:r>
          </a:p>
          <a:p>
            <a:pPr lvl="1"/>
            <a:r>
              <a:rPr lang="fr-FR" sz="1400" dirty="0" err="1" smtClean="0"/>
              <a:t>Preliminary</a:t>
            </a:r>
            <a:r>
              <a:rPr lang="fr-FR" sz="1400" dirty="0" smtClean="0"/>
              <a:t> </a:t>
            </a:r>
            <a:r>
              <a:rPr lang="fr-FR" sz="1400" dirty="0" err="1" smtClean="0"/>
              <a:t>execution</a:t>
            </a:r>
            <a:r>
              <a:rPr lang="fr-FR" sz="1400" dirty="0" smtClean="0"/>
              <a:t> </a:t>
            </a:r>
            <a:r>
              <a:rPr lang="fr-FR" sz="1400" dirty="0" err="1" smtClean="0"/>
              <a:t>results</a:t>
            </a:r>
            <a:endParaRPr lang="fr-FR" sz="1400" dirty="0" smtClean="0"/>
          </a:p>
          <a:p>
            <a:pPr lvl="1"/>
            <a:r>
              <a:rPr lang="fr-FR" sz="1400" dirty="0" err="1" smtClean="0"/>
              <a:t>Work</a:t>
            </a:r>
            <a:r>
              <a:rPr lang="fr-FR" sz="1400" dirty="0" smtClean="0"/>
              <a:t> in </a:t>
            </a:r>
            <a:r>
              <a:rPr lang="fr-FR" sz="1400" dirty="0" err="1" smtClean="0"/>
              <a:t>progress</a:t>
            </a:r>
            <a:endParaRPr lang="fr-FR" sz="1400" dirty="0" smtClean="0"/>
          </a:p>
          <a:p>
            <a:endParaRPr lang="fr-FR" dirty="0" smtClean="0"/>
          </a:p>
          <a:p>
            <a:r>
              <a:rPr lang="fr-FR" dirty="0" err="1" smtClean="0"/>
              <a:t>Improvement</a:t>
            </a:r>
            <a:r>
              <a:rPr lang="fr-FR" dirty="0" smtClean="0"/>
              <a:t> of Document </a:t>
            </a:r>
            <a:r>
              <a:rPr lang="fr-FR" dirty="0" err="1" smtClean="0"/>
              <a:t>Generation</a:t>
            </a:r>
            <a:r>
              <a:rPr lang="fr-FR" dirty="0" smtClean="0"/>
              <a:t> Template</a:t>
            </a:r>
          </a:p>
          <a:p>
            <a:pPr lvl="1"/>
            <a:r>
              <a:rPr lang="fr-FR" sz="1400" dirty="0" smtClean="0"/>
              <a:t>Discussion / update of the front </a:t>
            </a:r>
            <a:r>
              <a:rPr lang="fr-FR" sz="1400" dirty="0" err="1" smtClean="0"/>
              <a:t>matter</a:t>
            </a:r>
            <a:endParaRPr lang="fr-FR" sz="1400" dirty="0" smtClean="0"/>
          </a:p>
          <a:p>
            <a:endParaRPr lang="fr-FR" dirty="0" smtClean="0"/>
          </a:p>
          <a:p>
            <a:r>
              <a:rPr lang="fr-FR" dirty="0" smtClean="0"/>
              <a:t>Actions for the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telco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28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Improvement</a:t>
            </a:r>
            <a:r>
              <a:rPr lang="fr-FR" dirty="0" smtClean="0"/>
              <a:t> of document </a:t>
            </a:r>
            <a:r>
              <a:rPr lang="fr-FR" dirty="0" err="1" smtClean="0"/>
              <a:t>generation</a:t>
            </a:r>
            <a:r>
              <a:rPr lang="fr-FR" dirty="0" smtClean="0"/>
              <a:t> </a:t>
            </a:r>
            <a:r>
              <a:rPr lang="fr-FR" dirty="0" err="1" smtClean="0"/>
              <a:t>template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1800" dirty="0" err="1" smtClean="0"/>
              <a:t>From</a:t>
            </a:r>
            <a:r>
              <a:rPr lang="fr-FR" sz="1800" dirty="0" smtClean="0"/>
              <a:t> </a:t>
            </a:r>
            <a:r>
              <a:rPr lang="fr-FR" sz="1800" dirty="0" err="1" smtClean="0"/>
              <a:t>matter</a:t>
            </a:r>
            <a:r>
              <a:rPr lang="fr-FR" sz="18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fr-FR" sz="1800" dirty="0" smtClean="0"/>
              <a:t>Cf. </a:t>
            </a:r>
            <a:r>
              <a:rPr lang="fr-FR" sz="1800" dirty="0" err="1" smtClean="0"/>
              <a:t>example</a:t>
            </a:r>
            <a:r>
              <a:rPr lang="fr-FR" sz="1800" dirty="0" smtClean="0"/>
              <a:t>: IFML initial </a:t>
            </a:r>
            <a:r>
              <a:rPr lang="fr-FR" sz="1800" dirty="0" err="1" smtClean="0"/>
              <a:t>submission</a:t>
            </a:r>
            <a:endParaRPr lang="fr-FR" sz="1800" dirty="0" smtClean="0"/>
          </a:p>
          <a:p>
            <a:pPr lvl="1">
              <a:buFont typeface="Arial" pitchFamily="34" charset="0"/>
              <a:buChar char="•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231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Presentation_CEA_LIST_2012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Masque_Presentation_CEA_LIST_2012</Template>
  <TotalTime>23791</TotalTime>
  <Words>671</Words>
  <Application>Microsoft Office PowerPoint</Application>
  <PresentationFormat>Personnalisé</PresentationFormat>
  <Paragraphs>112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Masque_Presentation_CEA_LIST_2012</vt:lpstr>
      <vt:lpstr>Precise Semantics of UML Composite Structures </vt:lpstr>
      <vt:lpstr>Agenda</vt:lpstr>
      <vt:lpstr>Preparation of the test suite</vt:lpstr>
      <vt:lpstr>Execution of fUML test suite</vt:lpstr>
      <vt:lpstr>Review of the example model discussed in Jacksonville</vt:lpstr>
      <vt:lpstr>Preliminary Execution Results</vt:lpstr>
      <vt:lpstr>Work in progress</vt:lpstr>
      <vt:lpstr>Agenda</vt:lpstr>
      <vt:lpstr>Improvement of document generation template</vt:lpstr>
      <vt:lpstr>Agenda</vt:lpstr>
      <vt:lpstr>Actions for the next Telco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FD221768</dc:creator>
  <cp:lastModifiedBy>AC221913</cp:lastModifiedBy>
  <cp:revision>131</cp:revision>
  <cp:lastPrinted>2012-09-11T17:02:19Z</cp:lastPrinted>
  <dcterms:created xsi:type="dcterms:W3CDTF">2012-01-13T10:24:34Z</dcterms:created>
  <dcterms:modified xsi:type="dcterms:W3CDTF">2012-09-26T17:26:09Z</dcterms:modified>
</cp:coreProperties>
</file>