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092" r:id="rId1"/>
  </p:sldMasterIdLst>
  <p:notesMasterIdLst>
    <p:notesMasterId r:id="rId16"/>
  </p:notesMasterIdLst>
  <p:handoutMasterIdLst>
    <p:handoutMasterId r:id="rId17"/>
  </p:handoutMasterIdLst>
  <p:sldIdLst>
    <p:sldId id="497" r:id="rId2"/>
    <p:sldId id="528" r:id="rId3"/>
    <p:sldId id="539" r:id="rId4"/>
    <p:sldId id="544" r:id="rId5"/>
    <p:sldId id="545" r:id="rId6"/>
    <p:sldId id="546" r:id="rId7"/>
    <p:sldId id="547" r:id="rId8"/>
    <p:sldId id="548" r:id="rId9"/>
    <p:sldId id="529" r:id="rId10"/>
    <p:sldId id="550" r:id="rId11"/>
    <p:sldId id="515" r:id="rId12"/>
    <p:sldId id="549" r:id="rId13"/>
    <p:sldId id="551" r:id="rId14"/>
    <p:sldId id="534" r:id="rId15"/>
  </p:sldIdLst>
  <p:sldSz cx="10693400" cy="756126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47675" indent="1588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98525" indent="1588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49375" indent="3175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00225" indent="3175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E8E00"/>
    <a:srgbClr val="FF6600"/>
    <a:srgbClr val="FF9966"/>
    <a:srgbClr val="99CC00"/>
    <a:srgbClr val="FF3300"/>
    <a:srgbClr val="ADD1F1"/>
    <a:srgbClr val="AFC9E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5745" autoAdjust="0"/>
  </p:normalViewPr>
  <p:slideViewPr>
    <p:cSldViewPr snapToGrid="0">
      <p:cViewPr varScale="1">
        <p:scale>
          <a:sx n="64" d="100"/>
          <a:sy n="64" d="100"/>
        </p:scale>
        <p:origin x="-1260" y="-10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268"/>
    </p:cViewPr>
  </p:sorterViewPr>
  <p:notesViewPr>
    <p:cSldViewPr snapToGrid="0">
      <p:cViewPr>
        <p:scale>
          <a:sx n="100" d="100"/>
          <a:sy n="100" d="100"/>
        </p:scale>
        <p:origin x="-163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5" rIns="94430" bIns="472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5" rIns="94430" bIns="472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6363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5" rIns="94430" bIns="472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Réunion CEA - Saclay / SAINT-GOBAIN Recherche, le 21/04/09</a:t>
            </a:r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0673"/>
            <a:ext cx="3076363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5" rIns="94430" bIns="472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6E0ED71-EDA4-4C33-8C7B-2185BD99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0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53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47675" indent="1588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98525" indent="1588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49375" indent="3175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0225" indent="3175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55950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07141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58325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09514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Masque_ppt_CEA_LIST_20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6885" b="2533"/>
          <a:stretch>
            <a:fillRect/>
          </a:stretch>
        </p:blipFill>
        <p:spPr bwMode="auto">
          <a:xfrm>
            <a:off x="-19050" y="228600"/>
            <a:ext cx="10712450" cy="73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828675" y="1945998"/>
            <a:ext cx="8668193" cy="585787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409700" y="2628900"/>
            <a:ext cx="8096250" cy="657225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algn="l">
              <a:buNone/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None/>
              <a:defRPr sz="2800" b="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None/>
              <a:defRPr sz="2800" b="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None/>
              <a:defRPr sz="2800" b="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828675" y="6029325"/>
            <a:ext cx="4143375" cy="371475"/>
          </a:xfrm>
          <a:prstGeom prst="rect">
            <a:avLst/>
          </a:prstGeom>
        </p:spPr>
        <p:txBody>
          <a:bodyPr/>
          <a:lstStyle>
            <a:lvl1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828675" y="6438900"/>
            <a:ext cx="4152900" cy="390525"/>
          </a:xfrm>
          <a:prstGeom prst="rect">
            <a:avLst/>
          </a:prstGeom>
        </p:spPr>
        <p:txBody>
          <a:bodyPr/>
          <a:lstStyle>
            <a:lvl1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88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 userDrawn="1"/>
        </p:nvSpPr>
        <p:spPr bwMode="auto">
          <a:xfrm>
            <a:off x="1797050" y="2206625"/>
            <a:ext cx="7123113" cy="3759200"/>
          </a:xfrm>
          <a:prstGeom prst="roundRect">
            <a:avLst>
              <a:gd name="adj" fmla="val 8173"/>
            </a:avLst>
          </a:prstGeom>
          <a:ln w="12700">
            <a:solidFill>
              <a:srgbClr val="FF9966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200" tIns="45601" rIns="91200" bIns="45601"/>
          <a:lstStyle/>
          <a:p>
            <a:pPr defTabSz="992731" eaLnBrk="0" hangingPunct="0">
              <a:defRPr/>
            </a:pPr>
            <a:endParaRPr lang="fr-FR" sz="15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 bwMode="auto">
          <a:xfrm>
            <a:off x="8199438" y="7273925"/>
            <a:ext cx="24939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200" tIns="50400" rIns="97200" bIns="50400"/>
          <a:lstStyle>
            <a:lvl1pPr algn="r" eaLnBrk="1" hangingPunct="1">
              <a:buFontTx/>
              <a:buBlip>
                <a:blip r:embed="rId2"/>
              </a:buBlip>
              <a:defRPr sz="11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buClr>
                <a:srgbClr val="FF6600"/>
              </a:buClr>
              <a:buFont typeface="Arial Narrow" pitchFamily="34" charset="0"/>
              <a:buChar char="■"/>
              <a:defRPr/>
            </a:pPr>
            <a:r>
              <a:rPr lang="fr-FR" sz="1050" b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</a:t>
            </a:r>
            <a:fld id="{E6CB5366-B86D-4BE4-A143-45743453DEC2}" type="slidenum">
              <a:rPr lang="fr-FR" sz="1050" b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pPr>
                <a:buClr>
                  <a:srgbClr val="FF6600"/>
                </a:buClr>
                <a:buFont typeface="Arial Narrow" pitchFamily="34" charset="0"/>
                <a:buChar char="■"/>
                <a:defRPr/>
              </a:pPr>
              <a:t>‹N°›</a:t>
            </a:fld>
            <a:endParaRPr lang="fr-FR" sz="1050" b="1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2268538" y="2544762"/>
            <a:ext cx="6427787" cy="62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828" marR="0" indent="-376828" algn="l" defTabSz="96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  <a:defRPr lang="fr-FR" sz="2100" b="0" kern="0" dirty="0" smtClean="0">
                <a:solidFill>
                  <a:srgbClr val="EE8E00"/>
                </a:solidFill>
                <a:latin typeface="Tw Cen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idx="11"/>
          </p:nvPr>
        </p:nvSpPr>
        <p:spPr>
          <a:xfrm>
            <a:off x="2259013" y="3163887"/>
            <a:ext cx="6427787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828" marR="0" indent="-376828" algn="l" defTabSz="979719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20000"/>
              <a:buFontTx/>
              <a:buBlip>
                <a:blip r:embed="rId4"/>
              </a:buBlip>
              <a:tabLst/>
              <a:defRPr lang="fr-FR" sz="2100" b="0" kern="0">
                <a:solidFill>
                  <a:schemeClr val="bg1">
                    <a:lumMod val="50000"/>
                  </a:schemeClr>
                </a:solidFill>
                <a:latin typeface="Tw Cen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571875" y="7170738"/>
            <a:ext cx="3571875" cy="37941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781175" y="1381125"/>
            <a:ext cx="7153275" cy="620713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1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ndir un rectangle avec un coin du même côté 5"/>
          <p:cNvSpPr/>
          <p:nvPr userDrawn="1"/>
        </p:nvSpPr>
        <p:spPr bwMode="auto">
          <a:xfrm rot="10800000">
            <a:off x="3705225" y="0"/>
            <a:ext cx="6988175" cy="815975"/>
          </a:xfrm>
          <a:prstGeom prst="round2Same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200" tIns="45601" rIns="91200" bIns="45601"/>
          <a:lstStyle/>
          <a:p>
            <a:pPr defTabSz="992731" eaLnBrk="0" hangingPunct="0">
              <a:defRPr/>
            </a:pPr>
            <a:endParaRPr lang="fr-FR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 bwMode="auto">
          <a:xfrm>
            <a:off x="8199438" y="7273925"/>
            <a:ext cx="24939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200" tIns="50400" rIns="97200" bIns="50400"/>
          <a:lstStyle>
            <a:lvl1pPr algn="r" eaLnBrk="1" hangingPunct="1">
              <a:buFontTx/>
              <a:buBlip>
                <a:blip r:embed="rId2"/>
              </a:buBlip>
              <a:defRPr sz="11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buClr>
                <a:srgbClr val="FF6600"/>
              </a:buClr>
              <a:buFont typeface="Arial Narrow" pitchFamily="34" charset="0"/>
              <a:buChar char="■"/>
              <a:defRPr/>
            </a:pPr>
            <a:r>
              <a:rPr lang="fr-FR" sz="1050" b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</a:t>
            </a:r>
            <a:fld id="{DF45F95B-7EF5-4721-9CFD-10CC4D62855C}" type="slidenum">
              <a:rPr lang="fr-FR" sz="1050" b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pPr>
                <a:buClr>
                  <a:srgbClr val="FF6600"/>
                </a:buClr>
                <a:buFont typeface="Arial Narrow" pitchFamily="34" charset="0"/>
                <a:buChar char="■"/>
                <a:defRPr/>
              </a:pPr>
              <a:t>‹N°›</a:t>
            </a:fld>
            <a:endParaRPr lang="fr-FR" sz="1050" b="1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3182" y="-9525"/>
            <a:ext cx="6990218" cy="3905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3695700" y="381000"/>
            <a:ext cx="6997700" cy="438150"/>
          </a:xfrm>
          <a:prstGeom prst="rect">
            <a:avLst/>
          </a:prstGeom>
        </p:spPr>
        <p:txBody>
          <a:bodyPr/>
          <a:lstStyle>
            <a:lvl1pPr algn="r">
              <a:buNone/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55" y="1304942"/>
            <a:ext cx="9813925" cy="4951413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rgbClr val="0070C0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buClr>
                <a:srgbClr val="FF6600"/>
              </a:buClr>
              <a:buFont typeface="Calibri" pitchFamily="34" charset="0"/>
              <a:buChar char="»"/>
              <a:defRPr sz="1400" b="1">
                <a:solidFill>
                  <a:srgbClr val="FF6600"/>
                </a:solidFill>
                <a:latin typeface="Arial Narrow" pitchFamily="34" charset="0"/>
              </a:defRPr>
            </a:lvl3pPr>
            <a:lvl4pPr>
              <a:buFont typeface="Calibri" pitchFamily="34" charset="0"/>
              <a:buChar char="–"/>
              <a:defRPr sz="1400">
                <a:latin typeface="Arial Narrow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571875" y="7169151"/>
            <a:ext cx="3571875" cy="37941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234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Trame_haut_p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6"/>
          <a:stretch>
            <a:fillRect/>
          </a:stretch>
        </p:blipFill>
        <p:spPr bwMode="auto">
          <a:xfrm>
            <a:off x="107950" y="115888"/>
            <a:ext cx="12080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3" descr="Trame_haut_p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6"/>
          <a:stretch>
            <a:fillRect/>
          </a:stretch>
        </p:blipFill>
        <p:spPr bwMode="auto">
          <a:xfrm>
            <a:off x="107950" y="115888"/>
            <a:ext cx="12080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5" descr="Griffe_gris_ppt_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r="5624" b="32034"/>
          <a:stretch>
            <a:fillRect/>
          </a:stretch>
        </p:blipFill>
        <p:spPr bwMode="auto">
          <a:xfrm>
            <a:off x="0" y="6796088"/>
            <a:ext cx="10693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00" r:id="rId1"/>
    <p:sldLayoutId id="2147487101" r:id="rId2"/>
    <p:sldLayoutId id="214748710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+mj-lt"/>
          <a:ea typeface="+mj-ea"/>
          <a:cs typeface="+mj-cs"/>
        </a:defRPr>
      </a:lvl1pPr>
      <a:lvl2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2pPr>
      <a:lvl3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3pPr>
      <a:lvl4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4pPr>
      <a:lvl5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5pPr>
      <a:lvl6pPr marL="830418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6pPr>
      <a:lvl7pPr marL="1280814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7pPr>
      <a:lvl8pPr marL="1731202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8pPr>
      <a:lvl9pPr marL="2181589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9pPr>
    </p:titleStyle>
    <p:bodyStyle>
      <a:lvl1pPr marL="360363" indent="-360363" algn="l" defTabSz="963613" rtl="0" fontAlgn="base">
        <a:spcBef>
          <a:spcPct val="20000"/>
        </a:spcBef>
        <a:spcAft>
          <a:spcPct val="0"/>
        </a:spcAft>
        <a:buChar char="•"/>
        <a:defRPr sz="1700" b="1">
          <a:solidFill>
            <a:srgbClr val="006C86"/>
          </a:solidFill>
          <a:latin typeface="+mn-lt"/>
          <a:ea typeface="+mn-ea"/>
          <a:cs typeface="+mn-cs"/>
        </a:defRPr>
      </a:lvl1pPr>
      <a:lvl2pPr marL="784225" indent="-298450" algn="l" defTabSz="963613" rtl="0" fontAlgn="base">
        <a:spcBef>
          <a:spcPct val="20000"/>
        </a:spcBef>
        <a:spcAft>
          <a:spcPct val="0"/>
        </a:spcAft>
        <a:buClr>
          <a:srgbClr val="DD9F00"/>
        </a:buClr>
        <a:buFont typeface="Wingdings" pitchFamily="2" charset="2"/>
        <a:buChar char="§"/>
        <a:defRPr sz="1700">
          <a:solidFill>
            <a:srgbClr val="DD9F00"/>
          </a:solidFill>
          <a:latin typeface="+mn-lt"/>
        </a:defRPr>
      </a:lvl2pPr>
      <a:lvl3pPr marL="1203325" indent="-234950" algn="l" defTabSz="963613" rtl="0" fontAlgn="base">
        <a:spcBef>
          <a:spcPct val="20000"/>
        </a:spcBef>
        <a:spcAft>
          <a:spcPct val="0"/>
        </a:spcAft>
        <a:buClr>
          <a:srgbClr val="696969"/>
        </a:buClr>
        <a:buFont typeface="Wingdings" pitchFamily="2" charset="2"/>
        <a:buChar char="§"/>
        <a:defRPr sz="1400">
          <a:solidFill>
            <a:srgbClr val="696969"/>
          </a:solidFill>
          <a:latin typeface="+mn-lt"/>
        </a:defRPr>
      </a:lvl3pPr>
      <a:lvl4pPr marL="1689100" indent="-234950" algn="l" defTabSz="963613" rtl="0" fontAlgn="base">
        <a:spcBef>
          <a:spcPct val="20000"/>
        </a:spcBef>
        <a:spcAft>
          <a:spcPct val="0"/>
        </a:spcAft>
        <a:buSzPct val="90000"/>
        <a:buFont typeface="Monotype Sorts"/>
        <a:buChar char="S"/>
        <a:defRPr sz="1700">
          <a:solidFill>
            <a:schemeClr val="tx1"/>
          </a:solidFill>
          <a:latin typeface="Arial" pitchFamily="34" charset="0"/>
        </a:defRPr>
      </a:lvl4pPr>
      <a:lvl5pPr marL="2174875" indent="-236538" algn="l" defTabSz="963613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5pPr>
      <a:lvl6pPr marL="2627294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6pPr>
      <a:lvl7pPr marL="3077691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7pPr>
      <a:lvl8pPr marL="3528079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8pPr>
      <a:lvl9pPr marL="3978471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9pPr>
    </p:bodyStyle>
    <p:otherStyle>
      <a:defPPr>
        <a:defRPr lang="fr-FR"/>
      </a:defPPr>
      <a:lvl1pPr marL="0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361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773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179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1574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1977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2365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2756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151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2"/>
          <p:cNvSpPr>
            <a:spLocks noGrp="1"/>
          </p:cNvSpPr>
          <p:nvPr>
            <p:ph type="title"/>
          </p:nvPr>
        </p:nvSpPr>
        <p:spPr bwMode="auto">
          <a:xfrm>
            <a:off x="828675" y="1946275"/>
            <a:ext cx="8667750" cy="58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err="1" smtClean="0"/>
              <a:t>Precise</a:t>
            </a:r>
            <a:r>
              <a:rPr lang="fr-FR" smtClean="0"/>
              <a:t> Semantics of UML Composite Structures </a:t>
            </a:r>
          </a:p>
        </p:txBody>
      </p:sp>
      <p:sp>
        <p:nvSpPr>
          <p:cNvPr id="5123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800100" y="2609850"/>
            <a:ext cx="8096250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smtClean="0"/>
              <a:t>Initial </a:t>
            </a:r>
            <a:r>
              <a:rPr lang="fr-FR" sz="2400" err="1" smtClean="0"/>
              <a:t>submitters</a:t>
            </a:r>
            <a:r>
              <a:rPr lang="fr-FR" sz="2400" smtClean="0"/>
              <a:t> meeting (</a:t>
            </a:r>
            <a:r>
              <a:rPr lang="fr-FR" sz="2400" err="1" smtClean="0"/>
              <a:t>telco</a:t>
            </a:r>
            <a:r>
              <a:rPr lang="fr-FR" sz="2400" smtClean="0"/>
              <a:t>), </a:t>
            </a:r>
            <a:r>
              <a:rPr lang="fr-FR" sz="2400" err="1" smtClean="0"/>
              <a:t>October</a:t>
            </a:r>
            <a:r>
              <a:rPr lang="fr-FR" sz="2400" smtClean="0"/>
              <a:t> 03, </a:t>
            </a:r>
            <a:r>
              <a:rPr lang="fr-FR" sz="2400" smtClean="0"/>
              <a:t>2012</a:t>
            </a:r>
          </a:p>
        </p:txBody>
      </p:sp>
      <p:sp>
        <p:nvSpPr>
          <p:cNvPr id="5125" name="Espace réservé du texte 5"/>
          <p:cNvSpPr>
            <a:spLocks noGrp="1"/>
          </p:cNvSpPr>
          <p:nvPr>
            <p:ph type="body" sz="quarter" idx="12"/>
          </p:nvPr>
        </p:nvSpPr>
        <p:spPr bwMode="auto">
          <a:xfrm>
            <a:off x="660401" y="6886575"/>
            <a:ext cx="4753430" cy="39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268538" y="2544761"/>
            <a:ext cx="6427787" cy="3241441"/>
          </a:xfrm>
        </p:spPr>
        <p:txBody>
          <a:bodyPr>
            <a:normAutofit lnSpcReduction="10000"/>
          </a:bodyPr>
          <a:lstStyle/>
          <a:p>
            <a:r>
              <a:rPr lang="fr-FR" smtClean="0"/>
              <a:t>Test </a:t>
            </a:r>
            <a:r>
              <a:rPr lang="fr-FR" smtClean="0"/>
              <a:t>suite</a:t>
            </a:r>
          </a:p>
          <a:p>
            <a:pPr lvl="1"/>
            <a:r>
              <a:rPr lang="fr-FR" sz="1400" smtClean="0"/>
              <a:t>Basic example (</a:t>
            </a:r>
            <a:r>
              <a:rPr lang="fr-FR" sz="1400" err="1" smtClean="0"/>
              <a:t>refactored</a:t>
            </a:r>
            <a:r>
              <a:rPr lang="fr-FR" sz="1400" smtClean="0"/>
              <a:t>)</a:t>
            </a:r>
            <a:endParaRPr lang="fr-FR" sz="1400" smtClean="0"/>
          </a:p>
          <a:p>
            <a:pPr lvl="1"/>
            <a:r>
              <a:rPr lang="fr-FR" sz="1400" smtClean="0"/>
              <a:t>Basic example: </a:t>
            </a:r>
            <a:r>
              <a:rPr lang="fr-FR" sz="1400" err="1" smtClean="0"/>
              <a:t>Refinement</a:t>
            </a:r>
            <a:r>
              <a:rPr lang="fr-FR" sz="1400" smtClean="0"/>
              <a:t> V1</a:t>
            </a:r>
            <a:endParaRPr lang="fr-FR" sz="1400" smtClean="0"/>
          </a:p>
          <a:p>
            <a:pPr lvl="1"/>
            <a:r>
              <a:rPr lang="fr-FR" sz="1400" smtClean="0"/>
              <a:t>Basic example: </a:t>
            </a:r>
            <a:r>
              <a:rPr lang="fr-FR" sz="1400" err="1" smtClean="0"/>
              <a:t>Refinement</a:t>
            </a:r>
            <a:r>
              <a:rPr lang="fr-FR" sz="1400" smtClean="0"/>
              <a:t> V2</a:t>
            </a:r>
            <a:endParaRPr lang="fr-FR" smtClean="0"/>
          </a:p>
          <a:p>
            <a:endParaRPr lang="fr-FR" smtClean="0"/>
          </a:p>
          <a:p>
            <a:r>
              <a:rPr lang="fr-FR" smtClean="0"/>
              <a:t>Issue of « </a:t>
            </a:r>
            <a:r>
              <a:rPr lang="fr-FR" err="1" smtClean="0"/>
              <a:t>determining</a:t>
            </a:r>
            <a:r>
              <a:rPr lang="fr-FR" smtClean="0"/>
              <a:t> the </a:t>
            </a:r>
            <a:r>
              <a:rPr lang="fr-FR" err="1" smtClean="0"/>
              <a:t>defining</a:t>
            </a:r>
            <a:r>
              <a:rPr lang="fr-FR" smtClean="0"/>
              <a:t> </a:t>
            </a:r>
            <a:r>
              <a:rPr lang="fr-FR" err="1" smtClean="0"/>
              <a:t>connector</a:t>
            </a:r>
            <a:r>
              <a:rPr lang="fr-FR" smtClean="0"/>
              <a:t> for a </a:t>
            </a:r>
            <a:r>
              <a:rPr lang="fr-FR" err="1" smtClean="0"/>
              <a:t>CS_Link</a:t>
            </a:r>
            <a:r>
              <a:rPr lang="fr-FR" smtClean="0"/>
              <a:t> »</a:t>
            </a:r>
            <a:endParaRPr lang="fr-FR" smtClean="0"/>
          </a:p>
          <a:p>
            <a:pPr lvl="1"/>
            <a:r>
              <a:rPr lang="fr-FR" sz="1400" err="1" smtClean="0"/>
              <a:t>Ongoing</a:t>
            </a:r>
            <a:r>
              <a:rPr lang="fr-FR" sz="1400" smtClean="0"/>
              <a:t> solution =&gt; </a:t>
            </a:r>
            <a:r>
              <a:rPr lang="fr-FR" sz="1400" err="1" smtClean="0"/>
              <a:t>Get</a:t>
            </a:r>
            <a:r>
              <a:rPr lang="fr-FR" sz="1400" smtClean="0"/>
              <a:t> </a:t>
            </a:r>
            <a:r>
              <a:rPr lang="fr-FR" sz="1400" err="1" smtClean="0"/>
              <a:t>rid</a:t>
            </a:r>
            <a:r>
              <a:rPr lang="fr-FR" sz="1400" smtClean="0"/>
              <a:t> of </a:t>
            </a:r>
            <a:r>
              <a:rPr lang="fr-FR" sz="1400" err="1" smtClean="0"/>
              <a:t>connectors</a:t>
            </a:r>
            <a:r>
              <a:rPr lang="fr-FR" sz="1400" smtClean="0"/>
              <a:t> in the propagation </a:t>
            </a:r>
            <a:r>
              <a:rPr lang="fr-FR" sz="1400" err="1" smtClean="0"/>
              <a:t>process</a:t>
            </a:r>
            <a:endParaRPr lang="fr-FR" sz="1400" smtClean="0"/>
          </a:p>
          <a:p>
            <a:pPr marL="0" indent="0">
              <a:buNone/>
            </a:pPr>
            <a:endParaRPr lang="fr-FR" smtClean="0"/>
          </a:p>
          <a:p>
            <a:r>
              <a:rPr lang="fr-FR" smtClean="0"/>
              <a:t>Actions for the </a:t>
            </a:r>
            <a:r>
              <a:rPr lang="fr-FR" err="1" smtClean="0"/>
              <a:t>next</a:t>
            </a:r>
            <a:r>
              <a:rPr lang="fr-FR" smtClean="0"/>
              <a:t> </a:t>
            </a:r>
            <a:r>
              <a:rPr lang="fr-FR" err="1" smtClean="0"/>
              <a:t>telco</a:t>
            </a:r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Agenda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8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9331" y="-9525"/>
            <a:ext cx="7734069" cy="390525"/>
          </a:xfrm>
        </p:spPr>
        <p:txBody>
          <a:bodyPr/>
          <a:lstStyle/>
          <a:p>
            <a:r>
              <a:rPr lang="fr-FR" smtClean="0"/>
              <a:t>Issue : « </a:t>
            </a:r>
            <a:r>
              <a:rPr lang="fr-FR" err="1" smtClean="0"/>
              <a:t>determining</a:t>
            </a:r>
            <a:r>
              <a:rPr lang="fr-FR" smtClean="0"/>
              <a:t> the </a:t>
            </a:r>
            <a:r>
              <a:rPr lang="fr-FR" err="1" smtClean="0"/>
              <a:t>defining</a:t>
            </a:r>
            <a:r>
              <a:rPr lang="fr-FR" smtClean="0"/>
              <a:t> </a:t>
            </a:r>
            <a:r>
              <a:rPr lang="fr-FR" err="1" smtClean="0"/>
              <a:t>connector</a:t>
            </a:r>
            <a:r>
              <a:rPr lang="fr-FR" smtClean="0"/>
              <a:t> of a </a:t>
            </a:r>
            <a:r>
              <a:rPr lang="fr-FR" err="1" smtClean="0"/>
              <a:t>CS_Link</a:t>
            </a:r>
            <a:r>
              <a:rPr lang="fr-FR" smtClean="0"/>
              <a:t> »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03250"/>
            <a:ext cx="107346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274569" y="5984783"/>
            <a:ext cx="5757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rgbClr val="FF0000"/>
                </a:solidFill>
              </a:rPr>
              <a:t>[0..1]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Arrondir un rectangle à un seul coin 6"/>
          <p:cNvSpPr/>
          <p:nvPr/>
        </p:nvSpPr>
        <p:spPr bwMode="auto">
          <a:xfrm>
            <a:off x="473825" y="1525497"/>
            <a:ext cx="4971012" cy="3196132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This information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needs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to be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computed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when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CreateLinkAction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executed</a:t>
            </a:r>
            <a:endParaRPr kumimoji="0" lang="fr-FR" sz="105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indent="-17145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lang="fr-FR" sz="1050" err="1" smtClean="0">
                <a:solidFill>
                  <a:srgbClr val="FF0000"/>
                </a:solidFill>
              </a:rPr>
              <a:t>Does</a:t>
            </a:r>
            <a:r>
              <a:rPr lang="fr-FR" sz="1050" smtClean="0">
                <a:solidFill>
                  <a:srgbClr val="FF0000"/>
                </a:solidFill>
              </a:rPr>
              <a:t> not </a:t>
            </a:r>
            <a:r>
              <a:rPr lang="fr-FR" sz="1050" err="1" smtClean="0">
                <a:solidFill>
                  <a:srgbClr val="FF0000"/>
                </a:solidFill>
              </a:rPr>
              <a:t>seem</a:t>
            </a:r>
            <a:r>
              <a:rPr lang="fr-FR" sz="1050" smtClean="0">
                <a:solidFill>
                  <a:srgbClr val="FF0000"/>
                </a:solidFill>
              </a:rPr>
              <a:t> to be </a:t>
            </a:r>
            <a:r>
              <a:rPr lang="fr-FR" sz="1050" err="1" smtClean="0">
                <a:solidFill>
                  <a:srgbClr val="FF0000"/>
                </a:solidFill>
              </a:rPr>
              <a:t>always</a:t>
            </a:r>
            <a:r>
              <a:rPr lang="fr-FR" sz="1050" smtClean="0">
                <a:solidFill>
                  <a:srgbClr val="FF0000"/>
                </a:solidFill>
              </a:rPr>
              <a:t> trivial</a:t>
            </a:r>
          </a:p>
          <a:p>
            <a:pPr marL="171450" marR="0" indent="-17145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To be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confirmed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Work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progress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related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to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overloading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CreateLinkActionActivation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171450" marR="0" indent="-17145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endParaRPr lang="fr-FR" sz="1050"/>
          </a:p>
          <a:p>
            <a:pPr marL="171450" marR="0" indent="-17145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</a:rPr>
              <a:t>Is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it</a:t>
            </a:r>
            <a:r>
              <a:rPr kumimoji="0" lang="fr-FR" sz="105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actually</a:t>
            </a:r>
            <a:r>
              <a:rPr kumimoji="0" lang="fr-FR" sz="105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</a:rPr>
              <a:t> possible to </a:t>
            </a:r>
            <a:r>
              <a:rPr kumimoji="0" lang="fr-FR" sz="1050" i="0" u="none" strike="noStrike" cap="none" normalizeH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determine</a:t>
            </a:r>
            <a:r>
              <a:rPr kumimoji="0" lang="fr-FR" sz="105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</a:rPr>
              <a:t> the </a:t>
            </a:r>
            <a:r>
              <a:rPr kumimoji="0" lang="fr-FR" sz="1050" i="0" u="none" strike="noStrike" cap="none" normalizeH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defining</a:t>
            </a:r>
            <a:r>
              <a:rPr kumimoji="0" lang="fr-FR" sz="105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fr-FR" sz="1050" i="0" u="none" strike="noStrike" cap="none" normalizeH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connector</a:t>
            </a:r>
            <a:r>
              <a:rPr kumimoji="0" lang="fr-FR" sz="105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</a:rPr>
              <a:t>?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err="1" smtClean="0">
                <a:solidFill>
                  <a:srgbClr val="FF0000"/>
                </a:solidFill>
              </a:rPr>
              <a:t>fUML</a:t>
            </a:r>
            <a:r>
              <a:rPr lang="fr-FR" sz="1050" smtClean="0">
                <a:solidFill>
                  <a:srgbClr val="FF0000"/>
                </a:solidFill>
              </a:rPr>
              <a:t> </a:t>
            </a:r>
            <a:r>
              <a:rPr lang="fr-FR" sz="1050" err="1" smtClean="0">
                <a:solidFill>
                  <a:srgbClr val="FF0000"/>
                </a:solidFill>
              </a:rPr>
              <a:t>constraint</a:t>
            </a:r>
            <a:r>
              <a:rPr lang="fr-FR" sz="1050" smtClean="0">
                <a:solidFill>
                  <a:srgbClr val="FF0000"/>
                </a:solidFill>
              </a:rPr>
              <a:t> on association ends </a:t>
            </a:r>
            <a:r>
              <a:rPr lang="fr-FR" sz="1050" err="1" smtClean="0">
                <a:solidFill>
                  <a:srgbClr val="FF0000"/>
                </a:solidFill>
              </a:rPr>
              <a:t>may</a:t>
            </a:r>
            <a:r>
              <a:rPr lang="fr-FR" sz="1050" smtClean="0">
                <a:solidFill>
                  <a:srgbClr val="FF0000"/>
                </a:solidFill>
              </a:rPr>
              <a:t> help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smtClean="0">
                <a:solidFill>
                  <a:srgbClr val="FF0000"/>
                </a:solidFill>
              </a:rPr>
              <a:t>+ </a:t>
            </a:r>
            <a:r>
              <a:rPr lang="fr-FR" sz="1050" err="1" smtClean="0">
                <a:solidFill>
                  <a:srgbClr val="FF0000"/>
                </a:solidFill>
              </a:rPr>
              <a:t>additional</a:t>
            </a:r>
            <a:r>
              <a:rPr lang="fr-FR" sz="1050" smtClean="0">
                <a:solidFill>
                  <a:srgbClr val="FF0000"/>
                </a:solidFill>
              </a:rPr>
              <a:t> </a:t>
            </a:r>
            <a:r>
              <a:rPr lang="fr-FR" sz="1050" err="1" smtClean="0">
                <a:solidFill>
                  <a:srgbClr val="FF0000"/>
                </a:solidFill>
              </a:rPr>
              <a:t>constraints</a:t>
            </a:r>
            <a:r>
              <a:rPr lang="fr-FR" sz="1050" smtClean="0">
                <a:solidFill>
                  <a:srgbClr val="FF0000"/>
                </a:solidFill>
              </a:rPr>
              <a:t> about </a:t>
            </a:r>
            <a:r>
              <a:rPr lang="fr-FR" sz="1050" err="1" smtClean="0">
                <a:solidFill>
                  <a:srgbClr val="FF0000"/>
                </a:solidFill>
              </a:rPr>
              <a:t>context</a:t>
            </a:r>
            <a:r>
              <a:rPr lang="fr-FR" sz="1050" smtClean="0">
                <a:solidFill>
                  <a:srgbClr val="FF0000"/>
                </a:solidFill>
              </a:rPr>
              <a:t> (to </a:t>
            </a:r>
            <a:r>
              <a:rPr lang="fr-FR" sz="1050" err="1" smtClean="0">
                <a:solidFill>
                  <a:srgbClr val="FF0000"/>
                </a:solidFill>
              </a:rPr>
              <a:t>infer</a:t>
            </a:r>
            <a:r>
              <a:rPr lang="fr-FR" sz="1050" smtClean="0">
                <a:solidFill>
                  <a:srgbClr val="FF0000"/>
                </a:solidFill>
              </a:rPr>
              <a:t> the </a:t>
            </a:r>
            <a:r>
              <a:rPr lang="fr-FR" sz="1050" err="1" smtClean="0">
                <a:solidFill>
                  <a:srgbClr val="FF0000"/>
                </a:solidFill>
              </a:rPr>
              <a:t>actual</a:t>
            </a:r>
            <a:r>
              <a:rPr lang="fr-FR" sz="1050" smtClean="0">
                <a:solidFill>
                  <a:srgbClr val="FF0000"/>
                </a:solidFill>
              </a:rPr>
              <a:t> </a:t>
            </a:r>
            <a:r>
              <a:rPr lang="fr-FR" sz="1050" err="1" smtClean="0">
                <a:solidFill>
                  <a:srgbClr val="FF0000"/>
                </a:solidFill>
              </a:rPr>
              <a:t>connector</a:t>
            </a:r>
            <a:r>
              <a:rPr lang="fr-FR" sz="1050" smtClean="0">
                <a:solidFill>
                  <a:srgbClr val="FF0000"/>
                </a:solidFill>
              </a:rPr>
              <a:t>)?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err="1" smtClean="0">
                <a:solidFill>
                  <a:srgbClr val="FF0000"/>
                </a:solidFill>
              </a:rPr>
              <a:t>definingConnector</a:t>
            </a:r>
            <a:r>
              <a:rPr lang="fr-FR" sz="1050" smtClean="0">
                <a:solidFill>
                  <a:srgbClr val="FF0000"/>
                </a:solidFill>
              </a:rPr>
              <a:t> and </a:t>
            </a:r>
            <a:r>
              <a:rPr lang="fr-FR" sz="1050" err="1" smtClean="0">
                <a:solidFill>
                  <a:srgbClr val="FF0000"/>
                </a:solidFill>
              </a:rPr>
              <a:t>ownedConnector</a:t>
            </a:r>
            <a:r>
              <a:rPr lang="fr-FR" sz="1050" smtClean="0">
                <a:solidFill>
                  <a:srgbClr val="FF0000"/>
                </a:solidFill>
              </a:rPr>
              <a:t> Instances </a:t>
            </a:r>
            <a:r>
              <a:rPr lang="fr-FR" sz="1050" err="1" smtClean="0">
                <a:solidFill>
                  <a:srgbClr val="FF0000"/>
                </a:solidFill>
              </a:rPr>
              <a:t>could</a:t>
            </a:r>
            <a:r>
              <a:rPr lang="fr-FR" sz="1050" smtClean="0">
                <a:solidFill>
                  <a:srgbClr val="FF0000"/>
                </a:solidFill>
              </a:rPr>
              <a:t> be </a:t>
            </a:r>
            <a:r>
              <a:rPr lang="fr-FR" sz="1050" err="1" smtClean="0">
                <a:solidFill>
                  <a:srgbClr val="FF0000"/>
                </a:solidFill>
              </a:rPr>
              <a:t>derived</a:t>
            </a:r>
            <a:r>
              <a:rPr lang="fr-FR" sz="1050" smtClean="0">
                <a:solidFill>
                  <a:srgbClr val="FF0000"/>
                </a:solidFill>
              </a:rPr>
              <a:t> </a:t>
            </a:r>
            <a:r>
              <a:rPr lang="fr-FR" sz="1050" err="1" smtClean="0">
                <a:solidFill>
                  <a:srgbClr val="FF0000"/>
                </a:solidFill>
              </a:rPr>
              <a:t>properties</a:t>
            </a:r>
            <a:r>
              <a:rPr lang="fr-FR" sz="1050" smtClean="0">
                <a:solidFill>
                  <a:srgbClr val="FF0000"/>
                </a:solidFill>
              </a:rPr>
              <a:t>. In </a:t>
            </a:r>
            <a:r>
              <a:rPr lang="fr-FR" sz="1050" err="1" smtClean="0">
                <a:solidFill>
                  <a:srgbClr val="FF0000"/>
                </a:solidFill>
              </a:rPr>
              <a:t>this</a:t>
            </a:r>
            <a:r>
              <a:rPr lang="fr-FR" sz="1050" smtClean="0">
                <a:solidFill>
                  <a:srgbClr val="FF0000"/>
                </a:solidFill>
              </a:rPr>
              <a:t> case, no </a:t>
            </a:r>
            <a:r>
              <a:rPr lang="fr-FR" sz="1050" err="1" smtClean="0">
                <a:solidFill>
                  <a:srgbClr val="FF0000"/>
                </a:solidFill>
              </a:rPr>
              <a:t>need</a:t>
            </a:r>
            <a:r>
              <a:rPr lang="fr-FR" sz="1050" smtClean="0">
                <a:solidFill>
                  <a:srgbClr val="FF0000"/>
                </a:solidFill>
              </a:rPr>
              <a:t> to </a:t>
            </a:r>
            <a:r>
              <a:rPr lang="fr-FR" sz="1050" err="1" smtClean="0">
                <a:solidFill>
                  <a:srgbClr val="FF0000"/>
                </a:solidFill>
              </a:rPr>
              <a:t>extend</a:t>
            </a:r>
            <a:r>
              <a:rPr lang="fr-FR" sz="1050" smtClean="0">
                <a:solidFill>
                  <a:srgbClr val="FF0000"/>
                </a:solidFill>
              </a:rPr>
              <a:t> </a:t>
            </a:r>
            <a:r>
              <a:rPr lang="fr-FR" sz="1050" err="1" smtClean="0">
                <a:solidFill>
                  <a:srgbClr val="FF0000"/>
                </a:solidFill>
              </a:rPr>
              <a:t>CreateLinkActionActivation</a:t>
            </a:r>
            <a:endParaRPr lang="fr-FR" sz="1050" smtClean="0">
              <a:solidFill>
                <a:srgbClr val="FF0000"/>
              </a:solidFill>
            </a:endParaRPr>
          </a:p>
          <a:p>
            <a:pPr marL="619125" lvl="1" indent="-171450" defTabSz="995363" eaLnBrk="0" hangingPunct="0">
              <a:buFont typeface="Symbol"/>
              <a:buChar char="Þ"/>
            </a:pPr>
            <a:endParaRPr lang="fr-FR" sz="1050">
              <a:solidFill>
                <a:srgbClr val="FF0000"/>
              </a:solidFill>
            </a:endParaRPr>
          </a:p>
          <a:p>
            <a:pPr marL="171450" marR="0" indent="-17145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kumimoji="0" lang="fr-FR" sz="105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</a:rPr>
              <a:t>PB: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u="sng" smtClean="0">
                <a:solidFill>
                  <a:srgbClr val="FF0000"/>
                </a:solidFill>
              </a:rPr>
              <a:t>No </a:t>
            </a:r>
            <a:r>
              <a:rPr lang="fr-FR" sz="1050" u="sng" err="1" smtClean="0">
                <a:solidFill>
                  <a:srgbClr val="FF0000"/>
                </a:solidFill>
              </a:rPr>
              <a:t>way</a:t>
            </a:r>
            <a:r>
              <a:rPr lang="fr-FR" sz="1050" u="sng" smtClean="0">
                <a:solidFill>
                  <a:srgbClr val="FF0000"/>
                </a:solidFill>
              </a:rPr>
              <a:t> in UML action </a:t>
            </a:r>
            <a:r>
              <a:rPr lang="fr-FR" sz="1050" u="sng" err="1" smtClean="0">
                <a:solidFill>
                  <a:srgbClr val="FF0000"/>
                </a:solidFill>
              </a:rPr>
              <a:t>semantics</a:t>
            </a:r>
            <a:r>
              <a:rPr lang="fr-FR" sz="1050" u="sng" smtClean="0">
                <a:solidFill>
                  <a:srgbClr val="FF0000"/>
                </a:solidFill>
              </a:rPr>
              <a:t> to </a:t>
            </a:r>
            <a:r>
              <a:rPr lang="fr-FR" sz="1050" u="sng" err="1" smtClean="0">
                <a:solidFill>
                  <a:srgbClr val="FF0000"/>
                </a:solidFill>
              </a:rPr>
              <a:t>create</a:t>
            </a:r>
            <a:r>
              <a:rPr lang="fr-FR" sz="1050" u="sng" smtClean="0">
                <a:solidFill>
                  <a:srgbClr val="FF0000"/>
                </a:solidFill>
              </a:rPr>
              <a:t> an </a:t>
            </a:r>
            <a:r>
              <a:rPr lang="fr-FR" sz="1050" u="sng" err="1" smtClean="0">
                <a:solidFill>
                  <a:srgbClr val="FF0000"/>
                </a:solidFill>
              </a:rPr>
              <a:t>untyped</a:t>
            </a:r>
            <a:r>
              <a:rPr lang="fr-FR" sz="1050" u="sng" smtClean="0">
                <a:solidFill>
                  <a:srgbClr val="FF0000"/>
                </a:solidFill>
              </a:rPr>
              <a:t> </a:t>
            </a:r>
            <a:r>
              <a:rPr lang="fr-FR" sz="1050" u="sng" err="1" smtClean="0">
                <a:solidFill>
                  <a:srgbClr val="FF0000"/>
                </a:solidFill>
              </a:rPr>
              <a:t>link</a:t>
            </a:r>
            <a:r>
              <a:rPr lang="fr-FR" sz="1050">
                <a:solidFill>
                  <a:srgbClr val="FF0000"/>
                </a:solidFill>
              </a:rPr>
              <a:t>.</a:t>
            </a:r>
            <a:endParaRPr kumimoji="0" lang="fr-FR" sz="1050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smtClean="0">
                <a:solidFill>
                  <a:srgbClr val="FF0000"/>
                </a:solidFill>
              </a:rPr>
              <a:t>How to </a:t>
            </a:r>
            <a:r>
              <a:rPr lang="fr-FR" sz="1050" err="1" smtClean="0">
                <a:solidFill>
                  <a:srgbClr val="FF0000"/>
                </a:solidFill>
              </a:rPr>
              <a:t>connect</a:t>
            </a:r>
            <a:r>
              <a:rPr lang="fr-FR" sz="1050" smtClean="0">
                <a:solidFill>
                  <a:srgbClr val="FF0000"/>
                </a:solidFill>
              </a:rPr>
              <a:t> </a:t>
            </a:r>
            <a:r>
              <a:rPr lang="fr-FR" sz="1050" err="1" smtClean="0">
                <a:solidFill>
                  <a:srgbClr val="FF0000"/>
                </a:solidFill>
              </a:rPr>
              <a:t>things</a:t>
            </a:r>
            <a:r>
              <a:rPr lang="fr-FR" sz="1050" smtClean="0">
                <a:solidFill>
                  <a:srgbClr val="FF0000"/>
                </a:solidFill>
              </a:rPr>
              <a:t>?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err="1" smtClean="0">
                <a:solidFill>
                  <a:srgbClr val="FF0000"/>
                </a:solidFill>
              </a:rPr>
              <a:t>Add</a:t>
            </a:r>
            <a:r>
              <a:rPr lang="fr-FR" sz="1050" smtClean="0">
                <a:solidFill>
                  <a:srgbClr val="FF0000"/>
                </a:solidFill>
              </a:rPr>
              <a:t> </a:t>
            </a:r>
            <a:r>
              <a:rPr lang="fr-FR" sz="1050" err="1" smtClean="0">
                <a:solidFill>
                  <a:srgbClr val="FF0000"/>
                </a:solidFill>
              </a:rPr>
              <a:t>specific</a:t>
            </a:r>
            <a:r>
              <a:rPr lang="fr-FR" sz="1050" smtClean="0">
                <a:solidFill>
                  <a:srgbClr val="FF0000"/>
                </a:solidFill>
              </a:rPr>
              <a:t> opaque </a:t>
            </a:r>
            <a:r>
              <a:rPr lang="fr-FR" sz="1050" err="1" smtClean="0">
                <a:solidFill>
                  <a:srgbClr val="FF0000"/>
                </a:solidFill>
              </a:rPr>
              <a:t>behaviors</a:t>
            </a:r>
            <a:r>
              <a:rPr lang="fr-FR" sz="1050" smtClean="0">
                <a:solidFill>
                  <a:srgbClr val="FF0000"/>
                </a:solidFill>
              </a:rPr>
              <a:t> in </a:t>
            </a:r>
            <a:r>
              <a:rPr lang="fr-FR" sz="1050" err="1" smtClean="0">
                <a:solidFill>
                  <a:srgbClr val="FF0000"/>
                </a:solidFill>
              </a:rPr>
              <a:t>libraries</a:t>
            </a:r>
            <a:r>
              <a:rPr lang="fr-FR" sz="1050" smtClean="0">
                <a:solidFill>
                  <a:srgbClr val="FF0000"/>
                </a:solidFill>
              </a:rPr>
              <a:t> for </a:t>
            </a:r>
            <a:r>
              <a:rPr lang="fr-FR" sz="1050" err="1" smtClean="0">
                <a:solidFill>
                  <a:srgbClr val="FF0000"/>
                </a:solidFill>
              </a:rPr>
              <a:t>that</a:t>
            </a:r>
            <a:r>
              <a:rPr lang="fr-FR" sz="1050" smtClean="0">
                <a:solidFill>
                  <a:srgbClr val="FF0000"/>
                </a:solidFill>
              </a:rPr>
              <a:t>?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endParaRPr kumimoji="0" lang="fr-FR" sz="1050" i="0" u="none" strike="noStrike" cap="none" normalizeH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85411" y="4480560"/>
            <a:ext cx="1055716" cy="24106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74873" y="6156636"/>
            <a:ext cx="1141614" cy="24106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Connecteur en angle 10"/>
          <p:cNvCxnSpPr>
            <a:stCxn id="7" idx="3"/>
            <a:endCxn id="8" idx="1"/>
          </p:cNvCxnSpPr>
          <p:nvPr/>
        </p:nvCxnSpPr>
        <p:spPr bwMode="auto">
          <a:xfrm>
            <a:off x="5444837" y="3123563"/>
            <a:ext cx="440574" cy="14775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Connecteur en angle 12"/>
          <p:cNvCxnSpPr>
            <a:stCxn id="7" idx="2"/>
            <a:endCxn id="10" idx="1"/>
          </p:cNvCxnSpPr>
          <p:nvPr/>
        </p:nvCxnSpPr>
        <p:spPr bwMode="auto">
          <a:xfrm rot="16200000" flipH="1">
            <a:off x="4089331" y="3591629"/>
            <a:ext cx="1555542" cy="3815542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(Slide from </a:t>
            </a:r>
            <a:r>
              <a:rPr lang="fr-FR" err="1" smtClean="0"/>
              <a:t>telco</a:t>
            </a:r>
            <a:r>
              <a:rPr lang="fr-FR" smtClean="0"/>
              <a:t> of September 25)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5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On </a:t>
            </a:r>
            <a:r>
              <a:rPr lang="fr-FR" err="1" smtClean="0"/>
              <a:t>going</a:t>
            </a:r>
            <a:r>
              <a:rPr lang="fr-FR" smtClean="0"/>
              <a:t> solution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03250"/>
            <a:ext cx="107346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274569" y="5984783"/>
            <a:ext cx="5757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rgbClr val="FF0000"/>
                </a:solidFill>
              </a:rPr>
              <a:t>[0..1]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=&gt; </a:t>
            </a:r>
            <a:r>
              <a:rPr lang="fr-FR" err="1" smtClean="0"/>
              <a:t>Get</a:t>
            </a:r>
            <a:r>
              <a:rPr lang="fr-FR" smtClean="0"/>
              <a:t> </a:t>
            </a:r>
            <a:r>
              <a:rPr lang="fr-FR" err="1" smtClean="0"/>
              <a:t>rid</a:t>
            </a:r>
            <a:r>
              <a:rPr lang="fr-FR" smtClean="0"/>
              <a:t> of </a:t>
            </a:r>
            <a:r>
              <a:rPr lang="fr-FR" err="1" smtClean="0"/>
              <a:t>Connector</a:t>
            </a:r>
            <a:r>
              <a:rPr lang="fr-FR" smtClean="0"/>
              <a:t>! (</a:t>
            </a:r>
            <a:r>
              <a:rPr lang="fr-FR" err="1" smtClean="0"/>
              <a:t>strongly</a:t>
            </a:r>
            <a:r>
              <a:rPr lang="fr-FR" smtClean="0"/>
              <a:t> </a:t>
            </a:r>
            <a:r>
              <a:rPr lang="fr-FR" err="1" smtClean="0"/>
              <a:t>inspired</a:t>
            </a:r>
            <a:r>
              <a:rPr lang="fr-FR" smtClean="0"/>
              <a:t> by discussion on the list)</a:t>
            </a:r>
            <a:endParaRPr lang="fr-FR"/>
          </a:p>
        </p:txBody>
      </p:sp>
      <p:sp>
        <p:nvSpPr>
          <p:cNvPr id="4" name="Multiplier 3"/>
          <p:cNvSpPr/>
          <p:nvPr/>
        </p:nvSpPr>
        <p:spPr bwMode="auto">
          <a:xfrm>
            <a:off x="6660681" y="4263991"/>
            <a:ext cx="519764" cy="1241659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Multiplier 13"/>
          <p:cNvSpPr/>
          <p:nvPr/>
        </p:nvSpPr>
        <p:spPr bwMode="auto">
          <a:xfrm>
            <a:off x="7737106" y="5621154"/>
            <a:ext cx="405867" cy="976647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6097202" y="2586305"/>
            <a:ext cx="34895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>
            <a:off x="6097202" y="2873459"/>
            <a:ext cx="39323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necteur droit 19"/>
          <p:cNvCxnSpPr/>
          <p:nvPr/>
        </p:nvCxnSpPr>
        <p:spPr bwMode="auto">
          <a:xfrm>
            <a:off x="6112241" y="4315643"/>
            <a:ext cx="19414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6097201" y="3676850"/>
            <a:ext cx="2825417" cy="587141"/>
          </a:xfrm>
          <a:prstGeom prst="rect">
            <a:avLst/>
          </a:prstGeom>
          <a:solidFill>
            <a:srgbClr val="FF0000">
              <a:alpha val="18039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12241" y="1819176"/>
            <a:ext cx="4388921" cy="691414"/>
          </a:xfrm>
          <a:prstGeom prst="rect">
            <a:avLst/>
          </a:prstGeom>
          <a:solidFill>
            <a:srgbClr val="FF0000">
              <a:alpha val="18039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113845" y="2656572"/>
            <a:ext cx="4388921" cy="131545"/>
          </a:xfrm>
          <a:prstGeom prst="rect">
            <a:avLst/>
          </a:prstGeom>
          <a:solidFill>
            <a:srgbClr val="FF0000">
              <a:alpha val="18039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47023" y="1482289"/>
            <a:ext cx="4312118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err="1" smtClean="0"/>
              <a:t>Principles</a:t>
            </a:r>
            <a:r>
              <a:rPr lang="fr-FR" sz="900" smtClean="0"/>
              <a:t> </a:t>
            </a:r>
            <a:r>
              <a:rPr lang="fr-FR" sz="900" err="1" smtClean="0"/>
              <a:t>behind</a:t>
            </a:r>
            <a:r>
              <a:rPr lang="fr-FR" sz="900" smtClean="0"/>
              <a:t> </a:t>
            </a:r>
            <a:r>
              <a:rPr lang="fr-FR" sz="900" err="1" smtClean="0"/>
              <a:t>these</a:t>
            </a:r>
            <a:r>
              <a:rPr lang="fr-FR" sz="900" smtClean="0"/>
              <a:t> changes:</a:t>
            </a:r>
          </a:p>
          <a:p>
            <a:pPr marL="285750" indent="-285750">
              <a:buFontTx/>
              <a:buChar char="-"/>
            </a:pPr>
            <a:r>
              <a:rPr lang="fr-FR" sz="900" b="0" err="1" smtClean="0"/>
              <a:t>Does</a:t>
            </a:r>
            <a:r>
              <a:rPr lang="fr-FR" sz="900" b="0" smtClean="0"/>
              <a:t> not </a:t>
            </a:r>
            <a:r>
              <a:rPr lang="fr-FR" sz="900" b="0" err="1" smtClean="0"/>
              <a:t>rely</a:t>
            </a:r>
            <a:r>
              <a:rPr lang="fr-FR" sz="900" b="0" smtClean="0"/>
              <a:t> on </a:t>
            </a:r>
            <a:r>
              <a:rPr lang="fr-FR" sz="900" b="0" err="1" smtClean="0"/>
              <a:t>Connector</a:t>
            </a:r>
            <a:r>
              <a:rPr lang="fr-FR" sz="900" b="0" smtClean="0"/>
              <a:t> </a:t>
            </a:r>
            <a:r>
              <a:rPr lang="fr-FR" sz="900" b="0" err="1" smtClean="0"/>
              <a:t>anymore</a:t>
            </a:r>
            <a:r>
              <a:rPr lang="fr-FR" sz="900" b="0" smtClean="0"/>
              <a:t>!</a:t>
            </a:r>
          </a:p>
          <a:p>
            <a:pPr marL="285750" indent="-285750">
              <a:buFontTx/>
              <a:buChar char="-"/>
            </a:pPr>
            <a:r>
              <a:rPr lang="fr-FR" sz="900" b="0" smtClean="0"/>
              <a:t>Use the </a:t>
            </a:r>
            <a:r>
              <a:rPr lang="fr-FR" sz="900" b="0" err="1" smtClean="0"/>
              <a:t>fact</a:t>
            </a:r>
            <a:r>
              <a:rPr lang="fr-FR" sz="900" b="0" smtClean="0"/>
              <a:t> </a:t>
            </a:r>
            <a:r>
              <a:rPr lang="fr-FR" sz="900" b="0" err="1" smtClean="0"/>
              <a:t>that</a:t>
            </a:r>
            <a:r>
              <a:rPr lang="fr-FR" sz="900" b="0" smtClean="0"/>
              <a:t>, for </a:t>
            </a:r>
            <a:r>
              <a:rPr lang="fr-FR" sz="900" b="0" err="1" smtClean="0"/>
              <a:t>given</a:t>
            </a:r>
            <a:r>
              <a:rPr lang="fr-FR" sz="900" b="0" smtClean="0"/>
              <a:t> </a:t>
            </a:r>
            <a:r>
              <a:rPr lang="fr-FR" sz="900" b="0" err="1" smtClean="0"/>
              <a:t>CS_Object</a:t>
            </a:r>
            <a:r>
              <a:rPr lang="fr-FR" sz="900" b="0" smtClean="0"/>
              <a:t>,  </a:t>
            </a:r>
            <a:r>
              <a:rPr lang="fr-FR" sz="900" b="0" err="1" smtClean="0"/>
              <a:t>CS_Link</a:t>
            </a:r>
            <a:r>
              <a:rPr lang="fr-FR" sz="900" b="0" smtClean="0"/>
              <a:t> and </a:t>
            </a:r>
            <a:r>
              <a:rPr lang="fr-FR" sz="900" b="0" err="1" smtClean="0"/>
              <a:t>CS_InteractionPoint</a:t>
            </a:r>
            <a:r>
              <a:rPr lang="fr-FR" sz="900" b="0" smtClean="0"/>
              <a:t> (</a:t>
            </a:r>
            <a:r>
              <a:rPr lang="fr-FR" sz="900" b="0" err="1" smtClean="0"/>
              <a:t>where</a:t>
            </a:r>
            <a:r>
              <a:rPr lang="fr-FR" sz="900" b="0" smtClean="0"/>
              <a:t> </a:t>
            </a:r>
            <a:r>
              <a:rPr lang="fr-FR" sz="900" b="0" err="1" smtClean="0"/>
              <a:t>this</a:t>
            </a:r>
            <a:r>
              <a:rPr lang="fr-FR" sz="900" b="0" smtClean="0"/>
              <a:t> interaction point  </a:t>
            </a:r>
            <a:r>
              <a:rPr lang="fr-FR" sz="900" b="0" err="1" smtClean="0"/>
              <a:t>is</a:t>
            </a:r>
            <a:r>
              <a:rPr lang="fr-FR" sz="900" b="0" smtClean="0"/>
              <a:t> a value for a </a:t>
            </a:r>
            <a:r>
              <a:rPr lang="fr-FR" sz="900" b="0" err="1" smtClean="0"/>
              <a:t>FeatureValue</a:t>
            </a:r>
            <a:r>
              <a:rPr lang="fr-FR" sz="900" b="0" smtClean="0"/>
              <a:t> of </a:t>
            </a:r>
            <a:r>
              <a:rPr lang="fr-FR" sz="900" b="0" err="1" smtClean="0"/>
              <a:t>CS_Link</a:t>
            </a:r>
            <a:r>
              <a:rPr lang="fr-FR" sz="900" b="0" smtClean="0"/>
              <a:t>), </a:t>
            </a:r>
            <a:r>
              <a:rPr lang="fr-FR" sz="900" b="0" err="1" smtClean="0"/>
              <a:t>this</a:t>
            </a:r>
            <a:r>
              <a:rPr lang="fr-FR" sz="900" b="0" smtClean="0"/>
              <a:t> </a:t>
            </a:r>
            <a:r>
              <a:rPr lang="fr-FR" sz="900" b="0" err="1" smtClean="0"/>
              <a:t>link</a:t>
            </a:r>
            <a:r>
              <a:rPr lang="fr-FR" sz="900" b="0" smtClean="0"/>
              <a:t> </a:t>
            </a:r>
            <a:r>
              <a:rPr lang="fr-FR" sz="900" b="0" err="1" smtClean="0"/>
              <a:t>can</a:t>
            </a:r>
            <a:r>
              <a:rPr lang="fr-FR" sz="900" b="0" smtClean="0"/>
              <a:t> </a:t>
            </a:r>
            <a:r>
              <a:rPr lang="fr-FR" sz="900" b="0" err="1" smtClean="0"/>
              <a:t>target</a:t>
            </a:r>
            <a:r>
              <a:rPr lang="fr-FR" sz="900" b="0" smtClean="0"/>
              <a:t>:</a:t>
            </a:r>
          </a:p>
          <a:p>
            <a:pPr marL="733425" lvl="1" indent="-285750">
              <a:buFontTx/>
              <a:buChar char="-"/>
            </a:pPr>
            <a:r>
              <a:rPr lang="fr-FR" sz="900" b="0" smtClean="0"/>
              <a:t>The </a:t>
            </a:r>
            <a:r>
              <a:rPr lang="fr-FR" sz="900" b="0" err="1" smtClean="0"/>
              <a:t>Internals</a:t>
            </a:r>
            <a:r>
              <a:rPr lang="fr-FR" sz="900" b="0" smtClean="0"/>
              <a:t> of </a:t>
            </a:r>
            <a:r>
              <a:rPr lang="fr-FR" sz="900" b="0" err="1" smtClean="0"/>
              <a:t>CS_Object</a:t>
            </a:r>
            <a:r>
              <a:rPr lang="fr-FR" sz="900" b="0" smtClean="0"/>
              <a:t> (i.e. all </a:t>
            </a:r>
            <a:r>
              <a:rPr lang="fr-FR" sz="900" b="0" err="1" smtClean="0"/>
              <a:t>other</a:t>
            </a:r>
            <a:r>
              <a:rPr lang="fr-FR" sz="900" b="0" smtClean="0"/>
              <a:t> </a:t>
            </a:r>
            <a:r>
              <a:rPr lang="fr-FR" sz="900" b="0" err="1" smtClean="0"/>
              <a:t>feature</a:t>
            </a:r>
            <a:r>
              <a:rPr lang="fr-FR" sz="900" b="0" smtClean="0"/>
              <a:t> values of the </a:t>
            </a:r>
            <a:r>
              <a:rPr lang="fr-FR" sz="900" b="0" err="1" smtClean="0"/>
              <a:t>link</a:t>
            </a:r>
            <a:r>
              <a:rPr lang="fr-FR" sz="900" b="0" smtClean="0"/>
              <a:t> are values for </a:t>
            </a:r>
            <a:r>
              <a:rPr lang="fr-FR" sz="900" b="0" err="1" smtClean="0"/>
              <a:t>feature</a:t>
            </a:r>
            <a:r>
              <a:rPr lang="fr-FR" sz="900" b="0" smtClean="0"/>
              <a:t> values of the </a:t>
            </a:r>
            <a:r>
              <a:rPr lang="fr-FR" sz="900" b="0" err="1" smtClean="0"/>
              <a:t>CS_Object</a:t>
            </a:r>
            <a:r>
              <a:rPr lang="fr-FR" sz="900" b="0" smtClean="0"/>
              <a:t>, or interaction points on values for </a:t>
            </a:r>
            <a:r>
              <a:rPr lang="fr-FR" sz="900" b="0" err="1" smtClean="0"/>
              <a:t>feature</a:t>
            </a:r>
            <a:r>
              <a:rPr lang="fr-FR" sz="900" b="0" smtClean="0"/>
              <a:t> values of </a:t>
            </a:r>
            <a:r>
              <a:rPr lang="fr-FR" sz="900" b="0" err="1" smtClean="0"/>
              <a:t>this</a:t>
            </a:r>
            <a:r>
              <a:rPr lang="fr-FR" sz="900" b="0" smtClean="0"/>
              <a:t> </a:t>
            </a:r>
            <a:r>
              <a:rPr lang="fr-FR" sz="900" b="0" err="1" smtClean="0"/>
              <a:t>CS_Object</a:t>
            </a:r>
            <a:r>
              <a:rPr lang="fr-FR" sz="900" b="0" smtClean="0"/>
              <a:t>)</a:t>
            </a:r>
          </a:p>
          <a:p>
            <a:pPr marL="733425" lvl="1" indent="-285750">
              <a:buFontTx/>
              <a:buChar char="-"/>
            </a:pPr>
            <a:r>
              <a:rPr lang="fr-FR" sz="900" b="0"/>
              <a:t>The </a:t>
            </a:r>
            <a:r>
              <a:rPr lang="fr-FR" sz="900" b="0" err="1" smtClean="0"/>
              <a:t>environment</a:t>
            </a:r>
            <a:r>
              <a:rPr lang="fr-FR" sz="900" b="0" smtClean="0"/>
              <a:t> </a:t>
            </a:r>
            <a:r>
              <a:rPr lang="fr-FR" sz="900" b="0"/>
              <a:t>of </a:t>
            </a:r>
            <a:r>
              <a:rPr lang="fr-FR" sz="900" b="0" err="1"/>
              <a:t>CS_Object</a:t>
            </a:r>
            <a:r>
              <a:rPr lang="fr-FR" sz="900" b="0"/>
              <a:t> (i.e. all </a:t>
            </a:r>
            <a:r>
              <a:rPr lang="fr-FR" sz="900" b="0" err="1"/>
              <a:t>other</a:t>
            </a:r>
            <a:r>
              <a:rPr lang="fr-FR" sz="900" b="0"/>
              <a:t> </a:t>
            </a:r>
            <a:r>
              <a:rPr lang="fr-FR" sz="900" b="0" err="1"/>
              <a:t>feature</a:t>
            </a:r>
            <a:r>
              <a:rPr lang="fr-FR" sz="900" b="0"/>
              <a:t> values of the </a:t>
            </a:r>
            <a:r>
              <a:rPr lang="fr-FR" sz="900" b="0" err="1"/>
              <a:t>link</a:t>
            </a:r>
            <a:r>
              <a:rPr lang="fr-FR" sz="900" b="0"/>
              <a:t> are </a:t>
            </a:r>
            <a:r>
              <a:rPr lang="fr-FR" sz="900" smtClean="0"/>
              <a:t>NOT</a:t>
            </a:r>
            <a:r>
              <a:rPr lang="fr-FR" sz="900" b="0" smtClean="0"/>
              <a:t> values </a:t>
            </a:r>
            <a:r>
              <a:rPr lang="fr-FR" sz="900" b="0"/>
              <a:t>for </a:t>
            </a:r>
            <a:r>
              <a:rPr lang="fr-FR" sz="900" b="0" err="1"/>
              <a:t>feature</a:t>
            </a:r>
            <a:r>
              <a:rPr lang="fr-FR" sz="900" b="0"/>
              <a:t> values of the </a:t>
            </a:r>
            <a:r>
              <a:rPr lang="fr-FR" sz="900" b="0" err="1"/>
              <a:t>CS_Object</a:t>
            </a:r>
            <a:r>
              <a:rPr lang="fr-FR" sz="900" b="0"/>
              <a:t>, or interaction points on values </a:t>
            </a:r>
            <a:r>
              <a:rPr lang="fr-FR" sz="900" b="0" err="1" smtClean="0"/>
              <a:t>which</a:t>
            </a:r>
            <a:r>
              <a:rPr lang="fr-FR" sz="900" b="0" smtClean="0"/>
              <a:t> are </a:t>
            </a:r>
            <a:r>
              <a:rPr lang="fr-FR" sz="900" smtClean="0"/>
              <a:t>NOT</a:t>
            </a:r>
            <a:r>
              <a:rPr lang="fr-FR" sz="900" b="0" smtClean="0"/>
              <a:t> values for </a:t>
            </a:r>
            <a:r>
              <a:rPr lang="fr-FR" sz="900" b="0" err="1"/>
              <a:t>feature</a:t>
            </a:r>
            <a:r>
              <a:rPr lang="fr-FR" sz="900" b="0"/>
              <a:t> values of </a:t>
            </a:r>
            <a:r>
              <a:rPr lang="fr-FR" sz="900" b="0" err="1"/>
              <a:t>this</a:t>
            </a:r>
            <a:r>
              <a:rPr lang="fr-FR" sz="900" b="0"/>
              <a:t> </a:t>
            </a:r>
            <a:r>
              <a:rPr lang="fr-FR" sz="900" b="0" err="1"/>
              <a:t>CS_Object</a:t>
            </a:r>
            <a:r>
              <a:rPr lang="fr-FR" sz="900" b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FR" sz="900" b="0" smtClean="0"/>
              <a:t>From </a:t>
            </a:r>
            <a:r>
              <a:rPr lang="fr-FR" sz="900" b="0" err="1" smtClean="0"/>
              <a:t>selected</a:t>
            </a:r>
            <a:r>
              <a:rPr lang="fr-FR" sz="900" b="0" smtClean="0"/>
              <a:t> links, </a:t>
            </a:r>
            <a:r>
              <a:rPr lang="fr-FR" sz="900" b="0" err="1" smtClean="0"/>
              <a:t>propagate</a:t>
            </a:r>
            <a:r>
              <a:rPr lang="fr-FR" sz="900" b="0" smtClean="0"/>
              <a:t> </a:t>
            </a:r>
            <a:r>
              <a:rPr lang="fr-FR" sz="900" b="0" err="1" smtClean="0"/>
              <a:t>requests</a:t>
            </a:r>
            <a:r>
              <a:rPr lang="fr-FR" sz="900" b="0" smtClean="0"/>
              <a:t> </a:t>
            </a:r>
            <a:r>
              <a:rPr lang="fr-FR" sz="900" b="0" err="1" smtClean="0"/>
              <a:t>according</a:t>
            </a:r>
            <a:r>
              <a:rPr lang="fr-FR" sz="900" b="0" smtClean="0"/>
              <a:t> to </a:t>
            </a:r>
            <a:r>
              <a:rPr lang="fr-FR" sz="900" b="0" err="1" smtClean="0"/>
              <a:t>Operation</a:t>
            </a:r>
            <a:r>
              <a:rPr lang="fr-FR" sz="900" b="0" smtClean="0"/>
              <a:t>/</a:t>
            </a:r>
            <a:r>
              <a:rPr lang="fr-FR" sz="900" b="0" err="1" smtClean="0"/>
              <a:t>Reception</a:t>
            </a:r>
            <a:r>
              <a:rPr lang="fr-FR" sz="900" b="0" smtClean="0"/>
              <a:t>  </a:t>
            </a:r>
            <a:r>
              <a:rPr lang="fr-FR" sz="900" b="0" err="1" smtClean="0"/>
              <a:t>provided</a:t>
            </a:r>
            <a:r>
              <a:rPr lang="fr-FR" sz="900" b="0" smtClean="0"/>
              <a:t>/</a:t>
            </a:r>
            <a:r>
              <a:rPr lang="fr-FR" sz="900" b="0" err="1" smtClean="0"/>
              <a:t>required</a:t>
            </a:r>
            <a:r>
              <a:rPr lang="fr-FR" sz="900" b="0" smtClean="0"/>
              <a:t> by </a:t>
            </a:r>
            <a:r>
              <a:rPr lang="fr-FR" sz="900" b="0" err="1" smtClean="0"/>
              <a:t>selected</a:t>
            </a:r>
            <a:r>
              <a:rPr lang="fr-FR" sz="900" b="0" smtClean="0"/>
              <a:t> </a:t>
            </a:r>
            <a:r>
              <a:rPr lang="fr-FR" sz="900" b="0" err="1" smtClean="0"/>
              <a:t>target</a:t>
            </a:r>
            <a:r>
              <a:rPr lang="fr-FR" sz="900" b="0" smtClean="0"/>
              <a:t> </a:t>
            </a:r>
            <a:r>
              <a:rPr lang="fr-FR" sz="900" b="0" err="1" smtClean="0"/>
              <a:t>objects</a:t>
            </a:r>
            <a:r>
              <a:rPr lang="fr-FR" sz="900" b="0" smtClean="0"/>
              <a:t>.</a:t>
            </a:r>
          </a:p>
          <a:p>
            <a:pPr marL="285750" indent="-285750">
              <a:buFontTx/>
              <a:buChar char="-"/>
            </a:pPr>
            <a:r>
              <a:rPr lang="fr-FR" sz="900" smtClean="0"/>
              <a:t>=&gt; </a:t>
            </a:r>
            <a:r>
              <a:rPr lang="fr-FR" sz="900" err="1" smtClean="0"/>
              <a:t>Seems</a:t>
            </a:r>
            <a:r>
              <a:rPr lang="fr-FR" sz="900" smtClean="0"/>
              <a:t> to </a:t>
            </a:r>
            <a:r>
              <a:rPr lang="fr-FR" sz="900" err="1" smtClean="0"/>
              <a:t>work</a:t>
            </a:r>
            <a:r>
              <a:rPr lang="fr-FR" sz="900" smtClean="0"/>
              <a:t>: Cf. </a:t>
            </a:r>
            <a:r>
              <a:rPr lang="fr-FR" sz="900" err="1" smtClean="0"/>
              <a:t>demo</a:t>
            </a:r>
            <a:endParaRPr lang="fr-FR" sz="900" smtClean="0"/>
          </a:p>
          <a:p>
            <a:endParaRPr lang="fr-FR" sz="900" b="0"/>
          </a:p>
        </p:txBody>
      </p:sp>
      <p:sp>
        <p:nvSpPr>
          <p:cNvPr id="28" name="ZoneTexte 27"/>
          <p:cNvSpPr txBox="1"/>
          <p:nvPr/>
        </p:nvSpPr>
        <p:spPr>
          <a:xfrm>
            <a:off x="8268200" y="3339964"/>
            <a:ext cx="2044406" cy="29238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mtClean="0"/>
              <a:t>+ </a:t>
            </a:r>
            <a:r>
              <a:rPr lang="fr-FR" err="1" smtClean="0"/>
              <a:t>Additional</a:t>
            </a:r>
            <a:r>
              <a:rPr lang="fr-FR" smtClean="0"/>
              <a:t> </a:t>
            </a:r>
            <a:r>
              <a:rPr lang="fr-FR" err="1" smtClean="0"/>
              <a:t>operations</a:t>
            </a:r>
            <a:endParaRPr lang="fr-FR"/>
          </a:p>
        </p:txBody>
      </p:sp>
      <p:sp>
        <p:nvSpPr>
          <p:cNvPr id="29" name="Ellipse 28"/>
          <p:cNvSpPr/>
          <p:nvPr/>
        </p:nvSpPr>
        <p:spPr bwMode="auto">
          <a:xfrm>
            <a:off x="9375006" y="3003082"/>
            <a:ext cx="211756" cy="192505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9085016" y="5455920"/>
            <a:ext cx="211756" cy="192505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264" name="Connecteur droit 11263"/>
          <p:cNvCxnSpPr>
            <a:stCxn id="28" idx="0"/>
            <a:endCxn id="29" idx="3"/>
          </p:cNvCxnSpPr>
          <p:nvPr/>
        </p:nvCxnSpPr>
        <p:spPr bwMode="auto">
          <a:xfrm flipV="1">
            <a:off x="9290403" y="3167395"/>
            <a:ext cx="115614" cy="1725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267" name="Connecteur droit 11266"/>
          <p:cNvCxnSpPr>
            <a:stCxn id="28" idx="2"/>
            <a:endCxn id="31" idx="0"/>
          </p:cNvCxnSpPr>
          <p:nvPr/>
        </p:nvCxnSpPr>
        <p:spPr bwMode="auto">
          <a:xfrm flipH="1">
            <a:off x="9190894" y="3632352"/>
            <a:ext cx="99509" cy="18235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6254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268538" y="2544761"/>
            <a:ext cx="6427787" cy="3241441"/>
          </a:xfrm>
        </p:spPr>
        <p:txBody>
          <a:bodyPr>
            <a:normAutofit lnSpcReduction="10000"/>
          </a:bodyPr>
          <a:lstStyle/>
          <a:p>
            <a:r>
              <a:rPr lang="fr-FR" smtClean="0"/>
              <a:t>Test </a:t>
            </a:r>
            <a:r>
              <a:rPr lang="fr-FR" smtClean="0"/>
              <a:t>suite</a:t>
            </a:r>
          </a:p>
          <a:p>
            <a:pPr lvl="1"/>
            <a:r>
              <a:rPr lang="fr-FR" sz="1400" smtClean="0"/>
              <a:t>Basic example (</a:t>
            </a:r>
            <a:r>
              <a:rPr lang="fr-FR" sz="1400" err="1" smtClean="0"/>
              <a:t>refactored</a:t>
            </a:r>
            <a:r>
              <a:rPr lang="fr-FR" sz="1400" smtClean="0"/>
              <a:t>)</a:t>
            </a:r>
            <a:endParaRPr lang="fr-FR" sz="1400" smtClean="0"/>
          </a:p>
          <a:p>
            <a:pPr lvl="1"/>
            <a:r>
              <a:rPr lang="fr-FR" sz="1400" smtClean="0"/>
              <a:t>Basic example: </a:t>
            </a:r>
            <a:r>
              <a:rPr lang="fr-FR" sz="1400" err="1" smtClean="0"/>
              <a:t>Refinement</a:t>
            </a:r>
            <a:r>
              <a:rPr lang="fr-FR" sz="1400" smtClean="0"/>
              <a:t> V1</a:t>
            </a:r>
            <a:endParaRPr lang="fr-FR" sz="1400" smtClean="0"/>
          </a:p>
          <a:p>
            <a:pPr lvl="1"/>
            <a:r>
              <a:rPr lang="fr-FR" sz="1400" smtClean="0"/>
              <a:t>Basic example: </a:t>
            </a:r>
            <a:r>
              <a:rPr lang="fr-FR" sz="1400" err="1" smtClean="0"/>
              <a:t>Refinement</a:t>
            </a:r>
            <a:r>
              <a:rPr lang="fr-FR" sz="1400" smtClean="0"/>
              <a:t> V2</a:t>
            </a:r>
            <a:endParaRPr lang="fr-FR" smtClean="0"/>
          </a:p>
          <a:p>
            <a:endParaRPr lang="fr-FR" smtClean="0"/>
          </a:p>
          <a:p>
            <a:r>
              <a:rPr lang="fr-FR" smtClean="0"/>
              <a:t>Issue of « </a:t>
            </a:r>
            <a:r>
              <a:rPr lang="fr-FR" err="1" smtClean="0"/>
              <a:t>determining</a:t>
            </a:r>
            <a:r>
              <a:rPr lang="fr-FR" smtClean="0"/>
              <a:t> the </a:t>
            </a:r>
            <a:r>
              <a:rPr lang="fr-FR" err="1" smtClean="0"/>
              <a:t>defining</a:t>
            </a:r>
            <a:r>
              <a:rPr lang="fr-FR" smtClean="0"/>
              <a:t> </a:t>
            </a:r>
            <a:r>
              <a:rPr lang="fr-FR" err="1" smtClean="0"/>
              <a:t>connector</a:t>
            </a:r>
            <a:r>
              <a:rPr lang="fr-FR" smtClean="0"/>
              <a:t> for a </a:t>
            </a:r>
            <a:r>
              <a:rPr lang="fr-FR" err="1" smtClean="0"/>
              <a:t>CS_Link</a:t>
            </a:r>
            <a:r>
              <a:rPr lang="fr-FR" smtClean="0"/>
              <a:t> »</a:t>
            </a:r>
            <a:endParaRPr lang="fr-FR" smtClean="0"/>
          </a:p>
          <a:p>
            <a:pPr lvl="1"/>
            <a:r>
              <a:rPr lang="fr-FR" sz="1400" err="1" smtClean="0"/>
              <a:t>Ongoing</a:t>
            </a:r>
            <a:r>
              <a:rPr lang="fr-FR" sz="1400" smtClean="0"/>
              <a:t> solution =&gt; </a:t>
            </a:r>
            <a:r>
              <a:rPr lang="fr-FR" sz="1400" err="1" smtClean="0"/>
              <a:t>Get</a:t>
            </a:r>
            <a:r>
              <a:rPr lang="fr-FR" sz="1400" smtClean="0"/>
              <a:t> </a:t>
            </a:r>
            <a:r>
              <a:rPr lang="fr-FR" sz="1400" err="1" smtClean="0"/>
              <a:t>rid</a:t>
            </a:r>
            <a:r>
              <a:rPr lang="fr-FR" sz="1400" smtClean="0"/>
              <a:t> of </a:t>
            </a:r>
            <a:r>
              <a:rPr lang="fr-FR" sz="1400" err="1" smtClean="0"/>
              <a:t>connectors</a:t>
            </a:r>
            <a:r>
              <a:rPr lang="fr-FR" sz="1400" smtClean="0"/>
              <a:t> in the propagation </a:t>
            </a:r>
            <a:r>
              <a:rPr lang="fr-FR" sz="1400" err="1" smtClean="0"/>
              <a:t>process</a:t>
            </a:r>
            <a:endParaRPr lang="fr-FR" sz="1400" smtClean="0"/>
          </a:p>
          <a:p>
            <a:pPr marL="0" indent="0">
              <a:buNone/>
            </a:pPr>
            <a:endParaRPr lang="fr-FR" smtClean="0"/>
          </a:p>
          <a:p>
            <a:r>
              <a:rPr lang="fr-FR" smtClean="0"/>
              <a:t>Actions for the </a:t>
            </a:r>
            <a:r>
              <a:rPr lang="fr-FR" err="1" smtClean="0"/>
              <a:t>next</a:t>
            </a:r>
            <a:r>
              <a:rPr lang="fr-FR" smtClean="0"/>
              <a:t> </a:t>
            </a:r>
            <a:r>
              <a:rPr lang="fr-FR" err="1" smtClean="0"/>
              <a:t>telco</a:t>
            </a:r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Agenda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8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Actions for the </a:t>
            </a:r>
            <a:r>
              <a:rPr lang="fr-FR" err="1" smtClean="0"/>
              <a:t>next</a:t>
            </a:r>
            <a:r>
              <a:rPr lang="fr-FR" smtClean="0"/>
              <a:t> Telco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Initial </a:t>
            </a:r>
            <a:r>
              <a:rPr lang="fr-FR" err="1" smtClean="0"/>
              <a:t>submission</a:t>
            </a:r>
            <a:r>
              <a:rPr lang="fr-FR" smtClean="0"/>
              <a:t> deadline: </a:t>
            </a:r>
            <a:r>
              <a:rPr lang="fr-FR" err="1" smtClean="0"/>
              <a:t>November</a:t>
            </a:r>
            <a:r>
              <a:rPr lang="fr-FR" smtClean="0"/>
              <a:t> 12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1800" smtClean="0"/>
              <a:t>Go on </a:t>
            </a:r>
            <a:r>
              <a:rPr lang="fr-FR" sz="1800" err="1" smtClean="0"/>
              <a:t>with</a:t>
            </a:r>
            <a:r>
              <a:rPr lang="fr-FR" sz="1800" smtClean="0"/>
              <a:t> the TODO list:</a:t>
            </a:r>
          </a:p>
          <a:p>
            <a:pPr lvl="1">
              <a:buFont typeface="Arial" pitchFamily="34" charset="0"/>
              <a:buChar char="•"/>
            </a:pPr>
            <a:r>
              <a:rPr lang="fr-FR" sz="1800" smtClean="0"/>
              <a:t>Document, Model, Transformations, Test suite, </a:t>
            </a:r>
            <a:r>
              <a:rPr lang="fr-FR" sz="1800" err="1" smtClean="0"/>
              <a:t>SysML</a:t>
            </a:r>
            <a:r>
              <a:rPr lang="fr-FR" sz="1800" smtClean="0"/>
              <a:t> / MARTE impact </a:t>
            </a:r>
            <a:r>
              <a:rPr lang="fr-FR" sz="1800" err="1" smtClean="0"/>
              <a:t>analysis</a:t>
            </a:r>
            <a:endParaRPr lang="fr-FR" sz="1800" smtClean="0"/>
          </a:p>
          <a:p>
            <a:pPr lvl="1">
              <a:buFont typeface="Arial" pitchFamily="34" charset="0"/>
              <a:buChar char="•"/>
            </a:pPr>
            <a:endParaRPr lang="fr-FR" sz="1800"/>
          </a:p>
          <a:p>
            <a:pPr>
              <a:buFont typeface="Arial" pitchFamily="34" charset="0"/>
              <a:buChar char="•"/>
            </a:pPr>
            <a:r>
              <a:rPr lang="fr-FR" sz="1800" err="1" smtClean="0"/>
              <a:t>Specific</a:t>
            </a:r>
            <a:r>
              <a:rPr lang="fr-FR" sz="1800" smtClean="0"/>
              <a:t> actions:</a:t>
            </a:r>
          </a:p>
          <a:p>
            <a:pPr lvl="1">
              <a:buFont typeface="Arial" pitchFamily="34" charset="0"/>
              <a:buChar char="•"/>
            </a:pPr>
            <a:r>
              <a:rPr lang="fr-FR" sz="1800" smtClean="0"/>
              <a:t>Test suite:</a:t>
            </a:r>
          </a:p>
          <a:p>
            <a:pPr lvl="2">
              <a:buFont typeface="Arial" pitchFamily="34" charset="0"/>
              <a:buChar char="•"/>
            </a:pPr>
            <a:r>
              <a:rPr lang="fr-FR" err="1" smtClean="0"/>
              <a:t>Variants</a:t>
            </a:r>
            <a:r>
              <a:rPr lang="fr-FR" smtClean="0"/>
              <a:t> on the Basic example =&gt; </a:t>
            </a:r>
            <a:r>
              <a:rPr lang="fr-FR" err="1" smtClean="0"/>
              <a:t>Introduce</a:t>
            </a:r>
            <a:r>
              <a:rPr lang="fr-FR" smtClean="0"/>
              <a:t> </a:t>
            </a:r>
            <a:r>
              <a:rPr lang="fr-FR" err="1" smtClean="0"/>
              <a:t>operation</a:t>
            </a:r>
            <a:r>
              <a:rPr lang="fr-FR" smtClean="0"/>
              <a:t> calls</a:t>
            </a:r>
          </a:p>
          <a:p>
            <a:pPr lvl="1">
              <a:buFont typeface="Arial" pitchFamily="34" charset="0"/>
              <a:buChar char="•"/>
            </a:pPr>
            <a:r>
              <a:rPr lang="fr-FR" smtClean="0"/>
              <a:t>Semantics:</a:t>
            </a:r>
          </a:p>
          <a:p>
            <a:pPr lvl="2">
              <a:buFont typeface="Arial" pitchFamily="34" charset="0"/>
              <a:buChar char="•"/>
            </a:pPr>
            <a:r>
              <a:rPr lang="fr-FR" smtClean="0"/>
              <a:t>Report changes (</a:t>
            </a:r>
            <a:r>
              <a:rPr lang="fr-FR" err="1" smtClean="0"/>
              <a:t>tested</a:t>
            </a:r>
            <a:r>
              <a:rPr lang="fr-FR" smtClean="0"/>
              <a:t> in the </a:t>
            </a:r>
            <a:r>
              <a:rPr lang="fr-FR" err="1" smtClean="0"/>
              <a:t>implementation</a:t>
            </a:r>
            <a:r>
              <a:rPr lang="fr-FR" smtClean="0"/>
              <a:t>) in the model</a:t>
            </a:r>
          </a:p>
          <a:p>
            <a:pPr lvl="2">
              <a:buFont typeface="Arial" pitchFamily="34" charset="0"/>
              <a:buChar char="•"/>
            </a:pPr>
            <a:r>
              <a:rPr lang="fr-FR" err="1" smtClean="0"/>
              <a:t>Align</a:t>
            </a:r>
            <a:r>
              <a:rPr lang="fr-FR" smtClean="0"/>
              <a:t> </a:t>
            </a:r>
            <a:r>
              <a:rPr lang="fr-FR" err="1" smtClean="0"/>
              <a:t>with</a:t>
            </a:r>
            <a:r>
              <a:rPr lang="fr-FR" smtClean="0"/>
              <a:t> 2.5</a:t>
            </a:r>
          </a:p>
          <a:p>
            <a:pPr lvl="2">
              <a:buFont typeface="Arial" pitchFamily="34" charset="0"/>
              <a:buChar char="•"/>
            </a:pPr>
            <a:r>
              <a:rPr lang="fr-FR" smtClean="0"/>
              <a:t>Move </a:t>
            </a:r>
            <a:r>
              <a:rPr lang="fr-FR" err="1" smtClean="0"/>
              <a:t>semantics</a:t>
            </a:r>
            <a:r>
              <a:rPr lang="fr-FR" smtClean="0"/>
              <a:t> from </a:t>
            </a:r>
            <a:r>
              <a:rPr lang="fr-FR" err="1" smtClean="0"/>
              <a:t>CS_Reference</a:t>
            </a:r>
            <a:r>
              <a:rPr lang="fr-FR" smtClean="0"/>
              <a:t> to </a:t>
            </a:r>
            <a:r>
              <a:rPr lang="fr-FR" err="1" smtClean="0"/>
              <a:t>CS_Object</a:t>
            </a:r>
            <a:endParaRPr lang="fr-FR" smtClean="0"/>
          </a:p>
          <a:p>
            <a:pPr lvl="1">
              <a:buFont typeface="Arial" pitchFamily="34" charset="0"/>
              <a:buChar char="•"/>
            </a:pPr>
            <a:r>
              <a:rPr lang="fr-FR" smtClean="0"/>
              <a:t>Documentation </a:t>
            </a:r>
            <a:r>
              <a:rPr lang="fr-FR" err="1" smtClean="0"/>
              <a:t>generation</a:t>
            </a:r>
            <a:r>
              <a:rPr lang="fr-FR" smtClean="0"/>
              <a:t> </a:t>
            </a:r>
            <a:r>
              <a:rPr lang="fr-FR" err="1" smtClean="0"/>
              <a:t>template</a:t>
            </a:r>
            <a:r>
              <a:rPr lang="fr-FR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fr-FR" smtClean="0"/>
              <a:t>Update front </a:t>
            </a:r>
            <a:r>
              <a:rPr lang="fr-FR" err="1" smtClean="0"/>
              <a:t>matter</a:t>
            </a:r>
            <a:r>
              <a:rPr lang="fr-FR" smtClean="0"/>
              <a:t> (cf. IFML example)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2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268538" y="2544761"/>
            <a:ext cx="6427787" cy="3241441"/>
          </a:xfrm>
        </p:spPr>
        <p:txBody>
          <a:bodyPr>
            <a:normAutofit lnSpcReduction="10000"/>
          </a:bodyPr>
          <a:lstStyle/>
          <a:p>
            <a:r>
              <a:rPr lang="fr-FR" smtClean="0"/>
              <a:t>Test </a:t>
            </a:r>
            <a:r>
              <a:rPr lang="fr-FR" smtClean="0"/>
              <a:t>suite</a:t>
            </a:r>
          </a:p>
          <a:p>
            <a:pPr lvl="1"/>
            <a:r>
              <a:rPr lang="fr-FR" sz="1400" smtClean="0"/>
              <a:t>Basic example (</a:t>
            </a:r>
            <a:r>
              <a:rPr lang="fr-FR" sz="1400" err="1" smtClean="0"/>
              <a:t>refactored</a:t>
            </a:r>
            <a:r>
              <a:rPr lang="fr-FR" sz="1400" smtClean="0"/>
              <a:t>)</a:t>
            </a:r>
            <a:endParaRPr lang="fr-FR" sz="1400" smtClean="0"/>
          </a:p>
          <a:p>
            <a:pPr lvl="1"/>
            <a:r>
              <a:rPr lang="fr-FR" sz="1400" smtClean="0"/>
              <a:t>Basic example: </a:t>
            </a:r>
            <a:r>
              <a:rPr lang="fr-FR" sz="1400" err="1" smtClean="0"/>
              <a:t>Refinement</a:t>
            </a:r>
            <a:r>
              <a:rPr lang="fr-FR" sz="1400" smtClean="0"/>
              <a:t> V1</a:t>
            </a:r>
            <a:endParaRPr lang="fr-FR" sz="1400" smtClean="0"/>
          </a:p>
          <a:p>
            <a:pPr lvl="1"/>
            <a:r>
              <a:rPr lang="fr-FR" sz="1400" smtClean="0"/>
              <a:t>Basic example: </a:t>
            </a:r>
            <a:r>
              <a:rPr lang="fr-FR" sz="1400" err="1" smtClean="0"/>
              <a:t>Refinement</a:t>
            </a:r>
            <a:r>
              <a:rPr lang="fr-FR" sz="1400" smtClean="0"/>
              <a:t> V2</a:t>
            </a:r>
            <a:endParaRPr lang="fr-FR" smtClean="0"/>
          </a:p>
          <a:p>
            <a:endParaRPr lang="fr-FR" smtClean="0"/>
          </a:p>
          <a:p>
            <a:r>
              <a:rPr lang="fr-FR" smtClean="0"/>
              <a:t>Issue of « </a:t>
            </a:r>
            <a:r>
              <a:rPr lang="fr-FR" err="1" smtClean="0"/>
              <a:t>determining</a:t>
            </a:r>
            <a:r>
              <a:rPr lang="fr-FR" smtClean="0"/>
              <a:t> the </a:t>
            </a:r>
            <a:r>
              <a:rPr lang="fr-FR" err="1" smtClean="0"/>
              <a:t>defining</a:t>
            </a:r>
            <a:r>
              <a:rPr lang="fr-FR" smtClean="0"/>
              <a:t> </a:t>
            </a:r>
            <a:r>
              <a:rPr lang="fr-FR" err="1" smtClean="0"/>
              <a:t>connector</a:t>
            </a:r>
            <a:r>
              <a:rPr lang="fr-FR" smtClean="0"/>
              <a:t> for a </a:t>
            </a:r>
            <a:r>
              <a:rPr lang="fr-FR" err="1" smtClean="0"/>
              <a:t>CS_Link</a:t>
            </a:r>
            <a:r>
              <a:rPr lang="fr-FR" smtClean="0"/>
              <a:t> »</a:t>
            </a:r>
            <a:endParaRPr lang="fr-FR" smtClean="0"/>
          </a:p>
          <a:p>
            <a:pPr lvl="1"/>
            <a:r>
              <a:rPr lang="fr-FR" sz="1400" err="1" smtClean="0"/>
              <a:t>Ongoing</a:t>
            </a:r>
            <a:r>
              <a:rPr lang="fr-FR" sz="1400" smtClean="0"/>
              <a:t> solution =&gt; </a:t>
            </a:r>
            <a:r>
              <a:rPr lang="fr-FR" sz="1400" err="1" smtClean="0"/>
              <a:t>Get</a:t>
            </a:r>
            <a:r>
              <a:rPr lang="fr-FR" sz="1400" smtClean="0"/>
              <a:t> </a:t>
            </a:r>
            <a:r>
              <a:rPr lang="fr-FR" sz="1400" err="1" smtClean="0"/>
              <a:t>rid</a:t>
            </a:r>
            <a:r>
              <a:rPr lang="fr-FR" sz="1400" smtClean="0"/>
              <a:t> of </a:t>
            </a:r>
            <a:r>
              <a:rPr lang="fr-FR" sz="1400" err="1" smtClean="0"/>
              <a:t>connectors</a:t>
            </a:r>
            <a:r>
              <a:rPr lang="fr-FR" sz="1400" smtClean="0"/>
              <a:t> in the propagation </a:t>
            </a:r>
            <a:r>
              <a:rPr lang="fr-FR" sz="1400" err="1" smtClean="0"/>
              <a:t>process</a:t>
            </a:r>
            <a:endParaRPr lang="fr-FR" sz="1400" smtClean="0"/>
          </a:p>
          <a:p>
            <a:pPr marL="0" indent="0">
              <a:buNone/>
            </a:pPr>
            <a:endParaRPr lang="fr-FR" smtClean="0"/>
          </a:p>
          <a:p>
            <a:r>
              <a:rPr lang="fr-FR" smtClean="0"/>
              <a:t>Actions for the </a:t>
            </a:r>
            <a:r>
              <a:rPr lang="fr-FR" err="1" smtClean="0"/>
              <a:t>next</a:t>
            </a:r>
            <a:r>
              <a:rPr lang="fr-FR" smtClean="0"/>
              <a:t> </a:t>
            </a:r>
            <a:r>
              <a:rPr lang="fr-FR" err="1" smtClean="0"/>
              <a:t>telco</a:t>
            </a:r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Agenda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5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Review of the example model discussed in Jacksonville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(Slide from Telco of September 25)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0" y="1046289"/>
            <a:ext cx="3459624" cy="20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48390" y="963066"/>
            <a:ext cx="3318308" cy="226106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65" y="928794"/>
            <a:ext cx="3881149" cy="115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400486" y="840013"/>
            <a:ext cx="4522123" cy="123140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Dodécagone 7"/>
          <p:cNvSpPr/>
          <p:nvPr/>
        </p:nvSpPr>
        <p:spPr bwMode="auto">
          <a:xfrm>
            <a:off x="658230" y="2786499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13" name="Dodécagone 12"/>
          <p:cNvSpPr/>
          <p:nvPr/>
        </p:nvSpPr>
        <p:spPr bwMode="auto">
          <a:xfrm>
            <a:off x="4423898" y="1663053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2" y="3758969"/>
            <a:ext cx="11239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décagone 14"/>
          <p:cNvSpPr/>
          <p:nvPr/>
        </p:nvSpPr>
        <p:spPr bwMode="auto">
          <a:xfrm>
            <a:off x="226565" y="4947609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50" y="3758969"/>
            <a:ext cx="2902994" cy="363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odécagone 16"/>
          <p:cNvSpPr/>
          <p:nvPr/>
        </p:nvSpPr>
        <p:spPr bwMode="auto">
          <a:xfrm>
            <a:off x="1821843" y="7096818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98" y="4432514"/>
            <a:ext cx="2320165" cy="11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Dodécagone 18"/>
          <p:cNvSpPr/>
          <p:nvPr/>
        </p:nvSpPr>
        <p:spPr bwMode="auto">
          <a:xfrm>
            <a:off x="5221461" y="5510497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48" y="4432514"/>
            <a:ext cx="1285933" cy="189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Dodécagone 20"/>
          <p:cNvSpPr/>
          <p:nvPr/>
        </p:nvSpPr>
        <p:spPr bwMode="auto">
          <a:xfrm>
            <a:off x="8009311" y="5722471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821843" y="3948545"/>
            <a:ext cx="3174106" cy="234419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21461" y="2075645"/>
            <a:ext cx="4902672" cy="2292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smtClean="0"/>
              <a:t>This ‘’initialization’’ part should be addressed by Composite Structures Semantics:</a:t>
            </a:r>
          </a:p>
          <a:p>
            <a:pPr marL="285750" indent="-285750">
              <a:buFontTx/>
              <a:buChar char="-"/>
            </a:pPr>
            <a:r>
              <a:rPr lang="fr-FR" sz="1100" smtClean="0"/>
              <a:t>e.g. Constructor + Instance </a:t>
            </a:r>
            <a:r>
              <a:rPr lang="fr-FR" sz="1100" err="1" smtClean="0"/>
              <a:t>specification</a:t>
            </a:r>
            <a:r>
              <a:rPr lang="fr-FR" sz="1100" smtClean="0"/>
              <a:t> </a:t>
            </a:r>
            <a:r>
              <a:rPr lang="fr-FR" sz="1100" err="1" smtClean="0"/>
              <a:t>describing</a:t>
            </a:r>
            <a:r>
              <a:rPr lang="fr-FR" sz="1100" smtClean="0"/>
              <a:t> the configuration</a:t>
            </a:r>
          </a:p>
          <a:p>
            <a:pPr marL="733425" lvl="1" indent="-285750">
              <a:buFontTx/>
              <a:buChar char="-"/>
            </a:pPr>
            <a:r>
              <a:rPr lang="fr-FR" sz="1100" smtClean="0"/>
              <a:t>Initial values for </a:t>
            </a:r>
            <a:r>
              <a:rPr lang="fr-FR" sz="1100" err="1" smtClean="0"/>
              <a:t>properties</a:t>
            </a:r>
            <a:r>
              <a:rPr lang="fr-FR" sz="1100" smtClean="0"/>
              <a:t> of composites</a:t>
            </a:r>
          </a:p>
          <a:p>
            <a:pPr marL="285750" indent="-285750">
              <a:buFontTx/>
              <a:buChar char="-"/>
            </a:pPr>
            <a:r>
              <a:rPr lang="fr-FR" sz="1100" err="1" smtClean="0"/>
              <a:t>Overload</a:t>
            </a:r>
            <a:r>
              <a:rPr lang="fr-FR" sz="1100" smtClean="0"/>
              <a:t> </a:t>
            </a:r>
            <a:r>
              <a:rPr lang="fr-FR" sz="1100" err="1" smtClean="0"/>
              <a:t>CreateObjectActionActivation</a:t>
            </a:r>
            <a:r>
              <a:rPr lang="fr-FR" sz="1100" smtClean="0"/>
              <a:t>?</a:t>
            </a:r>
          </a:p>
          <a:p>
            <a:pPr marL="733425" lvl="1" indent="-285750">
              <a:buFontTx/>
              <a:buChar char="-"/>
            </a:pPr>
            <a:r>
              <a:rPr lang="fr-FR" sz="1100" smtClean="0"/>
              <a:t>Pb: modifies </a:t>
            </a:r>
            <a:r>
              <a:rPr lang="fr-FR" sz="1100" err="1" smtClean="0"/>
              <a:t>semantics</a:t>
            </a:r>
            <a:r>
              <a:rPr lang="fr-FR" sz="1100" smtClean="0"/>
              <a:t> of </a:t>
            </a:r>
            <a:r>
              <a:rPr lang="fr-FR" sz="1100" err="1" smtClean="0"/>
              <a:t>CreateObjectActions</a:t>
            </a:r>
            <a:endParaRPr lang="fr-FR" sz="1100" smtClean="0"/>
          </a:p>
          <a:p>
            <a:pPr marL="733425" lvl="1" indent="-285750">
              <a:buFontTx/>
              <a:buChar char="-"/>
            </a:pPr>
            <a:r>
              <a:rPr lang="fr-FR" sz="1100" smtClean="0"/>
              <a:t>=&gt; Not </a:t>
            </a:r>
            <a:r>
              <a:rPr lang="fr-FR" sz="1100" err="1" smtClean="0"/>
              <a:t>supposed</a:t>
            </a:r>
            <a:r>
              <a:rPr lang="fr-FR" sz="1100" smtClean="0"/>
              <a:t> to </a:t>
            </a:r>
            <a:r>
              <a:rPr lang="fr-FR" sz="1100" err="1" smtClean="0"/>
              <a:t>initialize</a:t>
            </a:r>
            <a:r>
              <a:rPr lang="fr-FR" sz="1100" smtClean="0"/>
              <a:t> </a:t>
            </a:r>
            <a:r>
              <a:rPr lang="fr-FR" sz="1100" err="1" smtClean="0"/>
              <a:t>anything</a:t>
            </a:r>
            <a:endParaRPr lang="fr-FR" sz="1100" smtClean="0"/>
          </a:p>
          <a:p>
            <a:pPr marL="285750" indent="-285750">
              <a:buFontTx/>
              <a:buChar char="-"/>
            </a:pPr>
            <a:r>
              <a:rPr lang="fr-FR" sz="1100" err="1" smtClean="0"/>
              <a:t>Define</a:t>
            </a:r>
            <a:r>
              <a:rPr lang="fr-FR" sz="1100" smtClean="0"/>
              <a:t> </a:t>
            </a:r>
            <a:r>
              <a:rPr lang="fr-FR" sz="1100" err="1" smtClean="0"/>
              <a:t>constructors</a:t>
            </a:r>
            <a:r>
              <a:rPr lang="fr-FR" sz="1100" smtClean="0"/>
              <a:t> in </a:t>
            </a:r>
            <a:r>
              <a:rPr lang="fr-FR" sz="1100" err="1" smtClean="0"/>
              <a:t>libraries</a:t>
            </a:r>
            <a:r>
              <a:rPr lang="fr-FR" sz="1100" smtClean="0"/>
              <a:t>?</a:t>
            </a:r>
          </a:p>
          <a:p>
            <a:pPr marL="733425" lvl="1" indent="-285750">
              <a:buFontTx/>
              <a:buChar char="-"/>
            </a:pPr>
            <a:r>
              <a:rPr lang="fr-FR" sz="1100" smtClean="0"/>
              <a:t>Pb: </a:t>
            </a:r>
            <a:r>
              <a:rPr lang="fr-FR" sz="1100" err="1" smtClean="0"/>
              <a:t>invoking</a:t>
            </a:r>
            <a:r>
              <a:rPr lang="fr-FR" sz="1100" smtClean="0"/>
              <a:t> a </a:t>
            </a:r>
            <a:r>
              <a:rPr lang="fr-FR" sz="1100" err="1" smtClean="0"/>
              <a:t>constructor</a:t>
            </a:r>
            <a:r>
              <a:rPr lang="fr-FR" sz="1100" smtClean="0"/>
              <a:t> </a:t>
            </a:r>
            <a:r>
              <a:rPr lang="fr-FR" sz="1100" err="1" smtClean="0"/>
              <a:t>is</a:t>
            </a:r>
            <a:r>
              <a:rPr lang="fr-FR" sz="1100" smtClean="0"/>
              <a:t> not </a:t>
            </a:r>
            <a:r>
              <a:rPr lang="fr-FR" sz="1100" err="1" smtClean="0"/>
              <a:t>automatic</a:t>
            </a:r>
            <a:r>
              <a:rPr lang="fr-FR" sz="1100" smtClean="0"/>
              <a:t> (?)</a:t>
            </a:r>
          </a:p>
          <a:p>
            <a:pPr marL="285750" indent="-285750">
              <a:buFontTx/>
              <a:buChar char="-"/>
            </a:pPr>
            <a:r>
              <a:rPr lang="fr-FR" sz="1100" err="1" smtClean="0">
                <a:solidFill>
                  <a:srgbClr val="FF0000"/>
                </a:solidFill>
              </a:rPr>
              <a:t>Whatever</a:t>
            </a:r>
            <a:r>
              <a:rPr lang="fr-FR" sz="1100" smtClean="0">
                <a:solidFill>
                  <a:srgbClr val="FF0000"/>
                </a:solidFill>
              </a:rPr>
              <a:t> the </a:t>
            </a:r>
            <a:r>
              <a:rPr lang="fr-FR" sz="1100" err="1" smtClean="0">
                <a:solidFill>
                  <a:srgbClr val="FF0000"/>
                </a:solidFill>
              </a:rPr>
              <a:t>way</a:t>
            </a:r>
            <a:r>
              <a:rPr lang="fr-FR" sz="1100" smtClean="0">
                <a:solidFill>
                  <a:srgbClr val="FF0000"/>
                </a:solidFill>
              </a:rPr>
              <a:t> </a:t>
            </a:r>
            <a:r>
              <a:rPr lang="fr-FR" sz="1100" err="1" smtClean="0">
                <a:solidFill>
                  <a:srgbClr val="FF0000"/>
                </a:solidFill>
              </a:rPr>
              <a:t>we</a:t>
            </a:r>
            <a:r>
              <a:rPr lang="fr-FR" sz="1100" smtClean="0">
                <a:solidFill>
                  <a:srgbClr val="FF0000"/>
                </a:solidFill>
              </a:rPr>
              <a:t> do </a:t>
            </a:r>
            <a:r>
              <a:rPr lang="fr-FR" sz="1100" err="1" smtClean="0">
                <a:solidFill>
                  <a:srgbClr val="FF0000"/>
                </a:solidFill>
              </a:rPr>
              <a:t>it</a:t>
            </a:r>
            <a:r>
              <a:rPr lang="fr-FR" sz="1100" smtClean="0">
                <a:solidFill>
                  <a:srgbClr val="FF0000"/>
                </a:solidFill>
              </a:rPr>
              <a:t>, </a:t>
            </a:r>
            <a:r>
              <a:rPr lang="fr-FR" sz="1100" err="1" smtClean="0">
                <a:solidFill>
                  <a:srgbClr val="FF0000"/>
                </a:solidFill>
              </a:rPr>
              <a:t>we</a:t>
            </a:r>
            <a:r>
              <a:rPr lang="fr-FR" sz="1100" smtClean="0">
                <a:solidFill>
                  <a:srgbClr val="FF0000"/>
                </a:solidFill>
              </a:rPr>
              <a:t> </a:t>
            </a:r>
            <a:r>
              <a:rPr lang="fr-FR" sz="1100" err="1" smtClean="0">
                <a:solidFill>
                  <a:srgbClr val="FF0000"/>
                </a:solidFill>
              </a:rPr>
              <a:t>want</a:t>
            </a:r>
            <a:r>
              <a:rPr lang="fr-FR" sz="1100" smtClean="0">
                <a:solidFill>
                  <a:srgbClr val="FF0000"/>
                </a:solidFill>
              </a:rPr>
              <a:t> to have </a:t>
            </a:r>
            <a:r>
              <a:rPr lang="fr-FR" sz="1100" err="1" smtClean="0">
                <a:solidFill>
                  <a:srgbClr val="FF0000"/>
                </a:solidFill>
              </a:rPr>
              <a:t>something</a:t>
            </a:r>
            <a:r>
              <a:rPr lang="fr-FR" sz="1100" smtClean="0">
                <a:solidFill>
                  <a:srgbClr val="FF0000"/>
                </a:solidFill>
              </a:rPr>
              <a:t> </a:t>
            </a:r>
            <a:r>
              <a:rPr lang="fr-FR" sz="1100" err="1" smtClean="0">
                <a:solidFill>
                  <a:srgbClr val="FF0000"/>
                </a:solidFill>
              </a:rPr>
              <a:t>that</a:t>
            </a:r>
            <a:r>
              <a:rPr lang="fr-FR" sz="1100" smtClean="0">
                <a:solidFill>
                  <a:srgbClr val="FF0000"/>
                </a:solidFill>
              </a:rPr>
              <a:t> </a:t>
            </a:r>
            <a:r>
              <a:rPr lang="fr-FR" sz="1100" err="1" smtClean="0">
                <a:solidFill>
                  <a:srgbClr val="FF0000"/>
                </a:solidFill>
              </a:rPr>
              <a:t>produces</a:t>
            </a:r>
            <a:r>
              <a:rPr lang="fr-FR" sz="1100" smtClean="0">
                <a:solidFill>
                  <a:srgbClr val="FF0000"/>
                </a:solidFill>
              </a:rPr>
              <a:t> a configuration of instances </a:t>
            </a:r>
            <a:r>
              <a:rPr lang="fr-FR" sz="1100" err="1" smtClean="0">
                <a:solidFill>
                  <a:srgbClr val="FF0000"/>
                </a:solidFill>
              </a:rPr>
              <a:t>equivalent</a:t>
            </a:r>
            <a:r>
              <a:rPr lang="fr-FR" sz="1100" smtClean="0">
                <a:solidFill>
                  <a:srgbClr val="FF0000"/>
                </a:solidFill>
              </a:rPr>
              <a:t> to the </a:t>
            </a:r>
            <a:r>
              <a:rPr lang="fr-FR" sz="1100" err="1" smtClean="0">
                <a:solidFill>
                  <a:srgbClr val="FF0000"/>
                </a:solidFill>
              </a:rPr>
              <a:t>result</a:t>
            </a:r>
            <a:r>
              <a:rPr lang="fr-FR" sz="1100" smtClean="0">
                <a:solidFill>
                  <a:srgbClr val="FF0000"/>
                </a:solidFill>
              </a:rPr>
              <a:t> of </a:t>
            </a:r>
            <a:r>
              <a:rPr lang="fr-FR" sz="1100" err="1" smtClean="0">
                <a:solidFill>
                  <a:srgbClr val="FF0000"/>
                </a:solidFill>
              </a:rPr>
              <a:t>calling</a:t>
            </a:r>
            <a:r>
              <a:rPr lang="fr-FR" sz="1100" smtClean="0">
                <a:solidFill>
                  <a:srgbClr val="FF0000"/>
                </a:solidFill>
              </a:rPr>
              <a:t> </a:t>
            </a:r>
            <a:r>
              <a:rPr lang="fr-FR" sz="1100" err="1" smtClean="0">
                <a:solidFill>
                  <a:srgbClr val="FF0000"/>
                </a:solidFill>
              </a:rPr>
              <a:t>System’s</a:t>
            </a:r>
            <a:r>
              <a:rPr lang="fr-FR" sz="1100" smtClean="0">
                <a:solidFill>
                  <a:srgbClr val="FF0000"/>
                </a:solidFill>
              </a:rPr>
              <a:t> </a:t>
            </a:r>
            <a:r>
              <a:rPr lang="fr-FR" sz="1100" err="1" smtClean="0">
                <a:solidFill>
                  <a:srgbClr val="FF0000"/>
                </a:solidFill>
              </a:rPr>
              <a:t>constructor</a:t>
            </a:r>
            <a:endParaRPr lang="fr-FR" sz="110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55665" y="6538956"/>
            <a:ext cx="55771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Issue of </a:t>
            </a:r>
            <a:r>
              <a:rPr lang="fr-FR" err="1" smtClean="0"/>
              <a:t>Connector</a:t>
            </a:r>
            <a:r>
              <a:rPr lang="fr-FR" smtClean="0"/>
              <a:t> and/or </a:t>
            </a:r>
            <a:r>
              <a:rPr lang="fr-FR" err="1" smtClean="0"/>
              <a:t>properties</a:t>
            </a:r>
            <a:r>
              <a:rPr lang="fr-FR" smtClean="0"/>
              <a:t> (</a:t>
            </a:r>
            <a:r>
              <a:rPr lang="fr-FR" err="1" smtClean="0"/>
              <a:t>referenced</a:t>
            </a:r>
            <a:r>
              <a:rPr lang="fr-FR" smtClean="0"/>
              <a:t> by </a:t>
            </a:r>
            <a:r>
              <a:rPr lang="fr-FR" err="1" smtClean="0"/>
              <a:t>ConnectorEnd</a:t>
            </a:r>
            <a:r>
              <a:rPr lang="fr-FR" smtClean="0"/>
              <a:t>)</a:t>
            </a:r>
          </a:p>
          <a:p>
            <a:r>
              <a:rPr lang="fr-FR" smtClean="0"/>
              <a:t> </a:t>
            </a:r>
            <a:r>
              <a:rPr lang="fr-FR" err="1" smtClean="0"/>
              <a:t>redefinition</a:t>
            </a:r>
            <a:r>
              <a:rPr lang="fr-FR" smtClean="0"/>
              <a:t> in </a:t>
            </a:r>
            <a:r>
              <a:rPr lang="fr-FR" err="1" smtClean="0"/>
              <a:t>this</a:t>
            </a:r>
            <a:r>
              <a:rPr lang="fr-FR" smtClean="0"/>
              <a:t> case?</a:t>
            </a:r>
            <a:endParaRPr lang="fr-FR"/>
          </a:p>
        </p:txBody>
      </p:sp>
      <p:cxnSp>
        <p:nvCxnSpPr>
          <p:cNvPr id="16" name="Connecteur droit 15"/>
          <p:cNvCxnSpPr>
            <a:stCxn id="11" idx="1"/>
            <a:endCxn id="9" idx="0"/>
          </p:cNvCxnSpPr>
          <p:nvPr/>
        </p:nvCxnSpPr>
        <p:spPr bwMode="auto">
          <a:xfrm flipH="1">
            <a:off x="3408896" y="3222113"/>
            <a:ext cx="1812565" cy="726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1251130" y="154875"/>
            <a:ext cx="2254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err="1" smtClean="0"/>
              <a:t>Refactor</a:t>
            </a:r>
            <a:r>
              <a:rPr lang="fr-FR" sz="1050" smtClean="0"/>
              <a:t> System:</a:t>
            </a:r>
          </a:p>
          <a:p>
            <a:pPr marL="285750" indent="-285750">
              <a:buFontTx/>
              <a:buChar char="-"/>
            </a:pPr>
            <a:r>
              <a:rPr lang="fr-FR" sz="1050" smtClean="0"/>
              <a:t>Have 2 </a:t>
            </a:r>
            <a:r>
              <a:rPr lang="fr-FR" sz="1050" err="1" smtClean="0"/>
              <a:t>operations</a:t>
            </a:r>
            <a:endParaRPr lang="fr-FR" sz="1050" smtClean="0"/>
          </a:p>
          <a:p>
            <a:pPr marL="733425" lvl="1" indent="-285750">
              <a:buFontTx/>
              <a:buChar char="-"/>
            </a:pPr>
            <a:r>
              <a:rPr lang="fr-FR" sz="1050" smtClean="0"/>
              <a:t>One for </a:t>
            </a:r>
            <a:r>
              <a:rPr lang="fr-FR" sz="1050" err="1" smtClean="0"/>
              <a:t>constructing</a:t>
            </a:r>
            <a:endParaRPr lang="fr-FR" sz="1050" smtClean="0"/>
          </a:p>
          <a:p>
            <a:pPr marL="733425" lvl="1" indent="-285750">
              <a:buFontTx/>
              <a:buChar char="-"/>
            </a:pPr>
            <a:r>
              <a:rPr lang="fr-FR" sz="1050" smtClean="0"/>
              <a:t>One for running</a:t>
            </a:r>
            <a:endParaRPr lang="fr-FR" sz="1050"/>
          </a:p>
        </p:txBody>
      </p:sp>
      <p:sp>
        <p:nvSpPr>
          <p:cNvPr id="39" name="ZoneTexte 38"/>
          <p:cNvSpPr txBox="1"/>
          <p:nvPr/>
        </p:nvSpPr>
        <p:spPr>
          <a:xfrm>
            <a:off x="108958" y="5433930"/>
            <a:ext cx="161330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err="1" smtClean="0"/>
              <a:t>Refactor</a:t>
            </a:r>
            <a:r>
              <a:rPr lang="fr-FR" sz="1050" smtClean="0"/>
              <a:t> Main:</a:t>
            </a:r>
          </a:p>
          <a:p>
            <a:pPr marL="171450" indent="-171450">
              <a:buFontTx/>
              <a:buChar char="-"/>
            </a:pPr>
            <a:r>
              <a:rPr lang="fr-FR" sz="1050" smtClean="0"/>
              <a:t>Call the </a:t>
            </a:r>
            <a:r>
              <a:rPr lang="fr-FR" sz="1050" err="1" smtClean="0"/>
              <a:t>constructor</a:t>
            </a:r>
            <a:endParaRPr lang="fr-FR" sz="1050"/>
          </a:p>
          <a:p>
            <a:pPr marL="171450" indent="-171450">
              <a:buFontTx/>
              <a:buChar char="-"/>
            </a:pPr>
            <a:r>
              <a:rPr lang="fr-FR" sz="1050" err="1" smtClean="0"/>
              <a:t>Then</a:t>
            </a:r>
            <a:r>
              <a:rPr lang="fr-FR" sz="1050" smtClean="0"/>
              <a:t> call </a:t>
            </a:r>
            <a:r>
              <a:rPr lang="fr-FR" sz="1050" err="1" smtClean="0"/>
              <a:t>run</a:t>
            </a:r>
            <a:endParaRPr lang="fr-FR" sz="1050" smtClean="0"/>
          </a:p>
          <a:p>
            <a:pPr marL="171450" indent="-171450">
              <a:buFontTx/>
              <a:buChar char="-"/>
            </a:pPr>
            <a:endParaRPr lang="fr-FR" sz="1050"/>
          </a:p>
          <a:p>
            <a:pPr marL="171450" indent="-171450">
              <a:buFontTx/>
              <a:buChar char="-"/>
            </a:pPr>
            <a:r>
              <a:rPr lang="fr-FR" sz="1050" smtClean="0"/>
              <a:t>+ Constructor on</a:t>
            </a:r>
            <a:r>
              <a:rPr lang="fr-FR" sz="1050"/>
              <a:t> </a:t>
            </a:r>
            <a:r>
              <a:rPr lang="fr-FR" sz="1050" smtClean="0"/>
              <a:t>Consumer and Producer</a:t>
            </a:r>
          </a:p>
          <a:p>
            <a:pPr marL="171450" indent="-171450">
              <a:buFontTx/>
              <a:buChar char="-"/>
            </a:pPr>
            <a:r>
              <a:rPr lang="fr-FR" sz="1050" smtClean="0"/>
              <a:t>=&gt; To be </a:t>
            </a:r>
            <a:r>
              <a:rPr lang="fr-FR" sz="1050" err="1" smtClean="0"/>
              <a:t>continued</a:t>
            </a:r>
            <a:r>
              <a:rPr lang="fr-FR" sz="105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312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Basic</a:t>
            </a:r>
            <a:r>
              <a:rPr lang="fr-FR" smtClean="0"/>
              <a:t> </a:t>
            </a:r>
            <a:r>
              <a:rPr lang="fr-FR"/>
              <a:t>example model discussed in Jacksonville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(</a:t>
            </a:r>
            <a:r>
              <a:rPr lang="fr-FR" err="1" smtClean="0"/>
              <a:t>refactored</a:t>
            </a:r>
            <a:r>
              <a:rPr lang="fr-FR" smtClean="0"/>
              <a:t> </a:t>
            </a:r>
            <a:r>
              <a:rPr lang="fr-FR" err="1" smtClean="0"/>
              <a:t>according</a:t>
            </a:r>
            <a:r>
              <a:rPr lang="fr-FR" smtClean="0"/>
              <a:t> to </a:t>
            </a:r>
            <a:r>
              <a:rPr lang="fr-FR" err="1" smtClean="0"/>
              <a:t>telco</a:t>
            </a:r>
            <a:r>
              <a:rPr lang="fr-FR" smtClean="0"/>
              <a:t> of September 25)</a:t>
            </a:r>
            <a:endParaRPr lang="fr-FR"/>
          </a:p>
        </p:txBody>
      </p:sp>
      <p:sp>
        <p:nvSpPr>
          <p:cNvPr id="6" name="Rectangle 5"/>
          <p:cNvSpPr/>
          <p:nvPr/>
        </p:nvSpPr>
        <p:spPr bwMode="auto">
          <a:xfrm>
            <a:off x="648390" y="942732"/>
            <a:ext cx="3577101" cy="240577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00486" y="942732"/>
            <a:ext cx="4522123" cy="123140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7" y="1105822"/>
            <a:ext cx="3482752" cy="209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34" y="997428"/>
            <a:ext cx="3883503" cy="115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décagone 12"/>
          <p:cNvSpPr/>
          <p:nvPr/>
        </p:nvSpPr>
        <p:spPr bwMode="auto">
          <a:xfrm>
            <a:off x="4423898" y="1765772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8" name="Dodécagone 7"/>
          <p:cNvSpPr/>
          <p:nvPr/>
        </p:nvSpPr>
        <p:spPr bwMode="auto">
          <a:xfrm>
            <a:off x="413602" y="2989804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8" y="3634697"/>
            <a:ext cx="976304" cy="186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09" y="2453755"/>
            <a:ext cx="1216581" cy="188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81" y="3634697"/>
            <a:ext cx="2588813" cy="330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61" y="2467340"/>
            <a:ext cx="120073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85" y="2467340"/>
            <a:ext cx="1191260" cy="186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74" y="4537016"/>
            <a:ext cx="1240710" cy="240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32" y="4658626"/>
            <a:ext cx="2468542" cy="126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Dodécagone 35"/>
          <p:cNvSpPr/>
          <p:nvPr/>
        </p:nvSpPr>
        <p:spPr bwMode="auto">
          <a:xfrm>
            <a:off x="295835" y="5287794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Dodécagone 36"/>
          <p:cNvSpPr/>
          <p:nvPr/>
        </p:nvSpPr>
        <p:spPr bwMode="auto">
          <a:xfrm>
            <a:off x="1612892" y="6652978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Dodécagone 37"/>
          <p:cNvSpPr/>
          <p:nvPr/>
        </p:nvSpPr>
        <p:spPr bwMode="auto">
          <a:xfrm>
            <a:off x="4423902" y="3967231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Dodécagone 39"/>
          <p:cNvSpPr/>
          <p:nvPr/>
        </p:nvSpPr>
        <p:spPr bwMode="auto">
          <a:xfrm>
            <a:off x="6661547" y="3967231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7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Dodécagone 40"/>
          <p:cNvSpPr/>
          <p:nvPr/>
        </p:nvSpPr>
        <p:spPr bwMode="auto">
          <a:xfrm>
            <a:off x="4405161" y="6683992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Dodécagone 41"/>
          <p:cNvSpPr/>
          <p:nvPr/>
        </p:nvSpPr>
        <p:spPr bwMode="auto">
          <a:xfrm>
            <a:off x="5895795" y="5738954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8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Dodécagone 42"/>
          <p:cNvSpPr/>
          <p:nvPr/>
        </p:nvSpPr>
        <p:spPr bwMode="auto">
          <a:xfrm>
            <a:off x="8735572" y="4113067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9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44338" y="5092623"/>
            <a:ext cx="4394852" cy="2893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In the examples, Constructor methods are modeled following « Alf semantics » (at least, that was the intent) =&gt; Classifier behavior is started at the end of the constructor (in the case of a constructor for an active class).</a:t>
            </a:r>
          </a:p>
          <a:p>
            <a:r>
              <a:rPr lang="fr-FR" smtClean="0"/>
              <a:t>Option:</a:t>
            </a:r>
          </a:p>
          <a:p>
            <a:pPr marL="285750" indent="-285750">
              <a:buFontTx/>
              <a:buChar char="-"/>
            </a:pPr>
            <a:r>
              <a:rPr lang="fr-FR" smtClean="0"/>
              <a:t>Not mandate start classifier behavior to be started when the constructor is called (e.g., this is what is done in code generation strategies  of IBM)</a:t>
            </a:r>
          </a:p>
          <a:p>
            <a:pPr marL="285750" indent="-285750">
              <a:buFontTx/>
              <a:buChar char="-"/>
            </a:pPr>
            <a:r>
              <a:rPr lang="fr-FR" u="sng" smtClean="0">
                <a:solidFill>
                  <a:srgbClr val="FF0000"/>
                </a:solidFill>
              </a:rPr>
              <a:t>=&gt; TODO: Write the corresponding Activities (Eldad)</a:t>
            </a:r>
          </a:p>
          <a:p>
            <a:pPr marL="285750" indent="-285750">
              <a:buFontTx/>
              <a:buChar char="-"/>
            </a:pPr>
            <a:r>
              <a:rPr lang="fr-FR" smtClean="0"/>
              <a:t>=&gt; Question: can the two versions be written in Alf?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3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Basic</a:t>
            </a:r>
            <a:r>
              <a:rPr lang="fr-FR" smtClean="0"/>
              <a:t> </a:t>
            </a:r>
            <a:r>
              <a:rPr lang="fr-FR"/>
              <a:t>example </a:t>
            </a:r>
            <a:r>
              <a:rPr lang="fr-FR" smtClean="0"/>
              <a:t>model: </a:t>
            </a:r>
            <a:r>
              <a:rPr lang="fr-FR" err="1" smtClean="0"/>
              <a:t>Refinement</a:t>
            </a:r>
            <a:r>
              <a:rPr lang="fr-FR" smtClean="0"/>
              <a:t> V1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Structure</a:t>
            </a:r>
            <a:endParaRPr lang="fr-FR"/>
          </a:p>
        </p:txBody>
      </p:sp>
      <p:sp>
        <p:nvSpPr>
          <p:cNvPr id="13" name="Dodécagone 12"/>
          <p:cNvSpPr/>
          <p:nvPr/>
        </p:nvSpPr>
        <p:spPr bwMode="auto">
          <a:xfrm>
            <a:off x="4423898" y="1765772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7"/>
          <a:stretch/>
        </p:blipFill>
        <p:spPr bwMode="auto">
          <a:xfrm>
            <a:off x="216421" y="1099348"/>
            <a:ext cx="5785137" cy="390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23" y="2387495"/>
            <a:ext cx="27527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3664597"/>
            <a:ext cx="30194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4" y="5503363"/>
            <a:ext cx="3990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216421" y="986832"/>
            <a:ext cx="5785137" cy="4021577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Dodécagone 42"/>
          <p:cNvSpPr/>
          <p:nvPr/>
        </p:nvSpPr>
        <p:spPr bwMode="auto">
          <a:xfrm>
            <a:off x="0" y="4883282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766560" y="2282459"/>
            <a:ext cx="3176431" cy="272595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1413" y="5432906"/>
            <a:ext cx="3990975" cy="126108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Dodécagone 33"/>
          <p:cNvSpPr/>
          <p:nvPr/>
        </p:nvSpPr>
        <p:spPr bwMode="auto">
          <a:xfrm>
            <a:off x="6617286" y="4796434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Dodécagone 34"/>
          <p:cNvSpPr/>
          <p:nvPr/>
        </p:nvSpPr>
        <p:spPr bwMode="auto">
          <a:xfrm>
            <a:off x="21717" y="6482013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7036" y="380777"/>
            <a:ext cx="8098692" cy="138499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050" b="0" smtClean="0"/>
              <a:t>Test </a:t>
            </a:r>
            <a:r>
              <a:rPr lang="fr-FR" sz="1050" b="0" err="1" smtClean="0"/>
              <a:t>purpose</a:t>
            </a:r>
            <a:r>
              <a:rPr lang="fr-FR" sz="1050" b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sz="1050" b="0" smtClean="0"/>
              <a:t>Interaction point (for a </a:t>
            </a:r>
            <a:r>
              <a:rPr lang="fr-FR" sz="1050" b="0" err="1" smtClean="0"/>
              <a:t>behavior</a:t>
            </a:r>
            <a:r>
              <a:rPr lang="fr-FR" sz="1050" b="0" smtClean="0"/>
              <a:t> port </a:t>
            </a:r>
            <a:r>
              <a:rPr lang="fr-FR" sz="1050" b="0" err="1" smtClean="0"/>
              <a:t>with</a:t>
            </a:r>
            <a:r>
              <a:rPr lang="fr-FR" sz="1050" b="0" smtClean="0"/>
              <a:t> a </a:t>
            </a:r>
            <a:r>
              <a:rPr lang="fr-FR" sz="1050" b="0" err="1" smtClean="0"/>
              <a:t>provided</a:t>
            </a:r>
            <a:r>
              <a:rPr lang="fr-FR" sz="1050" b="0" smtClean="0"/>
              <a:t> interface) as the </a:t>
            </a:r>
            <a:r>
              <a:rPr lang="fr-FR" sz="1050" b="0" err="1" smtClean="0"/>
              <a:t>target</a:t>
            </a:r>
            <a:r>
              <a:rPr lang="fr-FR" sz="1050" b="0" smtClean="0"/>
              <a:t> of a </a:t>
            </a:r>
            <a:r>
              <a:rPr lang="fr-FR" sz="1050" b="0" err="1" smtClean="0"/>
              <a:t>send</a:t>
            </a:r>
            <a:r>
              <a:rPr lang="fr-FR" sz="1050" b="0" smtClean="0"/>
              <a:t> signal action</a:t>
            </a:r>
          </a:p>
          <a:p>
            <a:pPr marL="733425" lvl="1" indent="-285750">
              <a:buFontTx/>
              <a:buChar char="-"/>
            </a:pPr>
            <a:r>
              <a:rPr lang="fr-FR" sz="1050" b="0" smtClean="0"/>
              <a:t>Cf, UML 2.5 « </a:t>
            </a:r>
            <a:r>
              <a:rPr lang="en-US" sz="1050" b="0"/>
              <a:t>It is also possible to use an “interaction point” object (that is, an object instantiated in a Port) as the </a:t>
            </a:r>
            <a:r>
              <a:rPr lang="en-US" sz="1050" b="0"/>
              <a:t>target </a:t>
            </a:r>
            <a:endParaRPr lang="en-US" sz="1050" b="0" smtClean="0"/>
          </a:p>
          <a:p>
            <a:pPr lvl="1" indent="0"/>
            <a:r>
              <a:rPr lang="en-US" sz="1050" b="0" smtClean="0"/>
              <a:t>object </a:t>
            </a:r>
            <a:r>
              <a:rPr lang="en-US" sz="1050" b="0"/>
              <a:t>for a CallOperationAction, SendSignalAction, or SendObjectAction without specifying onPort</a:t>
            </a:r>
            <a:r>
              <a:rPr lang="en-US" sz="1050" b="0"/>
              <a:t>. </a:t>
            </a:r>
            <a:endParaRPr lang="en-US" sz="1050" b="0" smtClean="0"/>
          </a:p>
          <a:p>
            <a:pPr lvl="1" indent="0"/>
            <a:r>
              <a:rPr lang="en-US" sz="1050" b="0" smtClean="0"/>
              <a:t>In </a:t>
            </a:r>
            <a:r>
              <a:rPr lang="en-US" sz="1050" b="0"/>
              <a:t>this case, the request is sent directly to the interaction point and is then routed internally within the owner of the </a:t>
            </a:r>
            <a:r>
              <a:rPr lang="en-US" sz="1050" b="0"/>
              <a:t>Port </a:t>
            </a:r>
            <a:endParaRPr lang="en-US" sz="1050" b="0" smtClean="0"/>
          </a:p>
          <a:p>
            <a:pPr lvl="1" indent="0"/>
            <a:r>
              <a:rPr lang="en-US" sz="1050" b="0" smtClean="0"/>
              <a:t>(</a:t>
            </a:r>
            <a:r>
              <a:rPr lang="en-US" sz="1050" b="0"/>
              <a:t>as also described in Subclause 11.3.3). The request goes into the owner of the interaction point through one of the </a:t>
            </a:r>
            <a:r>
              <a:rPr lang="en-US" sz="1050" b="0"/>
              <a:t>provided </a:t>
            </a:r>
            <a:endParaRPr lang="en-US" sz="1050" b="0" smtClean="0"/>
          </a:p>
          <a:p>
            <a:pPr lvl="1" indent="0"/>
            <a:r>
              <a:rPr lang="en-US" sz="1050" b="0" smtClean="0"/>
              <a:t>Interfaces </a:t>
            </a:r>
            <a:r>
              <a:rPr lang="en-US" sz="1050" b="0"/>
              <a:t>of the Port.</a:t>
            </a:r>
            <a:endParaRPr lang="fr-FR" sz="1050" b="0" smtClean="0"/>
          </a:p>
          <a:p>
            <a:pPr marL="285750" indent="-285750">
              <a:buFontTx/>
              <a:buChar char="-"/>
            </a:pPr>
            <a:r>
              <a:rPr lang="fr-FR" sz="1050" b="0" err="1" smtClean="0"/>
              <a:t>Delegation</a:t>
            </a:r>
            <a:r>
              <a:rPr lang="fr-FR" sz="1050" b="0" smtClean="0"/>
              <a:t> from an interaction (for a non </a:t>
            </a:r>
            <a:r>
              <a:rPr lang="fr-FR" sz="1050" b="0" err="1" smtClean="0"/>
              <a:t>behavior</a:t>
            </a:r>
            <a:r>
              <a:rPr lang="fr-FR" sz="1050" b="0" smtClean="0"/>
              <a:t> port </a:t>
            </a:r>
            <a:r>
              <a:rPr lang="fr-FR" sz="1050" b="0" err="1" smtClean="0"/>
              <a:t>with</a:t>
            </a:r>
            <a:r>
              <a:rPr lang="fr-FR" sz="1050" b="0" smtClean="0"/>
              <a:t> a </a:t>
            </a:r>
            <a:r>
              <a:rPr lang="fr-FR" sz="1050" b="0" err="1" smtClean="0"/>
              <a:t>provided</a:t>
            </a:r>
            <a:r>
              <a:rPr lang="fr-FR" sz="1050" b="0" smtClean="0"/>
              <a:t> interface) to an </a:t>
            </a:r>
            <a:r>
              <a:rPr lang="fr-FR" sz="1050" b="0" err="1" smtClean="0"/>
              <a:t>internal</a:t>
            </a:r>
            <a:r>
              <a:rPr lang="fr-FR" sz="1050" b="0" smtClean="0"/>
              <a:t> </a:t>
            </a:r>
            <a:r>
              <a:rPr lang="fr-FR" sz="1050" b="0" err="1" smtClean="0"/>
              <a:t>realizing</a:t>
            </a:r>
            <a:r>
              <a:rPr lang="fr-FR" sz="1050" b="0" smtClean="0"/>
              <a:t> part</a:t>
            </a:r>
            <a:endParaRPr lang="fr-FR" sz="1050" b="0"/>
          </a:p>
        </p:txBody>
      </p:sp>
      <p:sp>
        <p:nvSpPr>
          <p:cNvPr id="15" name="ZoneTexte 14"/>
          <p:cNvSpPr txBox="1"/>
          <p:nvPr/>
        </p:nvSpPr>
        <p:spPr>
          <a:xfrm>
            <a:off x="4423898" y="5311037"/>
            <a:ext cx="6730134" cy="3647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0" smtClean="0"/>
              <a:t>Issue =&gt; Nicolas: Suppose </a:t>
            </a:r>
          </a:p>
          <a:p>
            <a:pPr marL="285750" indent="-285750">
              <a:buFontTx/>
              <a:buChar char="-"/>
            </a:pPr>
            <a:r>
              <a:rPr lang="fr-FR" sz="1100" b="0"/>
              <a:t>Producer:p : </a:t>
            </a:r>
            <a:r>
              <a:rPr lang="fr-FR" sz="1100" b="0"/>
              <a:t>IStart </a:t>
            </a:r>
            <a:endParaRPr lang="fr-FR" sz="1100" b="0" smtClean="0"/>
          </a:p>
          <a:p>
            <a:pPr marL="285750" indent="-285750">
              <a:buFontTx/>
              <a:buChar char="-"/>
            </a:pPr>
            <a:r>
              <a:rPr lang="fr-FR" sz="1100" b="0"/>
              <a:t>IStartRealization1 realizes </a:t>
            </a:r>
            <a:r>
              <a:rPr lang="fr-FR" sz="1100" b="0"/>
              <a:t>IStart </a:t>
            </a:r>
            <a:endParaRPr lang="fr-FR" sz="1100" b="0" smtClean="0"/>
          </a:p>
          <a:p>
            <a:pPr marL="285750" indent="-285750">
              <a:buFontTx/>
              <a:buChar char="-"/>
            </a:pPr>
            <a:r>
              <a:rPr lang="fr-FR" sz="1100" b="0"/>
              <a:t>IStartRealization2 realizes </a:t>
            </a:r>
            <a:r>
              <a:rPr lang="fr-FR" sz="1100" b="0"/>
              <a:t>IStart </a:t>
            </a:r>
            <a:endParaRPr lang="fr-FR" sz="1100" b="0" smtClean="0"/>
          </a:p>
          <a:p>
            <a:pPr marL="285750" indent="-285750">
              <a:buFontTx/>
              <a:buChar char="-"/>
            </a:pPr>
            <a:r>
              <a:rPr lang="en-US" sz="1100" b="0"/>
              <a:t>which of the 2 realizations do we use to bind the value of System.producer.p </a:t>
            </a:r>
            <a:r>
              <a:rPr lang="en-US" sz="1100" b="0"/>
              <a:t>? </a:t>
            </a:r>
            <a:endParaRPr lang="en-US" sz="1100" b="0" smtClean="0"/>
          </a:p>
          <a:p>
            <a:pPr marL="285750" indent="-285750">
              <a:buFontTx/>
              <a:buChar char="-"/>
            </a:pPr>
            <a:r>
              <a:rPr lang="en-US" sz="1100" b="0"/>
              <a:t>suggest making explicit in (3) the fact that the system needs 2 additional parts</a:t>
            </a:r>
            <a:r>
              <a:rPr lang="en-US" sz="1100" b="0"/>
              <a:t>: </a:t>
            </a:r>
            <a:endParaRPr lang="en-US" sz="1100" b="0" smtClean="0"/>
          </a:p>
          <a:p>
            <a:pPr marL="285750" indent="-285750">
              <a:buFontTx/>
              <a:buChar char="-"/>
            </a:pPr>
            <a:r>
              <a:rPr lang="fr-FR" sz="1100" b="0"/>
              <a:t>pValue : IStart = </a:t>
            </a:r>
            <a:r>
              <a:rPr lang="fr-FR" sz="1100" b="0"/>
              <a:t>IStartRealization1 </a:t>
            </a:r>
            <a:endParaRPr lang="fr-FR" sz="1100" b="0" smtClean="0"/>
          </a:p>
          <a:p>
            <a:pPr marL="285750" indent="-285750">
              <a:buFontTx/>
              <a:buChar char="-"/>
            </a:pPr>
            <a:r>
              <a:rPr lang="fr-FR" sz="1100" b="0"/>
              <a:t>qValue : IData = </a:t>
            </a:r>
            <a:r>
              <a:rPr lang="fr-FR" sz="1100" b="0"/>
              <a:t>.... </a:t>
            </a:r>
            <a:endParaRPr lang="fr-FR" sz="1100" b="0" smtClean="0"/>
          </a:p>
          <a:p>
            <a:r>
              <a:rPr lang="en-US" sz="1100" b="0" smtClean="0"/>
              <a:t>Proposal : Then </a:t>
            </a:r>
            <a:r>
              <a:rPr lang="en-US" sz="1100" b="0"/>
              <a:t>we can say in (3) that</a:t>
            </a:r>
            <a:r>
              <a:rPr lang="en-US" sz="1100" b="0"/>
              <a:t>: </a:t>
            </a:r>
            <a:endParaRPr lang="en-US" sz="1100" b="0" smtClean="0"/>
          </a:p>
          <a:p>
            <a:pPr marL="285750" indent="-285750">
              <a:buFontTx/>
              <a:buChar char="-"/>
            </a:pPr>
            <a:r>
              <a:rPr lang="en-US" sz="1100" b="0"/>
              <a:t>System.producer.p is bound </a:t>
            </a:r>
            <a:r>
              <a:rPr lang="en-US" sz="1100" b="0"/>
              <a:t>to </a:t>
            </a:r>
            <a:r>
              <a:rPr lang="en-US" sz="1100" b="0" smtClean="0"/>
              <a:t>System.pValue</a:t>
            </a:r>
          </a:p>
          <a:p>
            <a:pPr marL="285750" indent="-285750">
              <a:buFontTx/>
              <a:buChar char="-"/>
            </a:pPr>
            <a:r>
              <a:rPr lang="en-US" sz="1100" b="0" smtClean="0"/>
              <a:t>=&gt; Can it be expressed in UML (e.g.default values)? To be checked (Nicolas)</a:t>
            </a:r>
          </a:p>
          <a:p>
            <a:pPr marL="285750" indent="-285750">
              <a:buFontTx/>
              <a:buChar char="-"/>
            </a:pPr>
            <a:r>
              <a:rPr lang="en-US" sz="1100" b="0" smtClean="0"/>
              <a:t>=&gt; TODO: Share example models (Arnaud)</a:t>
            </a:r>
          </a:p>
          <a:p>
            <a:pPr marL="733425" lvl="1" indent="-285750">
              <a:buFontTx/>
              <a:buChar char="-"/>
            </a:pPr>
            <a:r>
              <a:rPr lang="en-US" sz="1100" b="0" smtClean="0"/>
              <a:t>What is the activity diagram corresponding to the quote from UML 2.5: </a:t>
            </a:r>
          </a:p>
          <a:p>
            <a:pPr lvl="1" indent="0"/>
            <a:r>
              <a:rPr lang="fr-FR" sz="1100" b="0" smtClean="0"/>
              <a:t>«</a:t>
            </a:r>
            <a:r>
              <a:rPr lang="fr-FR" sz="1100" b="0"/>
              <a:t> </a:t>
            </a:r>
            <a:r>
              <a:rPr lang="en-US" sz="1100" b="0"/>
              <a:t>It is also possible to use an “interaction point” object (that is, an object instantiated in a Port) as the </a:t>
            </a:r>
            <a:r>
              <a:rPr lang="en-US" sz="1100" b="0"/>
              <a:t>target </a:t>
            </a:r>
            <a:r>
              <a:rPr lang="en-US" sz="1100" b="0" smtClean="0"/>
              <a:t>object </a:t>
            </a:r>
            <a:r>
              <a:rPr lang="en-US" sz="1100" b="0"/>
              <a:t>for a CallOperationAction, SendSignalAction, or SendObjectAction without specifying onPort</a:t>
            </a:r>
            <a:r>
              <a:rPr lang="en-US" sz="1100" b="0"/>
              <a:t>. </a:t>
            </a:r>
            <a:r>
              <a:rPr lang="en-US" sz="1100" b="0" smtClean="0"/>
              <a:t>In </a:t>
            </a:r>
            <a:r>
              <a:rPr lang="en-US" sz="1100" b="0"/>
              <a:t>this case, the request is sent directly to the interaction point and </a:t>
            </a:r>
            <a:r>
              <a:rPr lang="en-US" sz="1100" b="0"/>
              <a:t>is </a:t>
            </a:r>
            <a:r>
              <a:rPr lang="en-US" sz="1100" b="0" smtClean="0"/>
              <a:t>then routed </a:t>
            </a:r>
            <a:r>
              <a:rPr lang="en-US" sz="1100" b="0"/>
              <a:t>internally within the owner of the </a:t>
            </a:r>
            <a:r>
              <a:rPr lang="en-US" sz="1100" b="0"/>
              <a:t>Port </a:t>
            </a:r>
            <a:r>
              <a:rPr lang="en-US" sz="1100" b="0" smtClean="0"/>
              <a:t>(</a:t>
            </a:r>
            <a:r>
              <a:rPr lang="en-US" sz="1100" b="0"/>
              <a:t>as also described in Subclause 11.3.3). The request goes into the owner of the interaction point through one of the </a:t>
            </a:r>
            <a:r>
              <a:rPr lang="en-US" sz="1100" b="0"/>
              <a:t>provided </a:t>
            </a:r>
            <a:r>
              <a:rPr lang="en-US" sz="1100" b="0" smtClean="0"/>
              <a:t>Interfaces </a:t>
            </a:r>
            <a:r>
              <a:rPr lang="en-US" sz="1100" b="0"/>
              <a:t>of the Port.</a:t>
            </a:r>
            <a:endParaRPr lang="en-US" sz="1100" b="0" smtClean="0"/>
          </a:p>
          <a:p>
            <a:r>
              <a:rPr lang="en-US" sz="1100" b="0"/>
              <a:t>=&gt; Arnaud Comment</a:t>
            </a:r>
            <a:r>
              <a:rPr lang="en-US" sz="1100" b="0"/>
              <a:t>: </a:t>
            </a:r>
            <a:r>
              <a:rPr lang="en-US" sz="1100" b="0" smtClean="0"/>
              <a:t>Next slides show my understanding of this quote. </a:t>
            </a:r>
            <a:endParaRPr lang="en-US" sz="1100" b="0"/>
          </a:p>
          <a:p>
            <a:r>
              <a:rPr lang="en-US" sz="1100"/>
              <a:t>Question: Is this interpretation correct?</a:t>
            </a:r>
          </a:p>
          <a:p>
            <a:endParaRPr lang="fr-FR" sz="1100" b="0"/>
          </a:p>
        </p:txBody>
      </p:sp>
    </p:spTree>
    <p:extLst>
      <p:ext uri="{BB962C8B-B14F-4D97-AF65-F5344CB8AC3E}">
        <p14:creationId xmlns:p14="http://schemas.microsoft.com/office/powerpoint/2010/main" val="17712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Basic</a:t>
            </a:r>
            <a:r>
              <a:rPr lang="fr-FR" smtClean="0"/>
              <a:t> </a:t>
            </a:r>
            <a:r>
              <a:rPr lang="fr-FR"/>
              <a:t>example </a:t>
            </a:r>
            <a:r>
              <a:rPr lang="fr-FR" smtClean="0"/>
              <a:t>model: </a:t>
            </a:r>
            <a:r>
              <a:rPr lang="fr-FR" err="1" smtClean="0"/>
              <a:t>Refinement</a:t>
            </a:r>
            <a:r>
              <a:rPr lang="fr-FR" smtClean="0"/>
              <a:t> V1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err="1" smtClean="0"/>
              <a:t>Behavior</a:t>
            </a:r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73" y="820554"/>
            <a:ext cx="2266860" cy="257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88" y="4427890"/>
            <a:ext cx="13716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" y="4553800"/>
            <a:ext cx="13906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2" y="651149"/>
            <a:ext cx="3051483" cy="370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741" y="820554"/>
            <a:ext cx="13716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91" y="5425186"/>
            <a:ext cx="27051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07" y="820554"/>
            <a:ext cx="3174894" cy="358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Dodécagone 42"/>
          <p:cNvSpPr/>
          <p:nvPr/>
        </p:nvSpPr>
        <p:spPr bwMode="auto">
          <a:xfrm>
            <a:off x="125128" y="4015415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Dodécagone 25"/>
          <p:cNvSpPr/>
          <p:nvPr/>
        </p:nvSpPr>
        <p:spPr bwMode="auto">
          <a:xfrm>
            <a:off x="3461426" y="3080160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Dodécagone 26"/>
          <p:cNvSpPr/>
          <p:nvPr/>
        </p:nvSpPr>
        <p:spPr bwMode="auto">
          <a:xfrm>
            <a:off x="3312852" y="6717516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Dodécagone 27"/>
          <p:cNvSpPr/>
          <p:nvPr/>
        </p:nvSpPr>
        <p:spPr bwMode="auto">
          <a:xfrm>
            <a:off x="5765533" y="4033966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Dodécagone 28"/>
          <p:cNvSpPr/>
          <p:nvPr/>
        </p:nvSpPr>
        <p:spPr bwMode="auto">
          <a:xfrm>
            <a:off x="9042801" y="2656211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Dodécagone 29"/>
          <p:cNvSpPr/>
          <p:nvPr/>
        </p:nvSpPr>
        <p:spPr bwMode="auto">
          <a:xfrm>
            <a:off x="7681154" y="6603861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Dodécagone 35"/>
          <p:cNvSpPr/>
          <p:nvPr/>
        </p:nvSpPr>
        <p:spPr bwMode="auto">
          <a:xfrm>
            <a:off x="562421" y="6913260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7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Basic</a:t>
            </a:r>
            <a:r>
              <a:rPr lang="fr-FR" smtClean="0"/>
              <a:t> </a:t>
            </a:r>
            <a:r>
              <a:rPr lang="fr-FR"/>
              <a:t>example </a:t>
            </a:r>
            <a:r>
              <a:rPr lang="fr-FR" smtClean="0"/>
              <a:t>model: </a:t>
            </a:r>
            <a:r>
              <a:rPr lang="fr-FR" err="1" smtClean="0"/>
              <a:t>Refinement</a:t>
            </a:r>
            <a:r>
              <a:rPr lang="fr-FR" smtClean="0"/>
              <a:t> V2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Structure</a:t>
            </a:r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"/>
          <a:stretch/>
        </p:blipFill>
        <p:spPr bwMode="auto">
          <a:xfrm>
            <a:off x="312164" y="1001026"/>
            <a:ext cx="5784115" cy="40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12164" y="837883"/>
            <a:ext cx="5069016" cy="6924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mtClean="0"/>
              <a:t>Test </a:t>
            </a:r>
            <a:r>
              <a:rPr lang="fr-FR" err="1" smtClean="0"/>
              <a:t>purpose</a:t>
            </a:r>
            <a:r>
              <a:rPr lang="fr-FR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err="1" smtClean="0"/>
              <a:t>Send</a:t>
            </a:r>
            <a:r>
              <a:rPr lang="fr-FR" smtClean="0"/>
              <a:t> signal action on a port </a:t>
            </a:r>
            <a:r>
              <a:rPr lang="fr-FR" err="1" smtClean="0"/>
              <a:t>with</a:t>
            </a:r>
            <a:r>
              <a:rPr lang="fr-FR" smtClean="0"/>
              <a:t> a </a:t>
            </a:r>
            <a:r>
              <a:rPr lang="fr-FR" err="1" smtClean="0"/>
              <a:t>required</a:t>
            </a:r>
            <a:r>
              <a:rPr lang="fr-FR" smtClean="0"/>
              <a:t> interface</a:t>
            </a:r>
          </a:p>
          <a:p>
            <a:pPr marL="285750" indent="-285750">
              <a:buFontTx/>
              <a:buChar char="-"/>
            </a:pPr>
            <a:r>
              <a:rPr lang="fr-FR" smtClean="0"/>
              <a:t>Propagation of the signal </a:t>
            </a:r>
            <a:r>
              <a:rPr lang="fr-FR" err="1" smtClean="0"/>
              <a:t>through</a:t>
            </a:r>
            <a:r>
              <a:rPr lang="fr-FR" smtClean="0"/>
              <a:t> an </a:t>
            </a:r>
            <a:r>
              <a:rPr lang="fr-FR" err="1" smtClean="0"/>
              <a:t>assembly</a:t>
            </a:r>
            <a:r>
              <a:rPr lang="fr-FR" smtClean="0"/>
              <a:t> </a:t>
            </a:r>
            <a:r>
              <a:rPr lang="fr-FR" err="1" smtClean="0"/>
              <a:t>connector</a:t>
            </a:r>
            <a:endParaRPr lang="fr-FR"/>
          </a:p>
        </p:txBody>
      </p:sp>
      <p:sp>
        <p:nvSpPr>
          <p:cNvPr id="21" name="Rectangle 20"/>
          <p:cNvSpPr/>
          <p:nvPr/>
        </p:nvSpPr>
        <p:spPr bwMode="auto">
          <a:xfrm>
            <a:off x="312164" y="836798"/>
            <a:ext cx="5909244" cy="43030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78" y="1049084"/>
            <a:ext cx="4107678" cy="103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34" y="2372846"/>
            <a:ext cx="36004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6506677" y="973775"/>
            <a:ext cx="4107679" cy="300145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Dodécagone 42"/>
          <p:cNvSpPr/>
          <p:nvPr/>
        </p:nvSpPr>
        <p:spPr bwMode="auto">
          <a:xfrm>
            <a:off x="125127" y="5034071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Dodécagone 24"/>
          <p:cNvSpPr/>
          <p:nvPr/>
        </p:nvSpPr>
        <p:spPr bwMode="auto">
          <a:xfrm>
            <a:off x="6319641" y="3763259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77" y="5458020"/>
            <a:ext cx="5038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Dodécagone 30"/>
          <p:cNvSpPr/>
          <p:nvPr/>
        </p:nvSpPr>
        <p:spPr bwMode="auto">
          <a:xfrm>
            <a:off x="2236040" y="6629983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Basic</a:t>
            </a:r>
            <a:r>
              <a:rPr lang="fr-FR" smtClean="0"/>
              <a:t> </a:t>
            </a:r>
            <a:r>
              <a:rPr lang="fr-FR"/>
              <a:t>example </a:t>
            </a:r>
            <a:r>
              <a:rPr lang="fr-FR" smtClean="0"/>
              <a:t>model: </a:t>
            </a:r>
            <a:r>
              <a:rPr lang="fr-FR" err="1" smtClean="0"/>
              <a:t>Refinement</a:t>
            </a:r>
            <a:r>
              <a:rPr lang="fr-FR" smtClean="0"/>
              <a:t> V2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err="1" smtClean="0"/>
              <a:t>Behavior</a:t>
            </a:r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71" y="1152249"/>
            <a:ext cx="2478103" cy="333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22" y="5034071"/>
            <a:ext cx="13716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7" y="1152249"/>
            <a:ext cx="34480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Dodécagone 42"/>
          <p:cNvSpPr/>
          <p:nvPr/>
        </p:nvSpPr>
        <p:spPr bwMode="auto">
          <a:xfrm>
            <a:off x="745300" y="4863429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Dodécagone 16"/>
          <p:cNvSpPr/>
          <p:nvPr/>
        </p:nvSpPr>
        <p:spPr bwMode="auto">
          <a:xfrm>
            <a:off x="5224634" y="4197681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Dodécagone 17"/>
          <p:cNvSpPr/>
          <p:nvPr/>
        </p:nvSpPr>
        <p:spPr bwMode="auto">
          <a:xfrm>
            <a:off x="5777885" y="6854254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 smtClean="0"/>
              <a:t>Preparation</a:t>
            </a:r>
            <a:r>
              <a:rPr lang="fr-FR" smtClean="0"/>
              <a:t> of the test suite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14569" y="847742"/>
            <a:ext cx="9813925" cy="140500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mtClean="0"/>
              <a:t>Objectives:</a:t>
            </a:r>
          </a:p>
          <a:p>
            <a:pPr lvl="1">
              <a:buFont typeface="Arial" pitchFamily="34" charset="0"/>
              <a:buChar char="•"/>
            </a:pPr>
            <a:r>
              <a:rPr lang="fr-FR" strike="sngStrike" err="1" smtClean="0"/>
              <a:t>Being</a:t>
            </a:r>
            <a:r>
              <a:rPr lang="fr-FR" strike="sngStrike" smtClean="0"/>
              <a:t> able to </a:t>
            </a:r>
            <a:r>
              <a:rPr lang="fr-FR" strike="sngStrike" err="1" smtClean="0"/>
              <a:t>execute</a:t>
            </a:r>
            <a:r>
              <a:rPr lang="fr-FR" strike="sngStrike" smtClean="0"/>
              <a:t> the </a:t>
            </a:r>
            <a:r>
              <a:rPr lang="fr-FR" strike="sngStrike" err="1" smtClean="0"/>
              <a:t>existing</a:t>
            </a:r>
            <a:r>
              <a:rPr lang="fr-FR" strike="sngStrike" smtClean="0"/>
              <a:t> fUML test suite from </a:t>
            </a:r>
            <a:r>
              <a:rPr lang="fr-FR" strike="sngStrike" err="1" smtClean="0"/>
              <a:t>reference</a:t>
            </a:r>
            <a:r>
              <a:rPr lang="fr-FR" strike="sngStrike" smtClean="0"/>
              <a:t> </a:t>
            </a:r>
            <a:r>
              <a:rPr lang="fr-FR" strike="sngStrike" err="1" smtClean="0"/>
              <a:t>implementation</a:t>
            </a:r>
            <a:endParaRPr lang="fr-FR" strike="sngStrike" smtClean="0"/>
          </a:p>
          <a:p>
            <a:pPr lvl="2">
              <a:buFont typeface="Arial" pitchFamily="34" charset="0"/>
              <a:buChar char="•"/>
            </a:pPr>
            <a:r>
              <a:rPr lang="fr-FR" smtClean="0"/>
              <a:t>+ tests </a:t>
            </a:r>
            <a:r>
              <a:rPr lang="fr-FR" err="1" smtClean="0"/>
              <a:t>written</a:t>
            </a:r>
            <a:r>
              <a:rPr lang="fr-FR" smtClean="0"/>
              <a:t> in Alf (cf. </a:t>
            </a:r>
            <a:r>
              <a:rPr lang="fr-FR" err="1" smtClean="0"/>
              <a:t>ed</a:t>
            </a:r>
            <a:r>
              <a:rPr lang="fr-FR" smtClean="0"/>
              <a:t>)</a:t>
            </a:r>
            <a:endParaRPr lang="fr-FR"/>
          </a:p>
          <a:p>
            <a:pPr lvl="1">
              <a:buFont typeface="Arial" pitchFamily="34" charset="0"/>
              <a:buChar char="•"/>
            </a:pPr>
            <a:r>
              <a:rPr lang="fr-FR" strike="sngStrike" err="1" smtClean="0"/>
              <a:t>Define</a:t>
            </a:r>
            <a:r>
              <a:rPr lang="fr-FR" strike="sngStrike" smtClean="0"/>
              <a:t> a first model example (as simple as possible) </a:t>
            </a:r>
            <a:r>
              <a:rPr lang="fr-FR" strike="sngStrike" err="1" smtClean="0"/>
              <a:t>involving</a:t>
            </a:r>
            <a:r>
              <a:rPr lang="fr-FR" strike="sngStrike" smtClean="0"/>
              <a:t> composite structures</a:t>
            </a:r>
          </a:p>
          <a:p>
            <a:pPr lvl="1">
              <a:buFont typeface="Arial" pitchFamily="34" charset="0"/>
              <a:buChar char="•"/>
            </a:pPr>
            <a:r>
              <a:rPr lang="fr-FR" smtClean="0"/>
              <a:t>TBC - </a:t>
            </a:r>
            <a:r>
              <a:rPr lang="fr-FR" err="1" smtClean="0"/>
              <a:t>Refine</a:t>
            </a:r>
            <a:r>
              <a:rPr lang="fr-FR" smtClean="0"/>
              <a:t> </a:t>
            </a:r>
            <a:r>
              <a:rPr lang="fr-FR" smtClean="0"/>
              <a:t>/ </a:t>
            </a:r>
            <a:r>
              <a:rPr lang="fr-FR" err="1" smtClean="0"/>
              <a:t>define</a:t>
            </a:r>
            <a:r>
              <a:rPr lang="fr-FR" smtClean="0"/>
              <a:t> </a:t>
            </a:r>
            <a:r>
              <a:rPr lang="fr-FR" err="1" smtClean="0"/>
              <a:t>variants</a:t>
            </a:r>
            <a:r>
              <a:rPr lang="fr-FR" smtClean="0"/>
              <a:t> of </a:t>
            </a:r>
            <a:r>
              <a:rPr lang="fr-FR" err="1" smtClean="0"/>
              <a:t>this</a:t>
            </a:r>
            <a:r>
              <a:rPr lang="fr-FR" smtClean="0"/>
              <a:t> simple model, to show relevant aspects of composite structures </a:t>
            </a:r>
            <a:r>
              <a:rPr lang="fr-FR" err="1" smtClean="0"/>
              <a:t>semantics</a:t>
            </a:r>
            <a:r>
              <a:rPr lang="fr-FR" smtClean="0"/>
              <a:t>, e.g:</a:t>
            </a:r>
          </a:p>
          <a:p>
            <a:pPr lvl="2">
              <a:buFont typeface="Arial" pitchFamily="34" charset="0"/>
              <a:buChar char="•"/>
            </a:pPr>
            <a:r>
              <a:rPr lang="fr-FR"/>
              <a:t>Note: =&gt; </a:t>
            </a:r>
            <a:r>
              <a:rPr lang="fr-FR" err="1" smtClean="0"/>
              <a:t>Writing</a:t>
            </a:r>
            <a:r>
              <a:rPr lang="fr-FR" smtClean="0"/>
              <a:t> </a:t>
            </a:r>
            <a:r>
              <a:rPr lang="fr-FR" err="1"/>
              <a:t>examples</a:t>
            </a:r>
            <a:r>
              <a:rPr lang="fr-FR"/>
              <a:t> in Alf </a:t>
            </a:r>
            <a:r>
              <a:rPr lang="fr-FR" err="1"/>
              <a:t>was</a:t>
            </a:r>
            <a:r>
              <a:rPr lang="fr-FR"/>
              <a:t> </a:t>
            </a:r>
            <a:r>
              <a:rPr lang="fr-FR" err="1"/>
              <a:t>much</a:t>
            </a:r>
            <a:r>
              <a:rPr lang="fr-FR"/>
              <a:t> more </a:t>
            </a:r>
            <a:r>
              <a:rPr lang="fr-FR" smtClean="0"/>
              <a:t>efficient for </a:t>
            </a:r>
            <a:r>
              <a:rPr lang="fr-FR" err="1" smtClean="0"/>
              <a:t>fUML</a:t>
            </a:r>
            <a:endParaRPr lang="fr-FR" smtClean="0"/>
          </a:p>
          <a:p>
            <a:pPr lvl="2">
              <a:buFont typeface="Arial" pitchFamily="34" charset="0"/>
              <a:buChar char="•"/>
            </a:pPr>
            <a:r>
              <a:rPr lang="fr-FR" smtClean="0"/>
              <a:t>=&gt; </a:t>
            </a:r>
            <a:r>
              <a:rPr lang="fr-FR" err="1" smtClean="0"/>
              <a:t>We</a:t>
            </a:r>
            <a:r>
              <a:rPr lang="fr-FR" smtClean="0"/>
              <a:t> should </a:t>
            </a:r>
            <a:r>
              <a:rPr lang="fr-FR" err="1" smtClean="0"/>
              <a:t>consider</a:t>
            </a:r>
            <a:r>
              <a:rPr lang="fr-FR" smtClean="0"/>
              <a:t> </a:t>
            </a:r>
            <a:r>
              <a:rPr lang="fr-FR" err="1" smtClean="0"/>
              <a:t>optional</a:t>
            </a:r>
            <a:r>
              <a:rPr lang="fr-FR" smtClean="0"/>
              <a:t> </a:t>
            </a:r>
            <a:r>
              <a:rPr lang="fr-FR" err="1" smtClean="0"/>
              <a:t>requirements</a:t>
            </a:r>
            <a:r>
              <a:rPr lang="fr-FR" smtClean="0"/>
              <a:t> (n° …) </a:t>
            </a:r>
            <a:r>
              <a:rPr lang="fr-FR" err="1" smtClean="0"/>
              <a:t>related</a:t>
            </a:r>
            <a:r>
              <a:rPr lang="fr-FR" smtClean="0"/>
              <a:t> to Alf extension for composite structures</a:t>
            </a:r>
          </a:p>
          <a:p>
            <a:pPr lvl="3">
              <a:buFont typeface="Arial" pitchFamily="34" charset="0"/>
              <a:buChar char="•"/>
            </a:pPr>
            <a:r>
              <a:rPr lang="fr-FR" smtClean="0"/>
              <a:t>Deal </a:t>
            </a:r>
            <a:r>
              <a:rPr lang="fr-FR" err="1" smtClean="0"/>
              <a:t>with</a:t>
            </a:r>
            <a:r>
              <a:rPr lang="fr-FR" smtClean="0"/>
              <a:t> ports / parts =&gt; </a:t>
            </a:r>
            <a:r>
              <a:rPr lang="fr-FR" err="1" smtClean="0"/>
              <a:t>Already</a:t>
            </a:r>
            <a:r>
              <a:rPr lang="fr-FR" smtClean="0"/>
              <a:t> a non-normative </a:t>
            </a:r>
            <a:r>
              <a:rPr lang="fr-FR" err="1" smtClean="0"/>
              <a:t>annex</a:t>
            </a:r>
            <a:r>
              <a:rPr lang="fr-FR" smtClean="0"/>
              <a:t> in Alf, but </a:t>
            </a:r>
            <a:r>
              <a:rPr lang="fr-FR" err="1" smtClean="0"/>
              <a:t>we</a:t>
            </a:r>
            <a:r>
              <a:rPr lang="fr-FR" smtClean="0"/>
              <a:t> </a:t>
            </a:r>
            <a:r>
              <a:rPr lang="fr-FR" err="1" smtClean="0"/>
              <a:t>need</a:t>
            </a:r>
            <a:r>
              <a:rPr lang="fr-FR" smtClean="0"/>
              <a:t> an extension of </a:t>
            </a:r>
            <a:r>
              <a:rPr lang="fr-FR" err="1" smtClean="0"/>
              <a:t>alf</a:t>
            </a:r>
            <a:r>
              <a:rPr lang="fr-FR" smtClean="0"/>
              <a:t> </a:t>
            </a:r>
            <a:r>
              <a:rPr lang="fr-FR" err="1" smtClean="0"/>
              <a:t>which</a:t>
            </a:r>
            <a:r>
              <a:rPr lang="fr-FR" smtClean="0"/>
              <a:t> </a:t>
            </a:r>
            <a:r>
              <a:rPr lang="fr-FR" err="1" smtClean="0"/>
              <a:t>provides</a:t>
            </a:r>
            <a:r>
              <a:rPr lang="fr-FR" smtClean="0"/>
              <a:t> a surface </a:t>
            </a:r>
            <a:r>
              <a:rPr lang="fr-FR" err="1" smtClean="0"/>
              <a:t>syntax</a:t>
            </a:r>
            <a:r>
              <a:rPr lang="fr-FR" smtClean="0"/>
              <a:t> </a:t>
            </a:r>
            <a:r>
              <a:rPr lang="fr-FR" err="1" smtClean="0"/>
              <a:t>which</a:t>
            </a:r>
            <a:r>
              <a:rPr lang="fr-FR" smtClean="0"/>
              <a:t> </a:t>
            </a:r>
            <a:r>
              <a:rPr lang="fr-FR" err="1" smtClean="0"/>
              <a:t>make</a:t>
            </a:r>
            <a:r>
              <a:rPr lang="fr-FR" smtClean="0"/>
              <a:t> more </a:t>
            </a:r>
            <a:r>
              <a:rPr lang="fr-FR" err="1" smtClean="0"/>
              <a:t>convenient</a:t>
            </a:r>
            <a:r>
              <a:rPr lang="fr-FR" smtClean="0"/>
              <a:t> to </a:t>
            </a:r>
            <a:r>
              <a:rPr lang="fr-FR" err="1" smtClean="0"/>
              <a:t>notate</a:t>
            </a:r>
            <a:r>
              <a:rPr lang="fr-FR" smtClean="0"/>
              <a:t> composite structures, and a </a:t>
            </a:r>
            <a:r>
              <a:rPr lang="fr-FR" err="1" smtClean="0"/>
              <a:t>better</a:t>
            </a:r>
            <a:r>
              <a:rPr lang="fr-FR" smtClean="0"/>
              <a:t> </a:t>
            </a:r>
            <a:r>
              <a:rPr lang="fr-FR" err="1" smtClean="0"/>
              <a:t>semantic</a:t>
            </a:r>
            <a:r>
              <a:rPr lang="fr-FR" smtClean="0"/>
              <a:t> </a:t>
            </a:r>
            <a:r>
              <a:rPr lang="fr-FR" err="1" smtClean="0"/>
              <a:t>integration</a:t>
            </a:r>
            <a:endParaRPr lang="fr-FR" smtClean="0"/>
          </a:p>
          <a:p>
            <a:pPr lvl="1">
              <a:buFont typeface="Arial" pitchFamily="34" charset="0"/>
              <a:buChar char="•"/>
            </a:pPr>
            <a:r>
              <a:rPr lang="fr-FR" smtClean="0"/>
              <a:t>TBD - Test </a:t>
            </a:r>
            <a:r>
              <a:rPr lang="fr-FR" err="1" smtClean="0"/>
              <a:t>coverage</a:t>
            </a:r>
            <a:r>
              <a:rPr lang="fr-FR" smtClean="0"/>
              <a:t> </a:t>
            </a:r>
            <a:r>
              <a:rPr lang="fr-FR" err="1" smtClean="0"/>
              <a:t>metrics</a:t>
            </a:r>
            <a:r>
              <a:rPr lang="fr-FR" smtClean="0"/>
              <a:t> for the test suite, </a:t>
            </a:r>
          </a:p>
          <a:p>
            <a:pPr lvl="2">
              <a:buFont typeface="Arial" pitchFamily="34" charset="0"/>
              <a:buChar char="•"/>
            </a:pPr>
            <a:r>
              <a:rPr lang="fr-FR" err="1" smtClean="0"/>
              <a:t>define</a:t>
            </a:r>
            <a:r>
              <a:rPr lang="fr-FR" smtClean="0"/>
              <a:t> </a:t>
            </a:r>
            <a:r>
              <a:rPr lang="fr-FR" err="1" smtClean="0"/>
              <a:t>some</a:t>
            </a:r>
            <a:r>
              <a:rPr lang="fr-FR" smtClean="0"/>
              <a:t> </a:t>
            </a:r>
            <a:r>
              <a:rPr lang="fr-FR" err="1" smtClean="0"/>
              <a:t>kind</a:t>
            </a:r>
            <a:r>
              <a:rPr lang="fr-FR" smtClean="0"/>
              <a:t> of test </a:t>
            </a:r>
            <a:r>
              <a:rPr lang="fr-FR" err="1" smtClean="0"/>
              <a:t>coverage</a:t>
            </a:r>
            <a:r>
              <a:rPr lang="fr-FR" smtClean="0"/>
              <a:t> </a:t>
            </a:r>
            <a:r>
              <a:rPr lang="fr-FR" err="1" smtClean="0"/>
              <a:t>criteria</a:t>
            </a:r>
            <a:endParaRPr lang="fr-FR" smtClean="0"/>
          </a:p>
          <a:p>
            <a:pPr lvl="2">
              <a:buFont typeface="Arial" pitchFamily="34" charset="0"/>
              <a:buChar char="•"/>
            </a:pPr>
            <a:r>
              <a:rPr lang="fr-FR" err="1" smtClean="0"/>
              <a:t>Define</a:t>
            </a:r>
            <a:r>
              <a:rPr lang="fr-FR" smtClean="0"/>
              <a:t> an </a:t>
            </a:r>
            <a:r>
              <a:rPr lang="fr-FR" err="1" smtClean="0"/>
              <a:t>ideal</a:t>
            </a:r>
            <a:r>
              <a:rPr lang="fr-FR" smtClean="0"/>
              <a:t> test suite </a:t>
            </a:r>
            <a:r>
              <a:rPr lang="fr-FR" err="1" smtClean="0"/>
              <a:t>that</a:t>
            </a:r>
            <a:r>
              <a:rPr lang="fr-FR" smtClean="0"/>
              <a:t> </a:t>
            </a:r>
            <a:r>
              <a:rPr lang="fr-FR" err="1" smtClean="0"/>
              <a:t>would</a:t>
            </a:r>
            <a:r>
              <a:rPr lang="fr-FR" smtClean="0"/>
              <a:t> </a:t>
            </a:r>
            <a:r>
              <a:rPr lang="fr-FR" err="1" smtClean="0"/>
              <a:t>meet</a:t>
            </a:r>
            <a:r>
              <a:rPr lang="fr-FR" smtClean="0"/>
              <a:t> all </a:t>
            </a:r>
            <a:r>
              <a:rPr lang="fr-FR" err="1" smtClean="0"/>
              <a:t>these</a:t>
            </a:r>
            <a:r>
              <a:rPr lang="fr-FR" smtClean="0"/>
              <a:t> </a:t>
            </a:r>
            <a:r>
              <a:rPr lang="fr-FR" err="1" smtClean="0"/>
              <a:t>criteria</a:t>
            </a:r>
            <a:endParaRPr lang="fr-FR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Presentation_CEA_LIST_2012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Masque_Presentation_CEA_LIST_2012</Template>
  <TotalTime>25297</TotalTime>
  <Words>1006</Words>
  <Application>Microsoft Office PowerPoint</Application>
  <PresentationFormat>Personnalisé</PresentationFormat>
  <Paragraphs>182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Masque_Presentation_CEA_LIST_2012</vt:lpstr>
      <vt:lpstr>Precise Semantics of UML Composite Structures </vt:lpstr>
      <vt:lpstr>Agenda</vt:lpstr>
      <vt:lpstr>Review of the example model discussed in Jacksonville</vt:lpstr>
      <vt:lpstr>Basic example model discussed in Jacksonville</vt:lpstr>
      <vt:lpstr>Basic example model: Refinement V1</vt:lpstr>
      <vt:lpstr>Basic example model: Refinement V1</vt:lpstr>
      <vt:lpstr>Basic example model: Refinement V2</vt:lpstr>
      <vt:lpstr>Basic example model: Refinement V2</vt:lpstr>
      <vt:lpstr>Preparation of the test suite</vt:lpstr>
      <vt:lpstr>Agenda</vt:lpstr>
      <vt:lpstr>Issue : « determining the defining connector of a CS_Link »</vt:lpstr>
      <vt:lpstr>On going solution</vt:lpstr>
      <vt:lpstr>Agenda</vt:lpstr>
      <vt:lpstr>Actions for the next Telco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FD221768</dc:creator>
  <cp:lastModifiedBy>AC221913</cp:lastModifiedBy>
  <cp:revision>160</cp:revision>
  <cp:lastPrinted>2012-09-11T17:02:19Z</cp:lastPrinted>
  <dcterms:created xsi:type="dcterms:W3CDTF">2012-01-13T10:24:34Z</dcterms:created>
  <dcterms:modified xsi:type="dcterms:W3CDTF">2012-10-04T12:51:26Z</dcterms:modified>
</cp:coreProperties>
</file>