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880" r:id="rId5"/>
  </p:sldMasterIdLst>
  <p:notesMasterIdLst>
    <p:notesMasterId r:id="rId37"/>
  </p:notesMasterIdLst>
  <p:sldIdLst>
    <p:sldId id="370" r:id="rId6"/>
    <p:sldId id="357" r:id="rId7"/>
    <p:sldId id="358" r:id="rId8"/>
    <p:sldId id="359" r:id="rId9"/>
    <p:sldId id="360" r:id="rId10"/>
    <p:sldId id="361" r:id="rId11"/>
    <p:sldId id="362" r:id="rId12"/>
    <p:sldId id="381" r:id="rId13"/>
    <p:sldId id="382" r:id="rId14"/>
    <p:sldId id="383" r:id="rId15"/>
    <p:sldId id="404" r:id="rId16"/>
    <p:sldId id="405" r:id="rId17"/>
    <p:sldId id="406" r:id="rId18"/>
    <p:sldId id="403" r:id="rId19"/>
    <p:sldId id="384" r:id="rId20"/>
    <p:sldId id="386" r:id="rId21"/>
    <p:sldId id="388" r:id="rId22"/>
    <p:sldId id="385" r:id="rId23"/>
    <p:sldId id="390" r:id="rId24"/>
    <p:sldId id="410" r:id="rId25"/>
    <p:sldId id="407" r:id="rId26"/>
    <p:sldId id="393" r:id="rId27"/>
    <p:sldId id="409" r:id="rId28"/>
    <p:sldId id="408" r:id="rId29"/>
    <p:sldId id="395" r:id="rId30"/>
    <p:sldId id="401" r:id="rId31"/>
    <p:sldId id="402" r:id="rId32"/>
    <p:sldId id="412" r:id="rId33"/>
    <p:sldId id="413" r:id="rId34"/>
    <p:sldId id="414" r:id="rId35"/>
    <p:sldId id="411"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6A022"/>
    <a:srgbClr val="FFFFFF"/>
    <a:srgbClr val="0000FF"/>
    <a:srgbClr val="CC3300"/>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63" autoAdjust="0"/>
    <p:restoredTop sz="94799" autoAdjust="0"/>
  </p:normalViewPr>
  <p:slideViewPr>
    <p:cSldViewPr>
      <p:cViewPr>
        <p:scale>
          <a:sx n="100" d="100"/>
          <a:sy n="100" d="100"/>
        </p:scale>
        <p:origin x="660" y="3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BE0DA-A792-4932-8F53-335A20A27DE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4DF595C-6EF4-4C38-9190-0AA51A601A47}">
      <dgm:prSet custT="1"/>
      <dgm:spPr/>
      <dgm:t>
        <a:bodyPr/>
        <a:lstStyle/>
        <a:p>
          <a:pPr algn="l" rtl="0"/>
          <a:r>
            <a:rPr lang="en-US" sz="1400" dirty="0">
              <a:solidFill>
                <a:schemeClr val="tx1"/>
              </a:solidFill>
            </a:rPr>
            <a:t>Define key integration technologies between areas</a:t>
          </a:r>
        </a:p>
      </dgm:t>
    </dgm:pt>
    <dgm:pt modelId="{A65BDD6E-724C-4678-9C0C-B0B9781FEC4B}" type="parTrans" cxnId="{F11D7991-749A-44BB-BB44-87A206AEFEAE}">
      <dgm:prSet/>
      <dgm:spPr/>
      <dgm:t>
        <a:bodyPr/>
        <a:lstStyle/>
        <a:p>
          <a:pPr algn="l"/>
          <a:endParaRPr lang="en-US" sz="1400">
            <a:solidFill>
              <a:schemeClr val="tx1"/>
            </a:solidFill>
          </a:endParaRPr>
        </a:p>
      </dgm:t>
    </dgm:pt>
    <dgm:pt modelId="{C634109E-F9C6-4AA1-9ACC-FBCDE30B05A0}" type="sibTrans" cxnId="{F11D7991-749A-44BB-BB44-87A206AEFEAE}">
      <dgm:prSet/>
      <dgm:spPr/>
      <dgm:t>
        <a:bodyPr/>
        <a:lstStyle/>
        <a:p>
          <a:pPr algn="l"/>
          <a:endParaRPr lang="en-US" sz="1400">
            <a:solidFill>
              <a:schemeClr val="tx1"/>
            </a:solidFill>
          </a:endParaRPr>
        </a:p>
      </dgm:t>
    </dgm:pt>
    <dgm:pt modelId="{D73C91E9-CA7B-411E-BCB2-4D53B7309F16}">
      <dgm:prSet custT="1"/>
      <dgm:spPr/>
      <dgm:t>
        <a:bodyPr/>
        <a:lstStyle/>
        <a:p>
          <a:pPr algn="l" rtl="0"/>
          <a:r>
            <a:rPr lang="en-US" sz="1400" dirty="0">
              <a:solidFill>
                <a:schemeClr val="tx1"/>
              </a:solidFill>
            </a:rPr>
            <a:t>Define / support emerging standards</a:t>
          </a:r>
        </a:p>
      </dgm:t>
    </dgm:pt>
    <dgm:pt modelId="{90DEF345-111A-4877-95C4-89BECFC1E8B5}" type="parTrans" cxnId="{BD4E3589-6D2B-4AEA-B21E-40BEFAF1343E}">
      <dgm:prSet/>
      <dgm:spPr/>
      <dgm:t>
        <a:bodyPr/>
        <a:lstStyle/>
        <a:p>
          <a:pPr algn="l"/>
          <a:endParaRPr lang="en-US" sz="1400">
            <a:solidFill>
              <a:schemeClr val="tx1"/>
            </a:solidFill>
          </a:endParaRPr>
        </a:p>
      </dgm:t>
    </dgm:pt>
    <dgm:pt modelId="{1167F9E8-57A2-4642-9B45-F6D3A0071F94}" type="sibTrans" cxnId="{BD4E3589-6D2B-4AEA-B21E-40BEFAF1343E}">
      <dgm:prSet/>
      <dgm:spPr/>
      <dgm:t>
        <a:bodyPr/>
        <a:lstStyle/>
        <a:p>
          <a:pPr algn="l"/>
          <a:endParaRPr lang="en-US" sz="1400">
            <a:solidFill>
              <a:schemeClr val="tx1"/>
            </a:solidFill>
          </a:endParaRPr>
        </a:p>
      </dgm:t>
    </dgm:pt>
    <dgm:pt modelId="{1F4FB4E5-2C60-4508-8CA0-E819CC961CF3}" type="pres">
      <dgm:prSet presAssocID="{2ECBE0DA-A792-4932-8F53-335A20A27DE3}" presName="Name0" presStyleCnt="0">
        <dgm:presLayoutVars>
          <dgm:dir/>
          <dgm:animLvl val="lvl"/>
          <dgm:resizeHandles/>
        </dgm:presLayoutVars>
      </dgm:prSet>
      <dgm:spPr/>
    </dgm:pt>
    <dgm:pt modelId="{FDEF68A8-F963-484B-B959-B6797C762166}" type="pres">
      <dgm:prSet presAssocID="{14DF595C-6EF4-4C38-9190-0AA51A601A47}" presName="linNode" presStyleCnt="0"/>
      <dgm:spPr/>
    </dgm:pt>
    <dgm:pt modelId="{E1B08F20-1404-4E94-AB54-50F8AD26A6D3}" type="pres">
      <dgm:prSet presAssocID="{14DF595C-6EF4-4C38-9190-0AA51A601A47}" presName="parentShp" presStyleLbl="node1" presStyleIdx="0" presStyleCnt="2" custScaleX="202200" custScaleY="106918">
        <dgm:presLayoutVars>
          <dgm:bulletEnabled val="1"/>
        </dgm:presLayoutVars>
      </dgm:prSet>
      <dgm:spPr/>
    </dgm:pt>
    <dgm:pt modelId="{DBC28B2C-CB4B-41CF-A353-D8A42208C0E2}" type="pres">
      <dgm:prSet presAssocID="{14DF595C-6EF4-4C38-9190-0AA51A601A47}" presName="childShp" presStyleLbl="bgAccFollowNode1" presStyleIdx="0" presStyleCnt="2">
        <dgm:presLayoutVars>
          <dgm:bulletEnabled val="1"/>
        </dgm:presLayoutVars>
      </dgm:prSet>
      <dgm:spPr/>
    </dgm:pt>
    <dgm:pt modelId="{845879FD-8F90-40E5-91F6-6EE35C7F04EB}" type="pres">
      <dgm:prSet presAssocID="{C634109E-F9C6-4AA1-9ACC-FBCDE30B05A0}" presName="spacing" presStyleCnt="0"/>
      <dgm:spPr/>
    </dgm:pt>
    <dgm:pt modelId="{5F411D9E-6C88-40FA-90B3-79438C5024B5}" type="pres">
      <dgm:prSet presAssocID="{D73C91E9-CA7B-411E-BCB2-4D53B7309F16}" presName="linNode" presStyleCnt="0"/>
      <dgm:spPr/>
    </dgm:pt>
    <dgm:pt modelId="{BB2CEA23-DEF3-4AA5-B191-3AB231885324}" type="pres">
      <dgm:prSet presAssocID="{D73C91E9-CA7B-411E-BCB2-4D53B7309F16}" presName="parentShp" presStyleLbl="node1" presStyleIdx="1" presStyleCnt="2">
        <dgm:presLayoutVars>
          <dgm:bulletEnabled val="1"/>
        </dgm:presLayoutVars>
      </dgm:prSet>
      <dgm:spPr/>
    </dgm:pt>
    <dgm:pt modelId="{85C570FD-F620-4B84-B66A-3B108F04688A}" type="pres">
      <dgm:prSet presAssocID="{D73C91E9-CA7B-411E-BCB2-4D53B7309F16}" presName="childShp" presStyleLbl="bgAccFollowNode1" presStyleIdx="1" presStyleCnt="2">
        <dgm:presLayoutVars>
          <dgm:bulletEnabled val="1"/>
        </dgm:presLayoutVars>
      </dgm:prSet>
      <dgm:spPr/>
    </dgm:pt>
  </dgm:ptLst>
  <dgm:cxnLst>
    <dgm:cxn modelId="{E6D08E5E-4283-4A27-ADED-4C5B28A8A318}" type="presOf" srcId="{14DF595C-6EF4-4C38-9190-0AA51A601A47}" destId="{E1B08F20-1404-4E94-AB54-50F8AD26A6D3}" srcOrd="0" destOrd="0" presId="urn:microsoft.com/office/officeart/2005/8/layout/vList6"/>
    <dgm:cxn modelId="{9352F67C-5A68-4A64-AF85-87B698D257C1}" type="presOf" srcId="{D73C91E9-CA7B-411E-BCB2-4D53B7309F16}" destId="{BB2CEA23-DEF3-4AA5-B191-3AB231885324}" srcOrd="0" destOrd="0" presId="urn:microsoft.com/office/officeart/2005/8/layout/vList6"/>
    <dgm:cxn modelId="{FACFEF85-C686-4E71-86A0-7F597C339A7B}" type="presOf" srcId="{2ECBE0DA-A792-4932-8F53-335A20A27DE3}" destId="{1F4FB4E5-2C60-4508-8CA0-E819CC961CF3}" srcOrd="0" destOrd="0" presId="urn:microsoft.com/office/officeart/2005/8/layout/vList6"/>
    <dgm:cxn modelId="{BD4E3589-6D2B-4AEA-B21E-40BEFAF1343E}" srcId="{2ECBE0DA-A792-4932-8F53-335A20A27DE3}" destId="{D73C91E9-CA7B-411E-BCB2-4D53B7309F16}" srcOrd="1" destOrd="0" parTransId="{90DEF345-111A-4877-95C4-89BECFC1E8B5}" sibTransId="{1167F9E8-57A2-4642-9B45-F6D3A0071F94}"/>
    <dgm:cxn modelId="{F11D7991-749A-44BB-BB44-87A206AEFEAE}" srcId="{2ECBE0DA-A792-4932-8F53-335A20A27DE3}" destId="{14DF595C-6EF4-4C38-9190-0AA51A601A47}" srcOrd="0" destOrd="0" parTransId="{A65BDD6E-724C-4678-9C0C-B0B9781FEC4B}" sibTransId="{C634109E-F9C6-4AA1-9ACC-FBCDE30B05A0}"/>
    <dgm:cxn modelId="{6B62BB1F-6844-4FFE-A3A8-4F4FAC4CE56B}" type="presParOf" srcId="{1F4FB4E5-2C60-4508-8CA0-E819CC961CF3}" destId="{FDEF68A8-F963-484B-B959-B6797C762166}" srcOrd="0" destOrd="0" presId="urn:microsoft.com/office/officeart/2005/8/layout/vList6"/>
    <dgm:cxn modelId="{D7C393C1-F058-46A3-9EBF-212BF9E52812}" type="presParOf" srcId="{FDEF68A8-F963-484B-B959-B6797C762166}" destId="{E1B08F20-1404-4E94-AB54-50F8AD26A6D3}" srcOrd="0" destOrd="0" presId="urn:microsoft.com/office/officeart/2005/8/layout/vList6"/>
    <dgm:cxn modelId="{1081251A-FDAB-4F16-BABE-E5487514C4B4}" type="presParOf" srcId="{FDEF68A8-F963-484B-B959-B6797C762166}" destId="{DBC28B2C-CB4B-41CF-A353-D8A42208C0E2}" srcOrd="1" destOrd="0" presId="urn:microsoft.com/office/officeart/2005/8/layout/vList6"/>
    <dgm:cxn modelId="{6D3D0B58-BD9F-4670-BD89-798F606EBF2F}" type="presParOf" srcId="{1F4FB4E5-2C60-4508-8CA0-E819CC961CF3}" destId="{845879FD-8F90-40E5-91F6-6EE35C7F04EB}" srcOrd="1" destOrd="0" presId="urn:microsoft.com/office/officeart/2005/8/layout/vList6"/>
    <dgm:cxn modelId="{AAF4A97F-9D95-4BAB-B72C-BE372AD0AC51}" type="presParOf" srcId="{1F4FB4E5-2C60-4508-8CA0-E819CC961CF3}" destId="{5F411D9E-6C88-40FA-90B3-79438C5024B5}" srcOrd="2" destOrd="0" presId="urn:microsoft.com/office/officeart/2005/8/layout/vList6"/>
    <dgm:cxn modelId="{5D395E38-DB36-46EC-804D-F5555F56AD42}" type="presParOf" srcId="{5F411D9E-6C88-40FA-90B3-79438C5024B5}" destId="{BB2CEA23-DEF3-4AA5-B191-3AB231885324}" srcOrd="0" destOrd="0" presId="urn:microsoft.com/office/officeart/2005/8/layout/vList6"/>
    <dgm:cxn modelId="{0F90D9C5-92EC-4CE1-9835-E93110BD8400}" type="presParOf" srcId="{5F411D9E-6C88-40FA-90B3-79438C5024B5}" destId="{85C570FD-F620-4B84-B66A-3B108F04688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28B2C-CB4B-41CF-A353-D8A42208C0E2}">
      <dsp:nvSpPr>
        <dsp:cNvPr id="0" name=""/>
        <dsp:cNvSpPr/>
      </dsp:nvSpPr>
      <dsp:spPr>
        <a:xfrm>
          <a:off x="4519316" y="6874"/>
          <a:ext cx="3349154" cy="1978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B08F20-1404-4E94-AB54-50F8AD26A6D3}">
      <dsp:nvSpPr>
        <dsp:cNvPr id="0" name=""/>
        <dsp:cNvSpPr/>
      </dsp:nvSpPr>
      <dsp:spPr>
        <a:xfrm>
          <a:off x="4656" y="30"/>
          <a:ext cx="4514660" cy="2115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chemeClr val="tx1"/>
              </a:solidFill>
            </a:rPr>
            <a:t>Define key integration technologies between areas</a:t>
          </a:r>
        </a:p>
      </dsp:txBody>
      <dsp:txXfrm>
        <a:off x="14982" y="10356"/>
        <a:ext cx="4494008" cy="190886"/>
      </dsp:txXfrm>
    </dsp:sp>
    <dsp:sp modelId="{85C570FD-F620-4B84-B66A-3B108F04688A}">
      <dsp:nvSpPr>
        <dsp:cNvPr id="0" name=""/>
        <dsp:cNvSpPr/>
      </dsp:nvSpPr>
      <dsp:spPr>
        <a:xfrm>
          <a:off x="3149250" y="231354"/>
          <a:ext cx="4723876" cy="1978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CEA23-DEF3-4AA5-B191-3AB231885324}">
      <dsp:nvSpPr>
        <dsp:cNvPr id="0" name=""/>
        <dsp:cNvSpPr/>
      </dsp:nvSpPr>
      <dsp:spPr>
        <a:xfrm>
          <a:off x="0" y="231354"/>
          <a:ext cx="3149250" cy="197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chemeClr val="tx1"/>
              </a:solidFill>
            </a:rPr>
            <a:t>Define / support emerging standards</a:t>
          </a:r>
        </a:p>
      </dsp:txBody>
      <dsp:txXfrm>
        <a:off x="9658" y="241012"/>
        <a:ext cx="3129934" cy="17853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86A921-1F57-4492-8FD4-3EA4463F1278}" type="slidenum">
              <a:rPr lang="en-US" altLang="en-US"/>
              <a:pPr/>
              <a:t>‹#›</a:t>
            </a:fld>
            <a:endParaRPr lang="en-US" altLang="en-US"/>
          </a:p>
        </p:txBody>
      </p:sp>
    </p:spTree>
    <p:extLst>
      <p:ext uri="{BB962C8B-B14F-4D97-AF65-F5344CB8AC3E}">
        <p14:creationId xmlns:p14="http://schemas.microsoft.com/office/powerpoint/2010/main" val="1484068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257300" y="720725"/>
            <a:ext cx="4800600" cy="3600450"/>
          </a:xfrm>
          <a:ln/>
        </p:spPr>
      </p:sp>
      <p:sp>
        <p:nvSpPr>
          <p:cNvPr id="32771" name="Rectangle 3"/>
          <p:cNvSpPr>
            <a:spLocks noGrp="1" noChangeArrowheads="1"/>
          </p:cNvSpPr>
          <p:nvPr>
            <p:ph type="body" idx="1"/>
          </p:nvPr>
        </p:nvSpPr>
        <p:spPr>
          <a:noFill/>
          <a:ln w="9525"/>
        </p:spPr>
        <p:txBody>
          <a:bodyPr/>
          <a:lstStyle/>
          <a:p>
            <a:pPr eaLnBrk="1" hangingPunct="1"/>
            <a:endParaRPr lang="en-US" dirty="0">
              <a:latin typeface="Arial Narrow" pitchFamily="114" charset="0"/>
              <a:ea typeface="ＭＳ Ｐゴシック" pitchFamily="114" charset="-128"/>
              <a:cs typeface="ＭＳ Ｐゴシック" pitchFamily="114" charset="-128"/>
            </a:endParaRPr>
          </a:p>
        </p:txBody>
      </p:sp>
    </p:spTree>
    <p:extLst>
      <p:ext uri="{BB962C8B-B14F-4D97-AF65-F5344CB8AC3E}">
        <p14:creationId xmlns:p14="http://schemas.microsoft.com/office/powerpoint/2010/main" val="374001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86A921-1F57-4492-8FD4-3EA4463F1278}" type="slidenum">
              <a:rPr lang="en-US" altLang="en-US" smtClean="0"/>
              <a:pPr/>
              <a:t>31</a:t>
            </a:fld>
            <a:endParaRPr lang="en-US" altLang="en-US"/>
          </a:p>
        </p:txBody>
      </p:sp>
    </p:spTree>
    <p:extLst>
      <p:ext uri="{BB962C8B-B14F-4D97-AF65-F5344CB8AC3E}">
        <p14:creationId xmlns:p14="http://schemas.microsoft.com/office/powerpoint/2010/main" val="485368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AFEMS logo hi 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8800" y="95250"/>
            <a:ext cx="33877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5638800" y="1143000"/>
            <a:ext cx="3362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prstClr val="black"/>
                </a:solidFill>
              </a:rPr>
              <a:t>www.nafems.org</a:t>
            </a:r>
          </a:p>
        </p:txBody>
      </p:sp>
      <p:pic>
        <p:nvPicPr>
          <p:cNvPr id="6" name="Picture 7" descr="INCOSELogo_transpar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77788"/>
            <a:ext cx="1827212"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142875" y="1143000"/>
            <a:ext cx="1838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prstClr val="black"/>
                </a:solidFill>
              </a:rPr>
              <a:t>www.incose.org</a:t>
            </a:r>
          </a:p>
        </p:txBody>
      </p:sp>
      <p:sp>
        <p:nvSpPr>
          <p:cNvPr id="13315" name="Rectangle 3"/>
          <p:cNvSpPr>
            <a:spLocks noGrp="1" noChangeArrowheads="1"/>
          </p:cNvSpPr>
          <p:nvPr>
            <p:ph type="ctrTitle"/>
          </p:nvPr>
        </p:nvSpPr>
        <p:spPr>
          <a:xfrm>
            <a:off x="685800" y="2130425"/>
            <a:ext cx="7772400" cy="1470025"/>
          </a:xfrm>
        </p:spPr>
        <p:txBody>
          <a:bodyPr/>
          <a:lstStyle>
            <a:lvl1pPr algn="ctr">
              <a:defRPr sz="4000"/>
            </a:lvl1pPr>
          </a:lstStyle>
          <a:p>
            <a:r>
              <a:rPr lang="en-US" dirty="0"/>
              <a:t>Click to edit Master title style</a:t>
            </a:r>
          </a:p>
        </p:txBody>
      </p:sp>
      <p:sp>
        <p:nvSpPr>
          <p:cNvPr id="13316"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0070C0"/>
                </a:solidFill>
              </a:defRPr>
            </a:lvl1pPr>
          </a:lstStyle>
          <a:p>
            <a:r>
              <a:rPr lang="en-US" dirty="0"/>
              <a:t>Click to edit Master subtitle style</a:t>
            </a:r>
          </a:p>
        </p:txBody>
      </p:sp>
      <p:sp>
        <p:nvSpPr>
          <p:cNvPr id="8" name="Rectangle 7"/>
          <p:cNvSpPr>
            <a:spLocks noGrp="1" noChangeArrowheads="1"/>
          </p:cNvSpPr>
          <p:nvPr>
            <p:ph type="sldNum" sz="quarter" idx="10"/>
          </p:nvPr>
        </p:nvSpPr>
        <p:spPr/>
        <p:txBody>
          <a:bodyPr/>
          <a:lstStyle>
            <a:lvl1pPr>
              <a:defRPr/>
            </a:lvl1pPr>
          </a:lstStyle>
          <a:p>
            <a:fld id="{59A8913D-D148-4602-9B16-DA06A3EF40B1}" type="slidenum">
              <a:rPr lang="en-US" altLang="en-US"/>
              <a:pPr/>
              <a:t>‹#›</a:t>
            </a:fld>
            <a:endParaRPr lang="en-US" altLang="en-US"/>
          </a:p>
        </p:txBody>
      </p:sp>
      <p:sp>
        <p:nvSpPr>
          <p:cNvPr id="9" name="Date Placeholder 1"/>
          <p:cNvSpPr>
            <a:spLocks noGrp="1"/>
          </p:cNvSpPr>
          <p:nvPr>
            <p:ph type="dt" sz="quarter" idx="11"/>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extLst>
      <p:ext uri="{BB962C8B-B14F-4D97-AF65-F5344CB8AC3E}">
        <p14:creationId xmlns:p14="http://schemas.microsoft.com/office/powerpoint/2010/main" val="238212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fld id="{C7B451CD-29C7-46CB-8329-7E881515D6B3}" type="slidenum">
              <a:rPr lang="en-US" altLang="en-US"/>
              <a:pPr/>
              <a:t>‹#›</a:t>
            </a:fld>
            <a:endParaRPr lang="en-US" altLang="en-US"/>
          </a:p>
        </p:txBody>
      </p:sp>
      <p:sp>
        <p:nvSpPr>
          <p:cNvPr id="7" name="Date Placeholder 1">
            <a:extLst>
              <a:ext uri="{FF2B5EF4-FFF2-40B4-BE49-F238E27FC236}">
                <a16:creationId xmlns:a16="http://schemas.microsoft.com/office/drawing/2014/main" id="{78AB4943-5F44-45D9-8612-73259C284AF6}"/>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extLst>
      <p:ext uri="{BB962C8B-B14F-4D97-AF65-F5344CB8AC3E}">
        <p14:creationId xmlns:p14="http://schemas.microsoft.com/office/powerpoint/2010/main" val="36386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5AE81A89-0098-494C-8984-16B7EEAB7971}" type="slidenum">
              <a:rPr lang="en-US" altLang="en-US"/>
              <a:pPr/>
              <a:t>‹#›</a:t>
            </a:fld>
            <a:endParaRPr lang="en-US" altLang="en-US"/>
          </a:p>
        </p:txBody>
      </p:sp>
      <p:sp>
        <p:nvSpPr>
          <p:cNvPr id="6" name="Date Placeholder 1">
            <a:extLst>
              <a:ext uri="{FF2B5EF4-FFF2-40B4-BE49-F238E27FC236}">
                <a16:creationId xmlns:a16="http://schemas.microsoft.com/office/drawing/2014/main" id="{534419EC-52BB-468F-B71E-B03F3B737217}"/>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extLst>
      <p:ext uri="{BB962C8B-B14F-4D97-AF65-F5344CB8AC3E}">
        <p14:creationId xmlns:p14="http://schemas.microsoft.com/office/powerpoint/2010/main" val="3562894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785" y="0"/>
            <a:ext cx="4328176" cy="6902849"/>
          </a:xfrm>
          <a:prstGeom prst="rect">
            <a:avLst/>
          </a:prstGeom>
        </p:spPr>
      </p:pic>
      <p:sp>
        <p:nvSpPr>
          <p:cNvPr id="2" name="Title 1"/>
          <p:cNvSpPr>
            <a:spLocks noGrp="1"/>
          </p:cNvSpPr>
          <p:nvPr>
            <p:ph type="ctrTitle"/>
          </p:nvPr>
        </p:nvSpPr>
        <p:spPr>
          <a:xfrm>
            <a:off x="571531" y="2115612"/>
            <a:ext cx="5368621" cy="1470025"/>
          </a:xfrm>
        </p:spPr>
        <p:txBody>
          <a:bodyPr/>
          <a:lstStyle>
            <a:lvl1pPr algn="l">
              <a:defRPr>
                <a:solidFill>
                  <a:schemeClr val="bg1"/>
                </a:solidFill>
                <a:latin typeface="Franklin Gothic Book"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611560" y="3658601"/>
            <a:ext cx="5328592" cy="13545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0152" y="7245424"/>
            <a:ext cx="25812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3"/>
          <p:cNvSpPr>
            <a:spLocks noGrp="1"/>
          </p:cNvSpPr>
          <p:nvPr>
            <p:ph type="dt" sz="half" idx="10"/>
          </p:nvPr>
        </p:nvSpPr>
        <p:spPr>
          <a:xfrm>
            <a:off x="7524328" y="6415125"/>
            <a:ext cx="2133600" cy="365125"/>
          </a:xfrm>
        </p:spPr>
        <p:txBody>
          <a:bodyPr/>
          <a:lstStyle>
            <a:lvl1pPr>
              <a:defRPr/>
            </a:lvl1pPr>
          </a:lstStyle>
          <a:p>
            <a:r>
              <a:rPr lang="en-GB" dirty="0">
                <a:solidFill>
                  <a:prstClr val="black">
                    <a:tint val="75000"/>
                  </a:prstClr>
                </a:solidFill>
              </a:rPr>
              <a:t>www.nafems.org</a:t>
            </a: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520" y="6168321"/>
            <a:ext cx="1861195" cy="6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6349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70" name="Rectangle 6"/>
          <p:cNvSpPr>
            <a:spLocks noGrp="1" noChangeArrowheads="1"/>
          </p:cNvSpPr>
          <p:nvPr>
            <p:ph type="sldNum" sz="quarter" idx="4"/>
          </p:nvPr>
        </p:nvSpPr>
        <p:spPr bwMode="auto">
          <a:xfrm>
            <a:off x="6248400" y="6289675"/>
            <a:ext cx="1371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lvl1pPr>
          </a:lstStyle>
          <a:p>
            <a:fld id="{51CB53DD-BC0D-4E9D-A7FE-2923FD965632}" type="slidenum">
              <a:rPr lang="en-US" altLang="en-US"/>
              <a:pPr/>
              <a:t>‹#›</a:t>
            </a:fld>
            <a:endParaRPr lang="en-US" altLang="en-US"/>
          </a:p>
        </p:txBody>
      </p:sp>
      <p:pic>
        <p:nvPicPr>
          <p:cNvPr id="1029"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96200" y="6343650"/>
            <a:ext cx="12906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INCOSELogo_transparent"/>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81000" y="6273800"/>
            <a:ext cx="819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1"/>
          <p:cNvSpPr>
            <a:spLocks noGrp="1"/>
          </p:cNvSpPr>
          <p:nvPr>
            <p:ph type="dt" sz="quarter" idx="2"/>
          </p:nvPr>
        </p:nvSpPr>
        <p:spPr>
          <a:xfrm>
            <a:off x="1524000" y="6289675"/>
            <a:ext cx="1371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2018-01-22</a:t>
            </a:r>
            <a:endParaRPr lang="en-US" altLang="en-US" dirty="0"/>
          </a:p>
        </p:txBody>
      </p:sp>
    </p:spTree>
  </p:cSld>
  <p:clrMap bg1="lt1" tx1="dk1" bg2="lt2" tx2="dk2" accent1="accent1" accent2="accent2" accent3="accent3" accent4="accent4" accent5="accent5" accent6="accent6" hlink="hlink" folHlink="folHlink"/>
  <p:sldLayoutIdLst>
    <p:sldLayoutId id="2147483879" r:id="rId1"/>
    <p:sldLayoutId id="2147483876" r:id="rId2"/>
    <p:sldLayoutId id="2147483878" r:id="rId3"/>
  </p:sldLayoutIdLst>
  <p:hf hdr="0"/>
  <p:txStyles>
    <p:title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p:titleStyle>
    <p:bodyStyle>
      <a:lvl1pPr marL="250825" indent="-250825" algn="l" rtl="0" eaLnBrk="0" fontAlgn="base" hangingPunct="0">
        <a:spcBef>
          <a:spcPts val="600"/>
        </a:spcBef>
        <a:spcAft>
          <a:spcPct val="0"/>
        </a:spcAft>
        <a:buChar char="•"/>
        <a:defRPr sz="2800">
          <a:solidFill>
            <a:schemeClr val="tx1"/>
          </a:solidFill>
          <a:latin typeface="+mn-lt"/>
          <a:ea typeface="+mn-ea"/>
          <a:cs typeface="+mn-cs"/>
        </a:defRPr>
      </a:lvl1pPr>
      <a:lvl2pPr marL="503238" indent="-250825" algn="l" rtl="0" eaLnBrk="0" fontAlgn="base" hangingPunct="0">
        <a:spcBef>
          <a:spcPts val="600"/>
        </a:spcBef>
        <a:spcAft>
          <a:spcPct val="0"/>
        </a:spcAft>
        <a:buChar char="–"/>
        <a:defRPr sz="2400">
          <a:solidFill>
            <a:schemeClr val="tx1"/>
          </a:solidFill>
          <a:latin typeface="+mn-lt"/>
          <a:cs typeface="+mn-cs"/>
        </a:defRPr>
      </a:lvl2pPr>
      <a:lvl3pPr marL="1006475" indent="-250825" algn="l" rtl="0" eaLnBrk="0" fontAlgn="base" hangingPunct="0">
        <a:spcBef>
          <a:spcPts val="600"/>
        </a:spcBef>
        <a:spcAft>
          <a:spcPct val="0"/>
        </a:spcAft>
        <a:buChar char="•"/>
        <a:defRPr sz="2000">
          <a:solidFill>
            <a:schemeClr val="tx1"/>
          </a:solidFill>
          <a:latin typeface="+mn-lt"/>
          <a:cs typeface="+mn-cs"/>
        </a:defRPr>
      </a:lvl3pPr>
      <a:lvl4pPr marL="1258888" indent="-250825" algn="l" rtl="0" eaLnBrk="0" fontAlgn="base" hangingPunct="0">
        <a:spcBef>
          <a:spcPts val="300"/>
        </a:spcBef>
        <a:spcAft>
          <a:spcPct val="0"/>
        </a:spcAft>
        <a:buChar char="–"/>
        <a:defRPr>
          <a:solidFill>
            <a:schemeClr val="tx1"/>
          </a:solidFill>
          <a:latin typeface="+mn-lt"/>
          <a:cs typeface="+mn-cs"/>
        </a:defRPr>
      </a:lvl4pPr>
      <a:lvl5pPr marL="1511300" indent="-250825" algn="l" rtl="0" eaLnBrk="0" fontAlgn="base" hangingPunct="0">
        <a:spcBef>
          <a:spcPts val="3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0015813-87DF-45B2-988B-88A548706598}" type="datetime1">
              <a:rPr lang="en-GB" smtClean="0">
                <a:solidFill>
                  <a:prstClr val="black">
                    <a:tint val="75000"/>
                  </a:prstClr>
                </a:solidFill>
                <a:latin typeface="Calibri"/>
                <a:cs typeface="+mn-cs"/>
              </a:rPr>
              <a:pPr fontAlgn="auto">
                <a:spcBef>
                  <a:spcPts val="0"/>
                </a:spcBef>
                <a:spcAft>
                  <a:spcPts val="0"/>
                </a:spcAft>
              </a:pPr>
              <a:t>27/01/2019</a:t>
            </a:fld>
            <a:endParaRPr lang="en-GB"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E9EC35-AD31-4AB2-93A8-D6F93F11AE10}" type="slidenum">
              <a:rPr lang="en-GB" smtClean="0">
                <a:solidFill>
                  <a:prstClr val="black">
                    <a:tint val="75000"/>
                  </a:prstClr>
                </a:solidFill>
                <a:latin typeface="Calibri"/>
                <a:cs typeface="+mn-cs"/>
              </a:rPr>
              <a:pPr fontAlgn="auto">
                <a:spcBef>
                  <a:spcPts val="0"/>
                </a:spcBef>
                <a:spcAft>
                  <a:spcPts val="0"/>
                </a:spcAft>
              </a:pPr>
              <a:t>‹#›</a:t>
            </a:fld>
            <a:endParaRPr lang="en-GB" dirty="0">
              <a:solidFill>
                <a:prstClr val="black">
                  <a:tint val="75000"/>
                </a:prstClr>
              </a:solidFill>
              <a:latin typeface="Calibri"/>
              <a:cs typeface="+mn-cs"/>
            </a:endParaRPr>
          </a:p>
        </p:txBody>
      </p:sp>
    </p:spTree>
    <p:extLst>
      <p:ext uri="{BB962C8B-B14F-4D97-AF65-F5344CB8AC3E}">
        <p14:creationId xmlns:p14="http://schemas.microsoft.com/office/powerpoint/2010/main" val="63667420"/>
      </p:ext>
    </p:extLst>
  </p:cSld>
  <p:clrMap bg1="lt1" tx1="dk1" bg2="lt2" tx2="dk2" accent1="accent1" accent2="accent2" accent3="accent3" accent4="accent4" accent5="accent5" accent6="accent6" hlink="hlink" folHlink="folHlink"/>
  <p:sldLayoutIdLst>
    <p:sldLayoutId id="2147483881" r:id="rId1"/>
  </p:sldLayoutIdLst>
  <p:hf hdr="0" ftr="0" dt="0"/>
  <p:txStyles>
    <p:titleStyle>
      <a:lvl1pPr algn="ctr" defTabSz="914400" rtl="0" eaLnBrk="1" latinLnBrk="0" hangingPunct="1">
        <a:spcBef>
          <a:spcPct val="0"/>
        </a:spcBef>
        <a:buNone/>
        <a:defRPr sz="4400" kern="1200">
          <a:solidFill>
            <a:srgbClr val="FF0000"/>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fems.org/about/technical-working-groups/systems_modeling/get_involved/"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iki.omg.org/MBSE/doku.php?id=mbse:smswg" TargetMode="External"/><Relationship Id="rId5" Type="http://schemas.openxmlformats.org/officeDocument/2006/relationships/hyperlink" Target="http://wiki.omg.org/MBSE/lib/exe/fetch.php?tok=a693fe&amp;media=https://sites.google.com/a/nafems.org/smswg/" TargetMode="External"/><Relationship Id="rId4" Type="http://schemas.openxmlformats.org/officeDocument/2006/relationships/hyperlink" Target="https://www.nafems.org/about/technical-working-groups/systems_model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iki.omg.org/MBSE/lib/exe/fetch.php?tok=a693fe&amp;media=https://sites.google.com/a/nafems.org/smswg/" TargetMode="External"/><Relationship Id="rId2" Type="http://schemas.openxmlformats.org/officeDocument/2006/relationships/hyperlink" Target="http://wiki.omg.org/MBSE/doku.php?id=mbse:smsw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nafems.org/publications/resource_center/wt06/"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nafems.org/publications/resource_center/wt0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iki.omg.org/MBSE" TargetMode="External"/><Relationship Id="rId2" Type="http://schemas.openxmlformats.org/officeDocument/2006/relationships/hyperlink" Target="http://www.omgwiki.org/MBSE/doku.php?id=mbse:smswg" TargetMode="External"/><Relationship Id="rId1" Type="http://schemas.openxmlformats.org/officeDocument/2006/relationships/slideLayout" Target="../slideLayouts/slideLayout2.xml"/><Relationship Id="rId4" Type="http://schemas.openxmlformats.org/officeDocument/2006/relationships/hyperlink" Target="http://wiki.omg.org/MBSE/doku.php?id=smswg:terms_definition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incose.org/newsevents/news/details.aspx?id=266" TargetMode="External"/><Relationship Id="rId2" Type="http://schemas.openxmlformats.org/officeDocument/2006/relationships/hyperlink" Target="http://www.nafems.org/about/media/news/latest1007/nafems_announces_collaboration_with_incose/"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hyperlink" Target="https://www.nafems.org/about/technical-working-groups/systems_modeling/smstermsdefinition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altLang="en-US"/>
              <a:t>NAFEMS / INCOSE</a:t>
            </a:r>
            <a:br>
              <a:rPr lang="en-US" altLang="en-US"/>
            </a:br>
            <a:r>
              <a:rPr lang="en-US" altLang="en-US"/>
              <a:t>Systems Modeling &amp; Simulation Working Group</a:t>
            </a:r>
          </a:p>
        </p:txBody>
      </p:sp>
      <p:sp>
        <p:nvSpPr>
          <p:cNvPr id="3075" name="Subtitle 2"/>
          <p:cNvSpPr>
            <a:spLocks noGrp="1"/>
          </p:cNvSpPr>
          <p:nvPr>
            <p:ph type="subTitle" idx="1"/>
          </p:nvPr>
        </p:nvSpPr>
        <p:spPr>
          <a:xfrm>
            <a:off x="762000" y="3886200"/>
            <a:ext cx="7543800" cy="1752600"/>
          </a:xfrm>
        </p:spPr>
        <p:txBody>
          <a:bodyPr/>
          <a:lstStyle/>
          <a:p>
            <a:r>
              <a:rPr lang="en-GB" altLang="en-US" dirty="0"/>
              <a:t>A unique opportunity for the international Engineering Analysis (CAE) and Model Based Systems Engineering (MBSE) communities</a:t>
            </a:r>
            <a:br>
              <a:rPr lang="en-GB" altLang="en-US" dirty="0"/>
            </a:br>
            <a:r>
              <a:rPr lang="en-GB" altLang="en-US" dirty="0"/>
              <a:t>to work together</a:t>
            </a:r>
          </a:p>
          <a:p>
            <a:endParaRPr lang="en-US" altLang="en-US" dirty="0"/>
          </a:p>
        </p:txBody>
      </p:sp>
      <p:sp>
        <p:nvSpPr>
          <p:cNvPr id="30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275D696-C989-4EAC-9E27-AD739B75D276}" type="slidenum">
              <a:rPr lang="en-US" altLang="en-US" sz="1200"/>
              <a:pPr eaLnBrk="1" hangingPunct="1">
                <a:spcBef>
                  <a:spcPct val="0"/>
                </a:spcBef>
                <a:buFontTx/>
                <a:buNone/>
              </a:pPr>
              <a:t>1</a:t>
            </a:fld>
            <a:endParaRPr lang="en-US" altLang="en-US" sz="1200" dirty="0"/>
          </a:p>
        </p:txBody>
      </p:sp>
      <p:sp>
        <p:nvSpPr>
          <p:cNvPr id="6" name="Date Placeholder 1">
            <a:extLst>
              <a:ext uri="{FF2B5EF4-FFF2-40B4-BE49-F238E27FC236}">
                <a16:creationId xmlns:a16="http://schemas.microsoft.com/office/drawing/2014/main" id="{3212D621-C100-4270-B8CC-45DEC8980233}"/>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2" descr="https://encrypted-tbn3.gstatic.com/images?q=tbn:ANd9GcSeHraVhKAoHY0pgmjyz5X7Vyvs23rCclVKXfLMMaBy6EBMqdZis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109809"/>
            <a:ext cx="3143054" cy="235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normAutofit fontScale="90000"/>
          </a:bodyPr>
          <a:lstStyle/>
          <a:p>
            <a:pPr>
              <a:defRPr/>
            </a:pPr>
            <a:r>
              <a:rPr lang="en-GB" altLang="en-US" dirty="0"/>
              <a:t>How to join and learn more about this Volunteer Community</a:t>
            </a:r>
            <a:endParaRPr lang="en-US" dirty="0"/>
          </a:p>
        </p:txBody>
      </p:sp>
      <p:sp>
        <p:nvSpPr>
          <p:cNvPr id="3" name="Content Placeholder 2"/>
          <p:cNvSpPr>
            <a:spLocks noGrp="1"/>
          </p:cNvSpPr>
          <p:nvPr>
            <p:ph idx="1"/>
          </p:nvPr>
        </p:nvSpPr>
        <p:spPr>
          <a:xfrm>
            <a:off x="476054" y="1630362"/>
            <a:ext cx="8229600" cy="4541838"/>
          </a:xfrm>
        </p:spPr>
        <p:txBody>
          <a:bodyPr/>
          <a:lstStyle/>
          <a:p>
            <a:pPr marL="0" indent="0">
              <a:spcBef>
                <a:spcPts val="1800"/>
              </a:spcBef>
              <a:buFontTx/>
              <a:buNone/>
              <a:defRPr/>
            </a:pPr>
            <a:r>
              <a:rPr lang="en-US" sz="2000" b="1"/>
              <a:t>Complete </a:t>
            </a:r>
            <a:r>
              <a:rPr lang="en-US" sz="2000" b="1">
                <a:hlinkClick r:id="rId3"/>
              </a:rPr>
              <a:t>the request form</a:t>
            </a:r>
            <a:r>
              <a:rPr lang="en-US" sz="2000" b="1"/>
              <a:t> on the</a:t>
            </a:r>
            <a:br>
              <a:rPr lang="en-US" sz="2000" b="1"/>
            </a:br>
            <a:r>
              <a:rPr lang="en-US" sz="2000" b="1">
                <a:hlinkClick r:id="rId4"/>
              </a:rPr>
              <a:t>NAFEMS SMSWG website</a:t>
            </a:r>
            <a:r>
              <a:rPr lang="en-US" sz="2000" b="1"/>
              <a:t>.</a:t>
            </a:r>
            <a:endParaRPr lang="en-US" sz="2000" dirty="0"/>
          </a:p>
          <a:p>
            <a:pPr marL="0" indent="0">
              <a:spcBef>
                <a:spcPts val="1800"/>
              </a:spcBef>
              <a:buFontTx/>
              <a:buNone/>
              <a:defRPr/>
            </a:pPr>
            <a:r>
              <a:rPr lang="en-US" sz="2000" b="1"/>
              <a:t>Indicate if your organization</a:t>
            </a:r>
            <a:br>
              <a:rPr lang="en-US" sz="2000" b="1"/>
            </a:br>
            <a:r>
              <a:rPr lang="en-US" sz="2000" b="1"/>
              <a:t>is a member of NAFEMS and/or</a:t>
            </a:r>
            <a:br>
              <a:rPr lang="en-US" sz="2000" b="1"/>
            </a:br>
            <a:r>
              <a:rPr lang="en-US" sz="2000" b="1"/>
              <a:t>you are a member of INCOSE.</a:t>
            </a:r>
            <a:br>
              <a:rPr lang="en-US" sz="2000" b="1"/>
            </a:br>
            <a:r>
              <a:rPr lang="en-US" sz="1800" i="1"/>
              <a:t>(Approval is automatic if your organization is a member of NAFEMS</a:t>
            </a:r>
            <a:br>
              <a:rPr lang="en-US" sz="1800" i="1"/>
            </a:br>
            <a:r>
              <a:rPr lang="en-US" sz="1800" i="1"/>
              <a:t>or if you are an individual member of INCOSE.)</a:t>
            </a:r>
            <a:endParaRPr lang="en-US" sz="2400" i="1"/>
          </a:p>
          <a:p>
            <a:pPr marL="0" indent="0">
              <a:spcBef>
                <a:spcPts val="1800"/>
              </a:spcBef>
              <a:buFontTx/>
              <a:buNone/>
              <a:defRPr/>
            </a:pPr>
            <a:r>
              <a:rPr lang="en-US" sz="2000" b="1"/>
              <a:t>Once signed up, you will receive announcements of ongoing meetings and other news, and also have access to the</a:t>
            </a:r>
            <a:br>
              <a:rPr lang="en-US" sz="2000" b="1"/>
            </a:br>
            <a:r>
              <a:rPr lang="en-US" sz="2000" b="1">
                <a:hlinkClick r:id="rId5" tooltip="https://sites.google.com/a/nafems.org/smswg/"/>
              </a:rPr>
              <a:t>SMSWG Collaborative Community</a:t>
            </a:r>
            <a:r>
              <a:rPr lang="en-US" sz="2000" b="1"/>
              <a:t>.</a:t>
            </a:r>
          </a:p>
          <a:p>
            <a:pPr marL="0" indent="0">
              <a:spcBef>
                <a:spcPts val="1800"/>
              </a:spcBef>
              <a:buFontTx/>
              <a:buNone/>
              <a:defRPr/>
            </a:pPr>
            <a:r>
              <a:rPr lang="en-US" sz="2000" b="1"/>
              <a:t>The INCOSE MBSE Initiative also maintains an </a:t>
            </a:r>
            <a:r>
              <a:rPr lang="en-US" sz="2000" b="1">
                <a:hlinkClick r:id="rId6"/>
              </a:rPr>
              <a:t>SMSWG wiki page</a:t>
            </a:r>
            <a:r>
              <a:rPr lang="en-US" sz="2000" b="1"/>
              <a:t>, with publicly available meeting materials.</a:t>
            </a:r>
            <a:br>
              <a:rPr lang="en-US" sz="2000" b="1"/>
            </a:br>
            <a:br>
              <a:rPr lang="en-US" sz="2000" b="1"/>
            </a:br>
            <a:endParaRPr lang="en-US" sz="2000" b="1" dirty="0"/>
          </a:p>
        </p:txBody>
      </p:sp>
      <p:sp>
        <p:nvSpPr>
          <p:cNvPr id="5" name="Date Placeholder 1">
            <a:extLst>
              <a:ext uri="{FF2B5EF4-FFF2-40B4-BE49-F238E27FC236}">
                <a16:creationId xmlns:a16="http://schemas.microsoft.com/office/drawing/2014/main" id="{65AF2912-72FE-40FC-911A-FD1FF2621C27}"/>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
        <p:nvSpPr>
          <p:cNvPr id="6" name="Rectangle 6">
            <a:extLst>
              <a:ext uri="{FF2B5EF4-FFF2-40B4-BE49-F238E27FC236}">
                <a16:creationId xmlns:a16="http://schemas.microsoft.com/office/drawing/2014/main" id="{EB3E8CB7-1625-4B12-AAD0-C85489BE5692}"/>
              </a:ext>
            </a:extLst>
          </p:cNvPr>
          <p:cNvSpPr>
            <a:spLocks noGrp="1" noChangeArrowheads="1"/>
          </p:cNvSpPr>
          <p:nvPr>
            <p:ph type="sldNum" sz="quarter" idx="10"/>
          </p:nvPr>
        </p:nvSpPr>
        <p:spPr>
          <a:xfrm>
            <a:off x="6248400" y="6289675"/>
            <a:ext cx="1371600" cy="476250"/>
          </a:xfrm>
          <a:ln/>
        </p:spPr>
        <p:txBody>
          <a:bodyPr/>
          <a:lstStyle>
            <a:lvl1pPr>
              <a:defRPr/>
            </a:lvl1pPr>
          </a:lstStyle>
          <a:p>
            <a:fld id="{C7B451CD-29C7-46CB-8329-7E881515D6B3}" type="slidenum">
              <a:rPr lang="en-US" altLang="en-US"/>
              <a:pPr/>
              <a:t>10</a:t>
            </a:fld>
            <a:endParaRPr lang="en-US" altLang="en-US"/>
          </a:p>
        </p:txBody>
      </p:sp>
    </p:spTree>
    <p:extLst>
      <p:ext uri="{BB962C8B-B14F-4D97-AF65-F5344CB8AC3E}">
        <p14:creationId xmlns:p14="http://schemas.microsoft.com/office/powerpoint/2010/main" val="402373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NAFEMS Website Page</a:t>
            </a:r>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11</a:t>
            </a:fld>
            <a:endParaRPr lang="en-US" altLang="en-US"/>
          </a:p>
        </p:txBody>
      </p:sp>
      <p:sp>
        <p:nvSpPr>
          <p:cNvPr id="5" name="Date Placeholder 4"/>
          <p:cNvSpPr>
            <a:spLocks noGrp="1"/>
          </p:cNvSpPr>
          <p:nvPr>
            <p:ph type="dt" sz="quarter" idx="11"/>
          </p:nvPr>
        </p:nvSpPr>
        <p:spPr>
          <a:xfrm>
            <a:off x="1524000" y="6289675"/>
            <a:ext cx="1371600" cy="476250"/>
          </a:xfrm>
        </p:spPr>
        <p:txBody>
          <a:bodyPr/>
          <a:lstStyle/>
          <a:p>
            <a:pPr>
              <a:defRPr/>
            </a:pPr>
            <a:r>
              <a:rPr lang="en-US" altLang="en-US"/>
              <a:t>2014-08-20</a:t>
            </a:r>
            <a:endParaRPr lang="en-US" altLang="en-US" dirty="0"/>
          </a:p>
        </p:txBody>
      </p:sp>
      <p:sp>
        <p:nvSpPr>
          <p:cNvPr id="6" name="Footer Placeholder 5"/>
          <p:cNvSpPr>
            <a:spLocks noGrp="1"/>
          </p:cNvSpPr>
          <p:nvPr>
            <p:ph type="ftr" sz="quarter" idx="4294967295"/>
          </p:nvPr>
        </p:nvSpPr>
        <p:spPr>
          <a:xfrm>
            <a:off x="3048000" y="6245225"/>
            <a:ext cx="3048000" cy="476250"/>
          </a:xfrm>
          <a:prstGeom prst="rect">
            <a:avLst/>
          </a:prstGeom>
        </p:spPr>
        <p:txBody>
          <a:bodyPr/>
          <a:lstStyle/>
          <a:p>
            <a:pPr>
              <a:defRPr/>
            </a:pPr>
            <a:r>
              <a:rPr lang="en-GB" altLang="en-US"/>
              <a:t>	Version 6</a:t>
            </a:r>
            <a:endParaRPr lang="en-US" altLang="en-US" dirty="0"/>
          </a:p>
        </p:txBody>
      </p:sp>
      <p:pic>
        <p:nvPicPr>
          <p:cNvPr id="8" name="Picture 7"/>
          <p:cNvPicPr>
            <a:picLocks noChangeAspect="1"/>
          </p:cNvPicPr>
          <p:nvPr/>
        </p:nvPicPr>
        <p:blipFill>
          <a:blip r:embed="rId2"/>
          <a:stretch>
            <a:fillRect/>
          </a:stretch>
        </p:blipFill>
        <p:spPr>
          <a:xfrm>
            <a:off x="990600" y="1492555"/>
            <a:ext cx="7276534" cy="5289245"/>
          </a:xfrm>
          <a:prstGeom prst="rect">
            <a:avLst/>
          </a:prstGeom>
        </p:spPr>
      </p:pic>
      <p:sp>
        <p:nvSpPr>
          <p:cNvPr id="9" name="Title 1"/>
          <p:cNvSpPr txBox="1">
            <a:spLocks/>
          </p:cNvSpPr>
          <p:nvPr/>
        </p:nvSpPr>
        <p:spPr bwMode="auto">
          <a:xfrm>
            <a:off x="838200" y="1113005"/>
            <a:ext cx="7467600" cy="21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https://</a:t>
            </a:r>
            <a:r>
              <a:rPr lang="en-US" sz="1600" kern="0" dirty="0" err="1"/>
              <a:t>www.nafems.org</a:t>
            </a:r>
            <a:r>
              <a:rPr lang="en-US" sz="1600" kern="0" dirty="0"/>
              <a:t>/about/technical-working-groups/</a:t>
            </a:r>
            <a:r>
              <a:rPr lang="en-US" sz="1600" kern="0" dirty="0" err="1"/>
              <a:t>systems_modeling</a:t>
            </a:r>
            <a:r>
              <a:rPr lang="en-US" sz="1600" kern="0" dirty="0"/>
              <a:t>/</a:t>
            </a:r>
          </a:p>
        </p:txBody>
      </p:sp>
    </p:spTree>
    <p:extLst>
      <p:ext uri="{BB962C8B-B14F-4D97-AF65-F5344CB8AC3E}">
        <p14:creationId xmlns:p14="http://schemas.microsoft.com/office/powerpoint/2010/main" val="113939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NAFEMS Members-Only Site</a:t>
            </a:r>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12</a:t>
            </a:fld>
            <a:endParaRPr lang="en-US" altLang="en-US"/>
          </a:p>
        </p:txBody>
      </p:sp>
      <p:sp>
        <p:nvSpPr>
          <p:cNvPr id="9" name="Title 1"/>
          <p:cNvSpPr txBox="1">
            <a:spLocks/>
          </p:cNvSpPr>
          <p:nvPr/>
        </p:nvSpPr>
        <p:spPr bwMode="auto">
          <a:xfrm>
            <a:off x="838200" y="1113005"/>
            <a:ext cx="7467600" cy="21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https://</a:t>
            </a:r>
            <a:r>
              <a:rPr lang="en-US" sz="1600" kern="0" dirty="0" err="1"/>
              <a:t>sites.google.com</a:t>
            </a:r>
            <a:r>
              <a:rPr lang="en-US" sz="1600" kern="0" dirty="0"/>
              <a:t>/a/</a:t>
            </a:r>
            <a:r>
              <a:rPr lang="en-US" sz="1600" kern="0" dirty="0" err="1"/>
              <a:t>nafems.org</a:t>
            </a:r>
            <a:r>
              <a:rPr lang="en-US" sz="1600" kern="0" dirty="0"/>
              <a:t>/</a:t>
            </a:r>
            <a:r>
              <a:rPr lang="en-US" sz="1600" kern="0" dirty="0" err="1"/>
              <a:t>smswg</a:t>
            </a:r>
            <a:r>
              <a:rPr lang="en-US" sz="1600" kern="0" dirty="0"/>
              <a:t>/</a:t>
            </a:r>
          </a:p>
        </p:txBody>
      </p:sp>
      <p:pic>
        <p:nvPicPr>
          <p:cNvPr id="7" name="Picture 6"/>
          <p:cNvPicPr>
            <a:picLocks noChangeAspect="1"/>
          </p:cNvPicPr>
          <p:nvPr/>
        </p:nvPicPr>
        <p:blipFill>
          <a:blip r:embed="rId2"/>
          <a:stretch>
            <a:fillRect/>
          </a:stretch>
        </p:blipFill>
        <p:spPr>
          <a:xfrm>
            <a:off x="495876" y="1621297"/>
            <a:ext cx="8343324" cy="4550903"/>
          </a:xfrm>
          <a:prstGeom prst="rect">
            <a:avLst/>
          </a:prstGeom>
        </p:spPr>
      </p:pic>
      <p:sp>
        <p:nvSpPr>
          <p:cNvPr id="6" name="Date Placeholder 1">
            <a:extLst>
              <a:ext uri="{FF2B5EF4-FFF2-40B4-BE49-F238E27FC236}">
                <a16:creationId xmlns:a16="http://schemas.microsoft.com/office/drawing/2014/main" id="{4754F140-35F3-4857-B802-71B05A713E3E}"/>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extLst>
      <p:ext uri="{BB962C8B-B14F-4D97-AF65-F5344CB8AC3E}">
        <p14:creationId xmlns:p14="http://schemas.microsoft.com/office/powerpoint/2010/main" val="339119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INCOSE</a:t>
            </a:r>
            <a:r>
              <a:rPr lang="en-US" dirty="0"/>
              <a:t> </a:t>
            </a:r>
            <a:r>
              <a:rPr lang="en-US" dirty="0" err="1"/>
              <a:t>MBSE</a:t>
            </a:r>
            <a:r>
              <a:rPr lang="en-US" dirty="0"/>
              <a:t> Wiki Page</a:t>
            </a:r>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13</a:t>
            </a:fld>
            <a:endParaRPr lang="en-US" altLang="en-US"/>
          </a:p>
        </p:txBody>
      </p:sp>
      <p:sp>
        <p:nvSpPr>
          <p:cNvPr id="7" name="Title 1"/>
          <p:cNvSpPr txBox="1">
            <a:spLocks/>
          </p:cNvSpPr>
          <p:nvPr/>
        </p:nvSpPr>
        <p:spPr bwMode="auto">
          <a:xfrm>
            <a:off x="838200" y="1146491"/>
            <a:ext cx="6096000" cy="18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a:t>
            </a:r>
            <a:r>
              <a:rPr lang="en-US" sz="1600" kern="0" dirty="0" err="1"/>
              <a:t>wiki.omg.org</a:t>
            </a:r>
            <a:r>
              <a:rPr lang="en-US" sz="1600" kern="0" dirty="0"/>
              <a:t>/</a:t>
            </a:r>
            <a:r>
              <a:rPr lang="en-US" sz="1600" kern="0" dirty="0" err="1"/>
              <a:t>MBSE</a:t>
            </a:r>
            <a:r>
              <a:rPr lang="en-US" sz="1600" kern="0" dirty="0"/>
              <a:t>/</a:t>
            </a:r>
            <a:r>
              <a:rPr lang="en-US" sz="1600" kern="0" dirty="0" err="1"/>
              <a:t>doku.php?id</a:t>
            </a:r>
            <a:r>
              <a:rPr lang="en-US" sz="1600" kern="0" dirty="0"/>
              <a:t>=</a:t>
            </a:r>
            <a:r>
              <a:rPr lang="en-US" sz="1600" kern="0" dirty="0" err="1"/>
              <a:t>mbse:smswg</a:t>
            </a:r>
            <a:endParaRPr lang="en-US" sz="1600" kern="0" dirty="0"/>
          </a:p>
        </p:txBody>
      </p:sp>
      <p:pic>
        <p:nvPicPr>
          <p:cNvPr id="3" name="Picture 2">
            <a:extLst>
              <a:ext uri="{FF2B5EF4-FFF2-40B4-BE49-F238E27FC236}">
                <a16:creationId xmlns:a16="http://schemas.microsoft.com/office/drawing/2014/main" id="{E1660026-C369-4CAB-BFF8-BAE5B073119F}"/>
              </a:ext>
            </a:extLst>
          </p:cNvPr>
          <p:cNvPicPr>
            <a:picLocks noChangeAspect="1"/>
          </p:cNvPicPr>
          <p:nvPr/>
        </p:nvPicPr>
        <p:blipFill>
          <a:blip r:embed="rId2"/>
          <a:stretch>
            <a:fillRect/>
          </a:stretch>
        </p:blipFill>
        <p:spPr>
          <a:xfrm>
            <a:off x="609600" y="1524001"/>
            <a:ext cx="7315200" cy="4675944"/>
          </a:xfrm>
          <a:prstGeom prst="rect">
            <a:avLst/>
          </a:prstGeom>
        </p:spPr>
      </p:pic>
      <p:sp>
        <p:nvSpPr>
          <p:cNvPr id="8" name="Date Placeholder 1">
            <a:extLst>
              <a:ext uri="{FF2B5EF4-FFF2-40B4-BE49-F238E27FC236}">
                <a16:creationId xmlns:a16="http://schemas.microsoft.com/office/drawing/2014/main" id="{C8C88846-9A69-44DB-9E67-FDA1BE962B99}"/>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extLst>
      <p:ext uri="{BB962C8B-B14F-4D97-AF65-F5344CB8AC3E}">
        <p14:creationId xmlns:p14="http://schemas.microsoft.com/office/powerpoint/2010/main" val="2669373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075"/>
            <a:ext cx="8229600" cy="1143000"/>
          </a:xfrm>
        </p:spPr>
        <p:txBody>
          <a:bodyPr/>
          <a:lstStyle/>
          <a:p>
            <a:r>
              <a:rPr lang="en-US"/>
              <a:t>New monthly schedule of SMSWG member meetings</a:t>
            </a:r>
          </a:p>
        </p:txBody>
      </p:sp>
      <p:sp>
        <p:nvSpPr>
          <p:cNvPr id="3" name="Content Placeholder 2"/>
          <p:cNvSpPr>
            <a:spLocks noGrp="1"/>
          </p:cNvSpPr>
          <p:nvPr>
            <p:ph idx="1"/>
          </p:nvPr>
        </p:nvSpPr>
        <p:spPr>
          <a:xfrm>
            <a:off x="457200" y="1874837"/>
            <a:ext cx="8229600" cy="4525963"/>
          </a:xfrm>
        </p:spPr>
        <p:txBody>
          <a:bodyPr/>
          <a:lstStyle/>
          <a:p>
            <a:pPr>
              <a:spcBef>
                <a:spcPts val="1800"/>
              </a:spcBef>
            </a:pPr>
            <a:r>
              <a:rPr lang="en-US" sz="2400"/>
              <a:t>One-hour meetings are held the second Tuesday of</a:t>
            </a:r>
            <a:br>
              <a:rPr lang="en-US" sz="2400"/>
            </a:br>
            <a:r>
              <a:rPr lang="en-US" sz="2400"/>
              <a:t>each month at 11:00 AM ET</a:t>
            </a:r>
          </a:p>
          <a:p>
            <a:pPr>
              <a:spcBef>
                <a:spcPts val="1800"/>
              </a:spcBef>
            </a:pPr>
            <a:r>
              <a:rPr lang="en-US" sz="2400"/>
              <a:t>Agenda and presentations are posted for public access from our </a:t>
            </a:r>
            <a:r>
              <a:rPr lang="en-US" sz="2400" b="1">
                <a:hlinkClick r:id="rId2"/>
              </a:rPr>
              <a:t>SMSWG wiki page</a:t>
            </a:r>
            <a:r>
              <a:rPr lang="en-US" sz="1800" b="1"/>
              <a:t>.</a:t>
            </a:r>
            <a:endParaRPr lang="en-US" sz="1800"/>
          </a:p>
          <a:p>
            <a:pPr>
              <a:spcBef>
                <a:spcPts val="1800"/>
              </a:spcBef>
            </a:pPr>
            <a:r>
              <a:rPr lang="en-US" sz="2400"/>
              <a:t>Recordings and minutes are posted in our</a:t>
            </a:r>
            <a:br>
              <a:rPr lang="en-US" sz="2400"/>
            </a:br>
            <a:r>
              <a:rPr lang="en-US" sz="2400" b="1">
                <a:hlinkClick r:id="rId3" tooltip="https://sites.google.com/a/nafems.org/smswg/"/>
              </a:rPr>
              <a:t>SMSWG Collaborative Community</a:t>
            </a:r>
            <a:r>
              <a:rPr lang="en-US" sz="2400" b="1"/>
              <a:t>.</a:t>
            </a:r>
            <a:endParaRPr lang="en-US" sz="2400"/>
          </a:p>
        </p:txBody>
      </p:sp>
      <p:sp>
        <p:nvSpPr>
          <p:cNvPr id="4" name="Slide Number Placeholder 3"/>
          <p:cNvSpPr>
            <a:spLocks noGrp="1"/>
          </p:cNvSpPr>
          <p:nvPr>
            <p:ph type="sldNum" sz="quarter" idx="10"/>
          </p:nvPr>
        </p:nvSpPr>
        <p:spPr/>
        <p:txBody>
          <a:bodyPr/>
          <a:lstStyle/>
          <a:p>
            <a:fld id="{51CB53DD-BC0D-4E9D-A7FE-2923FD965632}" type="slidenum">
              <a:rPr lang="en-US" altLang="en-US" smtClean="0"/>
              <a:pPr/>
              <a:t>14</a:t>
            </a:fld>
            <a:endParaRPr lang="en-US" altLang="en-US"/>
          </a:p>
        </p:txBody>
      </p:sp>
      <p:sp>
        <p:nvSpPr>
          <p:cNvPr id="7" name="Date Placeholder 1">
            <a:extLst>
              <a:ext uri="{FF2B5EF4-FFF2-40B4-BE49-F238E27FC236}">
                <a16:creationId xmlns:a16="http://schemas.microsoft.com/office/drawing/2014/main" id="{2C80EC12-E322-4287-8E40-1C22A044EDEB}"/>
              </a:ext>
            </a:extLst>
          </p:cNvPr>
          <p:cNvSpPr>
            <a:spLocks noGrp="1"/>
          </p:cNvSpPr>
          <p:nvPr>
            <p:ph type="dt" sz="quarter" idx="11"/>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
        <p:nvSpPr>
          <p:cNvPr id="8" name="Slide Number Placeholder 3">
            <a:extLst>
              <a:ext uri="{FF2B5EF4-FFF2-40B4-BE49-F238E27FC236}">
                <a16:creationId xmlns:a16="http://schemas.microsoft.com/office/drawing/2014/main" id="{7E80F5F4-CF32-4FB6-8FF3-DC93D1D736E6}"/>
              </a:ext>
            </a:extLst>
          </p:cNvPr>
          <p:cNvSpPr>
            <a:spLocks noGrp="1"/>
          </p:cNvSpPr>
          <p:nvPr>
            <p:ph type="sldNum" sz="quarter" idx="4294967295"/>
          </p:nvPr>
        </p:nvSpPr>
        <p:spPr>
          <a:xfrm>
            <a:off x="7772400" y="6289675"/>
            <a:ext cx="1371600" cy="476250"/>
          </a:xfrm>
        </p:spPr>
        <p:txBody>
          <a:bodyPr/>
          <a:lstStyle/>
          <a:p>
            <a:fld id="{C7B451CD-29C7-46CB-8329-7E881515D6B3}" type="slidenum">
              <a:rPr lang="en-US" altLang="en-US" smtClean="0"/>
              <a:pPr/>
              <a:t>14</a:t>
            </a:fld>
            <a:endParaRPr lang="en-US" altLang="en-US"/>
          </a:p>
        </p:txBody>
      </p:sp>
    </p:spTree>
    <p:extLst>
      <p:ext uri="{BB962C8B-B14F-4D97-AF65-F5344CB8AC3E}">
        <p14:creationId xmlns:p14="http://schemas.microsoft.com/office/powerpoint/2010/main" val="1072383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2017-2018 Accomplishments</a:t>
            </a:r>
          </a:p>
        </p:txBody>
      </p:sp>
      <p:sp>
        <p:nvSpPr>
          <p:cNvPr id="3" name="Content Placeholder 2"/>
          <p:cNvSpPr>
            <a:spLocks noGrp="1"/>
          </p:cNvSpPr>
          <p:nvPr>
            <p:ph idx="1"/>
          </p:nvPr>
        </p:nvSpPr>
        <p:spPr>
          <a:xfrm>
            <a:off x="457200" y="1417638"/>
            <a:ext cx="8229600" cy="4525963"/>
          </a:xfrm>
        </p:spPr>
        <p:txBody>
          <a:bodyPr/>
          <a:lstStyle/>
          <a:p>
            <a:r>
              <a:rPr lang="en-US" sz="2000"/>
              <a:t>Half-day meetings at INCOSE IW 2017 and IW 2018</a:t>
            </a:r>
          </a:p>
          <a:p>
            <a:pPr lvl="1"/>
            <a:r>
              <a:rPr lang="en-US" sz="1800"/>
              <a:t>Presentations and Discussion on Emerging Standards for SMSWG</a:t>
            </a:r>
          </a:p>
          <a:p>
            <a:pPr lvl="1"/>
            <a:r>
              <a:rPr lang="en-US" sz="1800"/>
              <a:t>Formation of working subteams</a:t>
            </a:r>
          </a:p>
          <a:p>
            <a:pPr lvl="1"/>
            <a:r>
              <a:rPr lang="en-US" sz="1800"/>
              <a:t>Start of new monthly schedule of SMSWG members meetings</a:t>
            </a:r>
          </a:p>
          <a:p>
            <a:pPr>
              <a:spcBef>
                <a:spcPts val="1200"/>
              </a:spcBef>
            </a:pPr>
            <a:r>
              <a:rPr lang="en-US" sz="2000"/>
              <a:t>Presentations and Panel on OSLC (May 2017, Online)</a:t>
            </a:r>
          </a:p>
          <a:p>
            <a:pPr>
              <a:spcBef>
                <a:spcPts val="1200"/>
              </a:spcBef>
            </a:pPr>
            <a:r>
              <a:rPr lang="en-US" sz="2000"/>
              <a:t>Activities at biannual NAFEMS World Congress (June 2017)</a:t>
            </a:r>
          </a:p>
          <a:p>
            <a:pPr>
              <a:spcBef>
                <a:spcPts val="1200"/>
              </a:spcBef>
            </a:pPr>
            <a:r>
              <a:rPr lang="en-US" sz="2000"/>
              <a:t>Update to Terms and Definitions on SMSWG Website</a:t>
            </a:r>
          </a:p>
          <a:p>
            <a:pPr>
              <a:spcBef>
                <a:spcPts val="1200"/>
              </a:spcBef>
            </a:pPr>
            <a:r>
              <a:rPr lang="en-US" sz="2000"/>
              <a:t>Initial two products of SMSWG, in the form of 6-page “What Is?” flyers published as a series by NAFEMS</a:t>
            </a:r>
          </a:p>
          <a:p>
            <a:pPr lvl="1"/>
            <a:r>
              <a:rPr lang="en-US" sz="1800"/>
              <a:t>What is Functional Mockup Interface (FMI)? </a:t>
            </a:r>
            <a:r>
              <a:rPr lang="en-US" sz="1800">
                <a:solidFill>
                  <a:srgbClr val="FF0000"/>
                </a:solidFill>
              </a:rPr>
              <a:t>(published January 2018)</a:t>
            </a:r>
          </a:p>
          <a:p>
            <a:pPr lvl="1"/>
            <a:r>
              <a:rPr lang="en-US" sz="1800"/>
              <a:t>What is Systems Modeling and Simulation? </a:t>
            </a:r>
            <a:r>
              <a:rPr lang="en-US" sz="1800">
                <a:solidFill>
                  <a:srgbClr val="FF0000"/>
                </a:solidFill>
              </a:rPr>
              <a:t>(published January 2019)</a:t>
            </a:r>
          </a:p>
          <a:p>
            <a:pPr marL="0" indent="0">
              <a:buNone/>
            </a:pPr>
            <a:endParaRPr lang="en-US" sz="180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15</a:t>
            </a:fld>
            <a:endParaRPr lang="en-US" altLang="en-US"/>
          </a:p>
        </p:txBody>
      </p:sp>
      <p:sp>
        <p:nvSpPr>
          <p:cNvPr id="7" name="Date Placeholder 1">
            <a:extLst>
              <a:ext uri="{FF2B5EF4-FFF2-40B4-BE49-F238E27FC236}">
                <a16:creationId xmlns:a16="http://schemas.microsoft.com/office/drawing/2014/main" id="{92B6FD2F-F667-4416-8152-FBDB8801ED34}"/>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extLst>
      <p:ext uri="{BB962C8B-B14F-4D97-AF65-F5344CB8AC3E}">
        <p14:creationId xmlns:p14="http://schemas.microsoft.com/office/powerpoint/2010/main" val="2272607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065" y="2960341"/>
            <a:ext cx="7536152" cy="2443688"/>
          </a:xfrm>
        </p:spPr>
        <p:txBody>
          <a:bodyPr>
            <a:normAutofit/>
          </a:bodyPr>
          <a:lstStyle/>
          <a:p>
            <a:r>
              <a:rPr lang="en-GB" sz="2400" dirty="0">
                <a:solidFill>
                  <a:srgbClr val="FF0000"/>
                </a:solidFill>
              </a:rPr>
              <a:t>NAFEMS &amp; INCOSE joint working group</a:t>
            </a:r>
            <a:br>
              <a:rPr lang="en-GB" sz="2400" dirty="0">
                <a:solidFill>
                  <a:srgbClr val="FF0000"/>
                </a:solidFill>
              </a:rPr>
            </a:br>
            <a:r>
              <a:rPr lang="en-GB" sz="2400" dirty="0">
                <a:solidFill>
                  <a:srgbClr val="FF0000"/>
                </a:solidFill>
              </a:rPr>
              <a:t>System Modeling and Simulation Working Group</a:t>
            </a:r>
            <a:br>
              <a:rPr lang="en-GB" sz="2400" dirty="0">
                <a:solidFill>
                  <a:srgbClr val="FF0000"/>
                </a:solidFill>
              </a:rPr>
            </a:br>
            <a:r>
              <a:rPr lang="en-GB" sz="2400" dirty="0">
                <a:solidFill>
                  <a:srgbClr val="FF0000"/>
                </a:solidFill>
              </a:rPr>
              <a:t>(SMSWG)</a:t>
            </a:r>
            <a:br>
              <a:rPr lang="en-GB" dirty="0">
                <a:solidFill>
                  <a:srgbClr val="FF0000"/>
                </a:solidFill>
              </a:rPr>
            </a:br>
            <a:endParaRPr lang="en-GB" dirty="0">
              <a:solidFill>
                <a:schemeClr val="tx1">
                  <a:lumMod val="50000"/>
                  <a:lumOff val="50000"/>
                </a:schemeClr>
              </a:solidFill>
            </a:endParaRPr>
          </a:p>
        </p:txBody>
      </p:sp>
      <p:sp>
        <p:nvSpPr>
          <p:cNvPr id="3" name="Title 1"/>
          <p:cNvSpPr txBox="1">
            <a:spLocks/>
          </p:cNvSpPr>
          <p:nvPr/>
        </p:nvSpPr>
        <p:spPr>
          <a:xfrm>
            <a:off x="1124525" y="3434960"/>
            <a:ext cx="6517246" cy="244368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bg1"/>
                </a:solidFill>
                <a:latin typeface="Franklin Gothic Book" pitchFamily="34" charset="0"/>
                <a:ea typeface="+mj-ea"/>
                <a:cs typeface="+mj-cs"/>
              </a:defRPr>
            </a:lvl1pPr>
          </a:lstStyle>
          <a:p>
            <a:pPr algn="r" fontAlgn="auto">
              <a:spcAft>
                <a:spcPts val="0"/>
              </a:spcAft>
            </a:pPr>
            <a:br>
              <a:rPr lang="en-GB" dirty="0">
                <a:solidFill>
                  <a:srgbClr val="FF0000"/>
                </a:solidFill>
              </a:rPr>
            </a:br>
            <a:r>
              <a:rPr lang="en-GB" sz="2200" dirty="0">
                <a:solidFill>
                  <a:prstClr val="black">
                    <a:lumMod val="50000"/>
                    <a:lumOff val="50000"/>
                  </a:prstClr>
                </a:solidFill>
              </a:rPr>
              <a:t>Q2 2017</a:t>
            </a:r>
            <a:endParaRPr lang="en-GB" dirty="0">
              <a:solidFill>
                <a:prstClr val="black">
                  <a:lumMod val="50000"/>
                  <a:lumOff val="50000"/>
                </a:prstClr>
              </a:solidFill>
            </a:endParaRPr>
          </a:p>
        </p:txBody>
      </p:sp>
      <p:sp>
        <p:nvSpPr>
          <p:cNvPr id="4" name="TextBox 3"/>
          <p:cNvSpPr txBox="1"/>
          <p:nvPr/>
        </p:nvSpPr>
        <p:spPr>
          <a:xfrm>
            <a:off x="152400" y="76200"/>
            <a:ext cx="4800600" cy="584775"/>
          </a:xfrm>
          <a:prstGeom prst="rect">
            <a:avLst/>
          </a:prstGeom>
          <a:noFill/>
        </p:spPr>
        <p:txBody>
          <a:bodyPr wrap="square" rtlCol="0">
            <a:spAutoFit/>
          </a:bodyPr>
          <a:lstStyle/>
          <a:p>
            <a:r>
              <a:rPr lang="en-US" sz="1600" i="1"/>
              <a:t>(From NAFEMS World Congress 2017,</a:t>
            </a:r>
            <a:br>
              <a:rPr lang="en-US" sz="1600" i="1"/>
            </a:br>
            <a:r>
              <a:rPr lang="en-US" sz="1600" i="1"/>
              <a:t>June 11-14, Stockholm, Sweden)</a:t>
            </a:r>
          </a:p>
        </p:txBody>
      </p:sp>
    </p:spTree>
    <p:extLst>
      <p:ext uri="{BB962C8B-B14F-4D97-AF65-F5344CB8AC3E}">
        <p14:creationId xmlns:p14="http://schemas.microsoft.com/office/powerpoint/2010/main" val="2128328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948262" y="884008"/>
            <a:ext cx="3304401" cy="585690"/>
          </a:xfrm>
        </p:spPr>
        <p:txBody>
          <a:bodyPr/>
          <a:lstStyle/>
          <a:p>
            <a:r>
              <a:rPr lang="en-GB" altLang="en-US" sz="2400"/>
              <a:t>Roadmap: High </a:t>
            </a:r>
            <a:r>
              <a:rPr lang="en-GB" altLang="en-US" sz="2400" dirty="0"/>
              <a:t>Level*</a:t>
            </a:r>
            <a:endParaRPr lang="en-US" altLang="en-US" sz="2400" dirty="0"/>
          </a:p>
        </p:txBody>
      </p:sp>
      <p:sp>
        <p:nvSpPr>
          <p:cNvPr id="3" name="Content Placeholder 2"/>
          <p:cNvSpPr>
            <a:spLocks noGrp="1"/>
          </p:cNvSpPr>
          <p:nvPr>
            <p:ph idx="4294967295"/>
          </p:nvPr>
        </p:nvSpPr>
        <p:spPr>
          <a:xfrm>
            <a:off x="0" y="5703888"/>
            <a:ext cx="5372100" cy="182562"/>
          </a:xfrm>
        </p:spPr>
        <p:txBody>
          <a:bodyPr>
            <a:normAutofit fontScale="92500" lnSpcReduction="20000"/>
          </a:bodyPr>
          <a:lstStyle/>
          <a:p>
            <a:pPr marL="0" indent="0">
              <a:buNone/>
              <a:defRPr/>
            </a:pPr>
            <a:r>
              <a:rPr lang="en-US" altLang="en-US" sz="750" i="1" dirty="0"/>
              <a:t>* Details are being developed and will find its way here through SMSWG meetings, contributions of members, consulting, etc.</a:t>
            </a:r>
          </a:p>
        </p:txBody>
      </p:sp>
      <p:sp>
        <p:nvSpPr>
          <p:cNvPr id="2" name="Right Arrow 1"/>
          <p:cNvSpPr/>
          <p:nvPr/>
        </p:nvSpPr>
        <p:spPr>
          <a:xfrm rot="20348484">
            <a:off x="83422" y="2994933"/>
            <a:ext cx="8864735" cy="323990"/>
          </a:xfrm>
          <a:prstGeom prst="rightArrow">
            <a:avLst/>
          </a:prstGeom>
          <a:gradFill flip="none" rotWithShape="1">
            <a:gsLst>
              <a:gs pos="0">
                <a:srgbClr val="C1D2DD">
                  <a:shade val="30000"/>
                  <a:satMod val="115000"/>
                </a:srgbClr>
              </a:gs>
              <a:gs pos="50000">
                <a:srgbClr val="C1D2DD">
                  <a:shade val="67500"/>
                  <a:satMod val="115000"/>
                </a:srgbClr>
              </a:gs>
              <a:gs pos="100000">
                <a:srgbClr val="C1D2DD">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srgbClr val="98B5D8"/>
              </a:solidFill>
            </a:endParaRPr>
          </a:p>
        </p:txBody>
      </p:sp>
      <p:sp>
        <p:nvSpPr>
          <p:cNvPr id="4" name="Pentagon 3"/>
          <p:cNvSpPr/>
          <p:nvPr/>
        </p:nvSpPr>
        <p:spPr>
          <a:xfrm>
            <a:off x="342900" y="5242180"/>
            <a:ext cx="8458200" cy="187070"/>
          </a:xfrm>
          <a:prstGeom prst="homePlate">
            <a:avLst/>
          </a:prstGeom>
          <a:gradFill flip="none" rotWithShape="1">
            <a:gsLst>
              <a:gs pos="0">
                <a:srgbClr val="C1D2DD">
                  <a:shade val="30000"/>
                  <a:satMod val="115000"/>
                </a:srgbClr>
              </a:gs>
              <a:gs pos="50000">
                <a:srgbClr val="C1D2DD">
                  <a:shade val="67500"/>
                  <a:satMod val="115000"/>
                </a:srgbClr>
              </a:gs>
              <a:gs pos="100000">
                <a:srgbClr val="C1D2DD">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defRPr/>
            </a:pPr>
            <a:r>
              <a:rPr lang="en-US" sz="900" dirty="0">
                <a:ln w="0"/>
                <a:solidFill>
                  <a:srgbClr val="000000"/>
                </a:solidFill>
                <a:effectLst>
                  <a:outerShdw blurRad="38100" dist="19050" dir="2700000" algn="tl" rotWithShape="0">
                    <a:srgbClr val="000000">
                      <a:alpha val="40000"/>
                    </a:srgbClr>
                  </a:outerShdw>
                </a:effectLst>
              </a:rPr>
              <a:t>2013	2014	2015	2016	2017	           2018		…beyond….</a:t>
            </a:r>
          </a:p>
        </p:txBody>
      </p:sp>
      <p:sp>
        <p:nvSpPr>
          <p:cNvPr id="5" name="TextBox 4"/>
          <p:cNvSpPr txBox="1"/>
          <p:nvPr/>
        </p:nvSpPr>
        <p:spPr>
          <a:xfrm>
            <a:off x="61342" y="2686621"/>
            <a:ext cx="574761" cy="438582"/>
          </a:xfrm>
          <a:prstGeom prst="rect">
            <a:avLst/>
          </a:prstGeom>
          <a:solidFill>
            <a:schemeClr val="accent1">
              <a:lumMod val="90000"/>
            </a:schemeClr>
          </a:solidFill>
          <a:ln w="12700">
            <a:solidFill>
              <a:schemeClr val="tx1"/>
            </a:solidFill>
          </a:ln>
        </p:spPr>
        <p:txBody>
          <a:bodyPr wrap="square" rtlCol="0">
            <a:spAutoFit/>
          </a:bodyPr>
          <a:lstStyle/>
          <a:p>
            <a:pPr>
              <a:defRPr/>
            </a:pPr>
            <a:r>
              <a:rPr lang="en-US" sz="750" i="1" dirty="0">
                <a:solidFill>
                  <a:srgbClr val="000000"/>
                </a:solidFill>
                <a:latin typeface="Arial"/>
                <a:cs typeface="Arial"/>
              </a:rPr>
              <a:t>SMSWG </a:t>
            </a:r>
          </a:p>
          <a:p>
            <a:pPr>
              <a:defRPr/>
            </a:pPr>
            <a:r>
              <a:rPr lang="en-US" sz="750" i="1" dirty="0">
                <a:solidFill>
                  <a:srgbClr val="000000"/>
                </a:solidFill>
                <a:latin typeface="Arial"/>
                <a:cs typeface="Arial"/>
              </a:rPr>
              <a:t>Begins work</a:t>
            </a:r>
          </a:p>
        </p:txBody>
      </p:sp>
      <p:sp>
        <p:nvSpPr>
          <p:cNvPr id="7" name="TextBox 6"/>
          <p:cNvSpPr txBox="1"/>
          <p:nvPr/>
        </p:nvSpPr>
        <p:spPr>
          <a:xfrm>
            <a:off x="443614" y="3584632"/>
            <a:ext cx="893447" cy="669414"/>
          </a:xfrm>
          <a:prstGeom prst="rect">
            <a:avLst/>
          </a:prstGeom>
          <a:solidFill>
            <a:schemeClr val="accent1">
              <a:lumMod val="90000"/>
            </a:schemeClr>
          </a:solidFill>
          <a:ln>
            <a:solidFill>
              <a:schemeClr val="tx1"/>
            </a:solidFill>
          </a:ln>
        </p:spPr>
        <p:txBody>
          <a:bodyPr wrap="square" rtlCol="0">
            <a:spAutoFit/>
          </a:bodyPr>
          <a:lstStyle/>
          <a:p>
            <a:pPr>
              <a:defRPr/>
            </a:pPr>
            <a:r>
              <a:rPr lang="en-US" sz="750" dirty="0">
                <a:solidFill>
                  <a:srgbClr val="000000"/>
                </a:solidFill>
                <a:latin typeface="Arial"/>
                <a:cs typeface="Arial"/>
              </a:rPr>
              <a:t>Established:</a:t>
            </a:r>
          </a:p>
          <a:p>
            <a:pPr marL="128588" indent="-128588">
              <a:buFontTx/>
              <a:buChar char="-"/>
              <a:defRPr/>
            </a:pPr>
            <a:r>
              <a:rPr lang="en-US" sz="750" dirty="0">
                <a:solidFill>
                  <a:srgbClr val="000000"/>
                </a:solidFill>
                <a:latin typeface="Arial"/>
                <a:cs typeface="Arial"/>
              </a:rPr>
              <a:t>Bylaws</a:t>
            </a:r>
          </a:p>
          <a:p>
            <a:pPr marL="128588" indent="-128588">
              <a:buFontTx/>
              <a:buChar char="-"/>
              <a:defRPr/>
            </a:pPr>
            <a:r>
              <a:rPr lang="en-US" sz="750" dirty="0">
                <a:solidFill>
                  <a:srgbClr val="000000"/>
                </a:solidFill>
                <a:latin typeface="Arial"/>
                <a:cs typeface="Arial"/>
              </a:rPr>
              <a:t>Framework of activities</a:t>
            </a:r>
          </a:p>
          <a:p>
            <a:pPr marL="128588" indent="-128588">
              <a:buFontTx/>
              <a:buChar char="-"/>
              <a:defRPr/>
            </a:pPr>
            <a:r>
              <a:rPr lang="en-US" sz="750" dirty="0">
                <a:solidFill>
                  <a:srgbClr val="000000"/>
                </a:solidFill>
                <a:latin typeface="Arial"/>
                <a:cs typeface="Arial"/>
              </a:rPr>
              <a:t>Website</a:t>
            </a:r>
          </a:p>
        </p:txBody>
      </p:sp>
      <p:sp>
        <p:nvSpPr>
          <p:cNvPr id="8" name="TextBox 7"/>
          <p:cNvSpPr txBox="1"/>
          <p:nvPr/>
        </p:nvSpPr>
        <p:spPr>
          <a:xfrm>
            <a:off x="778896" y="2958455"/>
            <a:ext cx="1116330" cy="438582"/>
          </a:xfrm>
          <a:prstGeom prst="rect">
            <a:avLst/>
          </a:prstGeom>
          <a:solidFill>
            <a:schemeClr val="accent1">
              <a:lumMod val="90000"/>
            </a:schemeClr>
          </a:solidFill>
          <a:ln>
            <a:solidFill>
              <a:schemeClr val="tx1"/>
            </a:solidFill>
          </a:ln>
        </p:spPr>
        <p:txBody>
          <a:bodyPr wrap="square" rtlCol="0">
            <a:spAutoFit/>
          </a:bodyPr>
          <a:lstStyle/>
          <a:p>
            <a:pPr>
              <a:defRPr/>
            </a:pPr>
            <a:r>
              <a:rPr lang="en-US" sz="750" dirty="0">
                <a:solidFill>
                  <a:srgbClr val="000000"/>
                </a:solidFill>
                <a:latin typeface="Arial"/>
                <a:cs typeface="Arial"/>
              </a:rPr>
              <a:t>Membership reached:</a:t>
            </a:r>
          </a:p>
          <a:p>
            <a:pPr marL="128588" indent="-128588">
              <a:buFontTx/>
              <a:buChar char="-"/>
              <a:defRPr/>
            </a:pPr>
            <a:r>
              <a:rPr lang="en-US" sz="750" dirty="0">
                <a:solidFill>
                  <a:srgbClr val="000000"/>
                </a:solidFill>
                <a:latin typeface="Arial"/>
                <a:cs typeface="Arial"/>
              </a:rPr>
              <a:t>&gt; 100 members</a:t>
            </a:r>
          </a:p>
          <a:p>
            <a:pPr marL="128588" indent="-128588">
              <a:buFontTx/>
              <a:buChar char="-"/>
              <a:defRPr/>
            </a:pPr>
            <a:r>
              <a:rPr lang="en-US" sz="750" dirty="0">
                <a:solidFill>
                  <a:srgbClr val="000000"/>
                </a:solidFill>
                <a:latin typeface="Arial"/>
                <a:cs typeface="Arial"/>
              </a:rPr>
              <a:t>&gt; 75 companies</a:t>
            </a:r>
          </a:p>
        </p:txBody>
      </p:sp>
      <p:sp>
        <p:nvSpPr>
          <p:cNvPr id="9" name="TextBox 8"/>
          <p:cNvSpPr txBox="1"/>
          <p:nvPr/>
        </p:nvSpPr>
        <p:spPr>
          <a:xfrm>
            <a:off x="1404752" y="3433498"/>
            <a:ext cx="845820" cy="553998"/>
          </a:xfrm>
          <a:prstGeom prst="rect">
            <a:avLst/>
          </a:prstGeom>
          <a:solidFill>
            <a:schemeClr val="accent1">
              <a:lumMod val="90000"/>
            </a:schemeClr>
          </a:solidFill>
          <a:ln>
            <a:solidFill>
              <a:schemeClr val="tx1"/>
            </a:solidFill>
          </a:ln>
        </p:spPr>
        <p:txBody>
          <a:bodyPr wrap="square" rtlCol="0">
            <a:spAutoFit/>
          </a:bodyPr>
          <a:lstStyle/>
          <a:p>
            <a:pPr>
              <a:defRPr/>
            </a:pPr>
            <a:r>
              <a:rPr lang="en-US" sz="750" dirty="0">
                <a:solidFill>
                  <a:srgbClr val="000000"/>
                </a:solidFill>
                <a:latin typeface="Arial"/>
                <a:cs typeface="Arial"/>
              </a:rPr>
              <a:t>1</a:t>
            </a:r>
            <a:r>
              <a:rPr lang="en-US" sz="750" baseline="30000" dirty="0">
                <a:solidFill>
                  <a:srgbClr val="000000"/>
                </a:solidFill>
                <a:latin typeface="Arial"/>
                <a:cs typeface="Arial"/>
              </a:rPr>
              <a:t>st</a:t>
            </a:r>
            <a:r>
              <a:rPr lang="en-US" sz="750" dirty="0">
                <a:solidFill>
                  <a:srgbClr val="000000"/>
                </a:solidFill>
                <a:latin typeface="Arial"/>
                <a:cs typeface="Arial"/>
              </a:rPr>
              <a:t> own session within the IW ‘15 in MBSE track</a:t>
            </a:r>
          </a:p>
        </p:txBody>
      </p:sp>
      <p:sp>
        <p:nvSpPr>
          <p:cNvPr id="10" name="TextBox 9"/>
          <p:cNvSpPr txBox="1"/>
          <p:nvPr/>
        </p:nvSpPr>
        <p:spPr>
          <a:xfrm>
            <a:off x="2016718" y="4296205"/>
            <a:ext cx="931544" cy="323165"/>
          </a:xfrm>
          <a:prstGeom prst="rect">
            <a:avLst/>
          </a:prstGeom>
          <a:solidFill>
            <a:schemeClr val="accent1">
              <a:lumMod val="90000"/>
            </a:schemeClr>
          </a:solidFill>
          <a:ln>
            <a:solidFill>
              <a:schemeClr val="tx1"/>
            </a:solidFill>
          </a:ln>
        </p:spPr>
        <p:txBody>
          <a:bodyPr wrap="square" rtlCol="0">
            <a:spAutoFit/>
          </a:bodyPr>
          <a:lstStyle/>
          <a:p>
            <a:pPr>
              <a:defRPr/>
            </a:pPr>
            <a:r>
              <a:rPr lang="en-US" sz="750" dirty="0">
                <a:solidFill>
                  <a:srgbClr val="000000"/>
                </a:solidFill>
                <a:latin typeface="Arial"/>
                <a:cs typeface="Arial"/>
              </a:rPr>
              <a:t>3 sessions during</a:t>
            </a:r>
          </a:p>
          <a:p>
            <a:pPr>
              <a:defRPr/>
            </a:pPr>
            <a:r>
              <a:rPr lang="en-US" sz="750" dirty="0">
                <a:solidFill>
                  <a:srgbClr val="000000"/>
                </a:solidFill>
                <a:latin typeface="Arial"/>
                <a:cs typeface="Arial"/>
              </a:rPr>
              <a:t>NWC 2015</a:t>
            </a:r>
          </a:p>
        </p:txBody>
      </p:sp>
      <p:sp>
        <p:nvSpPr>
          <p:cNvPr id="12" name="TextBox 11"/>
          <p:cNvSpPr txBox="1"/>
          <p:nvPr/>
        </p:nvSpPr>
        <p:spPr>
          <a:xfrm>
            <a:off x="3858046" y="2421366"/>
            <a:ext cx="931544" cy="207749"/>
          </a:xfrm>
          <a:prstGeom prst="rect">
            <a:avLst/>
          </a:prstGeom>
          <a:solidFill>
            <a:srgbClr val="FFFF00"/>
          </a:solidFill>
          <a:ln>
            <a:solidFill>
              <a:schemeClr val="tx1"/>
            </a:solidFill>
          </a:ln>
        </p:spPr>
        <p:txBody>
          <a:bodyPr wrap="square" rtlCol="0">
            <a:spAutoFit/>
          </a:bodyPr>
          <a:lstStyle/>
          <a:p>
            <a:pPr>
              <a:defRPr/>
            </a:pPr>
            <a:r>
              <a:rPr lang="en-US" sz="750" dirty="0">
                <a:solidFill>
                  <a:srgbClr val="000000"/>
                </a:solidFill>
                <a:latin typeface="Arial"/>
                <a:cs typeface="Arial"/>
              </a:rPr>
              <a:t>FMI  Flyer</a:t>
            </a:r>
          </a:p>
        </p:txBody>
      </p:sp>
      <p:sp>
        <p:nvSpPr>
          <p:cNvPr id="13" name="TextBox 12"/>
          <p:cNvSpPr txBox="1"/>
          <p:nvPr/>
        </p:nvSpPr>
        <p:spPr>
          <a:xfrm>
            <a:off x="2786692" y="2238830"/>
            <a:ext cx="839155" cy="646331"/>
          </a:xfrm>
          <a:prstGeom prst="rect">
            <a:avLst/>
          </a:prstGeom>
          <a:solidFill>
            <a:schemeClr val="accent1">
              <a:lumMod val="90000"/>
            </a:schemeClr>
          </a:solidFill>
          <a:ln w="12700">
            <a:solidFill>
              <a:schemeClr val="tx1"/>
            </a:solidFill>
          </a:ln>
        </p:spPr>
        <p:txBody>
          <a:bodyPr wrap="square" rtlCol="0">
            <a:spAutoFit/>
          </a:bodyPr>
          <a:lstStyle/>
          <a:p>
            <a:pPr>
              <a:defRPr/>
            </a:pPr>
            <a:r>
              <a:rPr lang="en-US" sz="900" i="1" dirty="0">
                <a:solidFill>
                  <a:srgbClr val="000000"/>
                </a:solidFill>
                <a:latin typeface="Arial"/>
                <a:cs typeface="Arial"/>
              </a:rPr>
              <a:t>Publish 1</a:t>
            </a:r>
            <a:r>
              <a:rPr lang="en-US" sz="900" i="1" baseline="30000" dirty="0">
                <a:solidFill>
                  <a:srgbClr val="000000"/>
                </a:solidFill>
                <a:latin typeface="Arial"/>
                <a:cs typeface="Arial"/>
              </a:rPr>
              <a:t>st</a:t>
            </a:r>
            <a:r>
              <a:rPr lang="en-US" sz="900" i="1" dirty="0">
                <a:solidFill>
                  <a:srgbClr val="000000"/>
                </a:solidFill>
                <a:latin typeface="Arial"/>
                <a:cs typeface="Arial"/>
              </a:rPr>
              <a:t> issue of T&amp;D online publically</a:t>
            </a:r>
          </a:p>
        </p:txBody>
      </p:sp>
      <p:sp>
        <p:nvSpPr>
          <p:cNvPr id="14" name="TextBox 13"/>
          <p:cNvSpPr txBox="1"/>
          <p:nvPr/>
        </p:nvSpPr>
        <p:spPr>
          <a:xfrm>
            <a:off x="3876312" y="2750706"/>
            <a:ext cx="826112" cy="207749"/>
          </a:xfrm>
          <a:prstGeom prst="rect">
            <a:avLst/>
          </a:prstGeom>
          <a:solidFill>
            <a:srgbClr val="FFFF00"/>
          </a:solidFill>
          <a:ln>
            <a:solidFill>
              <a:schemeClr val="tx1"/>
            </a:solidFill>
          </a:ln>
        </p:spPr>
        <p:txBody>
          <a:bodyPr wrap="square" rtlCol="0">
            <a:spAutoFit/>
          </a:bodyPr>
          <a:lstStyle/>
          <a:p>
            <a:pPr>
              <a:defRPr/>
            </a:pPr>
            <a:r>
              <a:rPr lang="en-US" sz="750" dirty="0">
                <a:solidFill>
                  <a:srgbClr val="000000"/>
                </a:solidFill>
                <a:latin typeface="Arial"/>
                <a:cs typeface="Arial"/>
              </a:rPr>
              <a:t>SMS Flyer</a:t>
            </a:r>
          </a:p>
        </p:txBody>
      </p:sp>
      <p:sp>
        <p:nvSpPr>
          <p:cNvPr id="15" name="TextBox 14"/>
          <p:cNvSpPr txBox="1"/>
          <p:nvPr/>
        </p:nvSpPr>
        <p:spPr>
          <a:xfrm>
            <a:off x="5176706" y="3059370"/>
            <a:ext cx="931544" cy="784830"/>
          </a:xfrm>
          <a:prstGeom prst="rect">
            <a:avLst/>
          </a:prstGeom>
          <a:noFill/>
          <a:ln>
            <a:solidFill>
              <a:schemeClr val="tx1"/>
            </a:solidFill>
          </a:ln>
        </p:spPr>
        <p:txBody>
          <a:bodyPr wrap="square" rtlCol="0">
            <a:spAutoFit/>
          </a:bodyPr>
          <a:lstStyle/>
          <a:p>
            <a:pPr>
              <a:defRPr/>
            </a:pPr>
            <a:r>
              <a:rPr lang="en-US" sz="900" dirty="0">
                <a:solidFill>
                  <a:srgbClr val="000000"/>
                </a:solidFill>
                <a:latin typeface="Arial"/>
                <a:cs typeface="Arial"/>
              </a:rPr>
              <a:t>New online portal to create central hub for SMS globally</a:t>
            </a:r>
          </a:p>
        </p:txBody>
      </p:sp>
      <p:graphicFrame>
        <p:nvGraphicFramePr>
          <p:cNvPr id="6" name="Diagram 5"/>
          <p:cNvGraphicFramePr/>
          <p:nvPr>
            <p:extLst/>
          </p:nvPr>
        </p:nvGraphicFramePr>
        <p:xfrm>
          <a:off x="779636" y="4755774"/>
          <a:ext cx="7873127" cy="429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5636157" y="1912473"/>
            <a:ext cx="776758" cy="438582"/>
          </a:xfrm>
          <a:prstGeom prst="rect">
            <a:avLst/>
          </a:prstGeom>
          <a:noFill/>
          <a:ln>
            <a:solidFill>
              <a:schemeClr val="tx1"/>
            </a:solidFill>
          </a:ln>
        </p:spPr>
        <p:txBody>
          <a:bodyPr wrap="square" rtlCol="0">
            <a:spAutoFit/>
          </a:bodyPr>
          <a:lstStyle/>
          <a:p>
            <a:pPr>
              <a:defRPr/>
            </a:pPr>
            <a:r>
              <a:rPr lang="en-US" sz="750" dirty="0">
                <a:solidFill>
                  <a:srgbClr val="000000"/>
                </a:solidFill>
                <a:latin typeface="Arial"/>
                <a:cs typeface="Arial"/>
              </a:rPr>
              <a:t>Finalize SMS Environment (Definition)</a:t>
            </a:r>
          </a:p>
        </p:txBody>
      </p:sp>
      <p:sp>
        <p:nvSpPr>
          <p:cNvPr id="18" name="TextBox 17"/>
          <p:cNvSpPr txBox="1"/>
          <p:nvPr/>
        </p:nvSpPr>
        <p:spPr>
          <a:xfrm>
            <a:off x="4766034" y="1647534"/>
            <a:ext cx="931544" cy="577081"/>
          </a:xfrm>
          <a:prstGeom prst="rect">
            <a:avLst/>
          </a:prstGeom>
          <a:noFill/>
          <a:ln>
            <a:solidFill>
              <a:schemeClr val="tx1"/>
            </a:solidFill>
          </a:ln>
        </p:spPr>
        <p:txBody>
          <a:bodyPr wrap="square" rtlCol="0">
            <a:spAutoFit/>
          </a:bodyPr>
          <a:lstStyle/>
          <a:p>
            <a:pPr>
              <a:defRPr/>
            </a:pPr>
            <a:r>
              <a:rPr lang="en-US" sz="1050" i="1" dirty="0">
                <a:solidFill>
                  <a:srgbClr val="000000"/>
                </a:solidFill>
                <a:latin typeface="Arial"/>
                <a:cs typeface="Arial"/>
              </a:rPr>
              <a:t>SMS Vision 2020 and beyond…</a:t>
            </a:r>
          </a:p>
        </p:txBody>
      </p:sp>
      <p:sp>
        <p:nvSpPr>
          <p:cNvPr id="20" name="TextBox 19"/>
          <p:cNvSpPr txBox="1"/>
          <p:nvPr/>
        </p:nvSpPr>
        <p:spPr>
          <a:xfrm>
            <a:off x="6139178" y="2594288"/>
            <a:ext cx="1060130" cy="646331"/>
          </a:xfrm>
          <a:prstGeom prst="rect">
            <a:avLst/>
          </a:prstGeom>
          <a:noFill/>
          <a:ln>
            <a:solidFill>
              <a:schemeClr val="tx1"/>
            </a:solidFill>
          </a:ln>
        </p:spPr>
        <p:txBody>
          <a:bodyPr wrap="square" rtlCol="0">
            <a:spAutoFit/>
          </a:bodyPr>
          <a:lstStyle/>
          <a:p>
            <a:pPr>
              <a:defRPr/>
            </a:pPr>
            <a:r>
              <a:rPr lang="en-US" sz="1200" i="1" dirty="0">
                <a:solidFill>
                  <a:srgbClr val="000000"/>
                </a:solidFill>
                <a:latin typeface="Arial"/>
                <a:cs typeface="Arial"/>
              </a:rPr>
              <a:t>1</a:t>
            </a:r>
            <a:r>
              <a:rPr lang="en-US" sz="1200" i="1" baseline="30000" dirty="0">
                <a:solidFill>
                  <a:srgbClr val="000000"/>
                </a:solidFill>
                <a:latin typeface="Arial"/>
                <a:cs typeface="Arial"/>
              </a:rPr>
              <a:t>st</a:t>
            </a:r>
            <a:r>
              <a:rPr lang="en-US" sz="1200" i="1" dirty="0">
                <a:solidFill>
                  <a:srgbClr val="000000"/>
                </a:solidFill>
                <a:latin typeface="Arial"/>
                <a:cs typeface="Arial"/>
              </a:rPr>
              <a:t> World Conference for SMS</a:t>
            </a:r>
          </a:p>
        </p:txBody>
      </p:sp>
      <p:sp>
        <p:nvSpPr>
          <p:cNvPr id="22" name="TextBox 21"/>
          <p:cNvSpPr txBox="1"/>
          <p:nvPr/>
        </p:nvSpPr>
        <p:spPr>
          <a:xfrm>
            <a:off x="3264031" y="3895279"/>
            <a:ext cx="1428750" cy="323165"/>
          </a:xfrm>
          <a:prstGeom prst="rect">
            <a:avLst/>
          </a:prstGeom>
          <a:solidFill>
            <a:schemeClr val="accent1">
              <a:lumMod val="90000"/>
            </a:schemeClr>
          </a:solidFill>
          <a:ln>
            <a:solidFill>
              <a:schemeClr val="tx1"/>
            </a:solidFill>
          </a:ln>
        </p:spPr>
        <p:txBody>
          <a:bodyPr wrap="square" rtlCol="0">
            <a:spAutoFit/>
          </a:bodyPr>
          <a:lstStyle/>
          <a:p>
            <a:pPr>
              <a:defRPr/>
            </a:pPr>
            <a:r>
              <a:rPr lang="en-US" sz="750" dirty="0">
                <a:solidFill>
                  <a:srgbClr val="000000"/>
                </a:solidFill>
                <a:latin typeface="Arial"/>
                <a:cs typeface="Arial"/>
              </a:rPr>
              <a:t>SMS Sessions </a:t>
            </a:r>
          </a:p>
          <a:p>
            <a:pPr>
              <a:defRPr/>
            </a:pPr>
            <a:r>
              <a:rPr lang="en-US" sz="750" dirty="0">
                <a:solidFill>
                  <a:srgbClr val="000000"/>
                </a:solidFill>
                <a:latin typeface="Arial"/>
                <a:cs typeface="Arial"/>
              </a:rPr>
              <a:t>(NAFEMS Americas 2016)</a:t>
            </a:r>
          </a:p>
        </p:txBody>
      </p:sp>
      <p:sp>
        <p:nvSpPr>
          <p:cNvPr id="21" name="Explosion 2 20"/>
          <p:cNvSpPr/>
          <p:nvPr/>
        </p:nvSpPr>
        <p:spPr>
          <a:xfrm>
            <a:off x="-114300" y="1427348"/>
            <a:ext cx="2990806" cy="147156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825" i="1" dirty="0">
                <a:solidFill>
                  <a:srgbClr val="000000"/>
                </a:solidFill>
              </a:rPr>
              <a:t>Defining a new Culture The shifting towards a comprehensive advanced virtual engineering environment</a:t>
            </a:r>
          </a:p>
        </p:txBody>
      </p:sp>
      <p:sp>
        <p:nvSpPr>
          <p:cNvPr id="23" name="TextBox 22"/>
          <p:cNvSpPr txBox="1"/>
          <p:nvPr/>
        </p:nvSpPr>
        <p:spPr>
          <a:xfrm>
            <a:off x="152400" y="76200"/>
            <a:ext cx="4800600" cy="584775"/>
          </a:xfrm>
          <a:prstGeom prst="rect">
            <a:avLst/>
          </a:prstGeom>
          <a:noFill/>
        </p:spPr>
        <p:txBody>
          <a:bodyPr wrap="square" rtlCol="0">
            <a:spAutoFit/>
          </a:bodyPr>
          <a:lstStyle/>
          <a:p>
            <a:r>
              <a:rPr lang="en-US" sz="1600" i="1"/>
              <a:t>(From NAFEMS World Congress 2017,</a:t>
            </a:r>
            <a:br>
              <a:rPr lang="en-US" sz="1600" i="1"/>
            </a:br>
            <a:r>
              <a:rPr lang="en-US" sz="1600" i="1"/>
              <a:t>June 11-14, Stockholm, Sweden)</a:t>
            </a:r>
          </a:p>
        </p:txBody>
      </p:sp>
      <p:sp>
        <p:nvSpPr>
          <p:cNvPr id="27" name="Slide Number Placeholder 3">
            <a:extLst>
              <a:ext uri="{FF2B5EF4-FFF2-40B4-BE49-F238E27FC236}">
                <a16:creationId xmlns:a16="http://schemas.microsoft.com/office/drawing/2014/main" id="{01D06CA1-93B5-4C8C-A442-703C70CA6ACE}"/>
              </a:ext>
            </a:extLst>
          </p:cNvPr>
          <p:cNvSpPr>
            <a:spLocks noGrp="1"/>
          </p:cNvSpPr>
          <p:nvPr>
            <p:ph type="sldNum" sz="quarter" idx="10"/>
          </p:nvPr>
        </p:nvSpPr>
        <p:spPr>
          <a:xfrm>
            <a:off x="6248400" y="6289675"/>
            <a:ext cx="1371600" cy="476250"/>
          </a:xfrm>
        </p:spPr>
        <p:txBody>
          <a:bodyPr/>
          <a:lstStyle/>
          <a:p>
            <a:fld id="{C7B451CD-29C7-46CB-8329-7E881515D6B3}" type="slidenum">
              <a:rPr lang="en-US" altLang="en-US" smtClean="0"/>
              <a:pPr/>
              <a:t>17</a:t>
            </a:fld>
            <a:endParaRPr lang="en-US" altLang="en-US"/>
          </a:p>
        </p:txBody>
      </p:sp>
      <p:sp>
        <p:nvSpPr>
          <p:cNvPr id="28" name="Date Placeholder 1">
            <a:extLst>
              <a:ext uri="{FF2B5EF4-FFF2-40B4-BE49-F238E27FC236}">
                <a16:creationId xmlns:a16="http://schemas.microsoft.com/office/drawing/2014/main" id="{5D6DC88F-7919-45A3-8EEA-0B04E31051BB}"/>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extLst>
      <p:ext uri="{BB962C8B-B14F-4D97-AF65-F5344CB8AC3E}">
        <p14:creationId xmlns:p14="http://schemas.microsoft.com/office/powerpoint/2010/main" val="3031575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7B451CD-29C7-46CB-8329-7E881515D6B3}" type="slidenum">
              <a:rPr lang="en-US" altLang="en-US" smtClean="0"/>
              <a:pPr/>
              <a:t>18</a:t>
            </a:fld>
            <a:endParaRPr lang="en-US" altLang="en-US"/>
          </a:p>
        </p:txBody>
      </p:sp>
      <p:pic>
        <p:nvPicPr>
          <p:cNvPr id="8" name="Picture 7"/>
          <p:cNvPicPr>
            <a:picLocks noChangeAspect="1"/>
          </p:cNvPicPr>
          <p:nvPr/>
        </p:nvPicPr>
        <p:blipFill>
          <a:blip r:embed="rId2"/>
          <a:stretch>
            <a:fillRect/>
          </a:stretch>
        </p:blipFill>
        <p:spPr>
          <a:xfrm>
            <a:off x="2819400" y="609600"/>
            <a:ext cx="5036789" cy="1020009"/>
          </a:xfrm>
          <a:prstGeom prst="rect">
            <a:avLst/>
          </a:prstGeom>
        </p:spPr>
      </p:pic>
      <p:pic>
        <p:nvPicPr>
          <p:cNvPr id="9" name="Picture 8"/>
          <p:cNvPicPr>
            <a:picLocks noChangeAspect="1"/>
          </p:cNvPicPr>
          <p:nvPr/>
        </p:nvPicPr>
        <p:blipFill>
          <a:blip r:embed="rId3"/>
          <a:stretch>
            <a:fillRect/>
          </a:stretch>
        </p:blipFill>
        <p:spPr>
          <a:xfrm>
            <a:off x="1502790" y="2057400"/>
            <a:ext cx="6076190" cy="4009524"/>
          </a:xfrm>
          <a:prstGeom prst="rect">
            <a:avLst/>
          </a:prstGeom>
        </p:spPr>
      </p:pic>
      <p:sp>
        <p:nvSpPr>
          <p:cNvPr id="10" name="TextBox 9"/>
          <p:cNvSpPr txBox="1"/>
          <p:nvPr/>
        </p:nvSpPr>
        <p:spPr>
          <a:xfrm>
            <a:off x="228600" y="104001"/>
            <a:ext cx="4343400" cy="276999"/>
          </a:xfrm>
          <a:prstGeom prst="rect">
            <a:avLst/>
          </a:prstGeom>
          <a:noFill/>
        </p:spPr>
        <p:txBody>
          <a:bodyPr wrap="square" rtlCol="0">
            <a:spAutoFit/>
          </a:bodyPr>
          <a:lstStyle/>
          <a:p>
            <a:r>
              <a:rPr lang="en-GB" sz="1200" u="sng">
                <a:hlinkClick r:id="rId4"/>
              </a:rPr>
              <a:t>https://www.nafems.org/publications/resource_center/wt06/</a:t>
            </a:r>
            <a:endParaRPr lang="en-US" sz="1200"/>
          </a:p>
        </p:txBody>
      </p:sp>
      <p:sp>
        <p:nvSpPr>
          <p:cNvPr id="11" name="Date Placeholder 1">
            <a:extLst>
              <a:ext uri="{FF2B5EF4-FFF2-40B4-BE49-F238E27FC236}">
                <a16:creationId xmlns:a16="http://schemas.microsoft.com/office/drawing/2014/main" id="{C9BBF5E9-3385-4CBD-A733-EDCC30FF6C9F}"/>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extLst>
      <p:ext uri="{BB962C8B-B14F-4D97-AF65-F5344CB8AC3E}">
        <p14:creationId xmlns:p14="http://schemas.microsoft.com/office/powerpoint/2010/main" val="2588884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2362199"/>
          </a:xfrm>
        </p:spPr>
        <p:txBody>
          <a:bodyPr/>
          <a:lstStyle/>
          <a:p>
            <a:pPr marL="0" indent="0">
              <a:spcBef>
                <a:spcPct val="0"/>
              </a:spcBef>
              <a:buNone/>
            </a:pPr>
            <a:r>
              <a:rPr lang="en-US">
                <a:solidFill>
                  <a:srgbClr val="CC0000"/>
                </a:solidFill>
                <a:latin typeface="+mj-lt"/>
                <a:ea typeface="+mj-ea"/>
                <a:cs typeface="+mj-cs"/>
              </a:rPr>
              <a:t>Overview of FMI</a:t>
            </a:r>
          </a:p>
          <a:p>
            <a:pPr marL="0" indent="0">
              <a:buNone/>
            </a:pPr>
            <a:r>
              <a:rPr lang="en-US" sz="1400"/>
              <a:t>FMI is an open, vendor-independent and tool-independent engineering modeling standard that is focused on the creation and management of dynamic mathematical models. A dynamic model of a system or subsystem is defined by differential, algebraic and discrete equations with time and state variables to represent its time-varying state of events. The FMI standard provides the capability of amalgamating (coupling) multiple models that are associated with either the same or different engineering technical disciplines. These models could be based on a wide range of engineering disciplines such as FEA, CFD, 1-D System Simulation, Block Diagrams for Control, and many more (see Figure 1).</a:t>
            </a:r>
            <a:endParaRPr lang="en-US" sz="160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19</a:t>
            </a:fld>
            <a:endParaRPr lang="en-US" altLang="en-US"/>
          </a:p>
        </p:txBody>
      </p:sp>
      <p:pic>
        <p:nvPicPr>
          <p:cNvPr id="6" name="Picture 5"/>
          <p:cNvPicPr>
            <a:picLocks noChangeAspect="1"/>
          </p:cNvPicPr>
          <p:nvPr/>
        </p:nvPicPr>
        <p:blipFill>
          <a:blip r:embed="rId2"/>
          <a:stretch>
            <a:fillRect/>
          </a:stretch>
        </p:blipFill>
        <p:spPr>
          <a:xfrm>
            <a:off x="1556995" y="2590800"/>
            <a:ext cx="6063006" cy="3516975"/>
          </a:xfrm>
          <a:prstGeom prst="rect">
            <a:avLst/>
          </a:prstGeom>
        </p:spPr>
      </p:pic>
      <p:sp>
        <p:nvSpPr>
          <p:cNvPr id="7" name="Date Placeholder 1">
            <a:extLst>
              <a:ext uri="{FF2B5EF4-FFF2-40B4-BE49-F238E27FC236}">
                <a16:creationId xmlns:a16="http://schemas.microsoft.com/office/drawing/2014/main" id="{DE3DA47A-4FB9-4862-B502-343C25E42947}"/>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extLst>
      <p:ext uri="{BB962C8B-B14F-4D97-AF65-F5344CB8AC3E}">
        <p14:creationId xmlns:p14="http://schemas.microsoft.com/office/powerpoint/2010/main" val="423855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solidFill>
                  <a:srgbClr val="C00000"/>
                </a:solidFill>
              </a:rPr>
              <a:t>Systems Modeling and Simulation Working Group (SMSWG) Mission</a:t>
            </a:r>
            <a:endParaRPr lang="en-US" altLang="en-US"/>
          </a:p>
        </p:txBody>
      </p:sp>
      <p:sp>
        <p:nvSpPr>
          <p:cNvPr id="3" name="Content Placeholder 2"/>
          <p:cNvSpPr>
            <a:spLocks noGrp="1"/>
          </p:cNvSpPr>
          <p:nvPr>
            <p:ph idx="1"/>
          </p:nvPr>
        </p:nvSpPr>
        <p:spPr>
          <a:xfrm>
            <a:off x="457200" y="1600200"/>
            <a:ext cx="8229600" cy="4648200"/>
          </a:xfrm>
        </p:spPr>
        <p:txBody>
          <a:bodyPr>
            <a:normAutofit fontScale="77500" lnSpcReduction="20000"/>
          </a:bodyPr>
          <a:lstStyle/>
          <a:p>
            <a:pPr marL="0" indent="0" eaLnBrk="1" hangingPunct="1">
              <a:spcBef>
                <a:spcPts val="1800"/>
              </a:spcBef>
              <a:buFontTx/>
              <a:buNone/>
              <a:defRPr/>
            </a:pPr>
            <a:r>
              <a:rPr lang="en-US" altLang="ja-JP" dirty="0">
                <a:solidFill>
                  <a:srgbClr val="0070C0"/>
                </a:solidFill>
                <a:ea typeface="ＭＳ Ｐゴシック" charset="-128"/>
              </a:rPr>
              <a:t>To develop a </a:t>
            </a:r>
            <a:r>
              <a:rPr lang="en-US" altLang="ja-JP" b="1" dirty="0">
                <a:ea typeface="ＭＳ Ｐゴシック" charset="-128"/>
              </a:rPr>
              <a:t>vendor-neutral</a:t>
            </a:r>
            <a:r>
              <a:rPr lang="en-US" altLang="ja-JP" dirty="0">
                <a:ea typeface="ＭＳ Ｐゴシック" charset="-128"/>
              </a:rPr>
              <a:t>, </a:t>
            </a:r>
            <a:r>
              <a:rPr lang="en-US" altLang="ja-JP" b="1" dirty="0">
                <a:ea typeface="ＭＳ Ｐゴシック" charset="-128"/>
              </a:rPr>
              <a:t>end-user driven consortium</a:t>
            </a:r>
            <a:r>
              <a:rPr lang="en-US" altLang="ja-JP" b="1" dirty="0">
                <a:solidFill>
                  <a:srgbClr val="0070C0"/>
                </a:solidFill>
                <a:ea typeface="ＭＳ Ｐゴシック" charset="-128"/>
              </a:rPr>
              <a:t> </a:t>
            </a:r>
            <a:r>
              <a:rPr lang="en-US" altLang="ja-JP" dirty="0">
                <a:solidFill>
                  <a:srgbClr val="0070C0"/>
                </a:solidFill>
                <a:ea typeface="ＭＳ Ｐゴシック" charset="-128"/>
              </a:rPr>
              <a:t>that not only promotes the advancement of the technology and practices associated with integration of engineering analysis and systems engineering, but also acts as the advisory body to </a:t>
            </a:r>
            <a:r>
              <a:rPr lang="en-US" altLang="ja-JP" b="1" dirty="0">
                <a:ea typeface="ＭＳ Ｐゴシック" charset="-128"/>
              </a:rPr>
              <a:t>drive strategic direction </a:t>
            </a:r>
            <a:r>
              <a:rPr lang="en-US" altLang="ja-JP" dirty="0">
                <a:solidFill>
                  <a:srgbClr val="0070C0"/>
                </a:solidFill>
                <a:ea typeface="ＭＳ Ｐゴシック" charset="-128"/>
              </a:rPr>
              <a:t>for</a:t>
            </a:r>
            <a:r>
              <a:rPr lang="en-US" altLang="ja-JP" dirty="0">
                <a:ea typeface="ＭＳ Ｐゴシック" charset="-128"/>
              </a:rPr>
              <a:t> </a:t>
            </a:r>
            <a:r>
              <a:rPr lang="en-US" altLang="ja-JP" b="1" dirty="0">
                <a:ea typeface="ＭＳ Ｐゴシック" charset="-128"/>
              </a:rPr>
              <a:t>technology development and standards </a:t>
            </a:r>
            <a:r>
              <a:rPr lang="en-US" altLang="ja-JP" dirty="0">
                <a:solidFill>
                  <a:srgbClr val="0070C0"/>
                </a:solidFill>
                <a:ea typeface="ＭＳ Ｐゴシック" charset="-128"/>
              </a:rPr>
              <a:t>in the space of complex engineering.</a:t>
            </a:r>
          </a:p>
          <a:p>
            <a:pPr marL="0" indent="0" eaLnBrk="1" hangingPunct="1">
              <a:spcBef>
                <a:spcPts val="1800"/>
              </a:spcBef>
              <a:buFontTx/>
              <a:buNone/>
              <a:defRPr/>
            </a:pPr>
            <a:r>
              <a:rPr lang="en-US" altLang="ja-JP" dirty="0">
                <a:solidFill>
                  <a:srgbClr val="0070C0"/>
                </a:solidFill>
                <a:ea typeface="ＭＳ Ｐゴシック" charset="-128"/>
              </a:rPr>
              <a:t>This group will support activities that </a:t>
            </a:r>
            <a:r>
              <a:rPr lang="en-US" altLang="ja-JP" b="1" dirty="0">
                <a:ea typeface="ＭＳ Ｐゴシック" charset="-128"/>
              </a:rPr>
              <a:t>bridge engineering analysis and systems engineering</a:t>
            </a:r>
            <a:r>
              <a:rPr lang="en-US" altLang="ja-JP" dirty="0">
                <a:solidFill>
                  <a:srgbClr val="0070C0"/>
                </a:solidFill>
                <a:ea typeface="ＭＳ Ｐゴシック" charset="-128"/>
              </a:rPr>
              <a:t> to provide digital solutions to represent real life experiences; and optimize the integration of systems engineering and simulation solutions for both OEM and supplier.</a:t>
            </a:r>
          </a:p>
          <a:p>
            <a:pPr marL="0" indent="0" eaLnBrk="1" hangingPunct="1">
              <a:spcBef>
                <a:spcPts val="1800"/>
              </a:spcBef>
              <a:buFontTx/>
              <a:buNone/>
              <a:defRPr/>
            </a:pPr>
            <a:r>
              <a:rPr lang="en-US" altLang="ja-JP" dirty="0">
                <a:solidFill>
                  <a:srgbClr val="0070C0"/>
                </a:solidFill>
                <a:ea typeface="ＭＳ Ｐゴシック" charset="-128"/>
              </a:rPr>
              <a:t>This includes education, communication, promotion of standards, and development of requirements that will have general benefits to the simulation and analysis community with the identification of benchmarks and major strategic issues (grand challenges).</a:t>
            </a:r>
            <a:endParaRPr lang="en-US" altLang="en-US" dirty="0">
              <a:solidFill>
                <a:srgbClr val="0070C0"/>
              </a:solidFill>
            </a:endParaRPr>
          </a:p>
          <a:p>
            <a:pPr marL="0" indent="0">
              <a:buFontTx/>
              <a:buNone/>
              <a:defRPr/>
            </a:pPr>
            <a:endParaRPr lang="en-US" dirty="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374D631-E1EF-4912-966A-156083EA9A1D}" type="slidenum">
              <a:rPr lang="en-US" altLang="en-US" sz="1200"/>
              <a:pPr eaLnBrk="1" hangingPunct="1">
                <a:spcBef>
                  <a:spcPct val="0"/>
                </a:spcBef>
                <a:buFontTx/>
                <a:buNone/>
              </a:pPr>
              <a:t>2</a:t>
            </a:fld>
            <a:endParaRPr lang="en-US" altLang="en-US" sz="1200"/>
          </a:p>
        </p:txBody>
      </p:sp>
      <p:sp>
        <p:nvSpPr>
          <p:cNvPr id="5" name="Date Placeholder 1">
            <a:extLst>
              <a:ext uri="{FF2B5EF4-FFF2-40B4-BE49-F238E27FC236}">
                <a16:creationId xmlns:a16="http://schemas.microsoft.com/office/drawing/2014/main" id="{CBB0767E-C222-4FB4-A3DC-D5A39C6FD3FE}"/>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Systems Modeling and Simulation? </a:t>
            </a:r>
          </a:p>
        </p:txBody>
      </p:sp>
      <p:sp>
        <p:nvSpPr>
          <p:cNvPr id="3" name="Content Placeholder 2"/>
          <p:cNvSpPr>
            <a:spLocks noGrp="1"/>
          </p:cNvSpPr>
          <p:nvPr>
            <p:ph idx="1"/>
          </p:nvPr>
        </p:nvSpPr>
        <p:spPr/>
        <p:txBody>
          <a:bodyPr/>
          <a:lstStyle/>
          <a:p>
            <a:r>
              <a:rPr lang="en-US"/>
              <a:t>Second of two SMSWG flyers in NAFEMS “What is?” series (to be printed in a trifold format)</a:t>
            </a:r>
          </a:p>
          <a:p>
            <a:pPr lvl="1"/>
            <a:r>
              <a:rPr lang="en-US"/>
              <a:t>First was “What is The Functional Mockup Interface? </a:t>
            </a:r>
            <a:r>
              <a:rPr lang="en-US" sz="1800"/>
              <a:t>(available at </a:t>
            </a:r>
            <a:r>
              <a:rPr lang="en-GB" sz="1800" u="sng">
                <a:hlinkClick r:id="rId2"/>
              </a:rPr>
              <a:t>https://www.nafems.org/publications/resource_center/wt06/</a:t>
            </a:r>
            <a:r>
              <a:rPr lang="en-GB" sz="1800" u="sng"/>
              <a:t>)</a:t>
            </a:r>
            <a:endParaRPr lang="en-US" sz="1800"/>
          </a:p>
          <a:p>
            <a:pPr>
              <a:spcBef>
                <a:spcPts val="1200"/>
              </a:spcBef>
            </a:pPr>
            <a:r>
              <a:rPr lang="en-US"/>
              <a:t>A subgroup of the SMSWG Steering Committee drafted this new flyer</a:t>
            </a:r>
          </a:p>
          <a:p>
            <a:pPr lvl="1"/>
            <a:r>
              <a:rPr lang="en-US"/>
              <a:t>Used to build </a:t>
            </a:r>
            <a:r>
              <a:rPr lang="en-US">
                <a:highlight>
                  <a:srgbClr val="FFFF00"/>
                </a:highlight>
              </a:rPr>
              <a:t>consensus on the scope of this WG</a:t>
            </a:r>
          </a:p>
          <a:p>
            <a:pPr lvl="1"/>
            <a:r>
              <a:rPr lang="en-US"/>
              <a:t>Summary of reasons for </a:t>
            </a:r>
            <a:r>
              <a:rPr lang="en-US">
                <a:highlight>
                  <a:srgbClr val="FFFF00"/>
                </a:highlight>
              </a:rPr>
              <a:t>why this group needs to exist</a:t>
            </a:r>
          </a:p>
          <a:p>
            <a:pPr lvl="1"/>
            <a:r>
              <a:rPr lang="en-US">
                <a:highlight>
                  <a:srgbClr val="FFFF00"/>
                </a:highlight>
              </a:rPr>
              <a:t>Basis for ongoing roadmap</a:t>
            </a:r>
            <a:r>
              <a:rPr lang="en-US"/>
              <a:t>, with links to online resources for SMSWG activities and subteams</a:t>
            </a:r>
          </a:p>
        </p:txBody>
      </p:sp>
      <p:sp>
        <p:nvSpPr>
          <p:cNvPr id="4" name="Slide Number Placeholder 3"/>
          <p:cNvSpPr>
            <a:spLocks noGrp="1"/>
          </p:cNvSpPr>
          <p:nvPr>
            <p:ph type="sldNum" sz="quarter" idx="10"/>
          </p:nvPr>
        </p:nvSpPr>
        <p:spPr/>
        <p:txBody>
          <a:bodyPr/>
          <a:lstStyle/>
          <a:p>
            <a:fld id="{51CB53DD-BC0D-4E9D-A7FE-2923FD965632}" type="slidenum">
              <a:rPr lang="en-US" altLang="en-US" smtClean="0"/>
              <a:pPr/>
              <a:t>20</a:t>
            </a:fld>
            <a:endParaRPr lang="en-US" altLang="en-US"/>
          </a:p>
        </p:txBody>
      </p:sp>
      <p:sp>
        <p:nvSpPr>
          <p:cNvPr id="7" name="Date Placeholder 1">
            <a:extLst>
              <a:ext uri="{FF2B5EF4-FFF2-40B4-BE49-F238E27FC236}">
                <a16:creationId xmlns:a16="http://schemas.microsoft.com/office/drawing/2014/main" id="{38DC55FB-D61A-4DF5-98F5-2D0703890040}"/>
              </a:ext>
            </a:extLst>
          </p:cNvPr>
          <p:cNvSpPr>
            <a:spLocks noGrp="1"/>
          </p:cNvSpPr>
          <p:nvPr>
            <p:ph type="dt" sz="quarter" idx="11"/>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
        <p:nvSpPr>
          <p:cNvPr id="8" name="Rectangle 6">
            <a:extLst>
              <a:ext uri="{FF2B5EF4-FFF2-40B4-BE49-F238E27FC236}">
                <a16:creationId xmlns:a16="http://schemas.microsoft.com/office/drawing/2014/main" id="{CB32491A-8158-44BC-9688-7F7A5DB4E04D}"/>
              </a:ext>
            </a:extLst>
          </p:cNvPr>
          <p:cNvSpPr>
            <a:spLocks noGrp="1" noChangeArrowheads="1"/>
          </p:cNvSpPr>
          <p:nvPr>
            <p:ph type="sldNum" sz="quarter" idx="4294967295"/>
          </p:nvPr>
        </p:nvSpPr>
        <p:spPr>
          <a:xfrm>
            <a:off x="7772400" y="6289675"/>
            <a:ext cx="1371600" cy="476250"/>
          </a:xfrm>
          <a:ln/>
        </p:spPr>
        <p:txBody>
          <a:bodyPr/>
          <a:lstStyle>
            <a:lvl1pPr>
              <a:defRPr/>
            </a:lvl1pPr>
          </a:lstStyle>
          <a:p>
            <a:fld id="{C7B451CD-29C7-46CB-8329-7E881515D6B3}" type="slidenum">
              <a:rPr lang="en-US" altLang="en-US"/>
              <a:pPr/>
              <a:t>20</a:t>
            </a:fld>
            <a:endParaRPr lang="en-US" altLang="en-US"/>
          </a:p>
        </p:txBody>
      </p:sp>
    </p:spTree>
    <p:extLst>
      <p:ext uri="{BB962C8B-B14F-4D97-AF65-F5344CB8AC3E}">
        <p14:creationId xmlns:p14="http://schemas.microsoft.com/office/powerpoint/2010/main" val="2811807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Systems Modeling and Simulation?</a:t>
            </a:r>
          </a:p>
        </p:txBody>
      </p:sp>
      <p:sp>
        <p:nvSpPr>
          <p:cNvPr id="3" name="Slide Number Placeholder 2"/>
          <p:cNvSpPr>
            <a:spLocks noGrp="1"/>
          </p:cNvSpPr>
          <p:nvPr>
            <p:ph type="sldNum" sz="quarter" idx="10"/>
          </p:nvPr>
        </p:nvSpPr>
        <p:spPr/>
        <p:txBody>
          <a:bodyPr/>
          <a:lstStyle/>
          <a:p>
            <a:fld id="{51CB53DD-BC0D-4E9D-A7FE-2923FD965632}" type="slidenum">
              <a:rPr lang="en-US" altLang="en-US" smtClean="0"/>
              <a:pPr/>
              <a:t>21</a:t>
            </a:fld>
            <a:endParaRPr lang="en-US" altLang="en-US"/>
          </a:p>
        </p:txBody>
      </p:sp>
      <p:sp>
        <p:nvSpPr>
          <p:cNvPr id="6" name="Date Placeholder 1">
            <a:extLst>
              <a:ext uri="{FF2B5EF4-FFF2-40B4-BE49-F238E27FC236}">
                <a16:creationId xmlns:a16="http://schemas.microsoft.com/office/drawing/2014/main" id="{D947899C-0E16-4CA0-B2B1-54B1040C6C46}"/>
              </a:ext>
            </a:extLst>
          </p:cNvPr>
          <p:cNvSpPr>
            <a:spLocks noGrp="1"/>
          </p:cNvSpPr>
          <p:nvPr>
            <p:ph type="dt" sz="quarter" idx="11"/>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
        <p:nvSpPr>
          <p:cNvPr id="8" name="Rectangle 6">
            <a:extLst>
              <a:ext uri="{FF2B5EF4-FFF2-40B4-BE49-F238E27FC236}">
                <a16:creationId xmlns:a16="http://schemas.microsoft.com/office/drawing/2014/main" id="{EB98AB33-373D-4964-8639-392FE5195545}"/>
              </a:ext>
            </a:extLst>
          </p:cNvPr>
          <p:cNvSpPr>
            <a:spLocks noGrp="1" noChangeArrowheads="1"/>
          </p:cNvSpPr>
          <p:nvPr>
            <p:ph type="sldNum" sz="quarter" idx="4294967295"/>
          </p:nvPr>
        </p:nvSpPr>
        <p:spPr>
          <a:xfrm>
            <a:off x="7772400" y="6289675"/>
            <a:ext cx="1371600" cy="476250"/>
          </a:xfrm>
          <a:ln/>
        </p:spPr>
        <p:txBody>
          <a:bodyPr/>
          <a:lstStyle>
            <a:lvl1pPr>
              <a:defRPr/>
            </a:lvl1pPr>
          </a:lstStyle>
          <a:p>
            <a:fld id="{C7B451CD-29C7-46CB-8329-7E881515D6B3}" type="slidenum">
              <a:rPr lang="en-US" altLang="en-US"/>
              <a:pPr/>
              <a:t>21</a:t>
            </a:fld>
            <a:endParaRPr lang="en-US" altLang="en-US"/>
          </a:p>
        </p:txBody>
      </p:sp>
      <p:pic>
        <p:nvPicPr>
          <p:cNvPr id="5" name="Picture 4"/>
          <p:cNvPicPr>
            <a:picLocks noChangeAspect="1"/>
          </p:cNvPicPr>
          <p:nvPr/>
        </p:nvPicPr>
        <p:blipFill>
          <a:blip r:embed="rId2"/>
          <a:stretch>
            <a:fillRect/>
          </a:stretch>
        </p:blipFill>
        <p:spPr>
          <a:xfrm>
            <a:off x="3276600" y="1143000"/>
            <a:ext cx="4114800" cy="4942816"/>
          </a:xfrm>
          <a:prstGeom prst="rect">
            <a:avLst/>
          </a:prstGeom>
        </p:spPr>
      </p:pic>
    </p:spTree>
    <p:extLst>
      <p:ext uri="{BB962C8B-B14F-4D97-AF65-F5344CB8AC3E}">
        <p14:creationId xmlns:p14="http://schemas.microsoft.com/office/powerpoint/2010/main" val="3750761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Highlights of flyer</a:t>
            </a:r>
          </a:p>
        </p:txBody>
      </p:sp>
      <p:sp>
        <p:nvSpPr>
          <p:cNvPr id="3" name="Content Placeholder 2"/>
          <p:cNvSpPr>
            <a:spLocks noGrp="1"/>
          </p:cNvSpPr>
          <p:nvPr>
            <p:ph idx="1"/>
          </p:nvPr>
        </p:nvSpPr>
        <p:spPr>
          <a:xfrm>
            <a:off x="457200" y="1371600"/>
            <a:ext cx="7772400" cy="4830763"/>
          </a:xfrm>
        </p:spPr>
        <p:txBody>
          <a:bodyPr/>
          <a:lstStyle/>
          <a:p>
            <a:pPr marL="0" indent="0">
              <a:buNone/>
            </a:pPr>
            <a:r>
              <a:rPr lang="en-GB"/>
              <a:t>“The demand for system-level solutions is driving a need to merge systems engineering and engineering simulation at a new level.”</a:t>
            </a:r>
          </a:p>
          <a:p>
            <a:pPr>
              <a:spcBef>
                <a:spcPts val="800"/>
              </a:spcBef>
            </a:pPr>
            <a:r>
              <a:rPr lang="en-GB" sz="2400"/>
              <a:t>Intersection of Systems Engineering (SE) and</a:t>
            </a:r>
            <a:br>
              <a:rPr lang="en-GB" sz="2400"/>
            </a:br>
            <a:r>
              <a:rPr lang="en-GB" sz="2400"/>
              <a:t>Engineering Simulation (ES)</a:t>
            </a:r>
          </a:p>
          <a:p>
            <a:pPr>
              <a:spcBef>
                <a:spcPts val="800"/>
              </a:spcBef>
            </a:pPr>
            <a:r>
              <a:rPr lang="en-GB" sz="2400"/>
              <a:t>Varieties of models in both communities</a:t>
            </a:r>
          </a:p>
          <a:p>
            <a:pPr>
              <a:spcBef>
                <a:spcPts val="800"/>
              </a:spcBef>
            </a:pPr>
            <a:r>
              <a:rPr lang="en-GB" sz="2400"/>
              <a:t>Drivers of growth in both systems engineering and engineering simulation</a:t>
            </a:r>
          </a:p>
          <a:p>
            <a:pPr>
              <a:spcBef>
                <a:spcPts val="800"/>
              </a:spcBef>
            </a:pPr>
            <a:r>
              <a:rPr lang="en-GB" sz="2400"/>
              <a:t>Benefits to both communities</a:t>
            </a:r>
          </a:p>
          <a:p>
            <a:pPr>
              <a:spcBef>
                <a:spcPts val="800"/>
              </a:spcBef>
            </a:pPr>
            <a:r>
              <a:rPr lang="en-GB" sz="2400"/>
              <a:t>Emerging standards to enable this collaboration</a:t>
            </a:r>
          </a:p>
          <a:p>
            <a:pPr marL="0" indent="0">
              <a:spcBef>
                <a:spcPts val="1200"/>
              </a:spcBef>
              <a:buNone/>
            </a:pPr>
            <a:endParaRPr lang="en-US"/>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22</a:t>
            </a:fld>
            <a:endParaRPr lang="en-US" altLang="en-US"/>
          </a:p>
        </p:txBody>
      </p:sp>
      <p:sp>
        <p:nvSpPr>
          <p:cNvPr id="6" name="Date Placeholder 1">
            <a:extLst>
              <a:ext uri="{FF2B5EF4-FFF2-40B4-BE49-F238E27FC236}">
                <a16:creationId xmlns:a16="http://schemas.microsoft.com/office/drawing/2014/main" id="{3D44D370-48C8-422C-BC8E-26B09A0A0798}"/>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extLst>
      <p:ext uri="{BB962C8B-B14F-4D97-AF65-F5344CB8AC3E}">
        <p14:creationId xmlns:p14="http://schemas.microsoft.com/office/powerpoint/2010/main" val="1208243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Drivers</a:t>
            </a:r>
          </a:p>
        </p:txBody>
      </p:sp>
      <p:sp>
        <p:nvSpPr>
          <p:cNvPr id="3" name="Content Placeholder 2"/>
          <p:cNvSpPr>
            <a:spLocks noGrp="1"/>
          </p:cNvSpPr>
          <p:nvPr>
            <p:ph idx="1"/>
          </p:nvPr>
        </p:nvSpPr>
        <p:spPr>
          <a:xfrm>
            <a:off x="457200" y="1371600"/>
            <a:ext cx="8229600" cy="4525963"/>
          </a:xfrm>
        </p:spPr>
        <p:txBody>
          <a:bodyPr/>
          <a:lstStyle/>
          <a:p>
            <a:pPr>
              <a:spcBef>
                <a:spcPts val="1200"/>
              </a:spcBef>
            </a:pPr>
            <a:r>
              <a:rPr lang="en-US"/>
              <a:t>Demand for system-level solutions</a:t>
            </a:r>
          </a:p>
          <a:p>
            <a:pPr>
              <a:spcBef>
                <a:spcPts val="1200"/>
              </a:spcBef>
            </a:pPr>
            <a:r>
              <a:rPr lang="en-US"/>
              <a:t>Increasing maturity of tools and resources for physical simulation</a:t>
            </a:r>
          </a:p>
          <a:p>
            <a:pPr>
              <a:spcBef>
                <a:spcPts val="1200"/>
              </a:spcBef>
            </a:pPr>
            <a:r>
              <a:rPr lang="en-US"/>
              <a:t>Need to collaborate across disciplines</a:t>
            </a:r>
          </a:p>
          <a:p>
            <a:pPr>
              <a:spcBef>
                <a:spcPts val="1200"/>
              </a:spcBef>
            </a:pPr>
            <a:r>
              <a:rPr lang="en-US"/>
              <a:t>Opportunity to integrate simulation throughout</a:t>
            </a:r>
            <a:br>
              <a:rPr lang="en-US"/>
            </a:br>
            <a:r>
              <a:rPr lang="en-US"/>
              <a:t>the systems development “Vee” process</a:t>
            </a:r>
          </a:p>
          <a:p>
            <a:pPr>
              <a:spcBef>
                <a:spcPts val="1200"/>
              </a:spcBef>
            </a:pPr>
            <a:r>
              <a:rPr lang="en-US"/>
              <a:t>Enabling standards, frameworks, and tools to integrate simulation with systems engineering</a:t>
            </a:r>
          </a:p>
        </p:txBody>
      </p:sp>
      <p:sp>
        <p:nvSpPr>
          <p:cNvPr id="4" name="Slide Number Placeholder 3"/>
          <p:cNvSpPr>
            <a:spLocks noGrp="1"/>
          </p:cNvSpPr>
          <p:nvPr>
            <p:ph type="sldNum" sz="quarter" idx="10"/>
          </p:nvPr>
        </p:nvSpPr>
        <p:spPr/>
        <p:txBody>
          <a:bodyPr/>
          <a:lstStyle/>
          <a:p>
            <a:fld id="{51CB53DD-BC0D-4E9D-A7FE-2923FD965632}" type="slidenum">
              <a:rPr lang="en-US" altLang="en-US" smtClean="0"/>
              <a:pPr/>
              <a:t>23</a:t>
            </a:fld>
            <a:endParaRPr lang="en-US" altLang="en-US"/>
          </a:p>
        </p:txBody>
      </p:sp>
      <p:sp>
        <p:nvSpPr>
          <p:cNvPr id="6" name="Date Placeholder 1">
            <a:extLst>
              <a:ext uri="{FF2B5EF4-FFF2-40B4-BE49-F238E27FC236}">
                <a16:creationId xmlns:a16="http://schemas.microsoft.com/office/drawing/2014/main" id="{7843A911-12D2-4390-913C-5434A1B74DEC}"/>
              </a:ext>
            </a:extLst>
          </p:cNvPr>
          <p:cNvSpPr>
            <a:spLocks noGrp="1"/>
          </p:cNvSpPr>
          <p:nvPr>
            <p:ph type="dt" sz="quarter" idx="11"/>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
        <p:nvSpPr>
          <p:cNvPr id="7" name="Rectangle 6">
            <a:extLst>
              <a:ext uri="{FF2B5EF4-FFF2-40B4-BE49-F238E27FC236}">
                <a16:creationId xmlns:a16="http://schemas.microsoft.com/office/drawing/2014/main" id="{3A9315DC-D3B5-4E46-A80E-1CAC418C4FF7}"/>
              </a:ext>
            </a:extLst>
          </p:cNvPr>
          <p:cNvSpPr>
            <a:spLocks noGrp="1" noChangeArrowheads="1"/>
          </p:cNvSpPr>
          <p:nvPr>
            <p:ph type="sldNum" sz="quarter" idx="4294967295"/>
          </p:nvPr>
        </p:nvSpPr>
        <p:spPr>
          <a:xfrm>
            <a:off x="7772400" y="6289675"/>
            <a:ext cx="1371600" cy="476250"/>
          </a:xfrm>
          <a:ln/>
        </p:spPr>
        <p:txBody>
          <a:bodyPr/>
          <a:lstStyle>
            <a:lvl1pPr>
              <a:defRPr/>
            </a:lvl1pPr>
          </a:lstStyle>
          <a:p>
            <a:fld id="{C7B451CD-29C7-46CB-8329-7E881515D6B3}" type="slidenum">
              <a:rPr lang="en-US" altLang="en-US"/>
              <a:pPr/>
              <a:t>23</a:t>
            </a:fld>
            <a:endParaRPr lang="en-US" altLang="en-US"/>
          </a:p>
        </p:txBody>
      </p:sp>
    </p:spTree>
    <p:extLst>
      <p:ext uri="{BB962C8B-B14F-4D97-AF65-F5344CB8AC3E}">
        <p14:creationId xmlns:p14="http://schemas.microsoft.com/office/powerpoint/2010/main" val="2713385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Definitions (from flyer)</a:t>
            </a:r>
          </a:p>
        </p:txBody>
      </p:sp>
      <p:sp>
        <p:nvSpPr>
          <p:cNvPr id="3" name="Slide Number Placeholder 2"/>
          <p:cNvSpPr>
            <a:spLocks noGrp="1"/>
          </p:cNvSpPr>
          <p:nvPr>
            <p:ph type="sldNum" sz="quarter" idx="10"/>
          </p:nvPr>
        </p:nvSpPr>
        <p:spPr/>
        <p:txBody>
          <a:bodyPr/>
          <a:lstStyle/>
          <a:p>
            <a:fld id="{5AE81A89-0098-494C-8984-16B7EEAB7971}" type="slidenum">
              <a:rPr lang="en-US" altLang="en-US" smtClean="0"/>
              <a:pPr/>
              <a:t>24</a:t>
            </a:fld>
            <a:endParaRPr lang="en-US" altLang="en-US"/>
          </a:p>
        </p:txBody>
      </p:sp>
      <p:sp>
        <p:nvSpPr>
          <p:cNvPr id="5" name="TextBox 4"/>
          <p:cNvSpPr txBox="1"/>
          <p:nvPr/>
        </p:nvSpPr>
        <p:spPr>
          <a:xfrm>
            <a:off x="457200" y="1295400"/>
            <a:ext cx="8229600" cy="1477328"/>
          </a:xfrm>
          <a:prstGeom prst="rect">
            <a:avLst/>
          </a:prstGeom>
          <a:noFill/>
        </p:spPr>
        <p:txBody>
          <a:bodyPr wrap="square" rtlCol="0">
            <a:spAutoFit/>
          </a:bodyPr>
          <a:lstStyle/>
          <a:p>
            <a:r>
              <a:rPr lang="en-GB" b="1"/>
              <a:t>Systems Modeling and Simulation:</a:t>
            </a:r>
            <a:r>
              <a:rPr lang="en-GB"/>
              <a:t>  The use of interdisciplinary functional, architectural, and behavioral models (with physical, mathematical, and logical representations) in performing MBSE to specify, conceptualize, design, analyze, verify and validate an organized set of components, subsystems, systems, and processes.</a:t>
            </a:r>
            <a:endParaRPr lang="en-US"/>
          </a:p>
        </p:txBody>
      </p:sp>
      <p:sp>
        <p:nvSpPr>
          <p:cNvPr id="6" name="TextBox 5"/>
          <p:cNvSpPr txBox="1"/>
          <p:nvPr/>
        </p:nvSpPr>
        <p:spPr>
          <a:xfrm>
            <a:off x="469769" y="2971800"/>
            <a:ext cx="8229600" cy="1754326"/>
          </a:xfrm>
          <a:prstGeom prst="rect">
            <a:avLst/>
          </a:prstGeom>
          <a:noFill/>
        </p:spPr>
        <p:txBody>
          <a:bodyPr wrap="square" rtlCol="0">
            <a:spAutoFit/>
          </a:bodyPr>
          <a:lstStyle/>
          <a:p>
            <a:r>
              <a:rPr lang="en-GB"/>
              <a:t>The International Council on Systems Engineering (INCOSE) defines </a:t>
            </a:r>
            <a:r>
              <a:rPr lang="en-GB" b="1"/>
              <a:t>Model-Based Systems Engineering (MBSE) </a:t>
            </a:r>
            <a:r>
              <a:rPr lang="en-GB"/>
              <a:t>as the formalized application of modelling to support system requirements, design, analysis, verification and validation activities beginning in the conceptual design phase and continuing throughout development and later life cycle phases (INCOSE-TP-2004-004-02, Version 2.03, September 2007).</a:t>
            </a:r>
            <a:endParaRPr lang="en-US"/>
          </a:p>
        </p:txBody>
      </p:sp>
      <p:sp>
        <p:nvSpPr>
          <p:cNvPr id="8" name="TextBox 7"/>
          <p:cNvSpPr txBox="1"/>
          <p:nvPr/>
        </p:nvSpPr>
        <p:spPr>
          <a:xfrm>
            <a:off x="457200" y="4953000"/>
            <a:ext cx="8077200" cy="923330"/>
          </a:xfrm>
          <a:prstGeom prst="rect">
            <a:avLst/>
          </a:prstGeom>
          <a:noFill/>
        </p:spPr>
        <p:txBody>
          <a:bodyPr wrap="square" rtlCol="0">
            <a:spAutoFit/>
          </a:bodyPr>
          <a:lstStyle/>
          <a:p>
            <a:r>
              <a:rPr lang="en-GB" b="1"/>
              <a:t>Engineering Simulation </a:t>
            </a:r>
            <a:r>
              <a:rPr lang="en-GB"/>
              <a:t>is the use of numerical, physical or logical models of systems and scientific problems in predicting their response to different physical conditions (NAFEMS Glossary of Terms).</a:t>
            </a:r>
            <a:endParaRPr lang="en-US"/>
          </a:p>
        </p:txBody>
      </p:sp>
      <p:sp>
        <p:nvSpPr>
          <p:cNvPr id="9" name="Date Placeholder 1">
            <a:extLst>
              <a:ext uri="{FF2B5EF4-FFF2-40B4-BE49-F238E27FC236}">
                <a16:creationId xmlns:a16="http://schemas.microsoft.com/office/drawing/2014/main" id="{4339BE98-07D3-452F-A4D1-43080F2AD8CF}"/>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extLst>
      <p:ext uri="{BB962C8B-B14F-4D97-AF65-F5344CB8AC3E}">
        <p14:creationId xmlns:p14="http://schemas.microsoft.com/office/powerpoint/2010/main" val="926531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lstStyle/>
          <a:p>
            <a:r>
              <a:rPr lang="en-US" sz="3200"/>
              <a:t>Benefits of Interaction between SE &amp; ES</a:t>
            </a:r>
          </a:p>
        </p:txBody>
      </p:sp>
      <p:sp>
        <p:nvSpPr>
          <p:cNvPr id="3" name="Content Placeholder 2"/>
          <p:cNvSpPr>
            <a:spLocks noGrp="1"/>
          </p:cNvSpPr>
          <p:nvPr>
            <p:ph idx="1"/>
          </p:nvPr>
        </p:nvSpPr>
        <p:spPr>
          <a:xfrm>
            <a:off x="457200" y="1447800"/>
            <a:ext cx="8610600" cy="4525963"/>
          </a:xfrm>
        </p:spPr>
        <p:txBody>
          <a:bodyPr/>
          <a:lstStyle/>
          <a:p>
            <a:r>
              <a:rPr lang="en-GB" sz="2400"/>
              <a:t>Collaborate across organizational roles and responsibilities</a:t>
            </a:r>
          </a:p>
          <a:p>
            <a:pPr lvl="1"/>
            <a:r>
              <a:rPr lang="en-GB" sz="2000"/>
              <a:t>Reach out to larger communities of discipline-specific engineers</a:t>
            </a:r>
          </a:p>
          <a:p>
            <a:pPr>
              <a:spcBef>
                <a:spcPts val="1200"/>
              </a:spcBef>
            </a:pPr>
            <a:r>
              <a:rPr lang="en-US" sz="2400"/>
              <a:t>Establish clear boundaries of problems to be solved</a:t>
            </a:r>
          </a:p>
          <a:p>
            <a:pPr lvl="1"/>
            <a:r>
              <a:rPr lang="en-US" sz="2000"/>
              <a:t>Communicate “what” not “how”</a:t>
            </a:r>
          </a:p>
          <a:p>
            <a:pPr lvl="1"/>
            <a:r>
              <a:rPr lang="en-US" sz="2000"/>
              <a:t>Design freedom for technical solutions</a:t>
            </a:r>
          </a:p>
          <a:p>
            <a:pPr lvl="1"/>
            <a:r>
              <a:rPr lang="en-US" sz="2000"/>
              <a:t>Integrate successfully the first time</a:t>
            </a:r>
            <a:endParaRPr lang="en-US"/>
          </a:p>
          <a:p>
            <a:pPr>
              <a:spcBef>
                <a:spcPts val="1200"/>
              </a:spcBef>
            </a:pPr>
            <a:r>
              <a:rPr lang="en-US" sz="2400"/>
              <a:t>Simulation throughout the life cycle</a:t>
            </a:r>
          </a:p>
          <a:p>
            <a:pPr lvl="1"/>
            <a:r>
              <a:rPr lang="en-US" sz="2000"/>
              <a:t>Enable agile methods and iterate faster at any stage</a:t>
            </a:r>
          </a:p>
          <a:p>
            <a:pPr lvl="1"/>
            <a:r>
              <a:rPr lang="en-US" sz="2000"/>
              <a:t>Create virtual prototypes including visualization and interaction</a:t>
            </a:r>
          </a:p>
          <a:p>
            <a:pPr lvl="1"/>
            <a:r>
              <a:rPr lang="en-US" sz="2000"/>
              <a:t>Explore larger design space</a:t>
            </a:r>
          </a:p>
          <a:p>
            <a:pPr lvl="1"/>
            <a:r>
              <a:rPr lang="en-US" sz="2000"/>
              <a:t>Reduce risk and cost</a:t>
            </a:r>
          </a:p>
          <a:p>
            <a:pPr lvl="1"/>
            <a:endParaRPr lang="en-US"/>
          </a:p>
          <a:p>
            <a:endParaRPr lang="en-US" sz="240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25</a:t>
            </a:fld>
            <a:endParaRPr lang="en-US" altLang="en-US"/>
          </a:p>
        </p:txBody>
      </p:sp>
      <p:sp>
        <p:nvSpPr>
          <p:cNvPr id="6" name="Date Placeholder 1">
            <a:extLst>
              <a:ext uri="{FF2B5EF4-FFF2-40B4-BE49-F238E27FC236}">
                <a16:creationId xmlns:a16="http://schemas.microsoft.com/office/drawing/2014/main" id="{10F3A453-339C-4586-8497-1B237C954DD8}"/>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extLst>
      <p:ext uri="{BB962C8B-B14F-4D97-AF65-F5344CB8AC3E}">
        <p14:creationId xmlns:p14="http://schemas.microsoft.com/office/powerpoint/2010/main" val="81790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Figure 1. Model-based integration across</a:t>
            </a:r>
            <a:br>
              <a:rPr lang="en-US" sz="2800"/>
            </a:br>
            <a:r>
              <a:rPr lang="en-US" sz="2800"/>
              <a:t>multiple technical disciplines </a:t>
            </a:r>
          </a:p>
        </p:txBody>
      </p:sp>
      <p:pic>
        <p:nvPicPr>
          <p:cNvPr id="6" name="Picture 5">
            <a:extLst>
              <a:ext uri="{FF2B5EF4-FFF2-40B4-BE49-F238E27FC236}">
                <a16:creationId xmlns:a16="http://schemas.microsoft.com/office/drawing/2014/main" id="{366980E0-1B18-4375-904B-FCE819240A87}"/>
              </a:ext>
            </a:extLst>
          </p:cNvPr>
          <p:cNvPicPr>
            <a:picLocks noChangeAspect="1"/>
          </p:cNvPicPr>
          <p:nvPr/>
        </p:nvPicPr>
        <p:blipFill>
          <a:blip r:embed="rId2"/>
          <a:stretch>
            <a:fillRect/>
          </a:stretch>
        </p:blipFill>
        <p:spPr>
          <a:xfrm>
            <a:off x="1828800" y="1386261"/>
            <a:ext cx="5257800" cy="5180605"/>
          </a:xfrm>
          <a:prstGeom prst="rect">
            <a:avLst/>
          </a:prstGeom>
        </p:spPr>
      </p:pic>
      <p:sp>
        <p:nvSpPr>
          <p:cNvPr id="8" name="Date Placeholder 1">
            <a:extLst>
              <a:ext uri="{FF2B5EF4-FFF2-40B4-BE49-F238E27FC236}">
                <a16:creationId xmlns:a16="http://schemas.microsoft.com/office/drawing/2014/main" id="{69462C0D-87FE-4C31-A793-DBF7197E07DF}"/>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
        <p:nvSpPr>
          <p:cNvPr id="9" name="Rectangle 6">
            <a:extLst>
              <a:ext uri="{FF2B5EF4-FFF2-40B4-BE49-F238E27FC236}">
                <a16:creationId xmlns:a16="http://schemas.microsoft.com/office/drawing/2014/main" id="{ED69F632-61B5-469A-9468-933417E177F5}"/>
              </a:ext>
            </a:extLst>
          </p:cNvPr>
          <p:cNvSpPr>
            <a:spLocks noGrp="1" noChangeArrowheads="1"/>
          </p:cNvSpPr>
          <p:nvPr>
            <p:ph type="sldNum" sz="quarter" idx="10"/>
          </p:nvPr>
        </p:nvSpPr>
        <p:spPr>
          <a:xfrm>
            <a:off x="6248400" y="6289675"/>
            <a:ext cx="1371600" cy="476250"/>
          </a:xfrm>
          <a:ln/>
        </p:spPr>
        <p:txBody>
          <a:bodyPr/>
          <a:lstStyle>
            <a:lvl1pPr>
              <a:defRPr/>
            </a:lvl1pPr>
          </a:lstStyle>
          <a:p>
            <a:fld id="{C7B451CD-29C7-46CB-8329-7E881515D6B3}" type="slidenum">
              <a:rPr lang="en-US" altLang="en-US"/>
              <a:pPr/>
              <a:t>26</a:t>
            </a:fld>
            <a:endParaRPr lang="en-US" altLang="en-US"/>
          </a:p>
        </p:txBody>
      </p:sp>
    </p:spTree>
    <p:extLst>
      <p:ext uri="{BB962C8B-B14F-4D97-AF65-F5344CB8AC3E}">
        <p14:creationId xmlns:p14="http://schemas.microsoft.com/office/powerpoint/2010/main" val="957081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Figure 2. Iterative product development with systems engineering and engineering simulation</a:t>
            </a:r>
          </a:p>
        </p:txBody>
      </p:sp>
      <p:sp>
        <p:nvSpPr>
          <p:cNvPr id="4" name="Date Placeholder 3"/>
          <p:cNvSpPr>
            <a:spLocks noGrp="1"/>
          </p:cNvSpPr>
          <p:nvPr>
            <p:ph type="dt" sz="quarter" idx="11"/>
          </p:nvPr>
        </p:nvSpPr>
        <p:spPr/>
        <p:txBody>
          <a:bodyPr/>
          <a:lstStyle/>
          <a:p>
            <a:pPr>
              <a:defRPr/>
            </a:pPr>
            <a:r>
              <a:rPr lang="en-US" altLang="en-US"/>
              <a:t>2018-09-18</a:t>
            </a:r>
            <a:endParaRPr lang="en-US" altLang="en-US" dirty="0"/>
          </a:p>
        </p:txBody>
      </p:sp>
      <p:sp>
        <p:nvSpPr>
          <p:cNvPr id="7" name="Rectangle 6">
            <a:extLst>
              <a:ext uri="{FF2B5EF4-FFF2-40B4-BE49-F238E27FC236}">
                <a16:creationId xmlns:a16="http://schemas.microsoft.com/office/drawing/2014/main" id="{6CCE56EB-D3EC-452A-A80C-9F7CD07AB8A5}"/>
              </a:ext>
            </a:extLst>
          </p:cNvPr>
          <p:cNvSpPr>
            <a:spLocks noGrp="1" noChangeArrowheads="1"/>
          </p:cNvSpPr>
          <p:nvPr>
            <p:ph type="sldNum" sz="quarter" idx="4294967295"/>
          </p:nvPr>
        </p:nvSpPr>
        <p:spPr>
          <a:xfrm>
            <a:off x="7772400" y="6289675"/>
            <a:ext cx="1371600" cy="476250"/>
          </a:xfrm>
          <a:ln/>
        </p:spPr>
        <p:txBody>
          <a:bodyPr/>
          <a:lstStyle>
            <a:lvl1pPr>
              <a:defRPr/>
            </a:lvl1pPr>
          </a:lstStyle>
          <a:p>
            <a:fld id="{C7B451CD-29C7-46CB-8329-7E881515D6B3}" type="slidenum">
              <a:rPr lang="en-US" altLang="en-US"/>
              <a:pPr/>
              <a:t>27</a:t>
            </a:fld>
            <a:endParaRPr lang="en-US" altLang="en-US"/>
          </a:p>
        </p:txBody>
      </p:sp>
      <p:pic>
        <p:nvPicPr>
          <p:cNvPr id="6" name="Picture 5"/>
          <p:cNvPicPr>
            <a:picLocks noChangeAspect="1"/>
          </p:cNvPicPr>
          <p:nvPr/>
        </p:nvPicPr>
        <p:blipFill>
          <a:blip r:embed="rId2"/>
          <a:stretch>
            <a:fillRect/>
          </a:stretch>
        </p:blipFill>
        <p:spPr>
          <a:xfrm>
            <a:off x="519474" y="1546553"/>
            <a:ext cx="7862526" cy="4320847"/>
          </a:xfrm>
          <a:prstGeom prst="rect">
            <a:avLst/>
          </a:prstGeom>
        </p:spPr>
      </p:pic>
      <p:sp>
        <p:nvSpPr>
          <p:cNvPr id="8" name="Slide Number Placeholder 3">
            <a:extLst>
              <a:ext uri="{FF2B5EF4-FFF2-40B4-BE49-F238E27FC236}">
                <a16:creationId xmlns:a16="http://schemas.microsoft.com/office/drawing/2014/main" id="{900E0071-6CD2-4F7A-BDD6-CA4042A16D63}"/>
              </a:ext>
            </a:extLst>
          </p:cNvPr>
          <p:cNvSpPr>
            <a:spLocks noGrp="1"/>
          </p:cNvSpPr>
          <p:nvPr>
            <p:ph type="sldNum" sz="quarter" idx="10"/>
          </p:nvPr>
        </p:nvSpPr>
        <p:spPr>
          <a:xfrm>
            <a:off x="6248400" y="6289675"/>
            <a:ext cx="1371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E54087F-5164-44C1-893B-E9913EFF0B9E}" type="slidenum">
              <a:rPr lang="en-US" altLang="en-US" sz="1200"/>
              <a:pPr eaLnBrk="1" hangingPunct="1">
                <a:spcBef>
                  <a:spcPct val="0"/>
                </a:spcBef>
                <a:buFontTx/>
                <a:buNone/>
              </a:pPr>
              <a:t>27</a:t>
            </a:fld>
            <a:endParaRPr lang="en-US" altLang="en-US" sz="1200" dirty="0"/>
          </a:p>
        </p:txBody>
      </p:sp>
    </p:spTree>
    <p:extLst>
      <p:ext uri="{BB962C8B-B14F-4D97-AF65-F5344CB8AC3E}">
        <p14:creationId xmlns:p14="http://schemas.microsoft.com/office/powerpoint/2010/main" val="3036075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Links from document</a:t>
            </a:r>
          </a:p>
        </p:txBody>
      </p:sp>
      <p:sp>
        <p:nvSpPr>
          <p:cNvPr id="13" name="Content Placeholder 12">
            <a:extLst>
              <a:ext uri="{FF2B5EF4-FFF2-40B4-BE49-F238E27FC236}">
                <a16:creationId xmlns:a16="http://schemas.microsoft.com/office/drawing/2014/main" id="{0FF2FAE2-E388-4D89-ACC2-D17239DB50BA}"/>
              </a:ext>
            </a:extLst>
          </p:cNvPr>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51CB53DD-BC0D-4E9D-A7FE-2923FD965632}" type="slidenum">
              <a:rPr lang="en-US" altLang="en-US" smtClean="0"/>
              <a:pPr/>
              <a:t>28</a:t>
            </a:fld>
            <a:endParaRPr lang="en-US" altLang="en-US"/>
          </a:p>
        </p:txBody>
      </p:sp>
      <p:sp>
        <p:nvSpPr>
          <p:cNvPr id="11" name="Date Placeholder 1">
            <a:extLst>
              <a:ext uri="{FF2B5EF4-FFF2-40B4-BE49-F238E27FC236}">
                <a16:creationId xmlns:a16="http://schemas.microsoft.com/office/drawing/2014/main" id="{753EFC7D-7625-465F-A75F-33D6B3AC830F}"/>
              </a:ext>
            </a:extLst>
          </p:cNvPr>
          <p:cNvSpPr>
            <a:spLocks noGrp="1"/>
          </p:cNvSpPr>
          <p:nvPr>
            <p:ph type="dt" sz="quarter" idx="11"/>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
        <p:nvSpPr>
          <p:cNvPr id="12" name="Rectangle 6">
            <a:extLst>
              <a:ext uri="{FF2B5EF4-FFF2-40B4-BE49-F238E27FC236}">
                <a16:creationId xmlns:a16="http://schemas.microsoft.com/office/drawing/2014/main" id="{83AB6046-CCBF-4F8B-9C5D-D63D9AD046B4}"/>
              </a:ext>
            </a:extLst>
          </p:cNvPr>
          <p:cNvSpPr>
            <a:spLocks noGrp="1" noChangeArrowheads="1"/>
          </p:cNvSpPr>
          <p:nvPr>
            <p:ph type="sldNum" sz="quarter" idx="4294967295"/>
          </p:nvPr>
        </p:nvSpPr>
        <p:spPr>
          <a:xfrm>
            <a:off x="7772400" y="6289675"/>
            <a:ext cx="1371600" cy="476250"/>
          </a:xfrm>
          <a:ln/>
        </p:spPr>
        <p:txBody>
          <a:bodyPr/>
          <a:lstStyle>
            <a:lvl1pPr>
              <a:defRPr/>
            </a:lvl1pPr>
          </a:lstStyle>
          <a:p>
            <a:fld id="{C7B451CD-29C7-46CB-8329-7E881515D6B3}" type="slidenum">
              <a:rPr lang="en-US" altLang="en-US"/>
              <a:pPr/>
              <a:t>28</a:t>
            </a:fld>
            <a:endParaRPr lang="en-US" altLang="en-US"/>
          </a:p>
        </p:txBody>
      </p:sp>
      <p:pic>
        <p:nvPicPr>
          <p:cNvPr id="9" name="Picture 8">
            <a:extLst>
              <a:ext uri="{FF2B5EF4-FFF2-40B4-BE49-F238E27FC236}">
                <a16:creationId xmlns:a16="http://schemas.microsoft.com/office/drawing/2014/main" id="{E9ECC22F-B448-4BA6-BA1A-E270F852774F}"/>
              </a:ext>
            </a:extLst>
          </p:cNvPr>
          <p:cNvPicPr>
            <a:picLocks noChangeAspect="1"/>
          </p:cNvPicPr>
          <p:nvPr/>
        </p:nvPicPr>
        <p:blipFill>
          <a:blip r:embed="rId2"/>
          <a:stretch>
            <a:fillRect/>
          </a:stretch>
        </p:blipFill>
        <p:spPr>
          <a:xfrm>
            <a:off x="457200" y="1295400"/>
            <a:ext cx="8280273" cy="4572000"/>
          </a:xfrm>
          <a:prstGeom prst="rect">
            <a:avLst/>
          </a:prstGeom>
        </p:spPr>
      </p:pic>
    </p:spTree>
    <p:extLst>
      <p:ext uri="{BB962C8B-B14F-4D97-AF65-F5344CB8AC3E}">
        <p14:creationId xmlns:p14="http://schemas.microsoft.com/office/powerpoint/2010/main" val="1095255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Initial lineup of working subteams</a:t>
            </a:r>
          </a:p>
        </p:txBody>
      </p:sp>
      <p:sp>
        <p:nvSpPr>
          <p:cNvPr id="3" name="Content Placeholder 2"/>
          <p:cNvSpPr>
            <a:spLocks noGrp="1"/>
          </p:cNvSpPr>
          <p:nvPr>
            <p:ph idx="1"/>
          </p:nvPr>
        </p:nvSpPr>
        <p:spPr/>
        <p:txBody>
          <a:bodyPr/>
          <a:lstStyle/>
          <a:p>
            <a:pPr marL="0" indent="0" algn="ctr">
              <a:spcAft>
                <a:spcPts val="1200"/>
              </a:spcAft>
              <a:buNone/>
            </a:pPr>
            <a:r>
              <a:rPr lang="en-US" sz="1600"/>
              <a:t>From </a:t>
            </a:r>
            <a:r>
              <a:rPr lang="en-US" sz="1600">
                <a:hlinkClick r:id="rId2"/>
              </a:rPr>
              <a:t>SMSWG page</a:t>
            </a:r>
            <a:r>
              <a:rPr lang="en-US" sz="1600"/>
              <a:t> on </a:t>
            </a:r>
            <a:r>
              <a:rPr lang="en-US" sz="1600">
                <a:hlinkClick r:id="rId3"/>
              </a:rPr>
              <a:t>INCOSE MBSE wiki</a:t>
            </a:r>
            <a:endParaRPr lang="en-US" sz="1200"/>
          </a:p>
          <a:p>
            <a:pPr marL="0" indent="0">
              <a:spcBef>
                <a:spcPts val="1200"/>
              </a:spcBef>
              <a:buNone/>
            </a:pPr>
            <a:r>
              <a:rPr lang="en-US" sz="2000" b="1"/>
              <a:t>Working Subteams</a:t>
            </a:r>
          </a:p>
          <a:p>
            <a:pPr marL="0" indent="0">
              <a:buNone/>
            </a:pPr>
            <a:r>
              <a:rPr lang="en-US" sz="1800"/>
              <a:t>These subteams are open for participation to all SMSWG members. Please contact the subteam lead(s) to be included in email communications, meetings, and activities. Each subteam can maintain their own wiki subpages for further information.</a:t>
            </a:r>
          </a:p>
          <a:p>
            <a:r>
              <a:rPr lang="en-US" sz="1800"/>
              <a:t>Roadmap and Sharing of Best Practices</a:t>
            </a:r>
          </a:p>
          <a:p>
            <a:r>
              <a:rPr lang="en-US" sz="1800">
                <a:hlinkClick r:id="rId4" tooltip="smswg:terms_definitions"/>
              </a:rPr>
              <a:t>Terms &amp; Definitions</a:t>
            </a:r>
            <a:endParaRPr lang="en-US" sz="1800"/>
          </a:p>
          <a:p>
            <a:r>
              <a:rPr lang="en-US" sz="1800"/>
              <a:t>Standards Ecosystem</a:t>
            </a:r>
          </a:p>
          <a:p>
            <a:pPr lvl="1"/>
            <a:r>
              <a:rPr lang="en-US" sz="1800"/>
              <a:t>Modelica Association Standards, including FMI and SSP</a:t>
            </a:r>
          </a:p>
          <a:p>
            <a:pPr lvl="1"/>
            <a:r>
              <a:rPr lang="en-US" sz="1800"/>
              <a:t>PDES/STEP and MoSSEC</a:t>
            </a:r>
          </a:p>
          <a:p>
            <a:pPr lvl="1"/>
            <a:r>
              <a:rPr lang="en-US" sz="1800"/>
              <a:t>SysML V2</a:t>
            </a:r>
          </a:p>
          <a:p>
            <a:pPr lvl="1"/>
            <a:r>
              <a:rPr lang="en-US" sz="1800"/>
              <a:t>OSLC</a:t>
            </a:r>
          </a:p>
          <a:p>
            <a:pPr marL="0" indent="0">
              <a:buNone/>
            </a:pPr>
            <a:endParaRPr lang="en-US" sz="1200"/>
          </a:p>
        </p:txBody>
      </p:sp>
      <p:sp>
        <p:nvSpPr>
          <p:cNvPr id="8" name="Date Placeholder 1">
            <a:extLst>
              <a:ext uri="{FF2B5EF4-FFF2-40B4-BE49-F238E27FC236}">
                <a16:creationId xmlns:a16="http://schemas.microsoft.com/office/drawing/2014/main" id="{2C2DE1C0-0315-40F9-9850-72C4DAF5E079}"/>
              </a:ext>
            </a:extLst>
          </p:cNvPr>
          <p:cNvSpPr>
            <a:spLocks noGrp="1"/>
          </p:cNvSpPr>
          <p:nvPr>
            <p:ph type="dt" sz="quarter" idx="11"/>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
        <p:nvSpPr>
          <p:cNvPr id="9" name="Rectangle 6">
            <a:extLst>
              <a:ext uri="{FF2B5EF4-FFF2-40B4-BE49-F238E27FC236}">
                <a16:creationId xmlns:a16="http://schemas.microsoft.com/office/drawing/2014/main" id="{CB3D41A7-11AD-49E7-972A-A4B23528FCD8}"/>
              </a:ext>
            </a:extLst>
          </p:cNvPr>
          <p:cNvSpPr>
            <a:spLocks noGrp="1" noChangeArrowheads="1"/>
          </p:cNvSpPr>
          <p:nvPr>
            <p:ph type="sldNum" sz="quarter" idx="4294967295"/>
          </p:nvPr>
        </p:nvSpPr>
        <p:spPr>
          <a:xfrm>
            <a:off x="7772400" y="6289675"/>
            <a:ext cx="1371600" cy="476250"/>
          </a:xfrm>
          <a:ln/>
        </p:spPr>
        <p:txBody>
          <a:bodyPr/>
          <a:lstStyle>
            <a:lvl1pPr>
              <a:defRPr/>
            </a:lvl1pPr>
          </a:lstStyle>
          <a:p>
            <a:fld id="{C7B451CD-29C7-46CB-8329-7E881515D6B3}" type="slidenum">
              <a:rPr lang="en-US" altLang="en-US"/>
              <a:pPr/>
              <a:t>29</a:t>
            </a:fld>
            <a:endParaRPr lang="en-US" altLang="en-US"/>
          </a:p>
        </p:txBody>
      </p:sp>
      <p:sp>
        <p:nvSpPr>
          <p:cNvPr id="10" name="Slide Number Placeholder 3">
            <a:extLst>
              <a:ext uri="{FF2B5EF4-FFF2-40B4-BE49-F238E27FC236}">
                <a16:creationId xmlns:a16="http://schemas.microsoft.com/office/drawing/2014/main" id="{4CD094D4-3F9C-4A1A-8F0A-7D409A24EB12}"/>
              </a:ext>
            </a:extLst>
          </p:cNvPr>
          <p:cNvSpPr>
            <a:spLocks noGrp="1"/>
          </p:cNvSpPr>
          <p:nvPr>
            <p:ph type="sldNum" sz="quarter" idx="10"/>
          </p:nvPr>
        </p:nvSpPr>
        <p:spPr>
          <a:xfrm>
            <a:off x="6248400" y="6289675"/>
            <a:ext cx="1371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E54087F-5164-44C1-893B-E9913EFF0B9E}" type="slidenum">
              <a:rPr lang="en-US" altLang="en-US" sz="1200"/>
              <a:pPr eaLnBrk="1" hangingPunct="1">
                <a:spcBef>
                  <a:spcPct val="0"/>
                </a:spcBef>
                <a:buFontTx/>
                <a:buNone/>
              </a:pPr>
              <a:t>29</a:t>
            </a:fld>
            <a:endParaRPr lang="en-US" altLang="en-US" sz="1200" dirty="0"/>
          </a:p>
        </p:txBody>
      </p:sp>
    </p:spTree>
    <p:extLst>
      <p:ext uri="{BB962C8B-B14F-4D97-AF65-F5344CB8AC3E}">
        <p14:creationId xmlns:p14="http://schemas.microsoft.com/office/powerpoint/2010/main" val="374638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23850"/>
            <a:ext cx="8229600" cy="1143000"/>
          </a:xfrm>
        </p:spPr>
        <p:txBody>
          <a:bodyPr/>
          <a:lstStyle/>
          <a:p>
            <a:r>
              <a:rPr lang="en-GB" altLang="en-US" sz="3600"/>
              <a:t>Formation of the SMSWG</a:t>
            </a:r>
            <a:endParaRPr lang="en-US" altLang="en-US" sz="3600"/>
          </a:p>
        </p:txBody>
      </p:sp>
      <p:sp>
        <p:nvSpPr>
          <p:cNvPr id="3" name="Content Placeholder 2"/>
          <p:cNvSpPr>
            <a:spLocks noGrp="1"/>
          </p:cNvSpPr>
          <p:nvPr>
            <p:ph idx="1"/>
          </p:nvPr>
        </p:nvSpPr>
        <p:spPr>
          <a:xfrm>
            <a:off x="457200" y="1905000"/>
            <a:ext cx="8229600" cy="4525963"/>
          </a:xfrm>
        </p:spPr>
        <p:txBody>
          <a:bodyPr/>
          <a:lstStyle/>
          <a:p>
            <a:pPr marL="252000" indent="-252000">
              <a:defRPr/>
            </a:pPr>
            <a:r>
              <a:rPr lang="en-US" sz="1600" b="1" dirty="0"/>
              <a:t>In 2011, NAFEMS and INCOSE agreed a mutually beneficial strategy to develop a collaborative relationship to benefit both organizations and their members</a:t>
            </a:r>
          </a:p>
          <a:p>
            <a:pPr marL="252000" indent="-252000">
              <a:defRPr/>
            </a:pPr>
            <a:r>
              <a:rPr lang="en-US" sz="1600" b="1" dirty="0"/>
              <a:t>In 2012, </a:t>
            </a:r>
            <a:r>
              <a:rPr lang="en-GB" sz="1600" b="1" dirty="0"/>
              <a:t>NAFEMS and INCOSE announced</a:t>
            </a:r>
            <a:r>
              <a:rPr lang="en-GB" sz="1600" b="1" dirty="0">
                <a:solidFill>
                  <a:srgbClr val="0070C0"/>
                </a:solidFill>
              </a:rPr>
              <a:t>*</a:t>
            </a:r>
            <a:r>
              <a:rPr lang="en-GB" sz="1600" b="1" dirty="0"/>
              <a:t> a collaboration to accelerate innovation for engineering simulation and model based systems engineering:</a:t>
            </a:r>
          </a:p>
          <a:p>
            <a:pPr marL="504000" lvl="1" indent="-252000">
              <a:defRPr/>
            </a:pPr>
            <a:r>
              <a:rPr lang="en-GB" sz="1600" dirty="0"/>
              <a:t>Implementation of a joint cross organizational WG on Systems </a:t>
            </a:r>
            <a:r>
              <a:rPr lang="en-GB" sz="1600" dirty="0" err="1"/>
              <a:t>Modeling</a:t>
            </a:r>
            <a:r>
              <a:rPr lang="en-GB" sz="1600" dirty="0"/>
              <a:t> &amp; Simulation;</a:t>
            </a:r>
          </a:p>
          <a:p>
            <a:pPr marL="504000" lvl="1" indent="-252000">
              <a:defRPr/>
            </a:pPr>
            <a:r>
              <a:rPr lang="en-GB" sz="1600" dirty="0"/>
              <a:t>NAFEMS to launch a new international Technical Working Group (TWG) in concert with INCOSE to promote a deeper understanding of lifelike </a:t>
            </a:r>
            <a:r>
              <a:rPr lang="en-GB" sz="1600" dirty="0" err="1"/>
              <a:t>behavior</a:t>
            </a:r>
            <a:r>
              <a:rPr lang="en-GB" sz="1600" dirty="0"/>
              <a:t> to integrate mechanical analysis and simulation within their Model Based System Engineering initiative;</a:t>
            </a:r>
          </a:p>
          <a:p>
            <a:pPr marL="504000" lvl="1" indent="-252000">
              <a:defRPr/>
            </a:pPr>
            <a:r>
              <a:rPr lang="en-US" sz="1600" dirty="0"/>
              <a:t>To mutually support specific, non-funded, events of each organization;</a:t>
            </a:r>
            <a:endParaRPr lang="en-GB" sz="1600" dirty="0"/>
          </a:p>
          <a:p>
            <a:pPr marL="504000" lvl="1" indent="-252000">
              <a:defRPr/>
            </a:pPr>
            <a:r>
              <a:rPr lang="en-GB" sz="1600" dirty="0"/>
              <a:t>To provide mutual assistance and support for international standards and develop a joint approach for interfacing with other organizations in related professional areas.</a:t>
            </a:r>
          </a:p>
          <a:p>
            <a:pPr marL="423450" lvl="1" indent="-171450">
              <a:buFont typeface="Arial" charset="0"/>
              <a:buChar char="•"/>
              <a:defRPr/>
            </a:pPr>
            <a:r>
              <a:rPr lang="en-GB" sz="1200" dirty="0">
                <a:solidFill>
                  <a:srgbClr val="0070C0"/>
                </a:solidFill>
              </a:rPr>
              <a:t>Memo of understanding signed by both organisations at the 22</a:t>
            </a:r>
            <a:r>
              <a:rPr lang="en-GB" sz="1200" baseline="30000" dirty="0">
                <a:solidFill>
                  <a:srgbClr val="0070C0"/>
                </a:solidFill>
              </a:rPr>
              <a:t>nd</a:t>
            </a:r>
            <a:r>
              <a:rPr lang="en-GB" sz="1200" dirty="0">
                <a:solidFill>
                  <a:srgbClr val="0070C0"/>
                </a:solidFill>
              </a:rPr>
              <a:t> INCOSE International Symposium, Rome, 2012: </a:t>
            </a:r>
            <a:br>
              <a:rPr lang="en-GB" sz="1200" dirty="0">
                <a:solidFill>
                  <a:srgbClr val="0070C0"/>
                </a:solidFill>
              </a:rPr>
            </a:br>
            <a:r>
              <a:rPr lang="en-GB" sz="1200" dirty="0">
                <a:solidFill>
                  <a:srgbClr val="0070C0"/>
                </a:solidFill>
              </a:rPr>
              <a:t> </a:t>
            </a:r>
            <a:r>
              <a:rPr lang="en-GB" sz="1200" dirty="0">
                <a:solidFill>
                  <a:srgbClr val="0070C0"/>
                </a:solidFill>
                <a:hlinkClick r:id="rId2"/>
              </a:rPr>
              <a:t>http://www.nafems.org/about/media/news/latest1007/nafems_announces_collaboration_with_incose/</a:t>
            </a:r>
            <a:r>
              <a:rPr lang="en-GB" sz="1200" dirty="0">
                <a:solidFill>
                  <a:srgbClr val="0070C0"/>
                </a:solidFill>
              </a:rPr>
              <a:t> </a:t>
            </a:r>
            <a:br>
              <a:rPr lang="en-GB" sz="1200" dirty="0">
                <a:solidFill>
                  <a:srgbClr val="0070C0"/>
                </a:solidFill>
              </a:rPr>
            </a:br>
            <a:r>
              <a:rPr lang="en-GB" sz="1200" dirty="0">
                <a:solidFill>
                  <a:srgbClr val="0070C0"/>
                </a:solidFill>
              </a:rPr>
              <a:t> </a:t>
            </a:r>
            <a:r>
              <a:rPr lang="en-GB" sz="1200" dirty="0">
                <a:solidFill>
                  <a:srgbClr val="0070C0"/>
                </a:solidFill>
                <a:hlinkClick r:id="rId3"/>
              </a:rPr>
              <a:t>http://www.incose.org/newsevents/news/details.aspx?id=266</a:t>
            </a:r>
            <a:r>
              <a:rPr lang="en-GB" sz="1200" dirty="0">
                <a:solidFill>
                  <a:srgbClr val="0070C0"/>
                </a:solidFill>
              </a:rPr>
              <a:t> </a:t>
            </a:r>
          </a:p>
          <a:p>
            <a:pPr marL="0" indent="0">
              <a:buFontTx/>
              <a:buNone/>
              <a:defRPr/>
            </a:pPr>
            <a:endParaRPr lang="en-US" dirty="0"/>
          </a:p>
        </p:txBody>
      </p:sp>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43D8AEC6-2464-4CE7-864D-D493E2D7C8D6}" type="slidenum">
              <a:rPr lang="en-US" altLang="en-US" sz="1200"/>
              <a:pPr eaLnBrk="1" hangingPunct="1">
                <a:spcBef>
                  <a:spcPct val="0"/>
                </a:spcBef>
                <a:buFontTx/>
                <a:buNone/>
              </a:pPr>
              <a:t>3</a:t>
            </a:fld>
            <a:endParaRPr lang="en-US" altLang="en-US" sz="1200"/>
          </a:p>
        </p:txBody>
      </p:sp>
      <p:pic>
        <p:nvPicPr>
          <p:cNvPr id="5127" name="Picture 2" descr="http://www.nafems.org/images/news/incose-collaboration.jpg/rs-436x2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52400"/>
            <a:ext cx="24923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a:extLst>
              <a:ext uri="{FF2B5EF4-FFF2-40B4-BE49-F238E27FC236}">
                <a16:creationId xmlns:a16="http://schemas.microsoft.com/office/drawing/2014/main" id="{0A8EB6D5-812D-4B69-8122-4743380A9CAE}"/>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vert="horz" lIns="91440" tIns="45720" rIns="91440" bIns="45720" rtlCol="0" anchor="ctr">
            <a:normAutofit/>
          </a:bodyPr>
          <a:lstStyle/>
          <a:p>
            <a:r>
              <a:rPr lang="en-US" sz="3600" dirty="0">
                <a:solidFill>
                  <a:schemeClr val="tx1"/>
                </a:solidFill>
              </a:rPr>
              <a:t>Model-Based Definitions</a:t>
            </a:r>
            <a:endParaRPr lang="en-US" dirty="0">
              <a:solidFill>
                <a:schemeClr val="tx1"/>
              </a:solidFill>
            </a:endParaRPr>
          </a:p>
        </p:txBody>
      </p:sp>
      <p:sp>
        <p:nvSpPr>
          <p:cNvPr id="31746" name="Rectangle 3"/>
          <p:cNvSpPr>
            <a:spLocks noGrp="1" noChangeArrowheads="1"/>
          </p:cNvSpPr>
          <p:nvPr>
            <p:ph idx="1"/>
          </p:nvPr>
        </p:nvSpPr>
        <p:spPr>
          <a:xfrm>
            <a:off x="239882" y="1447800"/>
            <a:ext cx="7886700" cy="4351338"/>
          </a:xfrm>
        </p:spPr>
        <p:txBody>
          <a:bodyPr>
            <a:normAutofit fontScale="77500" lnSpcReduction="20000"/>
          </a:bodyPr>
          <a:lstStyle/>
          <a:p>
            <a:r>
              <a:rPr lang="en-US" sz="1400" b="1" dirty="0"/>
              <a:t>Model-Based Engineering (MBE) -</a:t>
            </a:r>
            <a:r>
              <a:rPr lang="en-US" sz="1400" dirty="0"/>
              <a:t> a.k.a., Model-Driven Engineering (MDE) and Model-Driven Development (MDD).</a:t>
            </a:r>
            <a:r>
              <a:rPr lang="en-US" sz="1400" b="1" dirty="0"/>
              <a:t>  </a:t>
            </a:r>
            <a:r>
              <a:rPr lang="en-US" sz="1400" dirty="0"/>
              <a:t>“An approach to engineering that uses models as an integral part of the technical baseline that includes the requirements, analysis, design, implementation, and verification of a capability, system, and/or product throughout the acquisition life cycle.” (Final Report, Model-Based Engineering Subcommittee, NDIA, Feb. 2011). It is the umbrella for many other </a:t>
            </a:r>
            <a:r>
              <a:rPr lang="en-US" sz="1400" dirty="0" err="1"/>
              <a:t>MBx</a:t>
            </a:r>
            <a:r>
              <a:rPr lang="en-US" sz="1400" dirty="0"/>
              <a:t> activities.</a:t>
            </a:r>
          </a:p>
          <a:p>
            <a:r>
              <a:rPr lang="en-US" sz="1400" b="1" dirty="0"/>
              <a:t>Model‐Based Systems Engineering (MBSE) </a:t>
            </a:r>
            <a:r>
              <a:rPr lang="en-US" sz="1400" dirty="0"/>
              <a:t>– “the formalized application of modeling to support system requirements, design, analysis, verification and validation activities beginning in the conceptual design phase and continuing throughout development and later life cycle phases.” (INCOSE SE Vision 2020 (INCOSE-TP-2004-004-02, Sep 2007). MBSE is a subset of Model Based Engineering (MBE) and Systems Engineering (SE).</a:t>
            </a:r>
          </a:p>
          <a:p>
            <a:r>
              <a:rPr lang="en-US" sz="1400" b="1" dirty="0"/>
              <a:t>Model-Based Design (MBD)</a:t>
            </a:r>
            <a:r>
              <a:rPr lang="en-US" sz="1400" dirty="0"/>
              <a:t> </a:t>
            </a:r>
            <a:r>
              <a:rPr lang="mr-IN" sz="1400" dirty="0"/>
              <a:t>–</a:t>
            </a:r>
            <a:r>
              <a:rPr lang="en-US" sz="1400" dirty="0"/>
              <a:t> “Real-time, high fidelity systems models that use mathematical, acausal, and visual methods to define system behavior, and performance. Often constructed as lumped parameter models supporting designs for complex controls, signal processing, and communication systems.” (Wikipedia) It is a subset of Model Based Engineering.</a:t>
            </a:r>
          </a:p>
          <a:p>
            <a:r>
              <a:rPr lang="en-US" sz="1400" b="1" dirty="0"/>
              <a:t>Model-based definition</a:t>
            </a:r>
            <a:r>
              <a:rPr lang="en-US" sz="1400" dirty="0"/>
              <a:t> (</a:t>
            </a:r>
            <a:r>
              <a:rPr lang="en-US" sz="1400" b="1" dirty="0"/>
              <a:t>MBD</a:t>
            </a:r>
            <a:r>
              <a:rPr lang="en-US" sz="1400" dirty="0"/>
              <a:t>) “is the practice of using 3D models (such as solid models, 3D PMI and associated metadata) within 3D CAD software to define (provide specifications for) individual components and product assemblies. The types of information included are geometric dimensioning and </a:t>
            </a:r>
            <a:r>
              <a:rPr lang="en-US" sz="1400" dirty="0" err="1"/>
              <a:t>tolerancing</a:t>
            </a:r>
            <a:r>
              <a:rPr lang="en-US" sz="1400" dirty="0"/>
              <a:t> (GD&amp;T), component level materials, assembly level  bills of material, engineering configurations, design intent, etc.” (Wikipedia) It is a subset of Model Based Design.</a:t>
            </a:r>
          </a:p>
          <a:p>
            <a:r>
              <a:rPr lang="en-US" sz="1400" b="1" dirty="0"/>
              <a:t>Model-Based Safety Analysis (MBSA) </a:t>
            </a:r>
            <a:r>
              <a:rPr lang="en-US" sz="1400" dirty="0"/>
              <a:t>– “An approach in which the system and safety engineers share a common system model created using a model-based development process. By extending the system model with a fault model as well as relevant portions of the physical system to be controlled, automated support can be provided for much of the safety analysis.” (Model-Based Safety Analysis, NASA, Feb. 2006). It is a sub-set of Model Based Engineering.</a:t>
            </a:r>
          </a:p>
          <a:p>
            <a:r>
              <a:rPr lang="en-US" sz="1400" dirty="0"/>
              <a:t> </a:t>
            </a:r>
            <a:r>
              <a:rPr lang="en-US" sz="1400" b="1" dirty="0"/>
              <a:t>Model‐Based Enterprise (MBE)</a:t>
            </a:r>
            <a:r>
              <a:rPr lang="en-US" sz="1400" dirty="0"/>
              <a:t> – “A strategy where an annotated digital three-dimensional (3D) model of a product serves as the authoritative information source for all activities in that product’s lifecycle.” (Wikipedia) It is the culmination of MBE. </a:t>
            </a:r>
          </a:p>
          <a:p>
            <a:endParaRPr lang="en-US" sz="1500" dirty="0"/>
          </a:p>
          <a:p>
            <a:pPr>
              <a:buClr>
                <a:srgbClr val="00B050"/>
              </a:buClr>
              <a:buFont typeface="Wingdings" panose="05000000000000000000" pitchFamily="2" charset="2"/>
              <a:buChar char="Ø"/>
            </a:pPr>
            <a:endParaRPr lang="en-US" sz="2400" dirty="0"/>
          </a:p>
          <a:p>
            <a:pPr>
              <a:buClr>
                <a:srgbClr val="00B050"/>
              </a:buClr>
              <a:buFont typeface="Wingdings" panose="05000000000000000000" pitchFamily="2" charset="2"/>
              <a:buChar char="Ø"/>
            </a:pPr>
            <a:endParaRPr lang="en-US" sz="2400" dirty="0"/>
          </a:p>
        </p:txBody>
      </p:sp>
      <p:sp>
        <p:nvSpPr>
          <p:cNvPr id="4" name="TextBox 3"/>
          <p:cNvSpPr txBox="1"/>
          <p:nvPr/>
        </p:nvSpPr>
        <p:spPr>
          <a:xfrm>
            <a:off x="239882" y="5329535"/>
            <a:ext cx="7843061" cy="461665"/>
          </a:xfrm>
          <a:prstGeom prst="rect">
            <a:avLst/>
          </a:prstGeom>
          <a:noFill/>
        </p:spPr>
        <p:txBody>
          <a:bodyPr wrap="square" rtlCol="0">
            <a:spAutoFit/>
          </a:bodyPr>
          <a:lstStyle/>
          <a:p>
            <a:pPr fontAlgn="auto">
              <a:spcBef>
                <a:spcPts val="0"/>
              </a:spcBef>
              <a:spcAft>
                <a:spcPts val="0"/>
              </a:spcAft>
              <a:buClr>
                <a:srgbClr val="00B050"/>
              </a:buClr>
            </a:pPr>
            <a:r>
              <a:rPr lang="en-US" sz="1200" dirty="0">
                <a:solidFill>
                  <a:prstClr val="black"/>
                </a:solidFill>
                <a:latin typeface="Calibri"/>
                <a:cs typeface="+mn-cs"/>
              </a:rPr>
              <a:t>Members of the </a:t>
            </a:r>
            <a:r>
              <a:rPr lang="en-US" sz="1200" b="1" dirty="0">
                <a:solidFill>
                  <a:prstClr val="black"/>
                </a:solidFill>
                <a:latin typeface="Calibri"/>
                <a:cs typeface="+mn-cs"/>
              </a:rPr>
              <a:t>Systems Modeling &amp; Simulation Working Group (SMSWG) </a:t>
            </a:r>
            <a:r>
              <a:rPr lang="en-US" sz="1200" dirty="0">
                <a:solidFill>
                  <a:prstClr val="black"/>
                </a:solidFill>
                <a:latin typeface="Calibri"/>
                <a:cs typeface="+mn-cs"/>
              </a:rPr>
              <a:t>have compiled and created a common set of shared </a:t>
            </a:r>
            <a:r>
              <a:rPr lang="en-US" sz="1200" i="1" dirty="0">
                <a:solidFill>
                  <a:prstClr val="black"/>
                </a:solidFill>
                <a:latin typeface="Calibri"/>
                <a:cs typeface="+mn-cs"/>
              </a:rPr>
              <a:t>“Terms and Definitions”* </a:t>
            </a:r>
            <a:r>
              <a:rPr lang="en-US" sz="1200" dirty="0">
                <a:solidFill>
                  <a:prstClr val="black"/>
                </a:solidFill>
                <a:latin typeface="Calibri"/>
                <a:cs typeface="+mn-cs"/>
              </a:rPr>
              <a:t>to serve the model-based systems </a:t>
            </a:r>
            <a:r>
              <a:rPr lang="en-US" sz="1200">
                <a:solidFill>
                  <a:prstClr val="black"/>
                </a:solidFill>
                <a:latin typeface="Calibri"/>
                <a:cs typeface="+mn-cs"/>
              </a:rPr>
              <a:t>engineering community.</a:t>
            </a:r>
            <a:endParaRPr lang="en-US" sz="1200" dirty="0">
              <a:solidFill>
                <a:prstClr val="black"/>
              </a:solidFill>
              <a:latin typeface="Calibri"/>
              <a:cs typeface="+mn-cs"/>
            </a:endParaRPr>
          </a:p>
        </p:txBody>
      </p:sp>
      <p:sp>
        <p:nvSpPr>
          <p:cNvPr id="5" name="Rectangle 4"/>
          <p:cNvSpPr/>
          <p:nvPr/>
        </p:nvSpPr>
        <p:spPr>
          <a:xfrm>
            <a:off x="239882" y="5715000"/>
            <a:ext cx="7517296" cy="276999"/>
          </a:xfrm>
          <a:prstGeom prst="rect">
            <a:avLst/>
          </a:prstGeom>
        </p:spPr>
        <p:txBody>
          <a:bodyPr wrap="square">
            <a:spAutoFit/>
          </a:bodyPr>
          <a:lstStyle/>
          <a:p>
            <a:pPr fontAlgn="auto">
              <a:spcBef>
                <a:spcPts val="0"/>
              </a:spcBef>
              <a:spcAft>
                <a:spcPts val="0"/>
              </a:spcAft>
            </a:pPr>
            <a:r>
              <a:rPr lang="en-US" sz="1200">
                <a:solidFill>
                  <a:srgbClr val="0070C0"/>
                </a:solidFill>
                <a:latin typeface="Calibri"/>
                <a:cs typeface="+mn-cs"/>
                <a:hlinkClick r:id="rId3"/>
              </a:rPr>
              <a:t>https</a:t>
            </a:r>
            <a:r>
              <a:rPr lang="en-US" sz="1200" dirty="0">
                <a:solidFill>
                  <a:srgbClr val="0070C0"/>
                </a:solidFill>
                <a:latin typeface="Calibri"/>
                <a:cs typeface="+mn-cs"/>
                <a:hlinkClick r:id="rId3"/>
              </a:rPr>
              <a:t>://www.nafems.org/about/technical-working-groups/systems_modeling/smstermsdefinitions/</a:t>
            </a:r>
            <a:endParaRPr lang="en-US" sz="1200" dirty="0">
              <a:solidFill>
                <a:srgbClr val="0070C0"/>
              </a:solidFill>
              <a:latin typeface="Calibri"/>
              <a:cs typeface="+mn-cs"/>
            </a:endParaRPr>
          </a:p>
        </p:txBody>
      </p:sp>
      <p:sp>
        <p:nvSpPr>
          <p:cNvPr id="6" name="Date Placeholder 1">
            <a:extLst>
              <a:ext uri="{FF2B5EF4-FFF2-40B4-BE49-F238E27FC236}">
                <a16:creationId xmlns:a16="http://schemas.microsoft.com/office/drawing/2014/main" id="{5F92F8AF-B995-4158-B3EB-655ACA4EEF05}"/>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
        <p:nvSpPr>
          <p:cNvPr id="7" name="Rectangle 6">
            <a:extLst>
              <a:ext uri="{FF2B5EF4-FFF2-40B4-BE49-F238E27FC236}">
                <a16:creationId xmlns:a16="http://schemas.microsoft.com/office/drawing/2014/main" id="{8A20DF9A-E55B-486E-94B6-3D870E940BB5}"/>
              </a:ext>
            </a:extLst>
          </p:cNvPr>
          <p:cNvSpPr>
            <a:spLocks noGrp="1" noChangeArrowheads="1"/>
          </p:cNvSpPr>
          <p:nvPr>
            <p:ph type="sldNum" sz="quarter" idx="10"/>
          </p:nvPr>
        </p:nvSpPr>
        <p:spPr>
          <a:xfrm>
            <a:off x="6248400" y="6289675"/>
            <a:ext cx="1371600" cy="476250"/>
          </a:xfrm>
          <a:ln/>
        </p:spPr>
        <p:txBody>
          <a:bodyPr/>
          <a:lstStyle>
            <a:lvl1pPr>
              <a:defRPr/>
            </a:lvl1pPr>
          </a:lstStyle>
          <a:p>
            <a:fld id="{C7B451CD-29C7-46CB-8329-7E881515D6B3}" type="slidenum">
              <a:rPr lang="en-US" altLang="en-US"/>
              <a:pPr/>
              <a:t>30</a:t>
            </a:fld>
            <a:endParaRPr lang="en-US" altLang="en-US"/>
          </a:p>
        </p:txBody>
      </p:sp>
    </p:spTree>
    <p:extLst>
      <p:ext uri="{BB962C8B-B14F-4D97-AF65-F5344CB8AC3E}">
        <p14:creationId xmlns:p14="http://schemas.microsoft.com/office/powerpoint/2010/main" val="230340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a:t>SMSWG Members Meeting</a:t>
            </a:r>
            <a:br>
              <a:rPr lang="en-US" sz="3600"/>
            </a:br>
            <a:r>
              <a:rPr lang="en-US" sz="2400"/>
              <a:t>Monday, Jan. 28, 2019 (Salon BC)            </a:t>
            </a:r>
            <a:endParaRPr lang="en-US" sz="2400" dirty="0"/>
          </a:p>
        </p:txBody>
      </p:sp>
      <p:pic>
        <p:nvPicPr>
          <p:cNvPr id="3" name="Picture 2">
            <a:extLst>
              <a:ext uri="{FF2B5EF4-FFF2-40B4-BE49-F238E27FC236}">
                <a16:creationId xmlns:a16="http://schemas.microsoft.com/office/drawing/2014/main" id="{D4F01FE6-F89C-4155-B2DD-DD2C77B491AB}"/>
              </a:ext>
            </a:extLst>
          </p:cNvPr>
          <p:cNvPicPr>
            <a:picLocks noChangeAspect="1"/>
          </p:cNvPicPr>
          <p:nvPr/>
        </p:nvPicPr>
        <p:blipFill>
          <a:blip r:embed="rId3"/>
          <a:stretch>
            <a:fillRect/>
          </a:stretch>
        </p:blipFill>
        <p:spPr>
          <a:xfrm>
            <a:off x="228600" y="1752600"/>
            <a:ext cx="8686800" cy="2857843"/>
          </a:xfrm>
          <a:prstGeom prst="rect">
            <a:avLst/>
          </a:prstGeom>
        </p:spPr>
      </p:pic>
      <p:sp>
        <p:nvSpPr>
          <p:cNvPr id="5" name="Date Placeholder 1">
            <a:extLst>
              <a:ext uri="{FF2B5EF4-FFF2-40B4-BE49-F238E27FC236}">
                <a16:creationId xmlns:a16="http://schemas.microsoft.com/office/drawing/2014/main" id="{CC5FAA6E-8200-458B-9393-EC622016F0ED}"/>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
        <p:nvSpPr>
          <p:cNvPr id="7" name="Rectangle 6">
            <a:extLst>
              <a:ext uri="{FF2B5EF4-FFF2-40B4-BE49-F238E27FC236}">
                <a16:creationId xmlns:a16="http://schemas.microsoft.com/office/drawing/2014/main" id="{A2AC1305-96B1-4833-91B0-B8D407DD86A8}"/>
              </a:ext>
            </a:extLst>
          </p:cNvPr>
          <p:cNvSpPr>
            <a:spLocks noGrp="1" noChangeArrowheads="1"/>
          </p:cNvSpPr>
          <p:nvPr>
            <p:ph type="sldNum" sz="quarter" idx="10"/>
          </p:nvPr>
        </p:nvSpPr>
        <p:spPr>
          <a:xfrm>
            <a:off x="6248400" y="6289675"/>
            <a:ext cx="1371600" cy="476250"/>
          </a:xfrm>
          <a:ln/>
        </p:spPr>
        <p:txBody>
          <a:bodyPr/>
          <a:lstStyle>
            <a:lvl1pPr>
              <a:defRPr/>
            </a:lvl1pPr>
          </a:lstStyle>
          <a:p>
            <a:fld id="{C7B451CD-29C7-46CB-8329-7E881515D6B3}" type="slidenum">
              <a:rPr lang="en-US" altLang="en-US"/>
              <a:pPr/>
              <a:t>31</a:t>
            </a:fld>
            <a:endParaRPr lang="en-US" altLang="en-US"/>
          </a:p>
        </p:txBody>
      </p:sp>
    </p:spTree>
    <p:extLst>
      <p:ext uri="{BB962C8B-B14F-4D97-AF65-F5344CB8AC3E}">
        <p14:creationId xmlns:p14="http://schemas.microsoft.com/office/powerpoint/2010/main" val="103451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a:t>NAFEMS Motivation</a:t>
            </a:r>
            <a:br>
              <a:rPr lang="en-GB" altLang="en-US"/>
            </a:br>
            <a:r>
              <a:rPr lang="en-GB" altLang="en-US"/>
              <a:t>www.nafems.org</a:t>
            </a:r>
            <a:endParaRPr lang="en-US" altLang="en-US"/>
          </a:p>
        </p:txBody>
      </p:sp>
      <p:sp>
        <p:nvSpPr>
          <p:cNvPr id="3" name="Content Placeholder 2"/>
          <p:cNvSpPr>
            <a:spLocks noGrp="1"/>
          </p:cNvSpPr>
          <p:nvPr>
            <p:ph idx="1"/>
          </p:nvPr>
        </p:nvSpPr>
        <p:spPr>
          <a:xfrm>
            <a:off x="381000" y="2209800"/>
            <a:ext cx="8229600" cy="3886200"/>
          </a:xfrm>
        </p:spPr>
        <p:txBody>
          <a:bodyPr>
            <a:normAutofit fontScale="70000" lnSpcReduction="20000"/>
          </a:bodyPr>
          <a:lstStyle/>
          <a:p>
            <a:pPr>
              <a:defRPr/>
            </a:pPr>
            <a:r>
              <a:rPr lang="en-GB" altLang="en-US" dirty="0"/>
              <a:t>NAFEMS is the International Association of the Engineering</a:t>
            </a:r>
            <a:br>
              <a:rPr lang="en-GB" altLang="en-US" dirty="0"/>
            </a:br>
            <a:r>
              <a:rPr lang="en-GB" altLang="en-US" dirty="0"/>
              <a:t>Modelling, Analysis and Simulation Community;</a:t>
            </a:r>
            <a:br>
              <a:rPr lang="en-GB" altLang="en-US" dirty="0"/>
            </a:br>
            <a:r>
              <a:rPr lang="en-GB" altLang="en-US" dirty="0"/>
              <a:t>a not-for-profit organisation which was established in 1983.  </a:t>
            </a:r>
            <a:br>
              <a:rPr lang="en-GB" altLang="en-US" dirty="0"/>
            </a:br>
            <a:r>
              <a:rPr lang="en-GB" altLang="en-US" dirty="0"/>
              <a:t>In addition to end users from all industry sectors, our stakeholders include technology providers, researchers and academics.</a:t>
            </a:r>
          </a:p>
          <a:p>
            <a:pPr>
              <a:defRPr/>
            </a:pPr>
            <a:r>
              <a:rPr lang="en-GB" altLang="en-US" i="1" dirty="0"/>
              <a:t>"We're delighted to have agreed to collaborate with INCOSE on this initiative", commented </a:t>
            </a:r>
            <a:r>
              <a:rPr lang="en-GB" altLang="en-US" b="1" i="1" dirty="0"/>
              <a:t>Tim Morris, NAFEMS CEO</a:t>
            </a:r>
            <a:r>
              <a:rPr lang="en-GB" altLang="en-US" i="1" dirty="0"/>
              <a:t>. "For the past 30 years, NAFEMS has been at the forefront of the international engineering analysis community, and represents the interests of over 1000 multinational organizations who are involved in CAE. At the very heart of our mission statement is a desire to push forward knowledge, skills and technology in the CAE arena, and it is through working together with other similarly-minded organizations that we can truly accelerate innovation and the development of new technologies on an international basis.”</a:t>
            </a:r>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DB0F827-CE3F-4205-9413-C8DE80523E32}" type="slidenum">
              <a:rPr lang="en-US" altLang="en-US" sz="1200"/>
              <a:pPr eaLnBrk="1" hangingPunct="1">
                <a:spcBef>
                  <a:spcPct val="0"/>
                </a:spcBef>
                <a:buFontTx/>
                <a:buNone/>
              </a:pPr>
              <a:t>4</a:t>
            </a:fld>
            <a:endParaRPr lang="en-US" altLang="en-US" sz="1200"/>
          </a:p>
        </p:txBody>
      </p:sp>
      <p:pic>
        <p:nvPicPr>
          <p:cNvPr id="61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04800"/>
            <a:ext cx="12668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a:extLst>
              <a:ext uri="{FF2B5EF4-FFF2-40B4-BE49-F238E27FC236}">
                <a16:creationId xmlns:a16="http://schemas.microsoft.com/office/drawing/2014/main" id="{843776D3-D69B-44AD-ACD0-DBCBB55D7A30}"/>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a:t>INCOSE Motivation</a:t>
            </a:r>
            <a:br>
              <a:rPr lang="en-GB" altLang="en-US"/>
            </a:br>
            <a:r>
              <a:rPr lang="en-GB" altLang="en-US"/>
              <a:t>www.incose.org</a:t>
            </a:r>
            <a:endParaRPr lang="en-US" altLang="en-US"/>
          </a:p>
        </p:txBody>
      </p:sp>
      <p:sp>
        <p:nvSpPr>
          <p:cNvPr id="3" name="Content Placeholder 2"/>
          <p:cNvSpPr>
            <a:spLocks noGrp="1"/>
          </p:cNvSpPr>
          <p:nvPr>
            <p:ph idx="1"/>
          </p:nvPr>
        </p:nvSpPr>
        <p:spPr>
          <a:xfrm>
            <a:off x="228600" y="2027238"/>
            <a:ext cx="8229600" cy="4525962"/>
          </a:xfrm>
        </p:spPr>
        <p:txBody>
          <a:bodyPr>
            <a:normAutofit fontScale="77500" lnSpcReduction="20000"/>
          </a:bodyPr>
          <a:lstStyle/>
          <a:p>
            <a:pPr>
              <a:defRPr/>
            </a:pPr>
            <a:r>
              <a:rPr lang="en-GB" altLang="en-US" dirty="0"/>
              <a:t>The International Council on Systems Engineering (INCOSE)</a:t>
            </a:r>
            <a:br>
              <a:rPr lang="en-GB" altLang="en-US" dirty="0"/>
            </a:br>
            <a:r>
              <a:rPr lang="en-GB" altLang="en-US" dirty="0"/>
              <a:t>is a not-for-profit membership organization founded in 1990 </a:t>
            </a:r>
            <a:br>
              <a:rPr lang="en-GB" altLang="en-US" dirty="0"/>
            </a:br>
            <a:r>
              <a:rPr lang="en-GB" altLang="en-US" dirty="0"/>
              <a:t>to develop and disseminate the interdisciplinary principles and practices that enable the realization of successful systems.</a:t>
            </a:r>
          </a:p>
          <a:p>
            <a:pPr>
              <a:defRPr/>
            </a:pPr>
            <a:r>
              <a:rPr lang="en-GB" altLang="en-US" i="1" dirty="0"/>
              <a:t>“This agreement with NAFEMS marks a new step in the collaboration with partner organizations”, said </a:t>
            </a:r>
            <a:r>
              <a:rPr lang="en-GB" altLang="en-US" b="1" i="1" dirty="0"/>
              <a:t>Ralf Hartmann, INCOSE Director for Strategy</a:t>
            </a:r>
            <a:r>
              <a:rPr lang="en-GB" altLang="en-US" i="1" dirty="0"/>
              <a:t>. “Up to now INCOSE has primarily established liaison and cooperation schemes with other societies in the area of the engineering and management of systems. The successful evolution of Model Based Systems Engineering (MBSE) under the leadership of INCOSE has unveiled the significant opportunities which emerge from a stronger cooperation with key engineering disciplines such as software and CAE. I am looking forward to the enrichment of our MBSE initiative through this collaboration with NAFEMS.”</a:t>
            </a:r>
          </a:p>
          <a:p>
            <a:pPr marL="0" indent="0">
              <a:buFontTx/>
              <a:buNone/>
              <a:defRPr/>
            </a:pPr>
            <a:endParaRPr lang="en-US" dirty="0"/>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CA2736F-47FF-4707-B987-FA4A9DE040B3}" type="slidenum">
              <a:rPr lang="en-US" altLang="en-US" sz="1200"/>
              <a:pPr eaLnBrk="1" hangingPunct="1">
                <a:spcBef>
                  <a:spcPct val="0"/>
                </a:spcBef>
                <a:buFontTx/>
                <a:buNone/>
              </a:pPr>
              <a:t>5</a:t>
            </a:fld>
            <a:endParaRPr lang="en-US" altLang="en-US" sz="1200"/>
          </a:p>
        </p:txBody>
      </p:sp>
      <p:pic>
        <p:nvPicPr>
          <p:cNvPr id="71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85750"/>
            <a:ext cx="12414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a:extLst>
              <a:ext uri="{FF2B5EF4-FFF2-40B4-BE49-F238E27FC236}">
                <a16:creationId xmlns:a16="http://schemas.microsoft.com/office/drawing/2014/main" id="{127A0EC5-0059-47E2-834B-08A31DDE5AE9}"/>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304800"/>
            <a:ext cx="8229600" cy="1143000"/>
          </a:xfrm>
        </p:spPr>
        <p:txBody>
          <a:bodyPr/>
          <a:lstStyle/>
          <a:p>
            <a:r>
              <a:rPr lang="en-GB" altLang="en-US"/>
              <a:t>Challenges for industry</a:t>
            </a:r>
            <a:endParaRPr lang="en-US" altLang="en-US"/>
          </a:p>
        </p:txBody>
      </p:sp>
      <p:sp>
        <p:nvSpPr>
          <p:cNvPr id="3" name="Content Placeholder 2"/>
          <p:cNvSpPr>
            <a:spLocks noGrp="1"/>
          </p:cNvSpPr>
          <p:nvPr>
            <p:ph idx="1"/>
          </p:nvPr>
        </p:nvSpPr>
        <p:spPr>
          <a:xfrm>
            <a:off x="76200" y="1874838"/>
            <a:ext cx="8229600" cy="4525962"/>
          </a:xfrm>
        </p:spPr>
        <p:txBody>
          <a:bodyPr>
            <a:normAutofit fontScale="92500" lnSpcReduction="10000"/>
          </a:bodyPr>
          <a:lstStyle/>
          <a:p>
            <a:pPr>
              <a:defRPr/>
            </a:pPr>
            <a:r>
              <a:rPr lang="en-US" altLang="en-US" dirty="0"/>
              <a:t>Increased product complexity</a:t>
            </a:r>
          </a:p>
          <a:p>
            <a:pPr>
              <a:defRPr/>
            </a:pPr>
            <a:r>
              <a:rPr lang="en-US" altLang="en-US" dirty="0"/>
              <a:t>Reduce time-to-market</a:t>
            </a:r>
          </a:p>
          <a:p>
            <a:pPr>
              <a:defRPr/>
            </a:pPr>
            <a:r>
              <a:rPr lang="en-US" altLang="en-US" dirty="0"/>
              <a:t>Promoting collaboration among </a:t>
            </a:r>
            <a:br>
              <a:rPr lang="en-US" altLang="en-US" dirty="0"/>
            </a:br>
            <a:r>
              <a:rPr lang="en-US" altLang="en-US" dirty="0"/>
              <a:t>multiple engineering disciplines</a:t>
            </a:r>
          </a:p>
          <a:p>
            <a:pPr>
              <a:defRPr/>
            </a:pPr>
            <a:r>
              <a:rPr lang="en-US" altLang="en-US" dirty="0"/>
              <a:t>Integrating complex systems </a:t>
            </a:r>
            <a:br>
              <a:rPr lang="en-US" altLang="en-US" dirty="0"/>
            </a:br>
            <a:r>
              <a:rPr lang="en-US" altLang="en-US" dirty="0"/>
              <a:t>engineering processes</a:t>
            </a:r>
          </a:p>
          <a:p>
            <a:pPr>
              <a:defRPr/>
            </a:pPr>
            <a:r>
              <a:rPr lang="en-US" altLang="en-US" dirty="0"/>
              <a:t>Enabling the sharing of intellectual property </a:t>
            </a:r>
            <a:br>
              <a:rPr lang="en-US" altLang="en-US" dirty="0"/>
            </a:br>
            <a:r>
              <a:rPr lang="en-US" altLang="en-US" dirty="0"/>
              <a:t>among globally dispersed teams, companies and industries.</a:t>
            </a:r>
          </a:p>
          <a:p>
            <a:pPr>
              <a:defRPr/>
            </a:pPr>
            <a:r>
              <a:rPr lang="en-US" altLang="en-US" dirty="0"/>
              <a:t>Managing costs while still ensuring that performance objectives can be met.</a:t>
            </a:r>
          </a:p>
          <a:p>
            <a:pPr marL="0" indent="0">
              <a:buFontTx/>
              <a:buNone/>
              <a:defRPr/>
            </a:pPr>
            <a:endParaRPr lang="en-US" dirty="0"/>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70E26B4-633B-44BC-B525-71FB899ADC0F}" type="slidenum">
              <a:rPr lang="en-US" altLang="en-US" sz="1200"/>
              <a:pPr eaLnBrk="1" hangingPunct="1">
                <a:spcBef>
                  <a:spcPct val="0"/>
                </a:spcBef>
                <a:buFontTx/>
                <a:buNone/>
              </a:pPr>
              <a:t>6</a:t>
            </a:fld>
            <a:endParaRPr lang="en-US" altLang="en-US" sz="1200"/>
          </a:p>
        </p:txBody>
      </p:sp>
      <p:pic>
        <p:nvPicPr>
          <p:cNvPr id="8199" name="Picture 4" descr="Mechatronics_da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63" y="152400"/>
            <a:ext cx="440213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a:extLst>
              <a:ext uri="{FF2B5EF4-FFF2-40B4-BE49-F238E27FC236}">
                <a16:creationId xmlns:a16="http://schemas.microsoft.com/office/drawing/2014/main" id="{7DB1C93B-237E-450E-9F55-50553A3276DE}"/>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a:t>Objectives for SMSWG</a:t>
            </a:r>
            <a:endParaRPr lang="en-US" altLang="en-US"/>
          </a:p>
        </p:txBody>
      </p:sp>
      <p:sp>
        <p:nvSpPr>
          <p:cNvPr id="3" name="Content Placeholder 2"/>
          <p:cNvSpPr>
            <a:spLocks noGrp="1"/>
          </p:cNvSpPr>
          <p:nvPr>
            <p:ph idx="1"/>
          </p:nvPr>
        </p:nvSpPr>
        <p:spPr/>
        <p:txBody>
          <a:bodyPr>
            <a:normAutofit fontScale="92500" lnSpcReduction="10000"/>
          </a:bodyPr>
          <a:lstStyle/>
          <a:p>
            <a:pPr>
              <a:defRPr/>
            </a:pPr>
            <a:r>
              <a:rPr lang="en-US" altLang="en-US" dirty="0"/>
              <a:t>To address the challenges, SMSWG will define best practices and identify standards for both manufacturers and vendors to follow.</a:t>
            </a:r>
          </a:p>
          <a:p>
            <a:pPr>
              <a:defRPr/>
            </a:pPr>
            <a:r>
              <a:rPr lang="en-US" altLang="en-US" dirty="0"/>
              <a:t>SMSWG will focus on merging of engineering analysis with overall systems analysis to perform more realistic, accurate, and lifelike behavior modeling &amp; simulation.</a:t>
            </a:r>
          </a:p>
          <a:p>
            <a:pPr>
              <a:defRPr/>
            </a:pPr>
            <a:r>
              <a:rPr lang="en-US" altLang="en-US" dirty="0"/>
              <a:t>Successful execution will result in new opportunities for industries to fundamentally transform their business processes and reduce development cycle time and cost by providing an upfront optimization of the product for the complete product life cycle</a:t>
            </a:r>
            <a:endParaRPr lang="en-GB" altLang="en-US" dirty="0"/>
          </a:p>
          <a:p>
            <a:pPr marL="0" indent="0">
              <a:buFontTx/>
              <a:buNone/>
              <a:defRPr/>
            </a:pPr>
            <a:endParaRPr lang="en-US" dirty="0"/>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252FF54-4743-48AD-8391-341B82A43666}" type="slidenum">
              <a:rPr lang="en-US" altLang="en-US" sz="1200"/>
              <a:pPr eaLnBrk="1" hangingPunct="1">
                <a:spcBef>
                  <a:spcPct val="0"/>
                </a:spcBef>
                <a:buFontTx/>
                <a:buNone/>
              </a:pPr>
              <a:t>7</a:t>
            </a:fld>
            <a:endParaRPr lang="en-US" altLang="en-US" sz="1200"/>
          </a:p>
        </p:txBody>
      </p:sp>
      <p:sp>
        <p:nvSpPr>
          <p:cNvPr id="5" name="Date Placeholder 1">
            <a:extLst>
              <a:ext uri="{FF2B5EF4-FFF2-40B4-BE49-F238E27FC236}">
                <a16:creationId xmlns:a16="http://schemas.microsoft.com/office/drawing/2014/main" id="{76140AD3-60B2-423C-AB23-91339F28BBE6}"/>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76200"/>
            <a:ext cx="8229600" cy="914400"/>
          </a:xfrm>
        </p:spPr>
        <p:txBody>
          <a:bodyPr/>
          <a:lstStyle/>
          <a:p>
            <a:r>
              <a:rPr lang="en-GB" altLang="en-US" dirty="0"/>
              <a:t>Governance</a:t>
            </a:r>
            <a:endParaRPr lang="en-US" altLang="en-US" dirty="0"/>
          </a:p>
        </p:txBody>
      </p:sp>
      <p:sp>
        <p:nvSpPr>
          <p:cNvPr id="3" name="Content Placeholder 2"/>
          <p:cNvSpPr>
            <a:spLocks noGrp="1"/>
          </p:cNvSpPr>
          <p:nvPr>
            <p:ph idx="1"/>
          </p:nvPr>
        </p:nvSpPr>
        <p:spPr>
          <a:xfrm>
            <a:off x="457200" y="838200"/>
            <a:ext cx="8229600" cy="5562600"/>
          </a:xfrm>
        </p:spPr>
        <p:txBody>
          <a:bodyPr>
            <a:normAutofit/>
          </a:bodyPr>
          <a:lstStyle/>
          <a:p>
            <a:pPr marL="0" indent="0">
              <a:buFontTx/>
              <a:buNone/>
              <a:defRPr/>
            </a:pPr>
            <a:r>
              <a:rPr lang="en-GB" sz="2000" dirty="0"/>
              <a:t>The activities of the SMSWG and its Steering Committee are governed by the respective NAFEMS and INCOSE regulations</a:t>
            </a:r>
          </a:p>
          <a:p>
            <a:pPr>
              <a:defRPr/>
            </a:pPr>
            <a:r>
              <a:rPr lang="en-GB" sz="2000" dirty="0"/>
              <a:t>Steering Committee:</a:t>
            </a:r>
          </a:p>
          <a:p>
            <a:pPr lvl="1">
              <a:defRPr/>
            </a:pPr>
            <a:r>
              <a:rPr lang="en-GB" sz="1400" dirty="0"/>
              <a:t>Roger Burkhart (John Deere) – Chair</a:t>
            </a:r>
          </a:p>
          <a:p>
            <a:pPr lvl="1">
              <a:defRPr/>
            </a:pPr>
            <a:r>
              <a:rPr lang="en-GB" sz="1400"/>
              <a:t>Conrad </a:t>
            </a:r>
            <a:r>
              <a:rPr lang="en-GB" sz="1400" dirty="0"/>
              <a:t>Bock (NIST)</a:t>
            </a:r>
          </a:p>
          <a:p>
            <a:pPr lvl="1">
              <a:defRPr/>
            </a:pPr>
            <a:r>
              <a:rPr lang="en-GB" sz="1400" dirty="0"/>
              <a:t>Peter Coleman (Airbus)</a:t>
            </a:r>
          </a:p>
          <a:p>
            <a:pPr lvl="1">
              <a:defRPr/>
            </a:pPr>
            <a:r>
              <a:rPr lang="en-GB" sz="1400" dirty="0"/>
              <a:t>Jian Dong (</a:t>
            </a:r>
            <a:r>
              <a:rPr lang="en-GB" sz="1400"/>
              <a:t>Boeing)</a:t>
            </a:r>
          </a:p>
          <a:p>
            <a:pPr lvl="1">
              <a:defRPr/>
            </a:pPr>
            <a:r>
              <a:rPr lang="en-GB" sz="1400"/>
              <a:t>Rod Dreisbach – INCOSE MBSE Initiative</a:t>
            </a:r>
          </a:p>
          <a:p>
            <a:pPr lvl="1">
              <a:defRPr/>
            </a:pPr>
            <a:r>
              <a:rPr lang="en-GB" sz="1400"/>
              <a:t>Dr</a:t>
            </a:r>
            <a:r>
              <a:rPr lang="en-GB" sz="1400" dirty="0" err="1"/>
              <a:t>.</a:t>
            </a:r>
            <a:r>
              <a:rPr lang="en-GB" sz="1400" dirty="0"/>
              <a:t> Rui Gao (</a:t>
            </a:r>
            <a:r>
              <a:rPr lang="en-GB" sz="1400" dirty="0" err="1"/>
              <a:t>Modelon</a:t>
            </a:r>
            <a:r>
              <a:rPr lang="en-GB" sz="1400" dirty="0"/>
              <a:t>)</a:t>
            </a:r>
          </a:p>
          <a:p>
            <a:pPr lvl="1">
              <a:defRPr/>
            </a:pPr>
            <a:r>
              <a:rPr lang="en-GB" sz="1400" dirty="0"/>
              <a:t>Ed Ladzinski (</a:t>
            </a:r>
            <a:r>
              <a:rPr lang="en-GB" sz="1400" dirty="0" err="1"/>
              <a:t>SMS_ThinkTank</a:t>
            </a:r>
            <a:r>
              <a:rPr lang="en-GB" sz="1400" dirty="0"/>
              <a:t>)</a:t>
            </a:r>
          </a:p>
          <a:p>
            <a:pPr lvl="1">
              <a:defRPr/>
            </a:pPr>
            <a:r>
              <a:rPr lang="en-GB" sz="1400"/>
              <a:t>Kim Murphy (Ford)</a:t>
            </a:r>
          </a:p>
          <a:p>
            <a:pPr lvl="1">
              <a:defRPr/>
            </a:pPr>
            <a:r>
              <a:rPr lang="en-GB" sz="1400"/>
              <a:t>Frank </a:t>
            </a:r>
            <a:r>
              <a:rPr lang="en-GB" sz="1400" dirty="0"/>
              <a:t>Popielas (</a:t>
            </a:r>
            <a:r>
              <a:rPr lang="en-GB" sz="1400" dirty="0" err="1"/>
              <a:t>SMS_ThinkTank</a:t>
            </a:r>
            <a:r>
              <a:rPr lang="en-GB" sz="1400" dirty="0"/>
              <a:t> &amp; </a:t>
            </a:r>
            <a:r>
              <a:rPr lang="en-GB" sz="1400" dirty="0" err="1"/>
              <a:t>CIMdata</a:t>
            </a:r>
            <a:r>
              <a:rPr lang="en-GB" sz="1400" dirty="0"/>
              <a:t>)</a:t>
            </a:r>
          </a:p>
          <a:p>
            <a:pPr lvl="1">
              <a:defRPr/>
            </a:pPr>
            <a:r>
              <a:rPr lang="en-GB" sz="1400" dirty="0"/>
              <a:t>Mark Sampson (Siemens PLM) – INCOSE MBSE Initiative</a:t>
            </a:r>
          </a:p>
          <a:p>
            <a:pPr lvl="1">
              <a:defRPr/>
            </a:pPr>
            <a:r>
              <a:rPr lang="en-GB" sz="1400"/>
              <a:t>Hubertus </a:t>
            </a:r>
            <a:r>
              <a:rPr lang="en-GB" sz="1400" dirty="0"/>
              <a:t>Tummescheit (</a:t>
            </a:r>
            <a:r>
              <a:rPr lang="en-GB" sz="1400"/>
              <a:t>Modelon)</a:t>
            </a:r>
          </a:p>
          <a:p>
            <a:pPr lvl="1">
              <a:defRPr/>
            </a:pPr>
            <a:r>
              <a:rPr lang="en-GB" sz="1400"/>
              <a:t>Mark Williams (Boeing)</a:t>
            </a:r>
            <a:endParaRPr lang="en-GB" sz="1400" dirty="0"/>
          </a:p>
          <a:p>
            <a:pPr>
              <a:defRPr/>
            </a:pPr>
            <a:r>
              <a:rPr lang="en-GB" sz="2000"/>
              <a:t>By-laws </a:t>
            </a:r>
            <a:r>
              <a:rPr lang="en-GB" sz="2000" dirty="0"/>
              <a:t>covering Mission; General Powers; Members, Tenure, Qualifications; Elections; Contracts; Publications; Amendments; etc.</a:t>
            </a:r>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E54087F-5164-44C1-893B-E9913EFF0B9E}" type="slidenum">
              <a:rPr lang="en-US" altLang="en-US" sz="1200"/>
              <a:pPr eaLnBrk="1" hangingPunct="1">
                <a:spcBef>
                  <a:spcPct val="0"/>
                </a:spcBef>
                <a:buFontTx/>
                <a:buNone/>
              </a:pPr>
              <a:t>8</a:t>
            </a:fld>
            <a:endParaRPr lang="en-US" altLang="en-US" sz="1200" dirty="0"/>
          </a:p>
        </p:txBody>
      </p:sp>
      <p:sp>
        <p:nvSpPr>
          <p:cNvPr id="5" name="Date Placeholder 1">
            <a:extLst>
              <a:ext uri="{FF2B5EF4-FFF2-40B4-BE49-F238E27FC236}">
                <a16:creationId xmlns:a16="http://schemas.microsoft.com/office/drawing/2014/main" id="{22AA2569-4B63-49D8-96BC-904FC7C59BBF}"/>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Tree>
    <p:extLst>
      <p:ext uri="{BB962C8B-B14F-4D97-AF65-F5344CB8AC3E}">
        <p14:creationId xmlns:p14="http://schemas.microsoft.com/office/powerpoint/2010/main" val="69755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SMSWG Members</a:t>
            </a:r>
            <a:endParaRPr lang="en-US" dirty="0"/>
          </a:p>
        </p:txBody>
      </p:sp>
      <p:graphicFrame>
        <p:nvGraphicFramePr>
          <p:cNvPr id="5" name="Table 4"/>
          <p:cNvGraphicFramePr>
            <a:graphicFrameLocks noGrp="1"/>
          </p:cNvGraphicFramePr>
          <p:nvPr>
            <p:extLst/>
          </p:nvPr>
        </p:nvGraphicFramePr>
        <p:xfrm>
          <a:off x="4745594" y="1689959"/>
          <a:ext cx="3741457" cy="1219200"/>
        </p:xfrm>
        <a:graphic>
          <a:graphicData uri="http://schemas.openxmlformats.org/drawingml/2006/table">
            <a:tbl>
              <a:tblPr>
                <a:tableStyleId>{8EC20E35-A176-4012-BC5E-935CFFF8708E}</a:tableStyleId>
              </a:tblPr>
              <a:tblGrid>
                <a:gridCol w="2465300">
                  <a:extLst>
                    <a:ext uri="{9D8B030D-6E8A-4147-A177-3AD203B41FA5}">
                      <a16:colId xmlns:a16="http://schemas.microsoft.com/office/drawing/2014/main" val="20000"/>
                    </a:ext>
                  </a:extLst>
                </a:gridCol>
                <a:gridCol w="1276157">
                  <a:extLst>
                    <a:ext uri="{9D8B030D-6E8A-4147-A177-3AD203B41FA5}">
                      <a16:colId xmlns:a16="http://schemas.microsoft.com/office/drawing/2014/main" val="20001"/>
                    </a:ext>
                  </a:extLst>
                </a:gridCol>
              </a:tblGrid>
              <a:tr h="161925">
                <a:tc>
                  <a:txBody>
                    <a:bodyPr/>
                    <a:lstStyle/>
                    <a:p>
                      <a:pPr marL="0" algn="l" defTabSz="914400" rtl="0" eaLnBrk="1" fontAlgn="ctr" latinLnBrk="0" hangingPunct="1"/>
                      <a:r>
                        <a:rPr lang="en-US" sz="2000" u="none" strike="noStrike" kern="1200" dirty="0">
                          <a:effectLst/>
                        </a:rPr>
                        <a:t>Americas</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70%</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0"/>
                  </a:ext>
                </a:extLst>
              </a:tr>
              <a:tr h="161925">
                <a:tc>
                  <a:txBody>
                    <a:bodyPr/>
                    <a:lstStyle/>
                    <a:p>
                      <a:pPr marL="0" algn="l" defTabSz="914400" rtl="0" eaLnBrk="1" fontAlgn="ctr" latinLnBrk="0" hangingPunct="1"/>
                      <a:r>
                        <a:rPr lang="en-US" sz="2000" u="none" strike="noStrike" kern="1200" dirty="0">
                          <a:effectLst/>
                        </a:rPr>
                        <a:t>Europe</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19%</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1"/>
                  </a:ext>
                </a:extLst>
              </a:tr>
              <a:tr h="161925">
                <a:tc>
                  <a:txBody>
                    <a:bodyPr/>
                    <a:lstStyle/>
                    <a:p>
                      <a:pPr marL="0" algn="l" defTabSz="914400" rtl="0" eaLnBrk="1" fontAlgn="ctr" latinLnBrk="0" hangingPunct="1"/>
                      <a:r>
                        <a:rPr lang="en-US" sz="2000" u="none" strike="noStrike" kern="1200" dirty="0">
                          <a:effectLst/>
                        </a:rPr>
                        <a:t>Asia / Pacific</a:t>
                      </a:r>
                      <a:endParaRPr lang="en-US" sz="2000" u="none" strike="noStrike" kern="1200" dirty="0">
                        <a:solidFill>
                          <a:schemeClr val="dk1"/>
                        </a:solidFill>
                        <a:effectLst/>
                        <a:latin typeface="+mn-lt"/>
                        <a:ea typeface="+mn-ea"/>
                        <a:cs typeface="+mn-cs"/>
                      </a:endParaRPr>
                    </a:p>
                  </a:txBody>
                  <a:tcPr marL="0" marR="0" marT="0" marB="0" anchor="b"/>
                </a:tc>
                <a:tc>
                  <a:txBody>
                    <a:bodyPr/>
                    <a:lstStyle/>
                    <a:p>
                      <a:pPr marL="0" algn="l" defTabSz="914400" rtl="0" eaLnBrk="1" fontAlgn="ctr" latinLnBrk="0" hangingPunct="1"/>
                      <a:r>
                        <a:rPr lang="en-US" sz="2000" u="none" strike="noStrike" kern="1200" dirty="0">
                          <a:effectLst/>
                        </a:rPr>
                        <a:t>8%</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2"/>
                  </a:ext>
                </a:extLst>
              </a:tr>
              <a:tr h="161925">
                <a:tc>
                  <a:txBody>
                    <a:bodyPr/>
                    <a:lstStyle/>
                    <a:p>
                      <a:pPr marL="0" algn="l" defTabSz="914400" rtl="0" eaLnBrk="1" fontAlgn="ctr" latinLnBrk="0" hangingPunct="1"/>
                      <a:r>
                        <a:rPr lang="en-US" sz="2000" u="none" strike="noStrike" kern="1200" dirty="0">
                          <a:effectLst/>
                        </a:rPr>
                        <a:t>other/undeclared</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3%</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nvPr>
        </p:nvGraphicFramePr>
        <p:xfrm>
          <a:off x="4740915" y="3189658"/>
          <a:ext cx="3728381" cy="3048000"/>
        </p:xfrm>
        <a:graphic>
          <a:graphicData uri="http://schemas.openxmlformats.org/drawingml/2006/table">
            <a:tbl>
              <a:tblPr>
                <a:tableStyleId>{6E25E649-3F16-4E02-A733-19D2CDBF48F0}</a:tableStyleId>
              </a:tblPr>
              <a:tblGrid>
                <a:gridCol w="2458920">
                  <a:extLst>
                    <a:ext uri="{9D8B030D-6E8A-4147-A177-3AD203B41FA5}">
                      <a16:colId xmlns:a16="http://schemas.microsoft.com/office/drawing/2014/main" val="20000"/>
                    </a:ext>
                  </a:extLst>
                </a:gridCol>
                <a:gridCol w="1269461">
                  <a:extLst>
                    <a:ext uri="{9D8B030D-6E8A-4147-A177-3AD203B41FA5}">
                      <a16:colId xmlns:a16="http://schemas.microsoft.com/office/drawing/2014/main" val="20001"/>
                    </a:ext>
                  </a:extLst>
                </a:gridCol>
              </a:tblGrid>
              <a:tr h="161925">
                <a:tc>
                  <a:txBody>
                    <a:bodyPr/>
                    <a:lstStyle/>
                    <a:p>
                      <a:pPr algn="l" fontAlgn="ctr"/>
                      <a:r>
                        <a:rPr lang="en-US" sz="2000" u="none" strike="noStrike" dirty="0">
                          <a:effectLst/>
                        </a:rPr>
                        <a:t>aerospace or defense</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22%</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0"/>
                  </a:ext>
                </a:extLst>
              </a:tr>
              <a:tr h="161925">
                <a:tc>
                  <a:txBody>
                    <a:bodyPr/>
                    <a:lstStyle/>
                    <a:p>
                      <a:pPr algn="l" fontAlgn="ctr"/>
                      <a:r>
                        <a:rPr lang="en-US" sz="2000" u="none" strike="noStrike" dirty="0">
                          <a:effectLst/>
                        </a:rPr>
                        <a:t>automotive</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16%</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1"/>
                  </a:ext>
                </a:extLst>
              </a:tr>
              <a:tr h="161925">
                <a:tc>
                  <a:txBody>
                    <a:bodyPr/>
                    <a:lstStyle/>
                    <a:p>
                      <a:pPr algn="l" fontAlgn="ctr"/>
                      <a:r>
                        <a:rPr lang="en-US" sz="2000" u="none" strike="noStrike" dirty="0">
                          <a:effectLst/>
                        </a:rPr>
                        <a:t>academia</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3%</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2"/>
                  </a:ext>
                </a:extLst>
              </a:tr>
              <a:tr h="161925">
                <a:tc>
                  <a:txBody>
                    <a:bodyPr/>
                    <a:lstStyle/>
                    <a:p>
                      <a:pPr algn="l" fontAlgn="ctr"/>
                      <a:r>
                        <a:rPr lang="en-US" sz="2000" u="none" strike="noStrike" dirty="0">
                          <a:effectLst/>
                        </a:rPr>
                        <a:t>consulting</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10%</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3"/>
                  </a:ext>
                </a:extLst>
              </a:tr>
              <a:tr h="161925">
                <a:tc>
                  <a:txBody>
                    <a:bodyPr/>
                    <a:lstStyle/>
                    <a:p>
                      <a:pPr algn="l" fontAlgn="ctr"/>
                      <a:r>
                        <a:rPr lang="en-US" sz="2000" u="none" strike="noStrike">
                          <a:effectLst/>
                        </a:rPr>
                        <a:t>energy</a:t>
                      </a:r>
                      <a:endParaRPr lang="en-US" sz="2000" b="0" i="1"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4"/>
                  </a:ext>
                </a:extLst>
              </a:tr>
              <a:tr h="161925">
                <a:tc>
                  <a:txBody>
                    <a:bodyPr/>
                    <a:lstStyle/>
                    <a:p>
                      <a:pPr algn="l" fontAlgn="ctr"/>
                      <a:r>
                        <a:rPr lang="en-US" sz="2000" u="none" strike="noStrike" dirty="0">
                          <a:effectLst/>
                        </a:rPr>
                        <a:t>medical</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5"/>
                  </a:ext>
                </a:extLst>
              </a:tr>
              <a:tr h="161925">
                <a:tc>
                  <a:txBody>
                    <a:bodyPr/>
                    <a:lstStyle/>
                    <a:p>
                      <a:pPr algn="l" fontAlgn="ctr"/>
                      <a:r>
                        <a:rPr lang="en-US" sz="2000" u="none" strike="noStrike" dirty="0">
                          <a:effectLst/>
                        </a:rPr>
                        <a:t>other industry</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6%</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6"/>
                  </a:ext>
                </a:extLst>
              </a:tr>
              <a:tr h="161925">
                <a:tc>
                  <a:txBody>
                    <a:bodyPr/>
                    <a:lstStyle/>
                    <a:p>
                      <a:pPr algn="l" fontAlgn="ctr"/>
                      <a:r>
                        <a:rPr lang="en-US" sz="2000" u="none" strike="noStrike" dirty="0">
                          <a:effectLst/>
                        </a:rPr>
                        <a:t>solutions &amp; services</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34%</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7"/>
                  </a:ext>
                </a:extLst>
              </a:tr>
              <a:tr h="161925">
                <a:tc>
                  <a:txBody>
                    <a:bodyPr/>
                    <a:lstStyle/>
                    <a:p>
                      <a:pPr algn="l" fontAlgn="ctr"/>
                      <a:r>
                        <a:rPr lang="en-US" sz="2000" u="none" strike="noStrike" dirty="0">
                          <a:effectLst/>
                        </a:rPr>
                        <a:t>standards</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4%</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8"/>
                  </a:ext>
                </a:extLst>
              </a:tr>
              <a:tr h="161925">
                <a:tc>
                  <a:txBody>
                    <a:bodyPr/>
                    <a:lstStyle/>
                    <a:p>
                      <a:pPr algn="l" fontAlgn="ctr"/>
                      <a:r>
                        <a:rPr lang="en-US" sz="2000" u="none" strike="noStrike" dirty="0">
                          <a:effectLst/>
                        </a:rPr>
                        <a:t>undeclared</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9"/>
                  </a:ext>
                </a:extLst>
              </a:tr>
            </a:tbl>
          </a:graphicData>
        </a:graphic>
      </p:graphicFrame>
      <p:sp>
        <p:nvSpPr>
          <p:cNvPr id="7" name="TextBox 6"/>
          <p:cNvSpPr txBox="1"/>
          <p:nvPr/>
        </p:nvSpPr>
        <p:spPr>
          <a:xfrm>
            <a:off x="1411549" y="1666164"/>
            <a:ext cx="2212184" cy="1523494"/>
          </a:xfrm>
          <a:prstGeom prst="rect">
            <a:avLst/>
          </a:prstGeom>
          <a:noFill/>
        </p:spPr>
        <p:txBody>
          <a:bodyPr wrap="square" rtlCol="0">
            <a:spAutoFit/>
          </a:bodyPr>
          <a:lstStyle/>
          <a:p>
            <a:pPr algn="ctr"/>
            <a:r>
              <a:rPr lang="en-US" sz="7500" dirty="0"/>
              <a:t>162*</a:t>
            </a:r>
          </a:p>
          <a:p>
            <a:pPr algn="ctr"/>
            <a:r>
              <a:rPr lang="en-US" dirty="0"/>
              <a:t>members</a:t>
            </a:r>
          </a:p>
        </p:txBody>
      </p:sp>
      <p:sp>
        <p:nvSpPr>
          <p:cNvPr id="8" name="TextBox 7"/>
          <p:cNvSpPr txBox="1"/>
          <p:nvPr/>
        </p:nvSpPr>
        <p:spPr>
          <a:xfrm>
            <a:off x="1043608" y="3647364"/>
            <a:ext cx="2756034" cy="1523494"/>
          </a:xfrm>
          <a:prstGeom prst="rect">
            <a:avLst/>
          </a:prstGeom>
          <a:noFill/>
        </p:spPr>
        <p:txBody>
          <a:bodyPr wrap="square" rtlCol="0">
            <a:spAutoFit/>
          </a:bodyPr>
          <a:lstStyle/>
          <a:p>
            <a:pPr algn="ctr"/>
            <a:r>
              <a:rPr lang="en-US" sz="7500" dirty="0"/>
              <a:t>92</a:t>
            </a:r>
          </a:p>
          <a:p>
            <a:pPr algn="ctr"/>
            <a:r>
              <a:rPr lang="en-US" dirty="0"/>
              <a:t>unique member companies</a:t>
            </a:r>
          </a:p>
        </p:txBody>
      </p:sp>
      <p:sp>
        <p:nvSpPr>
          <p:cNvPr id="9" name="TextBox 8"/>
          <p:cNvSpPr txBox="1"/>
          <p:nvPr/>
        </p:nvSpPr>
        <p:spPr>
          <a:xfrm>
            <a:off x="1600200" y="5929881"/>
            <a:ext cx="2328333" cy="307777"/>
          </a:xfrm>
          <a:prstGeom prst="rect">
            <a:avLst/>
          </a:prstGeom>
          <a:noFill/>
        </p:spPr>
        <p:txBody>
          <a:bodyPr wrap="square" rtlCol="0">
            <a:spAutoFit/>
          </a:bodyPr>
          <a:lstStyle/>
          <a:p>
            <a:r>
              <a:rPr lang="en-US" sz="1400"/>
              <a:t>* (as of Sep. 2016)</a:t>
            </a:r>
          </a:p>
        </p:txBody>
      </p:sp>
      <p:sp>
        <p:nvSpPr>
          <p:cNvPr id="10" name="Date Placeholder 1">
            <a:extLst>
              <a:ext uri="{FF2B5EF4-FFF2-40B4-BE49-F238E27FC236}">
                <a16:creationId xmlns:a16="http://schemas.microsoft.com/office/drawing/2014/main" id="{64C45EEE-3EDC-4C9F-A3F1-3F059ECBDB44}"/>
              </a:ext>
            </a:extLst>
          </p:cNvPr>
          <p:cNvSpPr>
            <a:spLocks noGrp="1"/>
          </p:cNvSpPr>
          <p:nvPr>
            <p:ph type="dt" sz="quarter" idx="11"/>
          </p:nvPr>
        </p:nvSpPr>
        <p:spPr>
          <a:xfrm>
            <a:off x="1524000" y="6289675"/>
            <a:ext cx="1371600" cy="476250"/>
          </a:xfrm>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a:t>2019-01-28</a:t>
            </a:r>
            <a:endParaRPr lang="en-US" altLang="en-US" dirty="0"/>
          </a:p>
        </p:txBody>
      </p:sp>
      <p:sp>
        <p:nvSpPr>
          <p:cNvPr id="11" name="Slide Number Placeholder 3">
            <a:extLst>
              <a:ext uri="{FF2B5EF4-FFF2-40B4-BE49-F238E27FC236}">
                <a16:creationId xmlns:a16="http://schemas.microsoft.com/office/drawing/2014/main" id="{C690AFF3-54F6-4270-BE2A-4829440D694F}"/>
              </a:ext>
            </a:extLst>
          </p:cNvPr>
          <p:cNvSpPr>
            <a:spLocks noGrp="1"/>
          </p:cNvSpPr>
          <p:nvPr>
            <p:ph type="sldNum" sz="quarter" idx="10"/>
          </p:nvPr>
        </p:nvSpPr>
        <p:spPr>
          <a:xfrm>
            <a:off x="6248400" y="6289675"/>
            <a:ext cx="1371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E54087F-5164-44C1-893B-E9913EFF0B9E}" type="slidenum">
              <a:rPr lang="en-US" altLang="en-US" sz="1200"/>
              <a:pPr eaLnBrk="1" hangingPunct="1">
                <a:spcBef>
                  <a:spcPct val="0"/>
                </a:spcBef>
                <a:buFontTx/>
                <a:buNone/>
              </a:pPr>
              <a:t>9</a:t>
            </a:fld>
            <a:endParaRPr lang="en-US" altLang="en-US" sz="1200" dirty="0"/>
          </a:p>
        </p:txBody>
      </p:sp>
    </p:spTree>
    <p:extLst>
      <p:ext uri="{BB962C8B-B14F-4D97-AF65-F5344CB8AC3E}">
        <p14:creationId xmlns:p14="http://schemas.microsoft.com/office/powerpoint/2010/main" val="325544959"/>
      </p:ext>
    </p:extLst>
  </p:cSld>
  <p:clrMapOvr>
    <a:masterClrMapping/>
  </p:clrMapOvr>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AFEMS 2013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AD36D05C61CC4C9BEE353378571754" ma:contentTypeVersion="1" ma:contentTypeDescription="Create a new document." ma:contentTypeScope="" ma:versionID="6791979522524ee6987a1c34d153ca12">
  <xsd:schema xmlns:xsd="http://www.w3.org/2001/XMLSchema" xmlns:xs="http://www.w3.org/2001/XMLSchema" xmlns:p="http://schemas.microsoft.com/office/2006/metadata/properties" xmlns:ns3="37f29cca-1843-4c53-b73d-c5541007d76c" targetNamespace="http://schemas.microsoft.com/office/2006/metadata/properties" ma:root="true" ma:fieldsID="11b9034b7b9e377ebb4c15fc01deb757" ns3:_="">
    <xsd:import namespace="37f29cca-1843-4c53-b73d-c5541007d76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29cca-1843-4c53-b73d-c5541007d76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5844E4-2AD4-4930-8A2A-DA4E816ADFDE}">
  <ds:schemaRefs>
    <ds:schemaRef ds:uri="http://purl.org/dc/terms/"/>
    <ds:schemaRef ds:uri="http://schemas.microsoft.com/office/2006/metadata/propertie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37f29cca-1843-4c53-b73d-c5541007d76c"/>
  </ds:schemaRefs>
</ds:datastoreItem>
</file>

<file path=customXml/itemProps2.xml><?xml version="1.0" encoding="utf-8"?>
<ds:datastoreItem xmlns:ds="http://schemas.openxmlformats.org/officeDocument/2006/customXml" ds:itemID="{0BD66FEB-616E-4E84-B5EB-0B4A03D58A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f29cca-1843-4c53-b73d-c5541007d7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1D1287-5CA6-4557-A427-AF8FC49C34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3813</TotalTime>
  <Words>2128</Words>
  <Application>Microsoft Office PowerPoint</Application>
  <PresentationFormat>On-screen Show (4:3)</PresentationFormat>
  <Paragraphs>272</Paragraphs>
  <Slides>31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ＭＳ Ｐゴシック</vt:lpstr>
      <vt:lpstr>Arial</vt:lpstr>
      <vt:lpstr>Arial Narrow</vt:lpstr>
      <vt:lpstr>Calibri</vt:lpstr>
      <vt:lpstr>Century Gothic</vt:lpstr>
      <vt:lpstr>Franklin Gothic Book</vt:lpstr>
      <vt:lpstr>Wingdings</vt:lpstr>
      <vt:lpstr>2_Custom Design</vt:lpstr>
      <vt:lpstr>NAFEMS 2013 PPT THEME</vt:lpstr>
      <vt:lpstr>NAFEMS / INCOSE Systems Modeling &amp; Simulation Working Group</vt:lpstr>
      <vt:lpstr>Systems Modeling and Simulation Working Group (SMSWG) Mission</vt:lpstr>
      <vt:lpstr>Formation of the SMSWG</vt:lpstr>
      <vt:lpstr>NAFEMS Motivation www.nafems.org</vt:lpstr>
      <vt:lpstr>INCOSE Motivation www.incose.org</vt:lpstr>
      <vt:lpstr>Challenges for industry</vt:lpstr>
      <vt:lpstr>Objectives for SMSWG</vt:lpstr>
      <vt:lpstr>Governance</vt:lpstr>
      <vt:lpstr>SMSWG Members</vt:lpstr>
      <vt:lpstr>How to join and learn more about this Volunteer Community</vt:lpstr>
      <vt:lpstr>NAFEMS Website Page</vt:lpstr>
      <vt:lpstr>NAFEMS Members-Only Site</vt:lpstr>
      <vt:lpstr>INCOSE MBSE Wiki Page</vt:lpstr>
      <vt:lpstr>New monthly schedule of SMSWG member meetings</vt:lpstr>
      <vt:lpstr>2017-2018 Accomplishments</vt:lpstr>
      <vt:lpstr>NAFEMS &amp; INCOSE joint working group System Modeling and Simulation Working Group (SMSWG) </vt:lpstr>
      <vt:lpstr>Roadmap: High Level*</vt:lpstr>
      <vt:lpstr>PowerPoint Presentation</vt:lpstr>
      <vt:lpstr>PowerPoint Presentation</vt:lpstr>
      <vt:lpstr>What is Systems Modeling and Simulation? </vt:lpstr>
      <vt:lpstr>What is Systems Modeling and Simulation?</vt:lpstr>
      <vt:lpstr>Highlights of flyer</vt:lpstr>
      <vt:lpstr>Drivers</vt:lpstr>
      <vt:lpstr>Definitions (from flyer)</vt:lpstr>
      <vt:lpstr>Benefits of Interaction between SE &amp; ES</vt:lpstr>
      <vt:lpstr>Figure 1. Model-based integration across multiple technical disciplines </vt:lpstr>
      <vt:lpstr>Figure 2. Iterative product development with systems engineering and engineering simulation</vt:lpstr>
      <vt:lpstr>Links from document</vt:lpstr>
      <vt:lpstr>Initial lineup of working subteams</vt:lpstr>
      <vt:lpstr>Model-Based Definitions</vt:lpstr>
      <vt:lpstr>SMSWG Members Meeting Monday, Jan. 28, 2019 (Salon BC)            </vt:lpstr>
    </vt:vector>
  </TitlesOfParts>
  <Company>Procter &amp; Gamble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SMSWG overview</dc:title>
  <dc:creator>tk9295;SMSWG steering committee</dc:creator>
  <cp:lastModifiedBy>Burkhart Roger M</cp:lastModifiedBy>
  <cp:revision>363</cp:revision>
  <dcterms:created xsi:type="dcterms:W3CDTF">2009-05-12T18:47:40Z</dcterms:created>
  <dcterms:modified xsi:type="dcterms:W3CDTF">2019-01-28T00:54:57Z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0x010100FAAD36D05C61CC4C9BEE353378571754</vt:lpwstr>
  </property>
</Properties>
</file>