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1"/>
    <p:sldMasterId id="2147483789" r:id="rId2"/>
  </p:sldMasterIdLst>
  <p:notesMasterIdLst>
    <p:notesMasterId r:id="rId41"/>
  </p:notesMasterIdLst>
  <p:handoutMasterIdLst>
    <p:handoutMasterId r:id="rId42"/>
  </p:handoutMasterIdLst>
  <p:sldIdLst>
    <p:sldId id="256" r:id="rId3"/>
    <p:sldId id="264" r:id="rId4"/>
    <p:sldId id="257" r:id="rId5"/>
    <p:sldId id="285" r:id="rId6"/>
    <p:sldId id="286" r:id="rId7"/>
    <p:sldId id="299" r:id="rId8"/>
    <p:sldId id="296" r:id="rId9"/>
    <p:sldId id="297" r:id="rId10"/>
    <p:sldId id="298" r:id="rId11"/>
    <p:sldId id="261" r:id="rId12"/>
    <p:sldId id="260" r:id="rId13"/>
    <p:sldId id="266" r:id="rId14"/>
    <p:sldId id="300" r:id="rId15"/>
    <p:sldId id="279" r:id="rId16"/>
    <p:sldId id="262" r:id="rId17"/>
    <p:sldId id="273" r:id="rId18"/>
    <p:sldId id="274" r:id="rId19"/>
    <p:sldId id="271" r:id="rId20"/>
    <p:sldId id="272" r:id="rId21"/>
    <p:sldId id="281" r:id="rId22"/>
    <p:sldId id="268" r:id="rId23"/>
    <p:sldId id="267" r:id="rId24"/>
    <p:sldId id="278" r:id="rId25"/>
    <p:sldId id="302" r:id="rId26"/>
    <p:sldId id="277" r:id="rId27"/>
    <p:sldId id="269" r:id="rId28"/>
    <p:sldId id="275" r:id="rId29"/>
    <p:sldId id="276" r:id="rId30"/>
    <p:sldId id="280"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26" autoAdjust="0"/>
    <p:restoredTop sz="76408" autoAdjust="0"/>
  </p:normalViewPr>
  <p:slideViewPr>
    <p:cSldViewPr snapToGrid="0" snapToObjects="1">
      <p:cViewPr>
        <p:scale>
          <a:sx n="100" d="100"/>
          <a:sy n="100" d="100"/>
        </p:scale>
        <p:origin x="-392" y="-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0E681D-B081-5B49-9C52-197E2B76E4B9}" type="datetimeFigureOut">
              <a:rPr lang="en-US" smtClean="0"/>
              <a:t>1/25/13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06D664-13FD-7047-B30B-2B655C7A5CEA}" type="slidenum">
              <a:rPr lang="en-US" smtClean="0"/>
              <a:t>‹#›</a:t>
            </a:fld>
            <a:endParaRPr lang="en-US"/>
          </a:p>
        </p:txBody>
      </p:sp>
    </p:spTree>
    <p:extLst>
      <p:ext uri="{BB962C8B-B14F-4D97-AF65-F5344CB8AC3E}">
        <p14:creationId xmlns:p14="http://schemas.microsoft.com/office/powerpoint/2010/main" val="24062357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F486D3-D9E2-C146-A5C8-FF1809362527}" type="datetimeFigureOut">
              <a:rPr lang="en-US" smtClean="0"/>
              <a:t>1/25/13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B9E0C-9208-7B45-8F3D-58C843A00499}" type="slidenum">
              <a:rPr lang="en-US" smtClean="0"/>
              <a:t>‹#›</a:t>
            </a:fld>
            <a:endParaRPr lang="en-US"/>
          </a:p>
        </p:txBody>
      </p:sp>
    </p:spTree>
    <p:extLst>
      <p:ext uri="{BB962C8B-B14F-4D97-AF65-F5344CB8AC3E}">
        <p14:creationId xmlns:p14="http://schemas.microsoft.com/office/powerpoint/2010/main" val="32004577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a:t>
            </a:r>
            <a:r>
              <a:rPr lang="en-US" dirty="0" err="1" smtClean="0"/>
              <a:t>magicdraw</a:t>
            </a:r>
            <a:r>
              <a:rPr lang="en-US" dirty="0" smtClean="0"/>
              <a:t>, to </a:t>
            </a:r>
            <a:r>
              <a:rPr lang="en-US" dirty="0" err="1" smtClean="0"/>
              <a:t>nomagic</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26B9E0C-9208-7B45-8F3D-58C843A00499}" type="slidenum">
              <a:rPr lang="en-US" smtClean="0"/>
              <a:t>1</a:t>
            </a:fld>
            <a:endParaRPr lang="en-US"/>
          </a:p>
        </p:txBody>
      </p:sp>
    </p:spTree>
    <p:extLst>
      <p:ext uri="{BB962C8B-B14F-4D97-AF65-F5344CB8AC3E}">
        <p14:creationId xmlns:p14="http://schemas.microsoft.com/office/powerpoint/2010/main" val="993278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showing architecture of the communications</a:t>
            </a:r>
            <a:r>
              <a:rPr lang="en-US" baseline="0" dirty="0" smtClean="0"/>
              <a:t> subsystem and how it relates to a specific analysis for the communication system, you can see things that the model reflects about </a:t>
            </a:r>
            <a:r>
              <a:rPr lang="en-US" baseline="0" dirty="0" err="1" smtClean="0"/>
              <a:t>rax</a:t>
            </a:r>
            <a:r>
              <a:rPr lang="en-US" baseline="0" dirty="0" smtClean="0"/>
              <a:t>, such as the communication subsystems components….blah blah</a:t>
            </a:r>
          </a:p>
          <a:p>
            <a:endParaRPr lang="en-US" dirty="0"/>
          </a:p>
        </p:txBody>
      </p:sp>
      <p:sp>
        <p:nvSpPr>
          <p:cNvPr id="4" name="Slide Number Placeholder 3"/>
          <p:cNvSpPr>
            <a:spLocks noGrp="1"/>
          </p:cNvSpPr>
          <p:nvPr>
            <p:ph type="sldNum" sz="quarter" idx="10"/>
          </p:nvPr>
        </p:nvSpPr>
        <p:spPr/>
        <p:txBody>
          <a:bodyPr/>
          <a:lstStyle/>
          <a:p>
            <a:fld id="{926B9E0C-9208-7B45-8F3D-58C843A00499}" type="slidenum">
              <a:rPr lang="en-US" smtClean="0"/>
              <a:t>16</a:t>
            </a:fld>
            <a:endParaRPr lang="en-US"/>
          </a:p>
        </p:txBody>
      </p:sp>
    </p:spTree>
    <p:extLst>
      <p:ext uri="{BB962C8B-B14F-4D97-AF65-F5344CB8AC3E}">
        <p14:creationId xmlns:p14="http://schemas.microsoft.com/office/powerpoint/2010/main" val="609173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Model showing architecture of the communications</a:t>
            </a:r>
            <a:r>
              <a:rPr lang="en-US" baseline="0" dirty="0" smtClean="0"/>
              <a:t> subsystem and how it relates to a specific analysis for the communication system, you can see things that the model reflects about </a:t>
            </a:r>
            <a:r>
              <a:rPr lang="en-US" baseline="0" dirty="0" err="1" smtClean="0"/>
              <a:t>rax</a:t>
            </a:r>
            <a:r>
              <a:rPr lang="en-US" baseline="0" dirty="0" smtClean="0"/>
              <a:t>, such as the communication subsystems components….blah blah</a:t>
            </a:r>
          </a:p>
          <a:p>
            <a:endParaRPr lang="en-US" dirty="0"/>
          </a:p>
        </p:txBody>
      </p:sp>
      <p:sp>
        <p:nvSpPr>
          <p:cNvPr id="4" name="Slide Number Placeholder 3"/>
          <p:cNvSpPr>
            <a:spLocks noGrp="1"/>
          </p:cNvSpPr>
          <p:nvPr>
            <p:ph type="sldNum" sz="quarter" idx="10"/>
          </p:nvPr>
        </p:nvSpPr>
        <p:spPr/>
        <p:txBody>
          <a:bodyPr/>
          <a:lstStyle/>
          <a:p>
            <a:fld id="{926B9E0C-9208-7B45-8F3D-58C843A00499}" type="slidenum">
              <a:rPr lang="en-US" smtClean="0"/>
              <a:t>17</a:t>
            </a:fld>
            <a:endParaRPr lang="en-US"/>
          </a:p>
        </p:txBody>
      </p:sp>
    </p:spTree>
    <p:extLst>
      <p:ext uri="{BB962C8B-B14F-4D97-AF65-F5344CB8AC3E}">
        <p14:creationId xmlns:p14="http://schemas.microsoft.com/office/powerpoint/2010/main" val="2919304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Parametrics</a:t>
            </a:r>
            <a:r>
              <a:rPr lang="en-US" dirty="0" smtClean="0"/>
              <a:t> only allow connections </a:t>
            </a:r>
            <a:r>
              <a:rPr lang="en-US" dirty="0" err="1" smtClean="0"/>
              <a:t>ot</a:t>
            </a:r>
            <a:r>
              <a:rPr lang="en-US" dirty="0" smtClean="0"/>
              <a:t> values. They cant constrain other objects,</a:t>
            </a:r>
            <a:r>
              <a:rPr lang="en-US" baseline="0" dirty="0" smtClean="0"/>
              <a:t> behaviors etc.</a:t>
            </a:r>
            <a:endParaRPr lang="en-US" dirty="0"/>
          </a:p>
        </p:txBody>
      </p:sp>
      <p:sp>
        <p:nvSpPr>
          <p:cNvPr id="4" name="Slide Number Placeholder 3"/>
          <p:cNvSpPr>
            <a:spLocks noGrp="1"/>
          </p:cNvSpPr>
          <p:nvPr>
            <p:ph type="sldNum" sz="quarter" idx="10"/>
          </p:nvPr>
        </p:nvSpPr>
        <p:spPr/>
        <p:txBody>
          <a:bodyPr/>
          <a:lstStyle/>
          <a:p>
            <a:fld id="{926B9E0C-9208-7B45-8F3D-58C843A00499}" type="slidenum">
              <a:rPr lang="en-US" smtClean="0"/>
              <a:t>22</a:t>
            </a:fld>
            <a:endParaRPr lang="en-US"/>
          </a:p>
        </p:txBody>
      </p:sp>
    </p:spTree>
    <p:extLst>
      <p:ext uri="{BB962C8B-B14F-4D97-AF65-F5344CB8AC3E}">
        <p14:creationId xmlns:p14="http://schemas.microsoft.com/office/powerpoint/2010/main" val="260808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step was building a model and next step these are the</a:t>
            </a:r>
            <a:r>
              <a:rPr lang="en-US" baseline="0" dirty="0" smtClean="0"/>
              <a:t> kind of analysis you can do, different kind of simulations predictors and how you tie it </a:t>
            </a:r>
          </a:p>
          <a:p>
            <a:r>
              <a:rPr lang="en-US" baseline="0" dirty="0" smtClean="0"/>
              <a:t>Standard </a:t>
            </a:r>
            <a:r>
              <a:rPr lang="en-US" baseline="0" dirty="0" err="1" smtClean="0"/>
              <a:t>inables</a:t>
            </a:r>
            <a:r>
              <a:rPr lang="en-US" baseline="0" dirty="0" smtClean="0"/>
              <a:t> inter-operation cheaper then in house development</a:t>
            </a:r>
            <a:endParaRPr lang="en-US" dirty="0"/>
          </a:p>
        </p:txBody>
      </p:sp>
      <p:sp>
        <p:nvSpPr>
          <p:cNvPr id="4" name="Slide Number Placeholder 3"/>
          <p:cNvSpPr>
            <a:spLocks noGrp="1"/>
          </p:cNvSpPr>
          <p:nvPr>
            <p:ph type="sldNum" sz="quarter" idx="10"/>
          </p:nvPr>
        </p:nvSpPr>
        <p:spPr/>
        <p:txBody>
          <a:bodyPr/>
          <a:lstStyle/>
          <a:p>
            <a:fld id="{926B9E0C-9208-7B45-8F3D-58C843A00499}" type="slidenum">
              <a:rPr lang="en-US" smtClean="0"/>
              <a:t>3</a:t>
            </a:fld>
            <a:endParaRPr lang="en-US"/>
          </a:p>
        </p:txBody>
      </p:sp>
    </p:spTree>
    <p:extLst>
      <p:ext uri="{BB962C8B-B14F-4D97-AF65-F5344CB8AC3E}">
        <p14:creationId xmlns:p14="http://schemas.microsoft.com/office/powerpoint/2010/main" val="203661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Model based instead of document centric</a:t>
            </a:r>
          </a:p>
          <a:p>
            <a:pPr marL="171450" indent="-171450">
              <a:buFontTx/>
              <a:buChar char="•"/>
            </a:pPr>
            <a:r>
              <a:rPr lang="en-US" dirty="0" smtClean="0"/>
              <a:t>How this differs</a:t>
            </a:r>
            <a:r>
              <a:rPr lang="en-US" baseline="0" dirty="0" smtClean="0"/>
              <a:t> from things done in past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26B9E0C-9208-7B45-8F3D-58C843A00499}" type="slidenum">
              <a:rPr lang="en-US" smtClean="0"/>
              <a:t>7</a:t>
            </a:fld>
            <a:endParaRPr lang="en-US"/>
          </a:p>
        </p:txBody>
      </p:sp>
    </p:spTree>
    <p:extLst>
      <p:ext uri="{BB962C8B-B14F-4D97-AF65-F5344CB8AC3E}">
        <p14:creationId xmlns:p14="http://schemas.microsoft.com/office/powerpoint/2010/main" val="72507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DOORS</a:t>
            </a:r>
            <a:r>
              <a:rPr lang="en-US" baseline="0" dirty="0" smtClean="0"/>
              <a:t> is a tool used for requirements capture </a:t>
            </a:r>
            <a:endParaRPr lang="en-US" dirty="0"/>
          </a:p>
        </p:txBody>
      </p:sp>
      <p:sp>
        <p:nvSpPr>
          <p:cNvPr id="4" name="Slide Number Placeholder 3"/>
          <p:cNvSpPr>
            <a:spLocks noGrp="1"/>
          </p:cNvSpPr>
          <p:nvPr>
            <p:ph type="sldNum" sz="quarter" idx="10"/>
          </p:nvPr>
        </p:nvSpPr>
        <p:spPr/>
        <p:txBody>
          <a:bodyPr/>
          <a:lstStyle/>
          <a:p>
            <a:fld id="{926B9E0C-9208-7B45-8F3D-58C843A00499}" type="slidenum">
              <a:rPr lang="en-US" smtClean="0"/>
              <a:t>8</a:t>
            </a:fld>
            <a:endParaRPr lang="en-US"/>
          </a:p>
        </p:txBody>
      </p:sp>
    </p:spTree>
    <p:extLst>
      <p:ext uri="{BB962C8B-B14F-4D97-AF65-F5344CB8AC3E}">
        <p14:creationId xmlns:p14="http://schemas.microsoft.com/office/powerpoint/2010/main" val="609173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Difficulty in </a:t>
            </a:r>
            <a:r>
              <a:rPr lang="en-US" dirty="0" err="1" smtClean="0"/>
              <a:t>CubeSats</a:t>
            </a:r>
            <a:r>
              <a:rPr lang="en-US" dirty="0" smtClean="0"/>
              <a:t> </a:t>
            </a:r>
          </a:p>
          <a:p>
            <a:endParaRPr lang="en-US" dirty="0" smtClean="0"/>
          </a:p>
          <a:p>
            <a:r>
              <a:rPr lang="en-US" dirty="0" smtClean="0"/>
              <a:t>Low Cost Missions </a:t>
            </a:r>
          </a:p>
          <a:p>
            <a:r>
              <a:rPr lang="en-US" dirty="0" smtClean="0"/>
              <a:t>Usually not</a:t>
            </a:r>
            <a:r>
              <a:rPr lang="en-US" baseline="0" dirty="0" smtClean="0"/>
              <a:t> funded at high enough levels, to do conventional systems engineering </a:t>
            </a:r>
          </a:p>
          <a:p>
            <a:endParaRPr lang="en-US" baseline="0" dirty="0" smtClean="0"/>
          </a:p>
          <a:p>
            <a:r>
              <a:rPr lang="en-US" baseline="0" dirty="0" smtClean="0"/>
              <a:t>Commonly </a:t>
            </a:r>
            <a:r>
              <a:rPr lang="en-US" baseline="0" dirty="0" err="1" smtClean="0"/>
              <a:t>CubeSats</a:t>
            </a:r>
            <a:r>
              <a:rPr lang="en-US" baseline="0" dirty="0" smtClean="0"/>
              <a:t> are power constrained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6B9E0C-9208-7B45-8F3D-58C843A00499}" type="slidenum">
              <a:rPr lang="en-US" smtClean="0"/>
              <a:t>10</a:t>
            </a:fld>
            <a:endParaRPr lang="en-US"/>
          </a:p>
        </p:txBody>
      </p:sp>
    </p:spTree>
    <p:extLst>
      <p:ext uri="{BB962C8B-B14F-4D97-AF65-F5344CB8AC3E}">
        <p14:creationId xmlns:p14="http://schemas.microsoft.com/office/powerpoint/2010/main" val="3921062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How about changing the remaining points to:</a:t>
            </a:r>
          </a:p>
          <a:p>
            <a:r>
              <a:rPr lang="en-US" sz="1200" kern="1200" dirty="0" smtClean="0">
                <a:solidFill>
                  <a:schemeClr val="tx1"/>
                </a:solidFill>
                <a:latin typeface="+mn-lt"/>
                <a:ea typeface="+mn-ea"/>
                <a:cs typeface="+mn-cs"/>
              </a:rPr>
              <a:t>-Space weather mission</a:t>
            </a:r>
          </a:p>
          <a:p>
            <a:r>
              <a:rPr lang="en-US" sz="1200" kern="1200" dirty="0" smtClean="0">
                <a:solidFill>
                  <a:schemeClr val="tx1"/>
                </a:solidFill>
                <a:latin typeface="+mn-lt"/>
                <a:ea typeface="+mn-ea"/>
                <a:cs typeface="+mn-cs"/>
              </a:rPr>
              <a:t>     -Study plasma irregularities in the ionosphere</a:t>
            </a:r>
          </a:p>
          <a:p>
            <a:r>
              <a:rPr lang="en-US" sz="1200" kern="1200" dirty="0" smtClean="0">
                <a:solidFill>
                  <a:schemeClr val="tx1"/>
                </a:solidFill>
                <a:latin typeface="+mn-lt"/>
                <a:ea typeface="+mn-ea"/>
                <a:cs typeface="+mn-cs"/>
              </a:rPr>
              <a:t>     - Disturbs ground-space communication and navigation</a:t>
            </a:r>
          </a:p>
          <a:p>
            <a:r>
              <a:rPr lang="en-US" sz="1200" kern="1200" dirty="0" smtClean="0">
                <a:solidFill>
                  <a:schemeClr val="tx1"/>
                </a:solidFill>
                <a:latin typeface="+mn-lt"/>
                <a:ea typeface="+mn-ea"/>
                <a:cs typeface="+mn-cs"/>
              </a:rPr>
              <a:t>- Science experiment: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Bistatic</a:t>
            </a:r>
            <a:r>
              <a:rPr lang="en-US" sz="1200" kern="1200" dirty="0" smtClean="0">
                <a:solidFill>
                  <a:schemeClr val="tx1"/>
                </a:solidFill>
                <a:latin typeface="+mn-lt"/>
                <a:ea typeface="+mn-ea"/>
                <a:cs typeface="+mn-cs"/>
              </a:rPr>
              <a:t> radar configuration </a:t>
            </a:r>
          </a:p>
          <a:p>
            <a:r>
              <a:rPr lang="en-US" sz="1200" kern="1200" dirty="0" smtClean="0">
                <a:solidFill>
                  <a:schemeClr val="tx1"/>
                </a:solidFill>
                <a:latin typeface="+mn-lt"/>
                <a:ea typeface="+mn-ea"/>
                <a:cs typeface="+mn-cs"/>
              </a:rPr>
              <a:t>       -Radar signal transmitted by Incoherent Scatter Radar site in Poker Flat, Alaska </a:t>
            </a:r>
          </a:p>
          <a:p>
            <a:r>
              <a:rPr lang="en-US" sz="1200" kern="1200" dirty="0" smtClean="0">
                <a:solidFill>
                  <a:schemeClr val="tx1"/>
                </a:solidFill>
                <a:latin typeface="+mn-lt"/>
                <a:ea typeface="+mn-ea"/>
                <a:cs typeface="+mn-cs"/>
              </a:rPr>
              <a:t>-Science data:</a:t>
            </a:r>
          </a:p>
          <a:p>
            <a:r>
              <a:rPr lang="en-US" sz="1200" kern="1200" dirty="0" smtClean="0">
                <a:solidFill>
                  <a:schemeClr val="tx1"/>
                </a:solidFill>
                <a:latin typeface="+mn-lt"/>
                <a:ea typeface="+mn-ea"/>
                <a:cs typeface="+mn-cs"/>
              </a:rPr>
              <a:t>       -processed on-board and compressed</a:t>
            </a:r>
          </a:p>
          <a:p>
            <a:r>
              <a:rPr lang="en-US" sz="1200" kern="1200" dirty="0" smtClean="0">
                <a:solidFill>
                  <a:schemeClr val="tx1"/>
                </a:solidFill>
                <a:latin typeface="+mn-lt"/>
                <a:ea typeface="+mn-ea"/>
                <a:cs typeface="+mn-cs"/>
              </a:rPr>
              <a:t>       -downloaded to a globally distributed network</a:t>
            </a:r>
          </a:p>
          <a:p>
            <a:r>
              <a:rPr lang="en-US" sz="1200" kern="1200" dirty="0" smtClean="0">
                <a:solidFill>
                  <a:schemeClr val="tx1"/>
                </a:solidFill>
                <a:latin typeface="+mn-lt"/>
                <a:ea typeface="+mn-ea"/>
                <a:cs typeface="+mn-cs"/>
              </a:rPr>
              <a:t>       -commanded by control center in Ann Arbor, Michigan</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6B9E0C-9208-7B45-8F3D-58C843A00499}" type="slidenum">
              <a:rPr lang="en-US" smtClean="0"/>
              <a:t>11</a:t>
            </a:fld>
            <a:endParaRPr lang="en-US"/>
          </a:p>
        </p:txBody>
      </p:sp>
    </p:spTree>
    <p:extLst>
      <p:ext uri="{BB962C8B-B14F-4D97-AF65-F5344CB8AC3E}">
        <p14:creationId xmlns:p14="http://schemas.microsoft.com/office/powerpoint/2010/main" val="49300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day in the life of </a:t>
            </a:r>
            <a:r>
              <a:rPr lang="en-US" dirty="0" err="1" smtClean="0"/>
              <a:t>cubesat</a:t>
            </a:r>
            <a:r>
              <a:rPr lang="en-US" dirty="0" smtClean="0"/>
              <a:t> engineer</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fld id="{926B9E0C-9208-7B45-8F3D-58C843A00499}" type="slidenum">
              <a:rPr lang="en-US" smtClean="0"/>
              <a:t>13</a:t>
            </a:fld>
            <a:endParaRPr lang="en-US"/>
          </a:p>
        </p:txBody>
      </p:sp>
    </p:spTree>
    <p:extLst>
      <p:ext uri="{BB962C8B-B14F-4D97-AF65-F5344CB8AC3E}">
        <p14:creationId xmlns:p14="http://schemas.microsoft.com/office/powerpoint/2010/main" val="224157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block definition diagram for the </a:t>
            </a:r>
            <a:r>
              <a:rPr lang="en-US" dirty="0" err="1" smtClean="0"/>
              <a:t>CubeSat</a:t>
            </a:r>
            <a:r>
              <a:rPr lang="en-US" dirty="0" smtClean="0"/>
              <a:t> mission consists at the highest level of a </a:t>
            </a:r>
            <a:r>
              <a:rPr lang="en-US" dirty="0" err="1" smtClean="0"/>
              <a:t>CubeSat</a:t>
            </a:r>
            <a:r>
              <a:rPr lang="en-US" dirty="0" smtClean="0"/>
              <a:t> Mission Element and Space Environment.  Also shown are the Stakeholder and the Mission Objective.  </a:t>
            </a:r>
          </a:p>
          <a:p>
            <a:r>
              <a:rPr lang="en-US" dirty="0" smtClean="0"/>
              <a:t>The process starts with identifying the stakeholders as well as understanding  1) the problems to be solved, 2) the goals the system is intended to support, and 3) the effectiveness measures for evaluating how well the system supports the goals.</a:t>
            </a:r>
          </a:p>
          <a:p>
            <a:r>
              <a:rPr lang="en-US" dirty="0" smtClean="0"/>
              <a:t>The Mission Element is the solution to achieving the Mission Objective.  </a:t>
            </a:r>
          </a:p>
          <a:p>
            <a:r>
              <a:rPr lang="en-US" dirty="0" smtClean="0"/>
              <a:t>Modeling of the Space Environment can include its effects on the orbit, communication, and component degradation. </a:t>
            </a:r>
          </a:p>
          <a:p>
            <a:r>
              <a:rPr lang="en-US" dirty="0" smtClean="0"/>
              <a:t>The Mission Element decomposes into a Flight System and Ground System.</a:t>
            </a:r>
          </a:p>
          <a:p>
            <a:endParaRPr lang="en-US" dirty="0" smtClean="0"/>
          </a:p>
          <a:p>
            <a:r>
              <a:rPr lang="en-US" dirty="0" smtClean="0"/>
              <a:t>We had several discussions as to the use of the word Flight System.  The words by themselves could mean just the on-board hardware and software responsible for basic spacecraft operations.  To others, the words mean the entire satellite - the bus, solar panels, subsystems, hardware, software, and data. The diagram shows that it is the latter.  </a:t>
            </a:r>
          </a:p>
          <a:p>
            <a:r>
              <a:rPr lang="en-US" dirty="0" smtClean="0"/>
              <a:t>There was the same type of discussion on the ground system.  It is not just the space - ground communication system.  It is everything that needed to operate the satellites and carry-out the mission objective. </a:t>
            </a:r>
            <a:endParaRPr lang="en-US" dirty="0" smtClean="0"/>
          </a:p>
          <a:p>
            <a:endParaRPr lang="en-US" dirty="0" smtClean="0"/>
          </a:p>
          <a:p>
            <a:endParaRPr lang="en-US" dirty="0" smtClean="0"/>
          </a:p>
          <a:p>
            <a:endParaRPr lang="en-US" dirty="0" smtClean="0"/>
          </a:p>
          <a:p>
            <a:r>
              <a:rPr lang="en-US" dirty="0" smtClean="0"/>
              <a:t>We began our work by extending </a:t>
            </a:r>
            <a:r>
              <a:rPr lang="en-US" dirty="0" err="1" smtClean="0"/>
              <a:t>sysML</a:t>
            </a:r>
            <a:r>
              <a:rPr lang="en-US" baseline="0" dirty="0" smtClean="0"/>
              <a:t> to the specific development domain of </a:t>
            </a:r>
            <a:r>
              <a:rPr lang="en-US" baseline="0" dirty="0" err="1" smtClean="0"/>
              <a:t>cubesats</a:t>
            </a:r>
            <a:r>
              <a:rPr lang="en-US" baseline="0" dirty="0" smtClean="0"/>
              <a:t>.  Having an underlying framework gives a basis for all other </a:t>
            </a:r>
            <a:r>
              <a:rPr lang="en-US" baseline="0" dirty="0" err="1" smtClean="0"/>
              <a:t>cubesats</a:t>
            </a:r>
            <a:r>
              <a:rPr lang="en-US" baseline="0" dirty="0" smtClean="0"/>
              <a:t> missions to take and build upon a common set of languages.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26B9E0C-9208-7B45-8F3D-58C843A00499}" type="slidenum">
              <a:rPr lang="en-US" smtClean="0"/>
              <a:t>14</a:t>
            </a:fld>
            <a:endParaRPr lang="en-US"/>
          </a:p>
        </p:txBody>
      </p:sp>
    </p:spTree>
    <p:extLst>
      <p:ext uri="{BB962C8B-B14F-4D97-AF65-F5344CB8AC3E}">
        <p14:creationId xmlns:p14="http://schemas.microsoft.com/office/powerpoint/2010/main" val="2954161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a:t>
            </a:r>
            <a:r>
              <a:rPr lang="en-US" baseline="0" dirty="0" smtClean="0"/>
              <a:t> both to the modeling patterns and what it tells you about the missions</a:t>
            </a:r>
          </a:p>
          <a:p>
            <a:endParaRPr lang="en-US" baseline="0" dirty="0" smtClean="0"/>
          </a:p>
          <a:p>
            <a:r>
              <a:rPr lang="en-US" baseline="0" dirty="0" smtClean="0"/>
              <a:t>RAX is an earth science </a:t>
            </a:r>
            <a:r>
              <a:rPr lang="en-US" baseline="0" dirty="0" smtClean="0"/>
              <a:t>mission, it has a ground system and flight system, it has these subsystems.  The model is describing the mission.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6B9E0C-9208-7B45-8F3D-58C843A00499}" type="slidenum">
              <a:rPr lang="en-US" smtClean="0"/>
              <a:t>15</a:t>
            </a:fld>
            <a:endParaRPr lang="en-US"/>
          </a:p>
        </p:txBody>
      </p:sp>
    </p:spTree>
    <p:extLst>
      <p:ext uri="{BB962C8B-B14F-4D97-AF65-F5344CB8AC3E}">
        <p14:creationId xmlns:p14="http://schemas.microsoft.com/office/powerpoint/2010/main" val="288275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EA34824-3621-CC4C-A8E8-2159D569E915}" type="datetime1">
              <a:rPr lang="en-US" smtClean="0"/>
              <a:t>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B86C7633-8844-E044-9975-DB52F019D82B}" type="datetime1">
              <a:rPr lang="en-US" smtClean="0"/>
              <a:t>1/25/13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24DF7-4336-A844-AB61-C8FE58471C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3B5916A4-2C19-6646-9D72-A07FD001E44D}" type="datetime1">
              <a:rPr lang="en-US" smtClean="0"/>
              <a:t>1/25/13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24DF7-4336-A844-AB61-C8FE58471C3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C43E40D7-EBAD-E84B-BC1D-77DDDA031CAD}" type="datetime1">
              <a:rPr lang="en-US" smtClean="0"/>
              <a:t>1/25/13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24DF7-4336-A844-AB61-C8FE58471C3D}"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56D588C-8258-6344-A3ED-FC8F2F22C2CF}" type="datetime1">
              <a:rPr lang="en-US" smtClean="0"/>
              <a:t>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24DF7-4336-A844-AB61-C8FE58471C3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4A8A75D-8726-614E-A616-6DBB90EA3F56}" type="datetime1">
              <a:rPr lang="en-US" smtClean="0"/>
              <a:t>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24DF7-4336-A844-AB61-C8FE58471C3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EF4CDF-A44E-2E42-B980-89F942F7428D}" type="datetimeFigureOut">
              <a:rPr lang="en-US" smtClean="0">
                <a:solidFill>
                  <a:prstClr val="black">
                    <a:tint val="75000"/>
                  </a:prstClr>
                </a:solidFill>
                <a:latin typeface="Calibri"/>
              </a:rPr>
              <a:pPr/>
              <a:t>1/25/13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AB6A32-F69F-F341-BFEA-2233FBD26C2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2553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EF4CDF-A44E-2E42-B980-89F942F7428D}" type="datetimeFigureOut">
              <a:rPr lang="en-US" smtClean="0">
                <a:solidFill>
                  <a:prstClr val="black">
                    <a:tint val="75000"/>
                  </a:prstClr>
                </a:solidFill>
                <a:latin typeface="Calibri"/>
              </a:rPr>
              <a:pPr/>
              <a:t>1/25/13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AB6A32-F69F-F341-BFEA-2233FBD26C2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77261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EF4CDF-A44E-2E42-B980-89F942F7428D}" type="datetimeFigureOut">
              <a:rPr lang="en-US" smtClean="0">
                <a:solidFill>
                  <a:prstClr val="black">
                    <a:tint val="75000"/>
                  </a:prstClr>
                </a:solidFill>
                <a:latin typeface="Calibri"/>
              </a:rPr>
              <a:pPr/>
              <a:t>1/25/13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AB6A32-F69F-F341-BFEA-2233FBD26C2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6377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EF4CDF-A44E-2E42-B980-89F942F7428D}" type="datetimeFigureOut">
              <a:rPr lang="en-US" smtClean="0">
                <a:solidFill>
                  <a:prstClr val="black">
                    <a:tint val="75000"/>
                  </a:prstClr>
                </a:solidFill>
                <a:latin typeface="Calibri"/>
              </a:rPr>
              <a:pPr/>
              <a:t>1/25/13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7AB6A32-F69F-F341-BFEA-2233FBD26C2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8460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EF4CDF-A44E-2E42-B980-89F942F7428D}" type="datetimeFigureOut">
              <a:rPr lang="en-US" smtClean="0">
                <a:solidFill>
                  <a:prstClr val="black">
                    <a:tint val="75000"/>
                  </a:prstClr>
                </a:solidFill>
                <a:latin typeface="Calibri"/>
              </a:rPr>
              <a:pPr/>
              <a:t>1/25/13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7AB6A32-F69F-F341-BFEA-2233FBD26C2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6167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8FB5F5B-6B0C-384F-84E9-385DA7E12A6A}" type="datetime1">
              <a:rPr lang="en-US" smtClean="0"/>
              <a:t>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24DF7-4336-A844-AB61-C8FE58471C3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EF4CDF-A44E-2E42-B980-89F942F7428D}" type="datetimeFigureOut">
              <a:rPr lang="en-US" smtClean="0">
                <a:solidFill>
                  <a:prstClr val="black">
                    <a:tint val="75000"/>
                  </a:prstClr>
                </a:solidFill>
                <a:latin typeface="Calibri"/>
              </a:rPr>
              <a:pPr/>
              <a:t>1/25/13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7AB6A32-F69F-F341-BFEA-2233FBD26C2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30496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F4CDF-A44E-2E42-B980-89F942F7428D}" type="datetimeFigureOut">
              <a:rPr lang="en-US" smtClean="0">
                <a:solidFill>
                  <a:prstClr val="black">
                    <a:tint val="75000"/>
                  </a:prstClr>
                </a:solidFill>
                <a:latin typeface="Calibri"/>
              </a:rPr>
              <a:pPr/>
              <a:t>1/25/13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7AB6A32-F69F-F341-BFEA-2233FBD26C2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11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F4CDF-A44E-2E42-B980-89F942F7428D}" type="datetimeFigureOut">
              <a:rPr lang="en-US" smtClean="0">
                <a:solidFill>
                  <a:prstClr val="black">
                    <a:tint val="75000"/>
                  </a:prstClr>
                </a:solidFill>
                <a:latin typeface="Calibri"/>
              </a:rPr>
              <a:pPr/>
              <a:t>1/25/13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7AB6A32-F69F-F341-BFEA-2233FBD26C2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6278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F4CDF-A44E-2E42-B980-89F942F7428D}" type="datetimeFigureOut">
              <a:rPr lang="en-US" smtClean="0">
                <a:solidFill>
                  <a:prstClr val="black">
                    <a:tint val="75000"/>
                  </a:prstClr>
                </a:solidFill>
                <a:latin typeface="Calibri"/>
              </a:rPr>
              <a:pPr/>
              <a:t>1/25/13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7AB6A32-F69F-F341-BFEA-2233FBD26C2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18880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EF4CDF-A44E-2E42-B980-89F942F7428D}" type="datetimeFigureOut">
              <a:rPr lang="en-US" smtClean="0">
                <a:solidFill>
                  <a:prstClr val="black">
                    <a:tint val="75000"/>
                  </a:prstClr>
                </a:solidFill>
                <a:latin typeface="Calibri"/>
              </a:rPr>
              <a:pPr/>
              <a:t>1/25/13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AB6A32-F69F-F341-BFEA-2233FBD26C2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58674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EF4CDF-A44E-2E42-B980-89F942F7428D}" type="datetimeFigureOut">
              <a:rPr lang="en-US" smtClean="0">
                <a:solidFill>
                  <a:prstClr val="black">
                    <a:tint val="75000"/>
                  </a:prstClr>
                </a:solidFill>
                <a:latin typeface="Calibri"/>
              </a:rPr>
              <a:pPr/>
              <a:t>1/25/13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AB6A32-F69F-F341-BFEA-2233FBD26C2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3098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A13AD9A-BCB2-3545-9BFC-F20EA8AB2E29}" type="datetime1">
              <a:rPr lang="en-US" smtClean="0"/>
              <a:t>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24DF7-4336-A844-AB61-C8FE58471C3D}"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88D7D0-FB66-3D42-A9AB-D719FC8BAE4A}" type="datetime1">
              <a:rPr lang="en-US" smtClean="0"/>
              <a:t>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FCAA087-E28B-0948-AB38-09F899B6AF07}" type="datetime1">
              <a:rPr lang="en-US" smtClean="0"/>
              <a:t>1/25/13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24DF7-4336-A844-AB61-C8FE58471C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57C4853-E0EC-664C-8F7C-48A3F5EB5E7D}" type="datetime1">
              <a:rPr lang="en-US" smtClean="0"/>
              <a:t>1/25/13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24DF7-4336-A844-AB61-C8FE58471C3D}"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2C7948-13A4-A843-96A1-4EBFC85C4EC1}" type="datetime1">
              <a:rPr lang="en-US" smtClean="0"/>
              <a:t>1/25/13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24DF7-4336-A844-AB61-C8FE58471C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D65C5-93A7-D849-B8B5-CA8828AF0C43}" type="datetime1">
              <a:rPr lang="en-US" smtClean="0"/>
              <a:t>1/25/13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324DF7-4336-A844-AB61-C8FE58471C3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D357C7-F887-A142-B900-6D469F63F1A5}" type="datetime1">
              <a:rPr lang="en-US" smtClean="0"/>
              <a:t>1/25/13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24DF7-4336-A844-AB61-C8FE58471C3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C9324DF7-4336-A844-AB61-C8FE58471C3D}" type="slidenum">
              <a:rPr lang="en-US" smtClean="0"/>
              <a:t>‹#›</a:t>
            </a:fld>
            <a:endParaRPr lang="en-US"/>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B76C62F-AA64-4749-BAD0-7E4F5F49BF5B}" type="datetime1">
              <a:rPr lang="en-US" smtClean="0"/>
              <a:t>1/25/13</a:t>
            </a:fld>
            <a:endParaRPr lang="en-US"/>
          </a:p>
        </p:txBody>
      </p:sp>
    </p:spTree>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p:timing>
    <p:tnLst>
      <p:par>
        <p:cTn xmlns:p14="http://schemas.microsoft.com/office/powerpoint/2010/main" id="1" dur="indefinite" restart="never" nodeType="tmRoot"/>
      </p:par>
    </p:tnLst>
  </p:timing>
  <p:hf hdr="0" ftr="0"/>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F4CDF-A44E-2E42-B980-89F942F7428D}" type="datetimeFigureOut">
              <a:rPr lang="en-US" smtClean="0">
                <a:solidFill>
                  <a:prstClr val="black">
                    <a:tint val="75000"/>
                  </a:prstClr>
                </a:solidFill>
                <a:latin typeface="Calibri"/>
              </a:rPr>
              <a:pPr/>
              <a:t>1/25/13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B6A32-F69F-F341-BFEA-2233FBD26C2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738578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9.png"/><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1"/>
            <a:ext cx="9144000" cy="6858001"/>
            <a:chOff x="0" y="0"/>
            <a:chExt cx="9144000" cy="6858001"/>
          </a:xfrm>
        </p:grpSpPr>
        <p:pic>
          <p:nvPicPr>
            <p:cNvPr id="4" name="Picture 3" descr="Screen Shot 2013-01-09 at 6.56.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1"/>
            </a:xfrm>
            <a:prstGeom prst="rect">
              <a:avLst/>
            </a:prstGeom>
          </p:spPr>
        </p:pic>
        <p:pic>
          <p:nvPicPr>
            <p:cNvPr id="23" name="Picture 22"/>
            <p:cNvPicPr>
              <a:picLocks noChangeAspect="1"/>
            </p:cNvPicPr>
            <p:nvPr/>
          </p:nvPicPr>
          <p:blipFill>
            <a:blip r:embed="rId4"/>
            <a:stretch>
              <a:fillRect/>
            </a:stretch>
          </p:blipFill>
          <p:spPr>
            <a:xfrm rot="4287817">
              <a:off x="3830500" y="938945"/>
              <a:ext cx="3110621" cy="4827709"/>
            </a:xfrm>
            <a:prstGeom prst="rect">
              <a:avLst/>
            </a:prstGeom>
          </p:spPr>
        </p:pic>
      </p:grpSp>
      <p:pic>
        <p:nvPicPr>
          <p:cNvPr id="7" name="Picture 6" descr="Screen Shot 2013-01-09 at 7.01.2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2165" y="91385"/>
            <a:ext cx="1188739" cy="700507"/>
          </a:xfrm>
          <a:prstGeom prst="rect">
            <a:avLst/>
          </a:prstGeom>
        </p:spPr>
      </p:pic>
      <p:pic>
        <p:nvPicPr>
          <p:cNvPr id="10" name="Picture 9" descr="Screen Shot 2013-01-09 at 7.06.45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0518" y="5717885"/>
            <a:ext cx="1634382" cy="463164"/>
          </a:xfrm>
          <a:prstGeom prst="rect">
            <a:avLst/>
          </a:prstGeom>
        </p:spPr>
      </p:pic>
      <p:pic>
        <p:nvPicPr>
          <p:cNvPr id="11" name="Picture 10"/>
          <p:cNvPicPr>
            <a:picLocks noChangeAspect="1"/>
          </p:cNvPicPr>
          <p:nvPr/>
        </p:nvPicPr>
        <p:blipFill>
          <a:blip r:embed="rId7"/>
          <a:stretch>
            <a:fillRect/>
          </a:stretch>
        </p:blipFill>
        <p:spPr>
          <a:xfrm>
            <a:off x="4914899" y="5717885"/>
            <a:ext cx="882217" cy="463164"/>
          </a:xfrm>
          <a:prstGeom prst="rect">
            <a:avLst/>
          </a:prstGeom>
        </p:spPr>
      </p:pic>
      <p:pic>
        <p:nvPicPr>
          <p:cNvPr id="12" name="Picture 11"/>
          <p:cNvPicPr>
            <a:picLocks noChangeAspect="1"/>
          </p:cNvPicPr>
          <p:nvPr/>
        </p:nvPicPr>
        <p:blipFill>
          <a:blip r:embed="rId8"/>
          <a:stretch>
            <a:fillRect/>
          </a:stretch>
        </p:blipFill>
        <p:spPr>
          <a:xfrm>
            <a:off x="8117945" y="5710571"/>
            <a:ext cx="751980" cy="470478"/>
          </a:xfrm>
          <a:prstGeom prst="rect">
            <a:avLst/>
          </a:prstGeom>
        </p:spPr>
      </p:pic>
      <p:pic>
        <p:nvPicPr>
          <p:cNvPr id="16" name="Picture 15"/>
          <p:cNvPicPr>
            <a:picLocks noChangeAspect="1"/>
          </p:cNvPicPr>
          <p:nvPr/>
        </p:nvPicPr>
        <p:blipFill>
          <a:blip r:embed="rId9"/>
          <a:stretch>
            <a:fillRect/>
          </a:stretch>
        </p:blipFill>
        <p:spPr>
          <a:xfrm>
            <a:off x="5753716" y="5710571"/>
            <a:ext cx="1344224" cy="470478"/>
          </a:xfrm>
          <a:prstGeom prst="rect">
            <a:avLst/>
          </a:prstGeom>
        </p:spPr>
      </p:pic>
      <p:pic>
        <p:nvPicPr>
          <p:cNvPr id="18" name="Picture 17"/>
          <p:cNvPicPr>
            <a:picLocks noChangeAspect="1"/>
          </p:cNvPicPr>
          <p:nvPr/>
        </p:nvPicPr>
        <p:blipFill>
          <a:blip r:embed="rId10"/>
          <a:stretch>
            <a:fillRect/>
          </a:stretch>
        </p:blipFill>
        <p:spPr>
          <a:xfrm>
            <a:off x="7097940" y="5710571"/>
            <a:ext cx="470478" cy="470478"/>
          </a:xfrm>
          <a:prstGeom prst="rect">
            <a:avLst/>
          </a:prstGeom>
        </p:spPr>
      </p:pic>
      <p:sp>
        <p:nvSpPr>
          <p:cNvPr id="19" name="Date Placeholder 18"/>
          <p:cNvSpPr>
            <a:spLocks noGrp="1"/>
          </p:cNvSpPr>
          <p:nvPr>
            <p:ph type="dt" sz="half" idx="10"/>
          </p:nvPr>
        </p:nvSpPr>
        <p:spPr/>
        <p:txBody>
          <a:bodyPr/>
          <a:lstStyle/>
          <a:p>
            <a:fld id="{C485182F-57E9-7447-ACE5-B0FC7F0D74FD}" type="datetime1">
              <a:rPr lang="en-US" smtClean="0"/>
              <a:t>1/25/13</a:t>
            </a:fld>
            <a:endParaRPr lang="en-US"/>
          </a:p>
        </p:txBody>
      </p:sp>
      <p:sp>
        <p:nvSpPr>
          <p:cNvPr id="20" name="Slide Number Placeholder 19"/>
          <p:cNvSpPr>
            <a:spLocks noGrp="1"/>
          </p:cNvSpPr>
          <p:nvPr>
            <p:ph type="sldNum" sz="quarter" idx="12"/>
          </p:nvPr>
        </p:nvSpPr>
        <p:spPr/>
        <p:txBody>
          <a:bodyPr/>
          <a:lstStyle/>
          <a:p>
            <a:fld id="{1D72EBF8-7CF5-44B7-B2BF-E22DE4D0703D}" type="slidenum">
              <a:rPr lang="en-US" smtClean="0"/>
              <a:pPr/>
              <a:t>1</a:t>
            </a:fld>
            <a:endParaRPr lang="en-US"/>
          </a:p>
        </p:txBody>
      </p:sp>
      <p:pic>
        <p:nvPicPr>
          <p:cNvPr id="8" name="Picture 7"/>
          <p:cNvPicPr>
            <a:picLocks noChangeAspect="1"/>
          </p:cNvPicPr>
          <p:nvPr/>
        </p:nvPicPr>
        <p:blipFill>
          <a:blip r:embed="rId11"/>
          <a:stretch>
            <a:fillRect/>
          </a:stretch>
        </p:blipFill>
        <p:spPr>
          <a:xfrm>
            <a:off x="2814521" y="5710571"/>
            <a:ext cx="465997" cy="470478"/>
          </a:xfrm>
          <a:prstGeom prst="rect">
            <a:avLst/>
          </a:prstGeom>
        </p:spPr>
      </p:pic>
      <p:sp>
        <p:nvSpPr>
          <p:cNvPr id="5" name="TextBox 4"/>
          <p:cNvSpPr txBox="1"/>
          <p:nvPr/>
        </p:nvSpPr>
        <p:spPr>
          <a:xfrm>
            <a:off x="836342" y="799271"/>
            <a:ext cx="7086600"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Using MBSE for Operational Analysis</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87569" y="91385"/>
            <a:ext cx="6408999" cy="707886"/>
          </a:xfrm>
          <a:prstGeom prst="rect">
            <a:avLst/>
          </a:prstGeom>
          <a:noFill/>
        </p:spPr>
        <p:txBody>
          <a:bodyPr wrap="square" rtlCol="0">
            <a:spAutoFit/>
          </a:bodyPr>
          <a:lstStyle/>
          <a:p>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CubeSat</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Challenge Team</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2" name="Picture 1"/>
          <p:cNvPicPr>
            <a:picLocks noChangeAspect="1"/>
          </p:cNvPicPr>
          <p:nvPr/>
        </p:nvPicPr>
        <p:blipFill>
          <a:blip r:embed="rId12"/>
          <a:stretch>
            <a:fillRect/>
          </a:stretch>
        </p:blipFill>
        <p:spPr>
          <a:xfrm>
            <a:off x="7568418" y="5710571"/>
            <a:ext cx="549527" cy="477792"/>
          </a:xfrm>
          <a:prstGeom prst="rect">
            <a:avLst/>
          </a:prstGeom>
        </p:spPr>
      </p:pic>
      <p:sp>
        <p:nvSpPr>
          <p:cNvPr id="3" name="Rectangle 2"/>
          <p:cNvSpPr/>
          <p:nvPr/>
        </p:nvSpPr>
        <p:spPr>
          <a:xfrm>
            <a:off x="1414024" y="1365664"/>
            <a:ext cx="7818876" cy="307777"/>
          </a:xfrm>
          <a:prstGeom prst="rect">
            <a:avLst/>
          </a:prstGeom>
        </p:spPr>
        <p:txBody>
          <a:bodyPr wrap="square">
            <a:spAutoFit/>
          </a:bodyPr>
          <a:lstStyle/>
          <a:p>
            <a:r>
              <a:rPr lang="en-US" sz="1400" dirty="0" smtClean="0"/>
              <a:t>In Affiliation with the Jet </a:t>
            </a:r>
            <a:r>
              <a:rPr lang="en-US" sz="1400" dirty="0"/>
              <a:t>Propulsion Laboratory, California Institute of Technology</a:t>
            </a:r>
          </a:p>
        </p:txBody>
      </p:sp>
    </p:spTree>
    <p:extLst>
      <p:ext uri="{BB962C8B-B14F-4D97-AF65-F5344CB8AC3E}">
        <p14:creationId xmlns:p14="http://schemas.microsoft.com/office/powerpoint/2010/main" val="1591012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CubeSats</a:t>
            </a:r>
            <a:r>
              <a:rPr lang="en-US" dirty="0" smtClean="0"/>
              <a:t>?</a:t>
            </a:r>
            <a:endParaRPr lang="en-US" dirty="0"/>
          </a:p>
        </p:txBody>
      </p:sp>
      <p:sp>
        <p:nvSpPr>
          <p:cNvPr id="3" name="Content Placeholder 2"/>
          <p:cNvSpPr>
            <a:spLocks noGrp="1"/>
          </p:cNvSpPr>
          <p:nvPr>
            <p:ph idx="1"/>
          </p:nvPr>
        </p:nvSpPr>
        <p:spPr>
          <a:xfrm>
            <a:off x="216196" y="1177310"/>
            <a:ext cx="7770813" cy="4257022"/>
          </a:xfrm>
        </p:spPr>
        <p:txBody>
          <a:bodyPr/>
          <a:lstStyle/>
          <a:p>
            <a:r>
              <a:rPr lang="en-US" dirty="0" err="1" smtClean="0"/>
              <a:t>NanoSatellite</a:t>
            </a:r>
            <a:r>
              <a:rPr lang="en-US" dirty="0"/>
              <a:t> </a:t>
            </a:r>
            <a:r>
              <a:rPr lang="en-US" dirty="0" smtClean="0"/>
              <a:t>(1-10kg)</a:t>
            </a:r>
          </a:p>
          <a:p>
            <a:pPr lvl="1"/>
            <a:r>
              <a:rPr lang="en-US" dirty="0" smtClean="0"/>
              <a:t>Used for Space Research, Technology Demonstrations</a:t>
            </a:r>
          </a:p>
          <a:p>
            <a:r>
              <a:rPr lang="en-US" dirty="0" smtClean="0"/>
              <a:t>1U = 10 cm^3, 2U, and 3U</a:t>
            </a:r>
          </a:p>
          <a:p>
            <a:r>
              <a:rPr lang="en-US" dirty="0" smtClean="0"/>
              <a:t>Ultra Low Cost Missions</a:t>
            </a:r>
          </a:p>
          <a:p>
            <a:pPr lvl="1"/>
            <a:r>
              <a:rPr lang="en-US" dirty="0" smtClean="0"/>
              <a:t>University/Company Training</a:t>
            </a:r>
          </a:p>
          <a:p>
            <a:pPr lvl="1"/>
            <a:r>
              <a:rPr lang="en-US" dirty="0" smtClean="0"/>
              <a:t>COTS Hardware</a:t>
            </a:r>
            <a:endParaRPr lang="en-US" dirty="0"/>
          </a:p>
          <a:p>
            <a:r>
              <a:rPr lang="en-US" dirty="0" smtClean="0"/>
              <a:t>First </a:t>
            </a:r>
            <a:r>
              <a:rPr lang="en-US" dirty="0" err="1" smtClean="0"/>
              <a:t>CubeSat</a:t>
            </a:r>
            <a:r>
              <a:rPr lang="en-US" dirty="0" smtClean="0"/>
              <a:t> Launched in 2003</a:t>
            </a:r>
          </a:p>
          <a:p>
            <a:pPr lvl="1"/>
            <a:r>
              <a:rPr lang="en-US" dirty="0" smtClean="0"/>
              <a:t>Over 75+ </a:t>
            </a:r>
            <a:r>
              <a:rPr lang="en-US" dirty="0" err="1" smtClean="0"/>
              <a:t>CubeSats</a:t>
            </a:r>
            <a:r>
              <a:rPr lang="en-US" dirty="0" smtClean="0"/>
              <a:t> in Operation</a:t>
            </a:r>
            <a:endParaRPr lang="en-US" dirty="0"/>
          </a:p>
        </p:txBody>
      </p:sp>
      <p:sp>
        <p:nvSpPr>
          <p:cNvPr id="4" name="Date Placeholder 3"/>
          <p:cNvSpPr>
            <a:spLocks noGrp="1"/>
          </p:cNvSpPr>
          <p:nvPr>
            <p:ph type="dt" sz="half" idx="10"/>
          </p:nvPr>
        </p:nvSpPr>
        <p:spPr/>
        <p:txBody>
          <a:bodyPr/>
          <a:lstStyle/>
          <a:p>
            <a:fld id="{38FB5F5B-6B0C-384F-84E9-385DA7E12A6A}" type="datetime1">
              <a:rPr lang="en-US" smtClean="0"/>
              <a:t>1/25/13</a:t>
            </a:fld>
            <a:endParaRPr lang="en-US"/>
          </a:p>
        </p:txBody>
      </p:sp>
      <p:sp>
        <p:nvSpPr>
          <p:cNvPr id="5" name="Slide Number Placeholder 4"/>
          <p:cNvSpPr>
            <a:spLocks noGrp="1"/>
          </p:cNvSpPr>
          <p:nvPr>
            <p:ph type="sldNum" sz="quarter" idx="12"/>
          </p:nvPr>
        </p:nvSpPr>
        <p:spPr/>
        <p:txBody>
          <a:bodyPr/>
          <a:lstStyle/>
          <a:p>
            <a:fld id="{C9324DF7-4336-A844-AB61-C8FE58471C3D}" type="slidenum">
              <a:rPr lang="en-US" smtClean="0"/>
              <a:t>10</a:t>
            </a:fld>
            <a:endParaRPr lang="en-US"/>
          </a:p>
        </p:txBody>
      </p:sp>
      <p:pic>
        <p:nvPicPr>
          <p:cNvPr id="6" name="Picture 5"/>
          <p:cNvPicPr>
            <a:picLocks noChangeAspect="1"/>
          </p:cNvPicPr>
          <p:nvPr/>
        </p:nvPicPr>
        <p:blipFill>
          <a:blip r:embed="rId3"/>
          <a:stretch>
            <a:fillRect/>
          </a:stretch>
        </p:blipFill>
        <p:spPr>
          <a:xfrm>
            <a:off x="5169566" y="2496511"/>
            <a:ext cx="3263873" cy="2419768"/>
          </a:xfrm>
          <a:prstGeom prst="rect">
            <a:avLst/>
          </a:prstGeom>
        </p:spPr>
      </p:pic>
      <p:pic>
        <p:nvPicPr>
          <p:cNvPr id="7" name="Picture 6"/>
          <p:cNvPicPr>
            <a:picLocks noChangeAspect="1"/>
          </p:cNvPicPr>
          <p:nvPr/>
        </p:nvPicPr>
        <p:blipFill>
          <a:blip r:embed="rId4"/>
          <a:stretch>
            <a:fillRect/>
          </a:stretch>
        </p:blipFill>
        <p:spPr>
          <a:xfrm rot="3469641">
            <a:off x="5937488" y="3370843"/>
            <a:ext cx="222920" cy="135927"/>
          </a:xfrm>
          <a:prstGeom prst="rect">
            <a:avLst/>
          </a:prstGeom>
        </p:spPr>
      </p:pic>
      <p:pic>
        <p:nvPicPr>
          <p:cNvPr id="8" name="Picture 7"/>
          <p:cNvPicPr>
            <a:picLocks noChangeAspect="1"/>
          </p:cNvPicPr>
          <p:nvPr/>
        </p:nvPicPr>
        <p:blipFill>
          <a:blip r:embed="rId4"/>
          <a:stretch>
            <a:fillRect/>
          </a:stretch>
        </p:blipFill>
        <p:spPr>
          <a:xfrm rot="3158508">
            <a:off x="6297142" y="3730966"/>
            <a:ext cx="307052" cy="224713"/>
          </a:xfrm>
          <a:prstGeom prst="rect">
            <a:avLst/>
          </a:prstGeom>
        </p:spPr>
      </p:pic>
      <p:pic>
        <p:nvPicPr>
          <p:cNvPr id="9" name="Picture 8"/>
          <p:cNvPicPr>
            <a:picLocks noChangeAspect="1"/>
          </p:cNvPicPr>
          <p:nvPr/>
        </p:nvPicPr>
        <p:blipFill>
          <a:blip r:embed="rId4"/>
          <a:stretch>
            <a:fillRect/>
          </a:stretch>
        </p:blipFill>
        <p:spPr>
          <a:xfrm rot="3158508">
            <a:off x="6807632" y="4282769"/>
            <a:ext cx="480555" cy="293022"/>
          </a:xfrm>
          <a:prstGeom prst="rect">
            <a:avLst/>
          </a:prstGeom>
        </p:spPr>
      </p:pic>
      <p:sp>
        <p:nvSpPr>
          <p:cNvPr id="10" name="TextBox 9"/>
          <p:cNvSpPr txBox="1"/>
          <p:nvPr/>
        </p:nvSpPr>
        <p:spPr>
          <a:xfrm>
            <a:off x="216196" y="6126163"/>
            <a:ext cx="3757898" cy="507831"/>
          </a:xfrm>
          <a:prstGeom prst="rect">
            <a:avLst/>
          </a:prstGeom>
          <a:noFill/>
        </p:spPr>
        <p:txBody>
          <a:bodyPr wrap="square" rtlCol="0">
            <a:spAutoFit/>
          </a:bodyPr>
          <a:lstStyle/>
          <a:p>
            <a:r>
              <a:rPr lang="en-US" sz="900" dirty="0"/>
              <a:t>ISIS. </a:t>
            </a:r>
            <a:r>
              <a:rPr lang="en-US" sz="900" dirty="0" smtClean="0"/>
              <a:t>"</a:t>
            </a:r>
            <a:r>
              <a:rPr lang="en-US" sz="900" dirty="0" err="1" smtClean="0"/>
              <a:t>CubeSat</a:t>
            </a:r>
            <a:r>
              <a:rPr lang="en-US" sz="900" dirty="0" smtClean="0"/>
              <a:t> </a:t>
            </a:r>
            <a:r>
              <a:rPr lang="en-US" sz="900" dirty="0"/>
              <a:t>Concept - Satellite Missions." </a:t>
            </a:r>
            <a:r>
              <a:rPr lang="en-US" sz="900" i="1" dirty="0" err="1" smtClean="0"/>
              <a:t>CubeSat</a:t>
            </a:r>
            <a:r>
              <a:rPr lang="en-US" sz="900" i="1" dirty="0" smtClean="0"/>
              <a:t> </a:t>
            </a:r>
            <a:r>
              <a:rPr lang="en-US" sz="900" i="1" dirty="0"/>
              <a:t>Concept - Satellite Missions</a:t>
            </a:r>
            <a:r>
              <a:rPr lang="en-US" sz="900" dirty="0"/>
              <a:t>. </a:t>
            </a:r>
            <a:r>
              <a:rPr lang="en-US" sz="900" dirty="0" err="1"/>
              <a:t>N.p</a:t>
            </a:r>
            <a:r>
              <a:rPr lang="en-US" sz="900" dirty="0"/>
              <a:t>., </a:t>
            </a:r>
            <a:r>
              <a:rPr lang="en-US" sz="900" dirty="0" err="1"/>
              <a:t>n.d.</a:t>
            </a:r>
            <a:r>
              <a:rPr lang="en-US" sz="900" dirty="0"/>
              <a:t> Web. 13 Jan. 2013. &lt;https://</a:t>
            </a:r>
            <a:r>
              <a:rPr lang="en-US" sz="900" dirty="0" err="1"/>
              <a:t>directory.eoportal.org</a:t>
            </a:r>
            <a:r>
              <a:rPr lang="en-US" sz="900" dirty="0"/>
              <a:t>/web/</a:t>
            </a:r>
            <a:r>
              <a:rPr lang="en-US" sz="900" dirty="0" err="1"/>
              <a:t>eoportal</a:t>
            </a:r>
            <a:r>
              <a:rPr lang="en-US" sz="900" dirty="0"/>
              <a:t>/satellite-missions/c-missions</a:t>
            </a:r>
            <a:r>
              <a:rPr lang="en-US" sz="900" dirty="0" smtClean="0"/>
              <a:t>/</a:t>
            </a:r>
            <a:r>
              <a:rPr lang="en-US" sz="900" dirty="0" err="1" smtClean="0"/>
              <a:t>CubeSat</a:t>
            </a:r>
            <a:r>
              <a:rPr lang="en-US" sz="900" dirty="0" smtClean="0"/>
              <a:t>-</a:t>
            </a:r>
            <a:r>
              <a:rPr lang="en-US" sz="900" dirty="0"/>
              <a:t>concept&gt;</a:t>
            </a:r>
          </a:p>
        </p:txBody>
      </p:sp>
    </p:spTree>
    <p:extLst>
      <p:ext uri="{BB962C8B-B14F-4D97-AF65-F5344CB8AC3E}">
        <p14:creationId xmlns:p14="http://schemas.microsoft.com/office/powerpoint/2010/main" val="29684743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Radio Aurora Explorer (RAX)</a:t>
            </a:r>
            <a:endParaRPr lang="en-US" dirty="0"/>
          </a:p>
        </p:txBody>
      </p:sp>
      <p:sp>
        <p:nvSpPr>
          <p:cNvPr id="3" name="Content Placeholder 2"/>
          <p:cNvSpPr>
            <a:spLocks noGrp="1"/>
          </p:cNvSpPr>
          <p:nvPr>
            <p:ph idx="1"/>
          </p:nvPr>
        </p:nvSpPr>
        <p:spPr>
          <a:xfrm>
            <a:off x="91151" y="1379537"/>
            <a:ext cx="6309649" cy="5170581"/>
          </a:xfrm>
        </p:spPr>
        <p:txBody>
          <a:bodyPr>
            <a:normAutofit fontScale="92500"/>
          </a:bodyPr>
          <a:lstStyle/>
          <a:p>
            <a:pPr lvl="0"/>
            <a:r>
              <a:rPr lang="en-US" sz="2000" kern="0" dirty="0">
                <a:effectLst/>
              </a:rPr>
              <a:t>Michigan Exploration Lab and </a:t>
            </a:r>
            <a:r>
              <a:rPr lang="en-US" sz="2000" kern="0" dirty="0" smtClean="0">
                <a:effectLst/>
              </a:rPr>
              <a:t>SRI International </a:t>
            </a:r>
            <a:r>
              <a:rPr lang="en-US" sz="2000" kern="0" dirty="0" err="1" smtClean="0">
                <a:effectLst/>
              </a:rPr>
              <a:t>CubeSat</a:t>
            </a:r>
            <a:r>
              <a:rPr lang="en-US" sz="2000" kern="0" dirty="0" smtClean="0">
                <a:effectLst/>
              </a:rPr>
              <a:t> mission</a:t>
            </a:r>
          </a:p>
          <a:p>
            <a:pPr lvl="0"/>
            <a:r>
              <a:rPr lang="en-US" sz="2000" kern="0" dirty="0" smtClean="0">
                <a:effectLst/>
              </a:rPr>
              <a:t>Space Weather Missions</a:t>
            </a:r>
          </a:p>
          <a:p>
            <a:pPr lvl="1"/>
            <a:r>
              <a:rPr lang="en-US" sz="1800" kern="0" dirty="0" smtClean="0">
                <a:effectLst/>
              </a:rPr>
              <a:t>Study plasma irregularities in the ionosphere</a:t>
            </a:r>
          </a:p>
          <a:p>
            <a:pPr lvl="1"/>
            <a:r>
              <a:rPr lang="en-US" sz="1800" kern="0" dirty="0" smtClean="0">
                <a:effectLst/>
              </a:rPr>
              <a:t>Disturbs Ground-Space Communication and Navigation</a:t>
            </a:r>
          </a:p>
          <a:p>
            <a:r>
              <a:rPr lang="en-US" sz="2000" kern="0" dirty="0" smtClean="0">
                <a:effectLst/>
              </a:rPr>
              <a:t>Science Experiment</a:t>
            </a:r>
          </a:p>
          <a:p>
            <a:pPr lvl="1"/>
            <a:r>
              <a:rPr lang="en-US" sz="1800" kern="0" dirty="0" err="1" smtClean="0">
                <a:effectLst/>
              </a:rPr>
              <a:t>Bistatic</a:t>
            </a:r>
            <a:r>
              <a:rPr lang="en-US" sz="1800" kern="0" dirty="0" smtClean="0">
                <a:effectLst/>
              </a:rPr>
              <a:t> Radar Configuration</a:t>
            </a:r>
          </a:p>
          <a:p>
            <a:pPr lvl="1"/>
            <a:r>
              <a:rPr lang="en-US" sz="1800" kern="0" dirty="0" smtClean="0">
                <a:effectLst/>
              </a:rPr>
              <a:t>Radar signal transmitted by Incoherent Scatter Radar Site</a:t>
            </a:r>
          </a:p>
          <a:p>
            <a:pPr lvl="2"/>
            <a:r>
              <a:rPr lang="en-US" sz="1500" kern="0" dirty="0" smtClean="0">
                <a:effectLst/>
              </a:rPr>
              <a:t>Poker Flats, Alaska</a:t>
            </a:r>
          </a:p>
          <a:p>
            <a:r>
              <a:rPr lang="en-US" sz="2000" kern="0" dirty="0" smtClean="0">
                <a:effectLst/>
              </a:rPr>
              <a:t>Science Data</a:t>
            </a:r>
          </a:p>
          <a:p>
            <a:pPr lvl="1"/>
            <a:r>
              <a:rPr lang="en-US" sz="1900" kern="0" dirty="0" smtClean="0">
                <a:effectLst/>
              </a:rPr>
              <a:t>Processed </a:t>
            </a:r>
            <a:r>
              <a:rPr lang="en-US" sz="1900" kern="0" dirty="0" smtClean="0">
                <a:effectLst/>
              </a:rPr>
              <a:t>on-</a:t>
            </a:r>
            <a:r>
              <a:rPr lang="en-US" sz="1900" kern="0" dirty="0" smtClean="0">
                <a:effectLst/>
              </a:rPr>
              <a:t>board </a:t>
            </a:r>
            <a:r>
              <a:rPr lang="en-US" sz="1900" kern="0" dirty="0" smtClean="0">
                <a:effectLst/>
              </a:rPr>
              <a:t>and compressed</a:t>
            </a:r>
          </a:p>
          <a:p>
            <a:pPr lvl="1"/>
            <a:r>
              <a:rPr lang="en-US" sz="1900" kern="0" dirty="0" smtClean="0">
                <a:effectLst/>
              </a:rPr>
              <a:t>Download to a globally distributed network</a:t>
            </a:r>
          </a:p>
          <a:p>
            <a:pPr lvl="1"/>
            <a:r>
              <a:rPr lang="en-US" sz="1900" kern="0" dirty="0" smtClean="0">
                <a:effectLst/>
              </a:rPr>
              <a:t>Commanded by control center in Ann </a:t>
            </a:r>
            <a:r>
              <a:rPr lang="en-US" sz="1900" kern="0" dirty="0" err="1" smtClean="0">
                <a:effectLst/>
              </a:rPr>
              <a:t>Arbon</a:t>
            </a:r>
            <a:r>
              <a:rPr lang="en-US" sz="1900" kern="0" dirty="0" smtClean="0">
                <a:effectLst/>
              </a:rPr>
              <a:t>, Michigan</a:t>
            </a:r>
          </a:p>
        </p:txBody>
      </p:sp>
      <p:sp>
        <p:nvSpPr>
          <p:cNvPr id="4" name="Date Placeholder 3"/>
          <p:cNvSpPr>
            <a:spLocks noGrp="1"/>
          </p:cNvSpPr>
          <p:nvPr>
            <p:ph type="dt" sz="half" idx="10"/>
          </p:nvPr>
        </p:nvSpPr>
        <p:spPr/>
        <p:txBody>
          <a:bodyPr/>
          <a:lstStyle/>
          <a:p>
            <a:fld id="{38FB5F5B-6B0C-384F-84E9-385DA7E12A6A}" type="datetime1">
              <a:rPr lang="en-US" smtClean="0"/>
              <a:t>1/25/13</a:t>
            </a:fld>
            <a:endParaRPr lang="en-US"/>
          </a:p>
        </p:txBody>
      </p:sp>
      <p:sp>
        <p:nvSpPr>
          <p:cNvPr id="5" name="Slide Number Placeholder 4"/>
          <p:cNvSpPr>
            <a:spLocks noGrp="1"/>
          </p:cNvSpPr>
          <p:nvPr>
            <p:ph type="sldNum" sz="quarter" idx="12"/>
          </p:nvPr>
        </p:nvSpPr>
        <p:spPr/>
        <p:txBody>
          <a:bodyPr/>
          <a:lstStyle/>
          <a:p>
            <a:fld id="{C9324DF7-4336-A844-AB61-C8FE58471C3D}" type="slidenum">
              <a:rPr lang="en-US" smtClean="0"/>
              <a:t>11</a:t>
            </a:fld>
            <a:endParaRPr lang="en-US"/>
          </a:p>
        </p:txBody>
      </p:sp>
      <p:pic>
        <p:nvPicPr>
          <p:cNvPr id="6" name="Picture 7" descr="rax"/>
          <p:cNvPicPr>
            <a:picLocks noChangeAspect="1" noChangeArrowheads="1"/>
          </p:cNvPicPr>
          <p:nvPr/>
        </p:nvPicPr>
        <p:blipFill>
          <a:blip r:embed="rId3" cstate="print"/>
          <a:srcRect/>
          <a:stretch>
            <a:fillRect/>
          </a:stretch>
        </p:blipFill>
        <p:spPr bwMode="auto">
          <a:xfrm>
            <a:off x="6142537" y="1881095"/>
            <a:ext cx="2954398" cy="3872006"/>
          </a:xfrm>
          <a:prstGeom prst="rect">
            <a:avLst/>
          </a:prstGeom>
          <a:noFill/>
          <a:ln w="6350">
            <a:noFill/>
            <a:miter lim="800000"/>
            <a:headEnd/>
            <a:tailEnd/>
          </a:ln>
        </p:spPr>
      </p:pic>
    </p:spTree>
    <p:extLst>
      <p:ext uri="{BB962C8B-B14F-4D97-AF65-F5344CB8AC3E}">
        <p14:creationId xmlns:p14="http://schemas.microsoft.com/office/powerpoint/2010/main" val="5646500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 Overview</a:t>
            </a:r>
            <a:endParaRPr lang="en-US" dirty="0"/>
          </a:p>
        </p:txBody>
      </p:sp>
      <p:sp>
        <p:nvSpPr>
          <p:cNvPr id="3" name="Content Placeholder 2"/>
          <p:cNvSpPr>
            <a:spLocks noGrp="1"/>
          </p:cNvSpPr>
          <p:nvPr>
            <p:ph idx="1"/>
          </p:nvPr>
        </p:nvSpPr>
        <p:spPr>
          <a:xfrm>
            <a:off x="167217" y="1297640"/>
            <a:ext cx="8586818" cy="4879671"/>
          </a:xfrm>
        </p:spPr>
        <p:txBody>
          <a:bodyPr>
            <a:normAutofit lnSpcReduction="10000"/>
          </a:bodyPr>
          <a:lstStyle/>
          <a:p>
            <a:r>
              <a:rPr lang="en-US" dirty="0" smtClean="0"/>
              <a:t>System Model Description</a:t>
            </a:r>
          </a:p>
          <a:p>
            <a:pPr lvl="1"/>
            <a:r>
              <a:rPr lang="en-US" dirty="0" err="1" smtClean="0"/>
              <a:t>CubeSat</a:t>
            </a:r>
            <a:r>
              <a:rPr lang="en-US" dirty="0" smtClean="0"/>
              <a:t> </a:t>
            </a:r>
            <a:r>
              <a:rPr lang="en-US" dirty="0"/>
              <a:t>F</a:t>
            </a:r>
            <a:r>
              <a:rPr lang="en-US" dirty="0" smtClean="0"/>
              <a:t>ramework</a:t>
            </a:r>
          </a:p>
          <a:p>
            <a:pPr lvl="1"/>
            <a:r>
              <a:rPr lang="en-US" dirty="0" smtClean="0"/>
              <a:t>RAX Implementation</a:t>
            </a:r>
          </a:p>
          <a:p>
            <a:r>
              <a:rPr lang="en-US" dirty="0" smtClean="0"/>
              <a:t>Power Prediction Analysis</a:t>
            </a:r>
          </a:p>
          <a:p>
            <a:pPr lvl="1"/>
            <a:r>
              <a:rPr lang="en-US" dirty="0" smtClean="0"/>
              <a:t>Power </a:t>
            </a:r>
            <a:r>
              <a:rPr lang="en-US" dirty="0"/>
              <a:t>l</a:t>
            </a:r>
            <a:r>
              <a:rPr lang="en-US" dirty="0" smtClean="0"/>
              <a:t>oads </a:t>
            </a:r>
            <a:r>
              <a:rPr lang="en-US" dirty="0"/>
              <a:t>a</a:t>
            </a:r>
            <a:r>
              <a:rPr lang="en-US" dirty="0" smtClean="0"/>
              <a:t>nalysis driven </a:t>
            </a:r>
            <a:r>
              <a:rPr lang="en-US" dirty="0"/>
              <a:t>b</a:t>
            </a:r>
            <a:r>
              <a:rPr lang="en-US" dirty="0" smtClean="0"/>
              <a:t>y operational scenario</a:t>
            </a:r>
          </a:p>
          <a:p>
            <a:r>
              <a:rPr lang="en-US" dirty="0" smtClean="0"/>
              <a:t>Spacecraft Behavior Prediction Analysis</a:t>
            </a:r>
          </a:p>
          <a:p>
            <a:pPr lvl="1"/>
            <a:r>
              <a:rPr lang="en-US" dirty="0" smtClean="0"/>
              <a:t>Spacecraft state </a:t>
            </a:r>
            <a:r>
              <a:rPr lang="en-US" dirty="0"/>
              <a:t>a</a:t>
            </a:r>
            <a:r>
              <a:rPr lang="en-US" dirty="0" smtClean="0"/>
              <a:t>nalysis </a:t>
            </a:r>
            <a:r>
              <a:rPr lang="en-US" dirty="0"/>
              <a:t>d</a:t>
            </a:r>
            <a:r>
              <a:rPr lang="en-US" dirty="0" smtClean="0"/>
              <a:t>riven by </a:t>
            </a:r>
            <a:r>
              <a:rPr lang="en-US" dirty="0"/>
              <a:t>o</a:t>
            </a:r>
            <a:r>
              <a:rPr lang="en-US" dirty="0" smtClean="0"/>
              <a:t>perational </a:t>
            </a:r>
            <a:r>
              <a:rPr lang="en-US" dirty="0"/>
              <a:t>s</a:t>
            </a:r>
            <a:r>
              <a:rPr lang="en-US" dirty="0" smtClean="0"/>
              <a:t>cenario</a:t>
            </a:r>
          </a:p>
          <a:p>
            <a:r>
              <a:rPr lang="en-US" dirty="0" smtClean="0"/>
              <a:t>Communication Design and Requirements Analysis</a:t>
            </a:r>
          </a:p>
          <a:p>
            <a:pPr lvl="1"/>
            <a:r>
              <a:rPr lang="en-US" dirty="0"/>
              <a:t>D</a:t>
            </a:r>
            <a:r>
              <a:rPr lang="en-US" dirty="0" smtClean="0"/>
              <a:t>esign criteria and constraints based on design parameters</a:t>
            </a:r>
          </a:p>
          <a:p>
            <a:r>
              <a:rPr lang="en-US" dirty="0" smtClean="0"/>
              <a:t>Document Generation and Reporting</a:t>
            </a:r>
          </a:p>
          <a:p>
            <a:pPr lvl="1"/>
            <a:r>
              <a:rPr lang="en-US" dirty="0" smtClean="0"/>
              <a:t>Document and reports of model and analysis</a:t>
            </a:r>
          </a:p>
        </p:txBody>
      </p:sp>
      <p:sp>
        <p:nvSpPr>
          <p:cNvPr id="4" name="Date Placeholder 3"/>
          <p:cNvSpPr>
            <a:spLocks noGrp="1"/>
          </p:cNvSpPr>
          <p:nvPr>
            <p:ph type="dt" sz="half" idx="10"/>
          </p:nvPr>
        </p:nvSpPr>
        <p:spPr/>
        <p:txBody>
          <a:bodyPr/>
          <a:lstStyle/>
          <a:p>
            <a:fld id="{38FB5F5B-6B0C-384F-84E9-385DA7E12A6A}" type="datetime1">
              <a:rPr lang="en-US" smtClean="0"/>
              <a:t>1/25/13</a:t>
            </a:fld>
            <a:endParaRPr lang="en-US"/>
          </a:p>
        </p:txBody>
      </p:sp>
      <p:sp>
        <p:nvSpPr>
          <p:cNvPr id="5" name="Slide Number Placeholder 4"/>
          <p:cNvSpPr>
            <a:spLocks noGrp="1"/>
          </p:cNvSpPr>
          <p:nvPr>
            <p:ph type="sldNum" sz="quarter" idx="12"/>
          </p:nvPr>
        </p:nvSpPr>
        <p:spPr/>
        <p:txBody>
          <a:bodyPr/>
          <a:lstStyle/>
          <a:p>
            <a:fld id="{C9324DF7-4336-A844-AB61-C8FE58471C3D}" type="slidenum">
              <a:rPr lang="en-US" smtClean="0"/>
              <a:t>12</a:t>
            </a:fld>
            <a:endParaRPr lang="en-US"/>
          </a:p>
        </p:txBody>
      </p:sp>
    </p:spTree>
    <p:extLst>
      <p:ext uri="{BB962C8B-B14F-4D97-AF65-F5344CB8AC3E}">
        <p14:creationId xmlns:p14="http://schemas.microsoft.com/office/powerpoint/2010/main" val="9141736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00100"/>
          </a:xfrm>
        </p:spPr>
        <p:txBody>
          <a:bodyPr>
            <a:normAutofit/>
          </a:bodyPr>
          <a:lstStyle/>
          <a:p>
            <a:r>
              <a:rPr lang="en-US" sz="4000" dirty="0" smtClean="0"/>
              <a:t>Value of Integrated MBEE</a:t>
            </a:r>
            <a:endParaRPr lang="en-US" sz="4000" dirty="0"/>
          </a:p>
        </p:txBody>
      </p:sp>
      <p:sp>
        <p:nvSpPr>
          <p:cNvPr id="3" name="Content Placeholder 2"/>
          <p:cNvSpPr>
            <a:spLocks noGrp="1"/>
          </p:cNvSpPr>
          <p:nvPr>
            <p:ph idx="1"/>
          </p:nvPr>
        </p:nvSpPr>
        <p:spPr>
          <a:xfrm>
            <a:off x="101601" y="4237317"/>
            <a:ext cx="6806178" cy="2134254"/>
          </a:xfrm>
        </p:spPr>
        <p:txBody>
          <a:bodyPr>
            <a:normAutofit/>
          </a:bodyPr>
          <a:lstStyle/>
          <a:p>
            <a:pPr marL="0" indent="0">
              <a:buNone/>
            </a:pPr>
            <a:endParaRPr lang="en-US" sz="1800" dirty="0"/>
          </a:p>
          <a:p>
            <a:r>
              <a:rPr lang="en-US" sz="1800" dirty="0" smtClean="0"/>
              <a:t>Authoritative Source</a:t>
            </a:r>
            <a:endParaRPr lang="en-US" sz="1800" dirty="0"/>
          </a:p>
          <a:p>
            <a:r>
              <a:rPr lang="en-US" sz="1800" dirty="0" smtClean="0"/>
              <a:t>Standard Based Communication and Description</a:t>
            </a:r>
          </a:p>
          <a:p>
            <a:r>
              <a:rPr lang="en-US" sz="1800" dirty="0" smtClean="0"/>
              <a:t>Relatively Low Cost </a:t>
            </a:r>
            <a:endParaRPr lang="en-US" sz="1800" dirty="0"/>
          </a:p>
          <a:p>
            <a:pPr marL="0" indent="0">
              <a:buNone/>
            </a:pPr>
            <a:endParaRPr lang="en-US" sz="1800" dirty="0"/>
          </a:p>
        </p:txBody>
      </p:sp>
      <p:sp>
        <p:nvSpPr>
          <p:cNvPr id="4" name="Date Placeholder 3"/>
          <p:cNvSpPr>
            <a:spLocks noGrp="1"/>
          </p:cNvSpPr>
          <p:nvPr>
            <p:ph type="dt" sz="half" idx="10"/>
          </p:nvPr>
        </p:nvSpPr>
        <p:spPr/>
        <p:txBody>
          <a:bodyPr/>
          <a:lstStyle/>
          <a:p>
            <a:fld id="{38FB5F5B-6B0C-384F-84E9-385DA7E12A6A}" type="datetime1">
              <a:rPr lang="en-US" smtClean="0"/>
              <a:t>1/25/13</a:t>
            </a:fld>
            <a:endParaRPr lang="en-US"/>
          </a:p>
        </p:txBody>
      </p:sp>
      <p:sp>
        <p:nvSpPr>
          <p:cNvPr id="5" name="Slide Number Placeholder 4"/>
          <p:cNvSpPr>
            <a:spLocks noGrp="1"/>
          </p:cNvSpPr>
          <p:nvPr>
            <p:ph type="sldNum" sz="quarter" idx="12"/>
          </p:nvPr>
        </p:nvSpPr>
        <p:spPr/>
        <p:txBody>
          <a:bodyPr/>
          <a:lstStyle/>
          <a:p>
            <a:fld id="{C9324DF7-4336-A844-AB61-C8FE58471C3D}" type="slidenum">
              <a:rPr lang="en-US" smtClean="0"/>
              <a:t>13</a:t>
            </a:fld>
            <a:endParaRPr lang="en-US"/>
          </a:p>
        </p:txBody>
      </p:sp>
      <p:sp>
        <p:nvSpPr>
          <p:cNvPr id="8" name="Magnetic Disk 7"/>
          <p:cNvSpPr/>
          <p:nvPr/>
        </p:nvSpPr>
        <p:spPr>
          <a:xfrm>
            <a:off x="3599478" y="1726729"/>
            <a:ext cx="2254606" cy="1147833"/>
          </a:xfrm>
          <a:prstGeom prst="flowChartMagneticDisk">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TextBox 9"/>
          <p:cNvSpPr txBox="1"/>
          <p:nvPr/>
        </p:nvSpPr>
        <p:spPr>
          <a:xfrm>
            <a:off x="3721100" y="2874562"/>
            <a:ext cx="1955922" cy="369332"/>
          </a:xfrm>
          <a:prstGeom prst="rect">
            <a:avLst/>
          </a:prstGeom>
          <a:noFill/>
        </p:spPr>
        <p:txBody>
          <a:bodyPr wrap="none" rtlCol="0">
            <a:spAutoFit/>
          </a:bodyPr>
          <a:lstStyle/>
          <a:p>
            <a:r>
              <a:rPr lang="en-US" dirty="0" smtClean="0"/>
              <a:t>Model Repository</a:t>
            </a:r>
            <a:endParaRPr lang="en-US" dirty="0"/>
          </a:p>
        </p:txBody>
      </p:sp>
      <p:sp>
        <p:nvSpPr>
          <p:cNvPr id="11" name="Internal Storage 10"/>
          <p:cNvSpPr/>
          <p:nvPr/>
        </p:nvSpPr>
        <p:spPr>
          <a:xfrm>
            <a:off x="268002" y="919744"/>
            <a:ext cx="2711142" cy="612648"/>
          </a:xfrm>
          <a:prstGeom prst="flowChartInternalStora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Modeling Tools</a:t>
            </a:r>
            <a:endParaRPr lang="en-US" dirty="0"/>
          </a:p>
        </p:txBody>
      </p:sp>
      <p:sp>
        <p:nvSpPr>
          <p:cNvPr id="12" name="Internal Storage 11"/>
          <p:cNvSpPr/>
          <p:nvPr/>
        </p:nvSpPr>
        <p:spPr>
          <a:xfrm>
            <a:off x="6118390" y="973881"/>
            <a:ext cx="2711142" cy="612648"/>
          </a:xfrm>
          <a:prstGeom prst="flowChartInternalStora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View Editor</a:t>
            </a:r>
            <a:endParaRPr lang="en-US" dirty="0"/>
          </a:p>
        </p:txBody>
      </p:sp>
      <p:sp>
        <p:nvSpPr>
          <p:cNvPr id="13" name="Internal Storage 12"/>
          <p:cNvSpPr/>
          <p:nvPr/>
        </p:nvSpPr>
        <p:spPr>
          <a:xfrm>
            <a:off x="6118389" y="2813068"/>
            <a:ext cx="2711143" cy="612648"/>
          </a:xfrm>
          <a:prstGeom prst="flowChartInternalStora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Docweb</a:t>
            </a:r>
            <a:endParaRPr lang="en-US" dirty="0" smtClean="0"/>
          </a:p>
          <a:p>
            <a:pPr algn="ctr"/>
            <a:r>
              <a:rPr lang="en-US" dirty="0" smtClean="0"/>
              <a:t>(Document Artifacts)</a:t>
            </a:r>
            <a:endParaRPr lang="en-US" dirty="0"/>
          </a:p>
        </p:txBody>
      </p:sp>
      <p:sp>
        <p:nvSpPr>
          <p:cNvPr id="14" name="Internal Storage 13"/>
          <p:cNvSpPr/>
          <p:nvPr/>
        </p:nvSpPr>
        <p:spPr>
          <a:xfrm>
            <a:off x="268002" y="2816239"/>
            <a:ext cx="2711142" cy="612648"/>
          </a:xfrm>
          <a:prstGeom prst="flowChartInternalStora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Analysis Tools</a:t>
            </a:r>
            <a:endParaRPr lang="en-US" dirty="0"/>
          </a:p>
        </p:txBody>
      </p:sp>
      <p:cxnSp>
        <p:nvCxnSpPr>
          <p:cNvPr id="15" name="Straight Connector 14"/>
          <p:cNvCxnSpPr/>
          <p:nvPr/>
        </p:nvCxnSpPr>
        <p:spPr>
          <a:xfrm>
            <a:off x="3249305" y="1532392"/>
            <a:ext cx="471795" cy="19433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5461000" y="1532392"/>
            <a:ext cx="393084" cy="19433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3249305" y="2874562"/>
            <a:ext cx="471795" cy="15031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flipV="1">
            <a:off x="5555400" y="2901014"/>
            <a:ext cx="393084" cy="12386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379527" y="3400846"/>
            <a:ext cx="2657761" cy="1277181"/>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a:buChar char="•"/>
            </a:pPr>
            <a:r>
              <a:rPr lang="en-US" dirty="0" smtClean="0">
                <a:solidFill>
                  <a:schemeClr val="bg1"/>
                </a:solidFill>
              </a:rPr>
              <a:t>STK</a:t>
            </a:r>
          </a:p>
          <a:p>
            <a:pPr marL="285750" indent="-285750">
              <a:buFont typeface="Arial"/>
              <a:buChar char="•"/>
            </a:pPr>
            <a:r>
              <a:rPr lang="en-US" dirty="0" err="1" smtClean="0">
                <a:solidFill>
                  <a:schemeClr val="bg1"/>
                </a:solidFill>
              </a:rPr>
              <a:t>Paramagic</a:t>
            </a:r>
            <a:endParaRPr lang="en-US" dirty="0" smtClean="0">
              <a:solidFill>
                <a:schemeClr val="bg1"/>
              </a:solidFill>
            </a:endParaRPr>
          </a:p>
          <a:p>
            <a:pPr marL="285750" indent="-285750">
              <a:buFont typeface="Arial"/>
              <a:buChar char="•"/>
            </a:pPr>
            <a:r>
              <a:rPr lang="en-US" dirty="0" smtClean="0">
                <a:solidFill>
                  <a:schemeClr val="bg1"/>
                </a:solidFill>
              </a:rPr>
              <a:t>Phoenix </a:t>
            </a:r>
            <a:r>
              <a:rPr lang="en-US" dirty="0" err="1" smtClean="0">
                <a:solidFill>
                  <a:schemeClr val="bg1"/>
                </a:solidFill>
              </a:rPr>
              <a:t>ModelCenter</a:t>
            </a:r>
            <a:endParaRPr lang="en-US" dirty="0">
              <a:solidFill>
                <a:schemeClr val="bg1"/>
              </a:solidFill>
            </a:endParaRPr>
          </a:p>
        </p:txBody>
      </p:sp>
      <p:sp>
        <p:nvSpPr>
          <p:cNvPr id="22" name="TextBox 21"/>
          <p:cNvSpPr txBox="1"/>
          <p:nvPr/>
        </p:nvSpPr>
        <p:spPr>
          <a:xfrm>
            <a:off x="3586778" y="1999314"/>
            <a:ext cx="2254606" cy="369332"/>
          </a:xfrm>
          <a:prstGeom prst="rect">
            <a:avLst/>
          </a:prstGeom>
          <a:noFill/>
        </p:spPr>
        <p:txBody>
          <a:bodyPr wrap="none" rtlCol="0">
            <a:spAutoFit/>
          </a:bodyPr>
          <a:lstStyle/>
          <a:p>
            <a:r>
              <a:rPr lang="en-US" dirty="0" smtClean="0"/>
              <a:t>RAX System Model</a:t>
            </a:r>
            <a:endParaRPr lang="en-US" dirty="0"/>
          </a:p>
        </p:txBody>
      </p:sp>
      <p:sp>
        <p:nvSpPr>
          <p:cNvPr id="23" name="TextBox 22"/>
          <p:cNvSpPr txBox="1"/>
          <p:nvPr/>
        </p:nvSpPr>
        <p:spPr>
          <a:xfrm>
            <a:off x="3566245" y="2355946"/>
            <a:ext cx="2386816" cy="369332"/>
          </a:xfrm>
          <a:prstGeom prst="rect">
            <a:avLst/>
          </a:prstGeom>
          <a:noFill/>
        </p:spPr>
        <p:txBody>
          <a:bodyPr wrap="none" rtlCol="0">
            <a:spAutoFit/>
          </a:bodyPr>
          <a:lstStyle/>
          <a:p>
            <a:r>
              <a:rPr lang="en-US" dirty="0" smtClean="0"/>
              <a:t>RAX Analysis Models</a:t>
            </a:r>
            <a:endParaRPr lang="en-US" dirty="0"/>
          </a:p>
        </p:txBody>
      </p:sp>
    </p:spTree>
    <p:extLst>
      <p:ext uri="{BB962C8B-B14F-4D97-AF65-F5344CB8AC3E}">
        <p14:creationId xmlns:p14="http://schemas.microsoft.com/office/powerpoint/2010/main" val="3336793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CubeSat</a:t>
            </a:r>
            <a:r>
              <a:rPr lang="en-US" dirty="0" smtClean="0"/>
              <a:t> Framework</a:t>
            </a:r>
            <a:endParaRPr lang="en-US" dirty="0"/>
          </a:p>
        </p:txBody>
      </p:sp>
      <p:sp>
        <p:nvSpPr>
          <p:cNvPr id="4" name="Date Placeholder 3"/>
          <p:cNvSpPr>
            <a:spLocks noGrp="1"/>
          </p:cNvSpPr>
          <p:nvPr>
            <p:ph type="dt" sz="half" idx="10"/>
          </p:nvPr>
        </p:nvSpPr>
        <p:spPr/>
        <p:txBody>
          <a:bodyPr/>
          <a:lstStyle/>
          <a:p>
            <a:fld id="{38FB5F5B-6B0C-384F-84E9-385DA7E12A6A}" type="datetime1">
              <a:rPr lang="en-US" smtClean="0"/>
              <a:t>1/25/13</a:t>
            </a:fld>
            <a:endParaRPr lang="en-US"/>
          </a:p>
        </p:txBody>
      </p:sp>
      <p:sp>
        <p:nvSpPr>
          <p:cNvPr id="5" name="Slide Number Placeholder 4"/>
          <p:cNvSpPr>
            <a:spLocks noGrp="1"/>
          </p:cNvSpPr>
          <p:nvPr>
            <p:ph type="sldNum" sz="quarter" idx="12"/>
          </p:nvPr>
        </p:nvSpPr>
        <p:spPr/>
        <p:txBody>
          <a:bodyPr/>
          <a:lstStyle/>
          <a:p>
            <a:fld id="{C9324DF7-4336-A844-AB61-C8FE58471C3D}" type="slidenum">
              <a:rPr lang="en-US" smtClean="0"/>
              <a:t>14</a:t>
            </a:fld>
            <a:endParaRPr lang="en-US"/>
          </a:p>
        </p:txBody>
      </p:sp>
      <p:sp>
        <p:nvSpPr>
          <p:cNvPr id="6" name="Content Placeholder 5"/>
          <p:cNvSpPr>
            <a:spLocks noGrp="1"/>
          </p:cNvSpPr>
          <p:nvPr>
            <p:ph idx="1"/>
          </p:nvPr>
        </p:nvSpPr>
        <p:spPr>
          <a:xfrm>
            <a:off x="343693" y="4823152"/>
            <a:ext cx="8456613" cy="1533198"/>
          </a:xfrm>
        </p:spPr>
        <p:txBody>
          <a:bodyPr/>
          <a:lstStyle/>
          <a:p>
            <a:r>
              <a:rPr lang="en-US" dirty="0" smtClean="0"/>
              <a:t>Mission Adaptable</a:t>
            </a:r>
          </a:p>
          <a:p>
            <a:r>
              <a:rPr lang="en-US" dirty="0" smtClean="0"/>
              <a:t>Each piece of </a:t>
            </a:r>
            <a:r>
              <a:rPr lang="en-US" dirty="0" err="1" smtClean="0"/>
              <a:t>CubeSat</a:t>
            </a:r>
            <a:r>
              <a:rPr lang="en-US" dirty="0" smtClean="0"/>
              <a:t> Mission modeled </a:t>
            </a:r>
          </a:p>
          <a:p>
            <a:pPr lvl="1"/>
            <a:r>
              <a:rPr lang="en-US" dirty="0" smtClean="0"/>
              <a:t>Environment, Flight, Ground</a:t>
            </a:r>
            <a:endParaRPr lang="en-US" dirty="0"/>
          </a:p>
        </p:txBody>
      </p:sp>
      <p:pic>
        <p:nvPicPr>
          <p:cNvPr id="7" name="Picture -981991857.jpg" descr="-981991857.jpg"/>
          <p:cNvPicPr>
            <a:picLocks noChangeAspect="1" noChangeArrowheads="1"/>
          </p:cNvPicPr>
          <p:nvPr/>
        </p:nvPicPr>
        <p:blipFill>
          <a:blip r:embed="rId3" cstate="print"/>
          <a:srcRect/>
          <a:stretch>
            <a:fillRect/>
          </a:stretch>
        </p:blipFill>
        <p:spPr bwMode="auto">
          <a:xfrm>
            <a:off x="342106" y="1447800"/>
            <a:ext cx="8458200" cy="3282950"/>
          </a:xfrm>
          <a:prstGeom prst="rect">
            <a:avLst/>
          </a:prstGeom>
          <a:noFill/>
          <a:ln w="9525">
            <a:noFill/>
            <a:miter lim="800000"/>
            <a:headEnd/>
            <a:tailEnd/>
          </a:ln>
        </p:spPr>
      </p:pic>
    </p:spTree>
    <p:extLst>
      <p:ext uri="{BB962C8B-B14F-4D97-AF65-F5344CB8AC3E}">
        <p14:creationId xmlns:p14="http://schemas.microsoft.com/office/powerpoint/2010/main" val="36145824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RAX</a:t>
            </a:r>
            <a:endParaRPr lang="en-US" dirty="0"/>
          </a:p>
        </p:txBody>
      </p:sp>
      <p:sp>
        <p:nvSpPr>
          <p:cNvPr id="4" name="Date Placeholder 3"/>
          <p:cNvSpPr>
            <a:spLocks noGrp="1"/>
          </p:cNvSpPr>
          <p:nvPr>
            <p:ph type="dt" sz="half" idx="10"/>
          </p:nvPr>
        </p:nvSpPr>
        <p:spPr/>
        <p:txBody>
          <a:bodyPr/>
          <a:lstStyle/>
          <a:p>
            <a:fld id="{38FB5F5B-6B0C-384F-84E9-385DA7E12A6A}" type="datetime1">
              <a:rPr lang="en-US" smtClean="0"/>
              <a:t>1/25/13</a:t>
            </a:fld>
            <a:endParaRPr lang="en-US"/>
          </a:p>
        </p:txBody>
      </p:sp>
      <p:sp>
        <p:nvSpPr>
          <p:cNvPr id="5" name="Slide Number Placeholder 4"/>
          <p:cNvSpPr>
            <a:spLocks noGrp="1"/>
          </p:cNvSpPr>
          <p:nvPr>
            <p:ph type="sldNum" sz="quarter" idx="12"/>
          </p:nvPr>
        </p:nvSpPr>
        <p:spPr/>
        <p:txBody>
          <a:bodyPr/>
          <a:lstStyle/>
          <a:p>
            <a:fld id="{C9324DF7-4336-A844-AB61-C8FE58471C3D}" type="slidenum">
              <a:rPr lang="en-US" smtClean="0"/>
              <a:t>15</a:t>
            </a:fld>
            <a:endParaRPr lang="en-US"/>
          </a:p>
        </p:txBody>
      </p:sp>
      <p:pic>
        <p:nvPicPr>
          <p:cNvPr id="9" name="Picture 8" descr="Screen Shot 2013-01-09 at 8.21.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601" y="1722249"/>
            <a:ext cx="8325097" cy="2419693"/>
          </a:xfrm>
          <a:prstGeom prst="rect">
            <a:avLst/>
          </a:prstGeom>
        </p:spPr>
      </p:pic>
      <p:pic>
        <p:nvPicPr>
          <p:cNvPr id="11" name="Picture 10" descr="Screen Shot 2013-01-09 at 8.34.3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99250"/>
            <a:ext cx="9144000" cy="3285383"/>
          </a:xfrm>
          <a:prstGeom prst="rect">
            <a:avLst/>
          </a:prstGeom>
        </p:spPr>
      </p:pic>
    </p:spTree>
    <p:extLst>
      <p:ext uri="{BB962C8B-B14F-4D97-AF65-F5344CB8AC3E}">
        <p14:creationId xmlns:p14="http://schemas.microsoft.com/office/powerpoint/2010/main" val="3238901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76573"/>
            <a:ext cx="7770813" cy="1429871"/>
          </a:xfrm>
        </p:spPr>
        <p:txBody>
          <a:bodyPr/>
          <a:lstStyle/>
          <a:p>
            <a:r>
              <a:rPr lang="en-US" dirty="0" smtClean="0"/>
              <a:t>Communication Subsystem</a:t>
            </a:r>
            <a:endParaRPr lang="en-US" dirty="0"/>
          </a:p>
        </p:txBody>
      </p:sp>
      <p:sp>
        <p:nvSpPr>
          <p:cNvPr id="3" name="Content Placeholder 2"/>
          <p:cNvSpPr>
            <a:spLocks noGrp="1"/>
          </p:cNvSpPr>
          <p:nvPr>
            <p:ph idx="1"/>
          </p:nvPr>
        </p:nvSpPr>
        <p:spPr>
          <a:xfrm>
            <a:off x="241300" y="1239868"/>
            <a:ext cx="8512735" cy="501526"/>
          </a:xfrm>
        </p:spPr>
        <p:txBody>
          <a:bodyPr>
            <a:normAutofit fontScale="62500" lnSpcReduction="20000"/>
          </a:bodyPr>
          <a:lstStyle/>
          <a:p>
            <a:r>
              <a:rPr lang="en-US" dirty="0" smtClean="0"/>
              <a:t>Communication Subsystem – Signal to Noise Ratio Analysis</a:t>
            </a:r>
          </a:p>
          <a:p>
            <a:pPr lvl="1"/>
            <a:r>
              <a:rPr lang="en-US" dirty="0" err="1" smtClean="0"/>
              <a:t>SysML</a:t>
            </a:r>
            <a:r>
              <a:rPr lang="en-US" dirty="0" smtClean="0"/>
              <a:t> </a:t>
            </a:r>
            <a:r>
              <a:rPr lang="en-US" dirty="0" err="1" smtClean="0"/>
              <a:t>Parametrics</a:t>
            </a:r>
            <a:endParaRPr lang="en-US" dirty="0"/>
          </a:p>
        </p:txBody>
      </p:sp>
      <p:sp>
        <p:nvSpPr>
          <p:cNvPr id="4" name="Date Placeholder 3"/>
          <p:cNvSpPr>
            <a:spLocks noGrp="1"/>
          </p:cNvSpPr>
          <p:nvPr>
            <p:ph type="dt" sz="half" idx="10"/>
          </p:nvPr>
        </p:nvSpPr>
        <p:spPr/>
        <p:txBody>
          <a:bodyPr/>
          <a:lstStyle/>
          <a:p>
            <a:fld id="{38FB5F5B-6B0C-384F-84E9-385DA7E12A6A}" type="datetime1">
              <a:rPr lang="en-US" smtClean="0"/>
              <a:t>1/25/13</a:t>
            </a:fld>
            <a:endParaRPr lang="en-US"/>
          </a:p>
        </p:txBody>
      </p:sp>
      <p:sp>
        <p:nvSpPr>
          <p:cNvPr id="5" name="Slide Number Placeholder 4"/>
          <p:cNvSpPr>
            <a:spLocks noGrp="1"/>
          </p:cNvSpPr>
          <p:nvPr>
            <p:ph type="sldNum" sz="quarter" idx="12"/>
          </p:nvPr>
        </p:nvSpPr>
        <p:spPr/>
        <p:txBody>
          <a:bodyPr/>
          <a:lstStyle/>
          <a:p>
            <a:fld id="{C9324DF7-4336-A844-AB61-C8FE58471C3D}" type="slidenum">
              <a:rPr lang="en-US" smtClean="0"/>
              <a:t>16</a:t>
            </a:fld>
            <a:endParaRPr lang="en-US"/>
          </a:p>
        </p:txBody>
      </p:sp>
      <p:pic>
        <p:nvPicPr>
          <p:cNvPr id="6" name="Picture 5" descr="Screen Shot 2013-01-13 at 3.58.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50" y="1741394"/>
            <a:ext cx="7314341" cy="4845049"/>
          </a:xfrm>
          <a:prstGeom prst="rect">
            <a:avLst/>
          </a:prstGeom>
        </p:spPr>
      </p:pic>
      <p:pic>
        <p:nvPicPr>
          <p:cNvPr id="7" name="Picture 6" descr="Screen Shot 2013-01-13 at 3.58.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728" y="1760008"/>
            <a:ext cx="6746843" cy="4961467"/>
          </a:xfrm>
          <a:prstGeom prst="rect">
            <a:avLst/>
          </a:prstGeom>
        </p:spPr>
      </p:pic>
    </p:spTree>
    <p:extLst>
      <p:ext uri="{BB962C8B-B14F-4D97-AF65-F5344CB8AC3E}">
        <p14:creationId xmlns:p14="http://schemas.microsoft.com/office/powerpoint/2010/main" val="2401483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Analysis</a:t>
            </a:r>
            <a:endParaRPr lang="en-US" dirty="0"/>
          </a:p>
        </p:txBody>
      </p:sp>
      <p:sp>
        <p:nvSpPr>
          <p:cNvPr id="4" name="Date Placeholder 3"/>
          <p:cNvSpPr>
            <a:spLocks noGrp="1"/>
          </p:cNvSpPr>
          <p:nvPr>
            <p:ph type="dt" sz="half" idx="10"/>
          </p:nvPr>
        </p:nvSpPr>
        <p:spPr/>
        <p:txBody>
          <a:bodyPr/>
          <a:lstStyle/>
          <a:p>
            <a:fld id="{38FB5F5B-6B0C-384F-84E9-385DA7E12A6A}" type="datetime1">
              <a:rPr lang="en-US" smtClean="0"/>
              <a:t>1/25/13</a:t>
            </a:fld>
            <a:endParaRPr lang="en-US"/>
          </a:p>
        </p:txBody>
      </p:sp>
      <p:sp>
        <p:nvSpPr>
          <p:cNvPr id="5" name="Slide Number Placeholder 4"/>
          <p:cNvSpPr>
            <a:spLocks noGrp="1"/>
          </p:cNvSpPr>
          <p:nvPr>
            <p:ph type="sldNum" sz="quarter" idx="12"/>
          </p:nvPr>
        </p:nvSpPr>
        <p:spPr/>
        <p:txBody>
          <a:bodyPr/>
          <a:lstStyle/>
          <a:p>
            <a:fld id="{C9324DF7-4336-A844-AB61-C8FE58471C3D}" type="slidenum">
              <a:rPr lang="en-US" smtClean="0"/>
              <a:t>17</a:t>
            </a:fld>
            <a:endParaRPr lang="en-US"/>
          </a:p>
        </p:txBody>
      </p:sp>
      <p:sp>
        <p:nvSpPr>
          <p:cNvPr id="6" name="Content Placeholder 2"/>
          <p:cNvSpPr>
            <a:spLocks noGrp="1"/>
          </p:cNvSpPr>
          <p:nvPr>
            <p:ph idx="1"/>
          </p:nvPr>
        </p:nvSpPr>
        <p:spPr>
          <a:xfrm>
            <a:off x="241300" y="1339974"/>
            <a:ext cx="8512735" cy="501526"/>
          </a:xfrm>
        </p:spPr>
        <p:txBody>
          <a:bodyPr>
            <a:normAutofit fontScale="62500" lnSpcReduction="20000"/>
          </a:bodyPr>
          <a:lstStyle/>
          <a:p>
            <a:r>
              <a:rPr lang="en-US" dirty="0" smtClean="0"/>
              <a:t>Power Subsystem – Power Analysis</a:t>
            </a:r>
          </a:p>
          <a:p>
            <a:pPr lvl="1"/>
            <a:r>
              <a:rPr lang="en-US" dirty="0" err="1" smtClean="0"/>
              <a:t>SysML</a:t>
            </a:r>
            <a:r>
              <a:rPr lang="en-US" dirty="0" smtClean="0"/>
              <a:t> Parametric</a:t>
            </a:r>
            <a:endParaRPr lang="en-US" dirty="0"/>
          </a:p>
        </p:txBody>
      </p:sp>
      <p:pic>
        <p:nvPicPr>
          <p:cNvPr id="8" name="Picture 7" descr="Screen Shot 2013-01-13 at 4.38.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94" y="1922966"/>
            <a:ext cx="8829211" cy="4286414"/>
          </a:xfrm>
          <a:prstGeom prst="rect">
            <a:avLst/>
          </a:prstGeom>
        </p:spPr>
      </p:pic>
    </p:spTree>
    <p:extLst>
      <p:ext uri="{BB962C8B-B14F-4D97-AF65-F5344CB8AC3E}">
        <p14:creationId xmlns:p14="http://schemas.microsoft.com/office/powerpoint/2010/main" val="577296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25027"/>
            <a:ext cx="8578850" cy="1174377"/>
          </a:xfrm>
        </p:spPr>
        <p:txBody>
          <a:bodyPr>
            <a:normAutofit fontScale="90000"/>
          </a:bodyPr>
          <a:lstStyle/>
          <a:p>
            <a:r>
              <a:rPr lang="en-US" dirty="0" smtClean="0"/>
              <a:t>System Components &amp; Behaviors</a:t>
            </a:r>
            <a:endParaRPr lang="en-US" dirty="0"/>
          </a:p>
        </p:txBody>
      </p:sp>
      <p:sp>
        <p:nvSpPr>
          <p:cNvPr id="4" name="Date Placeholder 3"/>
          <p:cNvSpPr>
            <a:spLocks noGrp="1"/>
          </p:cNvSpPr>
          <p:nvPr>
            <p:ph type="dt" sz="half" idx="10"/>
          </p:nvPr>
        </p:nvSpPr>
        <p:spPr/>
        <p:txBody>
          <a:bodyPr/>
          <a:lstStyle/>
          <a:p>
            <a:fld id="{38FB5F5B-6B0C-384F-84E9-385DA7E12A6A}" type="datetime1">
              <a:rPr lang="en-US" smtClean="0"/>
              <a:t>1/25/13</a:t>
            </a:fld>
            <a:endParaRPr lang="en-US"/>
          </a:p>
        </p:txBody>
      </p:sp>
      <p:sp>
        <p:nvSpPr>
          <p:cNvPr id="5" name="Slide Number Placeholder 4"/>
          <p:cNvSpPr>
            <a:spLocks noGrp="1"/>
          </p:cNvSpPr>
          <p:nvPr>
            <p:ph type="sldNum" sz="quarter" idx="12"/>
          </p:nvPr>
        </p:nvSpPr>
        <p:spPr/>
        <p:txBody>
          <a:bodyPr/>
          <a:lstStyle/>
          <a:p>
            <a:fld id="{C9324DF7-4336-A844-AB61-C8FE58471C3D}" type="slidenum">
              <a:rPr lang="en-US" smtClean="0"/>
              <a:t>18</a:t>
            </a:fld>
            <a:endParaRPr lang="en-US"/>
          </a:p>
        </p:txBody>
      </p:sp>
      <p:pic>
        <p:nvPicPr>
          <p:cNvPr id="6" name="Picture 5" descr="Screen Shot 2013-01-13 at 3.25.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4150"/>
            <a:ext cx="9144000" cy="4750955"/>
          </a:xfrm>
          <a:prstGeom prst="rect">
            <a:avLst/>
          </a:prstGeom>
        </p:spPr>
      </p:pic>
    </p:spTree>
    <p:extLst>
      <p:ext uri="{BB962C8B-B14F-4D97-AF65-F5344CB8AC3E}">
        <p14:creationId xmlns:p14="http://schemas.microsoft.com/office/powerpoint/2010/main" val="12896929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01-13 at 3.26.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56" y="1550894"/>
            <a:ext cx="8431213" cy="3015889"/>
          </a:xfrm>
          <a:prstGeom prst="rect">
            <a:avLst/>
          </a:prstGeom>
        </p:spPr>
      </p:pic>
      <p:pic>
        <p:nvPicPr>
          <p:cNvPr id="16" name="Picture 15" descr="Screen Shot 2013-01-13 at 3.33.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56" y="1539333"/>
            <a:ext cx="8159750" cy="2937510"/>
          </a:xfrm>
          <a:prstGeom prst="rect">
            <a:avLst/>
          </a:prstGeom>
        </p:spPr>
      </p:pic>
      <p:sp>
        <p:nvSpPr>
          <p:cNvPr id="2" name="Title 1"/>
          <p:cNvSpPr>
            <a:spLocks noGrp="1"/>
          </p:cNvSpPr>
          <p:nvPr>
            <p:ph type="title"/>
          </p:nvPr>
        </p:nvSpPr>
        <p:spPr>
          <a:xfrm>
            <a:off x="685800" y="0"/>
            <a:ext cx="7770813" cy="1429871"/>
          </a:xfrm>
        </p:spPr>
        <p:txBody>
          <a:bodyPr/>
          <a:lstStyle/>
          <a:p>
            <a:r>
              <a:rPr lang="en-US" dirty="0" smtClean="0"/>
              <a:t>RAX Flight System Behavior</a:t>
            </a:r>
            <a:endParaRPr lang="en-US" dirty="0"/>
          </a:p>
        </p:txBody>
      </p:sp>
      <p:sp>
        <p:nvSpPr>
          <p:cNvPr id="4" name="Date Placeholder 3"/>
          <p:cNvSpPr>
            <a:spLocks noGrp="1"/>
          </p:cNvSpPr>
          <p:nvPr>
            <p:ph type="dt" sz="half" idx="10"/>
          </p:nvPr>
        </p:nvSpPr>
        <p:spPr/>
        <p:txBody>
          <a:bodyPr/>
          <a:lstStyle/>
          <a:p>
            <a:fld id="{38FB5F5B-6B0C-384F-84E9-385DA7E12A6A}" type="datetime1">
              <a:rPr lang="en-US" smtClean="0"/>
              <a:t>1/25/13</a:t>
            </a:fld>
            <a:endParaRPr lang="en-US"/>
          </a:p>
        </p:txBody>
      </p:sp>
      <p:sp>
        <p:nvSpPr>
          <p:cNvPr id="5" name="Slide Number Placeholder 4"/>
          <p:cNvSpPr>
            <a:spLocks noGrp="1"/>
          </p:cNvSpPr>
          <p:nvPr>
            <p:ph type="sldNum" sz="quarter" idx="12"/>
          </p:nvPr>
        </p:nvSpPr>
        <p:spPr/>
        <p:txBody>
          <a:bodyPr/>
          <a:lstStyle/>
          <a:p>
            <a:fld id="{C9324DF7-4336-A844-AB61-C8FE58471C3D}" type="slidenum">
              <a:rPr lang="en-US" smtClean="0"/>
              <a:t>19</a:t>
            </a:fld>
            <a:endParaRPr lang="en-US"/>
          </a:p>
        </p:txBody>
      </p:sp>
      <p:sp>
        <p:nvSpPr>
          <p:cNvPr id="8" name="TextBox 7"/>
          <p:cNvSpPr txBox="1"/>
          <p:nvPr/>
        </p:nvSpPr>
        <p:spPr>
          <a:xfrm>
            <a:off x="349251" y="1170001"/>
            <a:ext cx="1594682" cy="369332"/>
          </a:xfrm>
          <a:prstGeom prst="rect">
            <a:avLst/>
          </a:prstGeom>
          <a:noFill/>
        </p:spPr>
        <p:txBody>
          <a:bodyPr wrap="none" rtlCol="0">
            <a:spAutoFit/>
          </a:bodyPr>
          <a:lstStyle/>
          <a:p>
            <a:r>
              <a:rPr lang="en-US" dirty="0" smtClean="0"/>
              <a:t>State Machine</a:t>
            </a:r>
            <a:endParaRPr lang="en-US" dirty="0"/>
          </a:p>
        </p:txBody>
      </p:sp>
      <p:cxnSp>
        <p:nvCxnSpPr>
          <p:cNvPr id="10" name="Straight Arrow Connector 9"/>
          <p:cNvCxnSpPr/>
          <p:nvPr/>
        </p:nvCxnSpPr>
        <p:spPr>
          <a:xfrm flipH="1" flipV="1">
            <a:off x="1943934" y="4148667"/>
            <a:ext cx="1188733" cy="1164166"/>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pic>
        <p:nvPicPr>
          <p:cNvPr id="14" name="Picture 13" descr="Screen Shot 2013-01-13 at 3.28.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1199" y="2754842"/>
            <a:ext cx="3802710" cy="3601508"/>
          </a:xfrm>
          <a:prstGeom prst="rect">
            <a:avLst/>
          </a:prstGeom>
        </p:spPr>
      </p:pic>
      <p:sp>
        <p:nvSpPr>
          <p:cNvPr id="15" name="TextBox 14"/>
          <p:cNvSpPr txBox="1"/>
          <p:nvPr/>
        </p:nvSpPr>
        <p:spPr>
          <a:xfrm>
            <a:off x="4385734" y="2754842"/>
            <a:ext cx="189528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Activity Diagram</a:t>
            </a:r>
            <a:endParaRPr lang="en-US" dirty="0"/>
          </a:p>
        </p:txBody>
      </p:sp>
      <p:sp>
        <p:nvSpPr>
          <p:cNvPr id="17" name="TextBox 16"/>
          <p:cNvSpPr txBox="1"/>
          <p:nvPr/>
        </p:nvSpPr>
        <p:spPr>
          <a:xfrm>
            <a:off x="2473355" y="1132470"/>
            <a:ext cx="2162634" cy="369332"/>
          </a:xfrm>
          <a:prstGeom prst="rect">
            <a:avLst/>
          </a:prstGeom>
          <a:noFill/>
        </p:spPr>
        <p:txBody>
          <a:bodyPr wrap="none" rtlCol="0">
            <a:spAutoFit/>
          </a:bodyPr>
          <a:lstStyle/>
          <a:p>
            <a:r>
              <a:rPr lang="en-US" dirty="0" smtClean="0"/>
              <a:t>Flight System States</a:t>
            </a:r>
            <a:endParaRPr lang="en-US" dirty="0"/>
          </a:p>
        </p:txBody>
      </p:sp>
    </p:spTree>
    <p:extLst>
      <p:ext uri="{BB962C8B-B14F-4D97-AF65-F5344CB8AC3E}">
        <p14:creationId xmlns:p14="http://schemas.microsoft.com/office/powerpoint/2010/main" val="2894417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464690" y="4657329"/>
            <a:ext cx="3310761" cy="257525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r>
              <a:rPr lang="en-US" b="1" dirty="0" smtClean="0"/>
              <a:t>JPL</a:t>
            </a:r>
          </a:p>
          <a:p>
            <a:pPr lvl="1"/>
            <a:r>
              <a:rPr lang="en-US" dirty="0" smtClean="0"/>
              <a:t>	</a:t>
            </a:r>
          </a:p>
        </p:txBody>
      </p:sp>
      <p:sp>
        <p:nvSpPr>
          <p:cNvPr id="2" name="Title 1"/>
          <p:cNvSpPr>
            <a:spLocks noGrp="1"/>
          </p:cNvSpPr>
          <p:nvPr>
            <p:ph type="title"/>
          </p:nvPr>
        </p:nvSpPr>
        <p:spPr/>
        <p:txBody>
          <a:bodyPr/>
          <a:lstStyle/>
          <a:p>
            <a:r>
              <a:rPr lang="en-US" dirty="0" err="1" smtClean="0"/>
              <a:t>CubeSat</a:t>
            </a:r>
            <a:r>
              <a:rPr lang="en-US" dirty="0" smtClean="0"/>
              <a:t> Challenge Team</a:t>
            </a:r>
            <a:endParaRPr lang="en-US" dirty="0"/>
          </a:p>
        </p:txBody>
      </p:sp>
      <p:sp>
        <p:nvSpPr>
          <p:cNvPr id="3" name="Content Placeholder 2"/>
          <p:cNvSpPr>
            <a:spLocks noGrp="1"/>
          </p:cNvSpPr>
          <p:nvPr>
            <p:ph idx="1"/>
          </p:nvPr>
        </p:nvSpPr>
        <p:spPr>
          <a:xfrm>
            <a:off x="312290" y="1869141"/>
            <a:ext cx="3310761" cy="2575254"/>
          </a:xfrm>
        </p:spPr>
        <p:txBody>
          <a:bodyPr/>
          <a:lstStyle/>
          <a:p>
            <a:r>
              <a:rPr lang="en-US" b="1" dirty="0" smtClean="0"/>
              <a:t>JPL</a:t>
            </a:r>
          </a:p>
          <a:p>
            <a:pPr lvl="1"/>
            <a:r>
              <a:rPr lang="en-US" dirty="0" smtClean="0"/>
              <a:t>Louise Anderson</a:t>
            </a:r>
          </a:p>
          <a:p>
            <a:pPr lvl="1"/>
            <a:r>
              <a:rPr lang="en-US" dirty="0" smtClean="0"/>
              <a:t>Christopher </a:t>
            </a:r>
            <a:r>
              <a:rPr lang="en-US" dirty="0" err="1" smtClean="0"/>
              <a:t>Delp</a:t>
            </a:r>
            <a:endParaRPr lang="en-US" dirty="0"/>
          </a:p>
          <a:p>
            <a:pPr lvl="1"/>
            <a:r>
              <a:rPr lang="en-US" dirty="0" smtClean="0"/>
              <a:t>Elyse Fosse</a:t>
            </a:r>
          </a:p>
          <a:p>
            <a:pPr lvl="1"/>
            <a:r>
              <a:rPr lang="en-US" dirty="0" smtClean="0"/>
              <a:t>Bjorn Cole</a:t>
            </a:r>
          </a:p>
          <a:p>
            <a:pPr lvl="1"/>
            <a:r>
              <a:rPr lang="en-US" dirty="0" smtClean="0"/>
              <a:t>Leo Cheng	</a:t>
            </a:r>
          </a:p>
        </p:txBody>
      </p:sp>
      <p:sp>
        <p:nvSpPr>
          <p:cNvPr id="4" name="Date Placeholder 3"/>
          <p:cNvSpPr>
            <a:spLocks noGrp="1"/>
          </p:cNvSpPr>
          <p:nvPr>
            <p:ph type="dt" sz="half" idx="10"/>
          </p:nvPr>
        </p:nvSpPr>
        <p:spPr/>
        <p:txBody>
          <a:bodyPr/>
          <a:lstStyle/>
          <a:p>
            <a:fld id="{38FB5F5B-6B0C-384F-84E9-385DA7E12A6A}" type="datetime1">
              <a:rPr lang="en-US" smtClean="0"/>
              <a:t>1/25/13</a:t>
            </a:fld>
            <a:endParaRPr lang="en-US"/>
          </a:p>
        </p:txBody>
      </p:sp>
      <p:sp>
        <p:nvSpPr>
          <p:cNvPr id="5" name="Slide Number Placeholder 4"/>
          <p:cNvSpPr>
            <a:spLocks noGrp="1"/>
          </p:cNvSpPr>
          <p:nvPr>
            <p:ph type="sldNum" sz="quarter" idx="12"/>
          </p:nvPr>
        </p:nvSpPr>
        <p:spPr/>
        <p:txBody>
          <a:bodyPr/>
          <a:lstStyle/>
          <a:p>
            <a:fld id="{C9324DF7-4336-A844-AB61-C8FE58471C3D}" type="slidenum">
              <a:rPr lang="en-US" smtClean="0"/>
              <a:t>2</a:t>
            </a:fld>
            <a:endParaRPr lang="en-US"/>
          </a:p>
        </p:txBody>
      </p:sp>
      <p:sp>
        <p:nvSpPr>
          <p:cNvPr id="6" name="Content Placeholder 2"/>
          <p:cNvSpPr txBox="1">
            <a:spLocks/>
          </p:cNvSpPr>
          <p:nvPr/>
        </p:nvSpPr>
        <p:spPr>
          <a:xfrm>
            <a:off x="3072769" y="1869141"/>
            <a:ext cx="3463161" cy="257525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r>
              <a:rPr lang="en-US" b="1" dirty="0" err="1" smtClean="0"/>
              <a:t>Uni</a:t>
            </a:r>
            <a:endParaRPr lang="en-US" b="1" dirty="0" smtClean="0"/>
          </a:p>
          <a:p>
            <a:pPr lvl="1"/>
            <a:r>
              <a:rPr lang="en-US" dirty="0" smtClean="0"/>
              <a:t>Sara </a:t>
            </a:r>
            <a:r>
              <a:rPr lang="en-US" dirty="0" err="1" smtClean="0"/>
              <a:t>Spangelo</a:t>
            </a:r>
            <a:endParaRPr lang="en-US" dirty="0" smtClean="0"/>
          </a:p>
          <a:p>
            <a:pPr lvl="1"/>
            <a:r>
              <a:rPr lang="en-US" dirty="0" smtClean="0"/>
              <a:t>James Cutler	</a:t>
            </a:r>
          </a:p>
        </p:txBody>
      </p:sp>
      <p:sp>
        <p:nvSpPr>
          <p:cNvPr id="7" name="Content Placeholder 2"/>
          <p:cNvSpPr txBox="1">
            <a:spLocks/>
          </p:cNvSpPr>
          <p:nvPr/>
        </p:nvSpPr>
        <p:spPr>
          <a:xfrm>
            <a:off x="6383530" y="1869141"/>
            <a:ext cx="3310761" cy="257525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r>
              <a:rPr lang="en-US" b="1" dirty="0" smtClean="0"/>
              <a:t>AGI</a:t>
            </a:r>
          </a:p>
          <a:p>
            <a:pPr lvl="1"/>
            <a:r>
              <a:rPr lang="en-US" dirty="0" smtClean="0"/>
              <a:t>David </a:t>
            </a:r>
            <a:r>
              <a:rPr lang="en-US" dirty="0" err="1" smtClean="0"/>
              <a:t>Kaslow</a:t>
            </a:r>
            <a:r>
              <a:rPr lang="en-US" dirty="0" smtClean="0"/>
              <a:t>	</a:t>
            </a:r>
          </a:p>
        </p:txBody>
      </p:sp>
      <p:sp>
        <p:nvSpPr>
          <p:cNvPr id="8" name="Content Placeholder 2"/>
          <p:cNvSpPr txBox="1">
            <a:spLocks/>
          </p:cNvSpPr>
          <p:nvPr/>
        </p:nvSpPr>
        <p:spPr>
          <a:xfrm>
            <a:off x="3118553" y="4337111"/>
            <a:ext cx="3310761" cy="257525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r>
              <a:rPr lang="en-US" b="1" dirty="0" smtClean="0"/>
              <a:t>Phoenix </a:t>
            </a:r>
            <a:r>
              <a:rPr lang="en-US" b="1" dirty="0" err="1" smtClean="0"/>
              <a:t>Inte</a:t>
            </a:r>
            <a:endParaRPr lang="en-US" b="1" dirty="0" smtClean="0"/>
          </a:p>
          <a:p>
            <a:pPr lvl="1"/>
            <a:r>
              <a:rPr lang="en-US" dirty="0" smtClean="0"/>
              <a:t>Grant </a:t>
            </a:r>
            <a:r>
              <a:rPr lang="en-US" dirty="0" err="1" smtClean="0"/>
              <a:t>Soremekun</a:t>
            </a:r>
            <a:endParaRPr lang="en-US" dirty="0" smtClean="0"/>
          </a:p>
        </p:txBody>
      </p:sp>
      <p:sp>
        <p:nvSpPr>
          <p:cNvPr id="9" name="Content Placeholder 2"/>
          <p:cNvSpPr txBox="1">
            <a:spLocks/>
          </p:cNvSpPr>
          <p:nvPr/>
        </p:nvSpPr>
        <p:spPr>
          <a:xfrm>
            <a:off x="6535930" y="4337111"/>
            <a:ext cx="3310761" cy="257525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r>
              <a:rPr lang="en-US" b="1" dirty="0" err="1" smtClean="0"/>
              <a:t>Int</a:t>
            </a:r>
            <a:endParaRPr lang="en-US" b="1" dirty="0" smtClean="0"/>
          </a:p>
          <a:p>
            <a:pPr lvl="1"/>
            <a:r>
              <a:rPr lang="en-US" dirty="0" err="1" smtClean="0"/>
              <a:t>Manas</a:t>
            </a:r>
            <a:r>
              <a:rPr lang="en-US" dirty="0" smtClean="0"/>
              <a:t> Bajaj</a:t>
            </a:r>
            <a:endParaRPr lang="en-US" dirty="0"/>
          </a:p>
          <a:p>
            <a:pPr lvl="1"/>
            <a:r>
              <a:rPr lang="en-US" dirty="0" smtClean="0"/>
              <a:t>Rose </a:t>
            </a:r>
            <a:r>
              <a:rPr lang="en-US" dirty="0" err="1" smtClean="0"/>
              <a:t>Yntema</a:t>
            </a:r>
            <a:endParaRPr lang="en-US" dirty="0" smtClean="0"/>
          </a:p>
        </p:txBody>
      </p:sp>
      <p:pic>
        <p:nvPicPr>
          <p:cNvPr id="10" name="Picture 9"/>
          <p:cNvPicPr>
            <a:picLocks noChangeAspect="1"/>
          </p:cNvPicPr>
          <p:nvPr/>
        </p:nvPicPr>
        <p:blipFill>
          <a:blip r:embed="rId3"/>
          <a:stretch>
            <a:fillRect/>
          </a:stretch>
        </p:blipFill>
        <p:spPr>
          <a:xfrm>
            <a:off x="685800" y="1596555"/>
            <a:ext cx="1032347" cy="645890"/>
          </a:xfrm>
          <a:prstGeom prst="rect">
            <a:avLst/>
          </a:prstGeom>
        </p:spPr>
      </p:pic>
      <p:pic>
        <p:nvPicPr>
          <p:cNvPr id="11" name="Picture 10"/>
          <p:cNvPicPr>
            <a:picLocks noChangeAspect="1"/>
          </p:cNvPicPr>
          <p:nvPr/>
        </p:nvPicPr>
        <p:blipFill>
          <a:blip r:embed="rId4"/>
          <a:stretch>
            <a:fillRect/>
          </a:stretch>
        </p:blipFill>
        <p:spPr>
          <a:xfrm>
            <a:off x="3407377" y="1596555"/>
            <a:ext cx="1064505" cy="632789"/>
          </a:xfrm>
          <a:prstGeom prst="rect">
            <a:avLst/>
          </a:prstGeom>
        </p:spPr>
      </p:pic>
      <p:pic>
        <p:nvPicPr>
          <p:cNvPr id="12" name="Picture 11"/>
          <p:cNvPicPr>
            <a:picLocks noChangeAspect="1"/>
          </p:cNvPicPr>
          <p:nvPr/>
        </p:nvPicPr>
        <p:blipFill>
          <a:blip r:embed="rId5"/>
          <a:stretch>
            <a:fillRect/>
          </a:stretch>
        </p:blipFill>
        <p:spPr>
          <a:xfrm>
            <a:off x="6779544" y="1590188"/>
            <a:ext cx="1233804" cy="647747"/>
          </a:xfrm>
          <a:prstGeom prst="rect">
            <a:avLst/>
          </a:prstGeom>
        </p:spPr>
      </p:pic>
      <p:pic>
        <p:nvPicPr>
          <p:cNvPr id="13" name="Picture 12"/>
          <p:cNvPicPr>
            <a:picLocks noChangeAspect="1"/>
          </p:cNvPicPr>
          <p:nvPr/>
        </p:nvPicPr>
        <p:blipFill>
          <a:blip r:embed="rId6"/>
          <a:stretch>
            <a:fillRect/>
          </a:stretch>
        </p:blipFill>
        <p:spPr>
          <a:xfrm>
            <a:off x="3549221" y="4128000"/>
            <a:ext cx="1807970" cy="632789"/>
          </a:xfrm>
          <a:prstGeom prst="rect">
            <a:avLst/>
          </a:prstGeom>
        </p:spPr>
      </p:pic>
      <p:pic>
        <p:nvPicPr>
          <p:cNvPr id="14" name="Picture 13"/>
          <p:cNvPicPr>
            <a:picLocks noChangeAspect="1"/>
          </p:cNvPicPr>
          <p:nvPr/>
        </p:nvPicPr>
        <p:blipFill>
          <a:blip r:embed="rId7"/>
          <a:stretch>
            <a:fillRect/>
          </a:stretch>
        </p:blipFill>
        <p:spPr>
          <a:xfrm>
            <a:off x="6931422" y="4127999"/>
            <a:ext cx="632789" cy="632789"/>
          </a:xfrm>
          <a:prstGeom prst="rect">
            <a:avLst/>
          </a:prstGeom>
        </p:spPr>
      </p:pic>
      <p:pic>
        <p:nvPicPr>
          <p:cNvPr id="15" name="Picture 14"/>
          <p:cNvPicPr>
            <a:picLocks noChangeAspect="1"/>
          </p:cNvPicPr>
          <p:nvPr/>
        </p:nvPicPr>
        <p:blipFill>
          <a:blip r:embed="rId8"/>
          <a:stretch>
            <a:fillRect/>
          </a:stretch>
        </p:blipFill>
        <p:spPr>
          <a:xfrm>
            <a:off x="827451" y="4437843"/>
            <a:ext cx="639738" cy="645890"/>
          </a:xfrm>
          <a:prstGeom prst="rect">
            <a:avLst/>
          </a:prstGeom>
        </p:spPr>
      </p:pic>
    </p:spTree>
    <p:extLst>
      <p:ext uri="{BB962C8B-B14F-4D97-AF65-F5344CB8AC3E}">
        <p14:creationId xmlns:p14="http://schemas.microsoft.com/office/powerpoint/2010/main" val="20950856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RAX Report Generation</a:t>
            </a:r>
            <a:endParaRPr lang="en-US" dirty="0"/>
          </a:p>
        </p:txBody>
      </p:sp>
      <p:sp>
        <p:nvSpPr>
          <p:cNvPr id="4" name="Date Placeholder 3"/>
          <p:cNvSpPr>
            <a:spLocks noGrp="1"/>
          </p:cNvSpPr>
          <p:nvPr>
            <p:ph type="dt" sz="half" idx="10"/>
          </p:nvPr>
        </p:nvSpPr>
        <p:spPr/>
        <p:txBody>
          <a:bodyPr/>
          <a:lstStyle/>
          <a:p>
            <a:fld id="{38FB5F5B-6B0C-384F-84E9-385DA7E12A6A}" type="datetime1">
              <a:rPr lang="en-US" smtClean="0"/>
              <a:t>1/25/13</a:t>
            </a:fld>
            <a:endParaRPr lang="en-US"/>
          </a:p>
        </p:txBody>
      </p:sp>
      <p:sp>
        <p:nvSpPr>
          <p:cNvPr id="5" name="Slide Number Placeholder 4"/>
          <p:cNvSpPr>
            <a:spLocks noGrp="1"/>
          </p:cNvSpPr>
          <p:nvPr>
            <p:ph type="sldNum" sz="quarter" idx="12"/>
          </p:nvPr>
        </p:nvSpPr>
        <p:spPr/>
        <p:txBody>
          <a:bodyPr/>
          <a:lstStyle/>
          <a:p>
            <a:fld id="{C9324DF7-4336-A844-AB61-C8FE58471C3D}" type="slidenum">
              <a:rPr lang="en-US" smtClean="0"/>
              <a:t>20</a:t>
            </a:fld>
            <a:endParaRPr lang="en-US"/>
          </a:p>
        </p:txBody>
      </p:sp>
      <p:pic>
        <p:nvPicPr>
          <p:cNvPr id="8" name="Picture 7" descr="Screen Shot 2013-01-15 at 3.37.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977" y="1315944"/>
            <a:ext cx="5654374" cy="5040406"/>
          </a:xfrm>
          <a:prstGeom prst="rect">
            <a:avLst/>
          </a:prstGeom>
        </p:spPr>
      </p:pic>
    </p:spTree>
    <p:extLst>
      <p:ext uri="{BB962C8B-B14F-4D97-AF65-F5344CB8AC3E}">
        <p14:creationId xmlns:p14="http://schemas.microsoft.com/office/powerpoint/2010/main" val="35972416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&amp; Successes</a:t>
            </a:r>
            <a:endParaRPr lang="en-US" dirty="0"/>
          </a:p>
        </p:txBody>
      </p:sp>
      <p:sp>
        <p:nvSpPr>
          <p:cNvPr id="3" name="Content Placeholder 2"/>
          <p:cNvSpPr>
            <a:spLocks noGrp="1"/>
          </p:cNvSpPr>
          <p:nvPr>
            <p:ph idx="1"/>
          </p:nvPr>
        </p:nvSpPr>
        <p:spPr/>
        <p:txBody>
          <a:bodyPr>
            <a:normAutofit/>
          </a:bodyPr>
          <a:lstStyle/>
          <a:p>
            <a:r>
              <a:rPr lang="en-US" sz="2000" dirty="0" smtClean="0"/>
              <a:t>Effectively described </a:t>
            </a:r>
            <a:r>
              <a:rPr lang="en-US" sz="2000" dirty="0"/>
              <a:t>d</a:t>
            </a:r>
            <a:r>
              <a:rPr lang="en-US" sz="2000" dirty="0" smtClean="0"/>
              <a:t>ifferent views of RAX System</a:t>
            </a:r>
          </a:p>
          <a:p>
            <a:r>
              <a:rPr lang="en-US" sz="2000" dirty="0" smtClean="0"/>
              <a:t>Analyzed the RAX Model according to common practices in Space Systems Engineering</a:t>
            </a:r>
          </a:p>
          <a:p>
            <a:r>
              <a:rPr lang="en-US" sz="2000" dirty="0" smtClean="0"/>
              <a:t>Analysis completed with COTS Tools</a:t>
            </a:r>
          </a:p>
          <a:p>
            <a:pPr lvl="1"/>
            <a:r>
              <a:rPr lang="en-US" sz="1800" dirty="0" smtClean="0"/>
              <a:t>Integrated around standard </a:t>
            </a:r>
            <a:r>
              <a:rPr lang="en-US" sz="1800" dirty="0" err="1" smtClean="0"/>
              <a:t>SysML</a:t>
            </a:r>
            <a:r>
              <a:rPr lang="en-US" sz="1800" dirty="0" smtClean="0"/>
              <a:t> models</a:t>
            </a:r>
            <a:endParaRPr lang="en-US" sz="1800" dirty="0" smtClean="0"/>
          </a:p>
          <a:p>
            <a:r>
              <a:rPr lang="en-US" dirty="0" smtClean="0"/>
              <a:t>Demonstrated capability to generate </a:t>
            </a:r>
            <a:r>
              <a:rPr lang="en-US" dirty="0" smtClean="0"/>
              <a:t>Documents from models</a:t>
            </a:r>
            <a:endParaRPr lang="en-US" dirty="0" smtClean="0"/>
          </a:p>
          <a:p>
            <a:r>
              <a:rPr lang="en-US" dirty="0" smtClean="0"/>
              <a:t>“Develop </a:t>
            </a:r>
            <a:r>
              <a:rPr lang="en-US" dirty="0"/>
              <a:t>W</a:t>
            </a:r>
            <a:r>
              <a:rPr lang="en-US" dirty="0" smtClean="0"/>
              <a:t>ith </a:t>
            </a:r>
            <a:r>
              <a:rPr lang="en-US" dirty="0"/>
              <a:t>W</a:t>
            </a:r>
            <a:r>
              <a:rPr lang="en-US" dirty="0" smtClean="0"/>
              <a:t>hat you Fly With” End to End Integration and </a:t>
            </a:r>
            <a:r>
              <a:rPr lang="en-US" dirty="0" smtClean="0"/>
              <a:t>Analysis concept</a:t>
            </a:r>
            <a:endParaRPr lang="en-US" dirty="0" smtClean="0"/>
          </a:p>
        </p:txBody>
      </p:sp>
      <p:sp>
        <p:nvSpPr>
          <p:cNvPr id="4" name="Date Placeholder 3"/>
          <p:cNvSpPr>
            <a:spLocks noGrp="1"/>
          </p:cNvSpPr>
          <p:nvPr>
            <p:ph type="dt" sz="half" idx="10"/>
          </p:nvPr>
        </p:nvSpPr>
        <p:spPr/>
        <p:txBody>
          <a:bodyPr/>
          <a:lstStyle/>
          <a:p>
            <a:fld id="{38FB5F5B-6B0C-384F-84E9-385DA7E12A6A}" type="datetime1">
              <a:rPr lang="en-US" smtClean="0"/>
              <a:t>1/25/13</a:t>
            </a:fld>
            <a:endParaRPr lang="en-US"/>
          </a:p>
        </p:txBody>
      </p:sp>
      <p:sp>
        <p:nvSpPr>
          <p:cNvPr id="5" name="Slide Number Placeholder 4"/>
          <p:cNvSpPr>
            <a:spLocks noGrp="1"/>
          </p:cNvSpPr>
          <p:nvPr>
            <p:ph type="sldNum" sz="quarter" idx="12"/>
          </p:nvPr>
        </p:nvSpPr>
        <p:spPr/>
        <p:txBody>
          <a:bodyPr/>
          <a:lstStyle/>
          <a:p>
            <a:fld id="{C9324DF7-4336-A844-AB61-C8FE58471C3D}" type="slidenum">
              <a:rPr lang="en-US" smtClean="0"/>
              <a:t>21</a:t>
            </a:fld>
            <a:endParaRPr lang="en-US"/>
          </a:p>
        </p:txBody>
      </p:sp>
    </p:spTree>
    <p:extLst>
      <p:ext uri="{BB962C8B-B14F-4D97-AF65-F5344CB8AC3E}">
        <p14:creationId xmlns:p14="http://schemas.microsoft.com/office/powerpoint/2010/main" val="9775669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023"/>
            <a:ext cx="9144000" cy="1429871"/>
          </a:xfrm>
        </p:spPr>
        <p:txBody>
          <a:bodyPr>
            <a:normAutofit fontScale="90000"/>
          </a:bodyPr>
          <a:lstStyle/>
          <a:p>
            <a:r>
              <a:rPr lang="en-US" dirty="0" smtClean="0"/>
              <a:t>Summary of Issues and Challenges</a:t>
            </a:r>
            <a:endParaRPr lang="en-US" dirty="0"/>
          </a:p>
        </p:txBody>
      </p:sp>
      <p:sp>
        <p:nvSpPr>
          <p:cNvPr id="3" name="Content Placeholder 2"/>
          <p:cNvSpPr>
            <a:spLocks noGrp="1"/>
          </p:cNvSpPr>
          <p:nvPr>
            <p:ph idx="1"/>
          </p:nvPr>
        </p:nvSpPr>
        <p:spPr>
          <a:xfrm>
            <a:off x="158442" y="1417142"/>
            <a:ext cx="8985558" cy="4726580"/>
          </a:xfrm>
        </p:spPr>
        <p:txBody>
          <a:bodyPr>
            <a:normAutofit/>
          </a:bodyPr>
          <a:lstStyle/>
          <a:p>
            <a:r>
              <a:rPr lang="en-US" sz="2400" dirty="0" smtClean="0"/>
              <a:t>Gaps in full integration of Analysis</a:t>
            </a:r>
          </a:p>
          <a:p>
            <a:pPr lvl="1"/>
            <a:r>
              <a:rPr lang="en-US" dirty="0" smtClean="0"/>
              <a:t>Scalable enterprise acces</a:t>
            </a:r>
            <a:r>
              <a:rPr lang="en-US" dirty="0" smtClean="0"/>
              <a:t>s </a:t>
            </a:r>
            <a:r>
              <a:rPr lang="en-US" dirty="0" smtClean="0"/>
              <a:t>to model data</a:t>
            </a:r>
          </a:p>
          <a:p>
            <a:pPr lvl="1"/>
            <a:r>
              <a:rPr lang="en-US" dirty="0" smtClean="0"/>
              <a:t>No master orchestrator controlling timing and coordination for all possible analysis execution</a:t>
            </a:r>
            <a:endParaRPr lang="en-US" dirty="0" smtClean="0"/>
          </a:p>
          <a:p>
            <a:r>
              <a:rPr lang="en-US" sz="2400" dirty="0" smtClean="0"/>
              <a:t>Both </a:t>
            </a:r>
            <a:r>
              <a:rPr lang="en-US" sz="2400" dirty="0" err="1" smtClean="0"/>
              <a:t>SysML</a:t>
            </a:r>
            <a:r>
              <a:rPr lang="en-US" sz="2400" dirty="0" smtClean="0"/>
              <a:t> and MBSE analysis tools are limited in temporal semantics</a:t>
            </a:r>
          </a:p>
          <a:p>
            <a:pPr lvl="1"/>
            <a:r>
              <a:rPr lang="en-US" dirty="0" smtClean="0"/>
              <a:t>Time is key factor for space systems </a:t>
            </a:r>
            <a:r>
              <a:rPr lang="en-US" dirty="0" smtClean="0"/>
              <a:t>engineering</a:t>
            </a:r>
          </a:p>
          <a:p>
            <a:pPr lvl="1"/>
            <a:r>
              <a:rPr lang="en-US" dirty="0" smtClean="0"/>
              <a:t>Limited applicability of </a:t>
            </a:r>
            <a:r>
              <a:rPr lang="en-US" dirty="0" err="1" smtClean="0"/>
              <a:t>parametrics</a:t>
            </a:r>
            <a:r>
              <a:rPr lang="en-US" dirty="0" smtClean="0"/>
              <a:t> to behavior aspects of the model</a:t>
            </a:r>
            <a:endParaRPr lang="en-US" dirty="0" smtClean="0"/>
          </a:p>
          <a:p>
            <a:endParaRPr lang="en-US" sz="2400" dirty="0"/>
          </a:p>
        </p:txBody>
      </p:sp>
      <p:sp>
        <p:nvSpPr>
          <p:cNvPr id="4" name="Date Placeholder 3"/>
          <p:cNvSpPr>
            <a:spLocks noGrp="1"/>
          </p:cNvSpPr>
          <p:nvPr>
            <p:ph type="dt" sz="half" idx="10"/>
          </p:nvPr>
        </p:nvSpPr>
        <p:spPr/>
        <p:txBody>
          <a:bodyPr/>
          <a:lstStyle/>
          <a:p>
            <a:fld id="{38FB5F5B-6B0C-384F-84E9-385DA7E12A6A}" type="datetime1">
              <a:rPr lang="en-US" smtClean="0"/>
              <a:t>1/25/13</a:t>
            </a:fld>
            <a:endParaRPr lang="en-US"/>
          </a:p>
        </p:txBody>
      </p:sp>
      <p:sp>
        <p:nvSpPr>
          <p:cNvPr id="5" name="Slide Number Placeholder 4"/>
          <p:cNvSpPr>
            <a:spLocks noGrp="1"/>
          </p:cNvSpPr>
          <p:nvPr>
            <p:ph type="sldNum" sz="quarter" idx="12"/>
          </p:nvPr>
        </p:nvSpPr>
        <p:spPr/>
        <p:txBody>
          <a:bodyPr/>
          <a:lstStyle/>
          <a:p>
            <a:fld id="{C9324DF7-4336-A844-AB61-C8FE58471C3D}" type="slidenum">
              <a:rPr lang="en-US" smtClean="0"/>
              <a:t>22</a:t>
            </a:fld>
            <a:endParaRPr lang="en-US"/>
          </a:p>
        </p:txBody>
      </p:sp>
    </p:spTree>
    <p:extLst>
      <p:ext uri="{BB962C8B-B14F-4D97-AF65-F5344CB8AC3E}">
        <p14:creationId xmlns:p14="http://schemas.microsoft.com/office/powerpoint/2010/main" val="38838581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Videos</a:t>
            </a:r>
            <a:endParaRPr lang="en-US" dirty="0"/>
          </a:p>
        </p:txBody>
      </p:sp>
      <p:sp>
        <p:nvSpPr>
          <p:cNvPr id="4" name="Date Placeholder 3"/>
          <p:cNvSpPr>
            <a:spLocks noGrp="1"/>
          </p:cNvSpPr>
          <p:nvPr>
            <p:ph type="dt" sz="half" idx="10"/>
          </p:nvPr>
        </p:nvSpPr>
        <p:spPr/>
        <p:txBody>
          <a:bodyPr/>
          <a:lstStyle/>
          <a:p>
            <a:fld id="{38FB5F5B-6B0C-384F-84E9-385DA7E12A6A}" type="datetime1">
              <a:rPr lang="en-US" smtClean="0"/>
              <a:t>1/25/13</a:t>
            </a:fld>
            <a:endParaRPr lang="en-US"/>
          </a:p>
        </p:txBody>
      </p:sp>
      <p:sp>
        <p:nvSpPr>
          <p:cNvPr id="5" name="Slide Number Placeholder 4"/>
          <p:cNvSpPr>
            <a:spLocks noGrp="1"/>
          </p:cNvSpPr>
          <p:nvPr>
            <p:ph type="sldNum" sz="quarter" idx="12"/>
          </p:nvPr>
        </p:nvSpPr>
        <p:spPr/>
        <p:txBody>
          <a:bodyPr/>
          <a:lstStyle/>
          <a:p>
            <a:fld id="{C9324DF7-4336-A844-AB61-C8FE58471C3D}" type="slidenum">
              <a:rPr lang="en-US" smtClean="0"/>
              <a:t>23</a:t>
            </a:fld>
            <a:endParaRPr lang="en-US"/>
          </a:p>
        </p:txBody>
      </p:sp>
    </p:spTree>
    <p:extLst>
      <p:ext uri="{BB962C8B-B14F-4D97-AF65-F5344CB8AC3E}">
        <p14:creationId xmlns:p14="http://schemas.microsoft.com/office/powerpoint/2010/main" val="15769746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144000" cy="6857999"/>
          </a:xfrm>
        </p:spPr>
        <p:style>
          <a:lnRef idx="3">
            <a:schemeClr val="lt1"/>
          </a:lnRef>
          <a:fillRef idx="1">
            <a:schemeClr val="dk1"/>
          </a:fillRef>
          <a:effectRef idx="1">
            <a:schemeClr val="dk1"/>
          </a:effectRef>
          <a:fontRef idx="minor">
            <a:schemeClr val="lt1"/>
          </a:fontRef>
        </p:style>
        <p:txBody>
          <a:bodyPr anchor="t">
            <a:normAutofit/>
          </a:bodyPr>
          <a:lstStyle/>
          <a:p>
            <a:pPr algn="l"/>
            <a:r>
              <a:rPr lang="en-US" sz="2400" b="1" i="1" dirty="0" smtClean="0"/>
              <a:t>Affiliation:  </a:t>
            </a:r>
            <a:br>
              <a:rPr lang="en-US" sz="2400" b="1" i="1" dirty="0" smtClean="0"/>
            </a:br>
            <a:r>
              <a:rPr lang="en-US" sz="2400" dirty="0" smtClean="0"/>
              <a:t>Jet Propulsion Laboratory, California Institute of Technology</a:t>
            </a:r>
            <a:br>
              <a:rPr lang="en-US" sz="2400" dirty="0" smtClean="0"/>
            </a:br>
            <a:r>
              <a:rPr lang="en-US" sz="2400" dirty="0" smtClean="0"/>
              <a:t/>
            </a:r>
            <a:br>
              <a:rPr lang="en-US" sz="2400" dirty="0" smtClean="0"/>
            </a:br>
            <a:r>
              <a:rPr lang="en-US" sz="2400" b="1" i="1" dirty="0" smtClean="0"/>
              <a:t>Acknowledgments:  </a:t>
            </a:r>
            <a:br>
              <a:rPr lang="en-US" sz="2400" b="1" i="1" dirty="0" smtClean="0"/>
            </a:br>
            <a:r>
              <a:rPr lang="en-US" sz="2400" dirty="0" smtClean="0"/>
              <a:t>Part of this research was carried out at the Jet Propulsion Laboratory, California Institute of Technology, under a contract with the National Aeronautics and Space Administration</a:t>
            </a:r>
            <a:br>
              <a:rPr lang="en-US" sz="2400" dirty="0" smtClean="0"/>
            </a:br>
            <a:r>
              <a:rPr lang="en-US" sz="2400" dirty="0" smtClean="0"/>
              <a:t/>
            </a:r>
            <a:br>
              <a:rPr lang="en-US" sz="2400" dirty="0" smtClean="0"/>
            </a:br>
            <a:r>
              <a:rPr lang="en-US" sz="2400" b="1" dirty="0" smtClean="0"/>
              <a:t>Copyright:</a:t>
            </a:r>
            <a:br>
              <a:rPr lang="en-US" sz="2400" b="1" dirty="0" smtClean="0"/>
            </a:br>
            <a:r>
              <a:rPr lang="en-US" sz="2400" i="1" dirty="0" smtClean="0"/>
              <a:t>Copyright 2013. All rights reserved.</a:t>
            </a:r>
            <a:br>
              <a:rPr lang="en-US" sz="2400" i="1" dirty="0" smtClean="0"/>
            </a:br>
            <a:endParaRPr lang="en-US" sz="2400" i="1" dirty="0"/>
          </a:p>
        </p:txBody>
      </p:sp>
      <p:pic>
        <p:nvPicPr>
          <p:cNvPr id="4" name="Picture 3"/>
          <p:cNvPicPr>
            <a:picLocks noChangeAspect="1"/>
          </p:cNvPicPr>
          <p:nvPr/>
        </p:nvPicPr>
        <p:blipFill>
          <a:blip r:embed="rId2"/>
          <a:stretch>
            <a:fillRect/>
          </a:stretch>
        </p:blipFill>
        <p:spPr>
          <a:xfrm>
            <a:off x="643055" y="4520733"/>
            <a:ext cx="2908300" cy="889000"/>
          </a:xfrm>
          <a:prstGeom prst="rect">
            <a:avLst/>
          </a:prstGeom>
        </p:spPr>
      </p:pic>
      <p:pic>
        <p:nvPicPr>
          <p:cNvPr id="5" name="Picture 4"/>
          <p:cNvPicPr>
            <a:picLocks noChangeAspect="1"/>
          </p:cNvPicPr>
          <p:nvPr/>
        </p:nvPicPr>
        <p:blipFill>
          <a:blip r:embed="rId3"/>
          <a:stretch>
            <a:fillRect/>
          </a:stretch>
        </p:blipFill>
        <p:spPr>
          <a:xfrm>
            <a:off x="5085434" y="3886549"/>
            <a:ext cx="2832100" cy="2362200"/>
          </a:xfrm>
          <a:prstGeom prst="rect">
            <a:avLst/>
          </a:prstGeom>
        </p:spPr>
      </p:pic>
    </p:spTree>
    <p:extLst>
      <p:ext uri="{BB962C8B-B14F-4D97-AF65-F5344CB8AC3E}">
        <p14:creationId xmlns:p14="http://schemas.microsoft.com/office/powerpoint/2010/main" val="11472714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3257"/>
            <a:ext cx="7770813" cy="1429871"/>
          </a:xfrm>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fld id="{38FB5F5B-6B0C-384F-84E9-385DA7E12A6A}" type="datetime1">
              <a:rPr lang="en-US" smtClean="0"/>
              <a:t>1/25/13</a:t>
            </a:fld>
            <a:endParaRPr lang="en-US"/>
          </a:p>
        </p:txBody>
      </p:sp>
      <p:sp>
        <p:nvSpPr>
          <p:cNvPr id="5" name="Slide Number Placeholder 4"/>
          <p:cNvSpPr>
            <a:spLocks noGrp="1"/>
          </p:cNvSpPr>
          <p:nvPr>
            <p:ph type="sldNum" sz="quarter" idx="12"/>
          </p:nvPr>
        </p:nvSpPr>
        <p:spPr/>
        <p:txBody>
          <a:bodyPr/>
          <a:lstStyle/>
          <a:p>
            <a:fld id="{C9324DF7-4336-A844-AB61-C8FE58471C3D}" type="slidenum">
              <a:rPr lang="en-US" smtClean="0"/>
              <a:t>25</a:t>
            </a:fld>
            <a:endParaRPr lang="en-US"/>
          </a:p>
        </p:txBody>
      </p:sp>
    </p:spTree>
    <p:extLst>
      <p:ext uri="{BB962C8B-B14F-4D97-AF65-F5344CB8AC3E}">
        <p14:creationId xmlns:p14="http://schemas.microsoft.com/office/powerpoint/2010/main" val="217352189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a:t>
            </a:r>
            <a:endParaRPr lang="en-US" dirty="0"/>
          </a:p>
        </p:txBody>
      </p:sp>
      <p:sp>
        <p:nvSpPr>
          <p:cNvPr id="3" name="Content Placeholder 2"/>
          <p:cNvSpPr>
            <a:spLocks noGrp="1"/>
          </p:cNvSpPr>
          <p:nvPr>
            <p:ph idx="1"/>
          </p:nvPr>
        </p:nvSpPr>
        <p:spPr/>
        <p:txBody>
          <a:bodyPr/>
          <a:lstStyle/>
          <a:p>
            <a:r>
              <a:rPr lang="en-US" dirty="0" smtClean="0"/>
              <a:t>Successes and Challenge for each demo</a:t>
            </a:r>
            <a:endParaRPr lang="en-US" dirty="0"/>
          </a:p>
        </p:txBody>
      </p:sp>
      <p:sp>
        <p:nvSpPr>
          <p:cNvPr id="4" name="Date Placeholder 3"/>
          <p:cNvSpPr>
            <a:spLocks noGrp="1"/>
          </p:cNvSpPr>
          <p:nvPr>
            <p:ph type="dt" sz="half" idx="10"/>
          </p:nvPr>
        </p:nvSpPr>
        <p:spPr/>
        <p:txBody>
          <a:bodyPr/>
          <a:lstStyle/>
          <a:p>
            <a:fld id="{38FB5F5B-6B0C-384F-84E9-385DA7E12A6A}" type="datetime1">
              <a:rPr lang="en-US" smtClean="0"/>
              <a:t>1/25/13</a:t>
            </a:fld>
            <a:endParaRPr lang="en-US"/>
          </a:p>
        </p:txBody>
      </p:sp>
      <p:sp>
        <p:nvSpPr>
          <p:cNvPr id="5" name="Slide Number Placeholder 4"/>
          <p:cNvSpPr>
            <a:spLocks noGrp="1"/>
          </p:cNvSpPr>
          <p:nvPr>
            <p:ph type="sldNum" sz="quarter" idx="12"/>
          </p:nvPr>
        </p:nvSpPr>
        <p:spPr/>
        <p:txBody>
          <a:bodyPr/>
          <a:lstStyle/>
          <a:p>
            <a:fld id="{C9324DF7-4336-A844-AB61-C8FE58471C3D}" type="slidenum">
              <a:rPr lang="en-US" smtClean="0"/>
              <a:t>26</a:t>
            </a:fld>
            <a:endParaRPr lang="en-US"/>
          </a:p>
        </p:txBody>
      </p:sp>
    </p:spTree>
    <p:extLst>
      <p:ext uri="{BB962C8B-B14F-4D97-AF65-F5344CB8AC3E}">
        <p14:creationId xmlns:p14="http://schemas.microsoft.com/office/powerpoint/2010/main" val="3169097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9143999" cy="860948"/>
          </a:xfrm>
        </p:spPr>
        <p:txBody>
          <a:bodyPr/>
          <a:lstStyle/>
          <a:p>
            <a:r>
              <a:rPr lang="en-US" sz="4400" dirty="0" smtClean="0">
                <a:latin typeface="Californian FB" pitchFamily="18" charset="0"/>
              </a:rPr>
              <a:t>Power Scenario Demo Overview</a:t>
            </a:r>
            <a:endParaRPr lang="en-US" sz="4400" dirty="0">
              <a:latin typeface="Californian FB" pitchFamily="18" charset="0"/>
            </a:endParaRPr>
          </a:p>
        </p:txBody>
      </p:sp>
      <p:sp>
        <p:nvSpPr>
          <p:cNvPr id="3" name="Subtitle 2"/>
          <p:cNvSpPr>
            <a:spLocks noGrp="1"/>
          </p:cNvSpPr>
          <p:nvPr>
            <p:ph type="subTitle" idx="1"/>
          </p:nvPr>
        </p:nvSpPr>
        <p:spPr>
          <a:xfrm>
            <a:off x="76200" y="1066800"/>
            <a:ext cx="9144000" cy="5486400"/>
          </a:xfrm>
        </p:spPr>
        <p:txBody>
          <a:bodyPr>
            <a:normAutofit fontScale="92500"/>
          </a:bodyPr>
          <a:lstStyle/>
          <a:p>
            <a:pPr algn="l"/>
            <a:r>
              <a:rPr lang="en-US" sz="2400" b="1" dirty="0" smtClean="0">
                <a:solidFill>
                  <a:schemeClr val="tx1"/>
                </a:solidFill>
                <a:latin typeface="Californian FB" pitchFamily="18" charset="0"/>
              </a:rPr>
              <a:t>Motivation</a:t>
            </a:r>
          </a:p>
          <a:p>
            <a:pPr lvl="1" algn="l">
              <a:buFont typeface="Arial" pitchFamily="34" charset="0"/>
              <a:buChar char="•"/>
            </a:pPr>
            <a:r>
              <a:rPr lang="en-US" sz="2400" dirty="0" smtClean="0">
                <a:solidFill>
                  <a:schemeClr val="tx1"/>
                </a:solidFill>
                <a:latin typeface="Californian FB" pitchFamily="18" charset="0"/>
              </a:rPr>
              <a:t> “Bringing the model to life”, executing model</a:t>
            </a:r>
          </a:p>
          <a:p>
            <a:pPr lvl="1" algn="l">
              <a:buFont typeface="Arial" pitchFamily="34" charset="0"/>
              <a:buChar char="•"/>
            </a:pPr>
            <a:r>
              <a:rPr lang="en-US" sz="2400" dirty="0">
                <a:solidFill>
                  <a:schemeClr val="tx1"/>
                </a:solidFill>
                <a:latin typeface="Californian FB" pitchFamily="18" charset="0"/>
              </a:rPr>
              <a:t> </a:t>
            </a:r>
            <a:r>
              <a:rPr lang="en-US" sz="2400" dirty="0" smtClean="0">
                <a:solidFill>
                  <a:schemeClr val="tx1"/>
                </a:solidFill>
                <a:latin typeface="Californian FB" pitchFamily="18" charset="0"/>
              </a:rPr>
              <a:t>Replaces “hacked” integrated software (e.g. manual/ complex code)</a:t>
            </a:r>
          </a:p>
          <a:p>
            <a:pPr algn="l"/>
            <a:r>
              <a:rPr lang="en-US" sz="2400" b="1" dirty="0" smtClean="0">
                <a:solidFill>
                  <a:schemeClr val="tx1"/>
                </a:solidFill>
                <a:latin typeface="Californian FB" pitchFamily="18" charset="0"/>
              </a:rPr>
              <a:t>Integrating multiple software tools</a:t>
            </a:r>
          </a:p>
          <a:p>
            <a:pPr lvl="1" algn="l">
              <a:buFont typeface="Arial" pitchFamily="34" charset="0"/>
              <a:buChar char="•"/>
            </a:pPr>
            <a:r>
              <a:rPr lang="en-US" sz="2400" dirty="0" smtClean="0">
                <a:solidFill>
                  <a:schemeClr val="tx1"/>
                </a:solidFill>
                <a:latin typeface="Californian FB" pitchFamily="18" charset="0"/>
              </a:rPr>
              <a:t> </a:t>
            </a:r>
            <a:r>
              <a:rPr lang="en-US" sz="2400" dirty="0" err="1" smtClean="0">
                <a:solidFill>
                  <a:schemeClr val="tx1"/>
                </a:solidFill>
                <a:latin typeface="Californian FB" pitchFamily="18" charset="0"/>
              </a:rPr>
              <a:t>MagicDraw</a:t>
            </a:r>
            <a:r>
              <a:rPr lang="en-US" sz="2400" dirty="0" smtClean="0">
                <a:solidFill>
                  <a:schemeClr val="tx1"/>
                </a:solidFill>
                <a:latin typeface="Californian FB" pitchFamily="18" charset="0"/>
              </a:rPr>
              <a:t> (</a:t>
            </a:r>
            <a:r>
              <a:rPr lang="en-US" sz="2400" dirty="0" err="1" smtClean="0">
                <a:solidFill>
                  <a:schemeClr val="tx1"/>
                </a:solidFill>
                <a:latin typeface="Californian FB" pitchFamily="18" charset="0"/>
              </a:rPr>
              <a:t>SysML</a:t>
            </a:r>
            <a:r>
              <a:rPr lang="en-US" sz="2400" dirty="0" smtClean="0">
                <a:solidFill>
                  <a:schemeClr val="tx1"/>
                </a:solidFill>
                <a:latin typeface="Californian FB" pitchFamily="18" charset="0"/>
              </a:rPr>
              <a:t>), Systems Tool Kit (STK), </a:t>
            </a:r>
            <a:r>
              <a:rPr lang="en-US" sz="2400" dirty="0" err="1" smtClean="0">
                <a:solidFill>
                  <a:schemeClr val="tx1"/>
                </a:solidFill>
                <a:latin typeface="Californian FB" pitchFamily="18" charset="0"/>
              </a:rPr>
              <a:t>Matlab</a:t>
            </a:r>
            <a:endParaRPr lang="en-US" sz="2400" dirty="0" smtClean="0">
              <a:solidFill>
                <a:schemeClr val="tx1"/>
              </a:solidFill>
              <a:latin typeface="Californian FB" pitchFamily="18" charset="0"/>
            </a:endParaRPr>
          </a:p>
          <a:p>
            <a:pPr lvl="1" algn="l">
              <a:buFont typeface="Arial" pitchFamily="34" charset="0"/>
              <a:buChar char="•"/>
            </a:pPr>
            <a:r>
              <a:rPr lang="en-US" sz="2400" dirty="0">
                <a:solidFill>
                  <a:schemeClr val="tx1"/>
                </a:solidFill>
                <a:latin typeface="Californian FB" pitchFamily="18" charset="0"/>
              </a:rPr>
              <a:t> </a:t>
            </a:r>
            <a:r>
              <a:rPr lang="en-US" sz="2400" dirty="0" smtClean="0">
                <a:solidFill>
                  <a:schemeClr val="tx1"/>
                </a:solidFill>
                <a:latin typeface="Californian FB" pitchFamily="18" charset="0"/>
              </a:rPr>
              <a:t>Phoenix </a:t>
            </a:r>
            <a:r>
              <a:rPr lang="en-US" sz="2400" dirty="0" err="1" smtClean="0">
                <a:solidFill>
                  <a:schemeClr val="tx1"/>
                </a:solidFill>
                <a:latin typeface="Californian FB" pitchFamily="18" charset="0"/>
              </a:rPr>
              <a:t>ModelCenter</a:t>
            </a:r>
            <a:r>
              <a:rPr lang="en-US" sz="2400" dirty="0" smtClean="0">
                <a:solidFill>
                  <a:schemeClr val="tx1"/>
                </a:solidFill>
                <a:latin typeface="Californian FB" pitchFamily="18" charset="0"/>
              </a:rPr>
              <a:t> (PHX) acts as “glue”</a:t>
            </a:r>
          </a:p>
          <a:p>
            <a:pPr algn="l"/>
            <a:r>
              <a:rPr lang="en-US" sz="2400" b="1" dirty="0" smtClean="0">
                <a:solidFill>
                  <a:schemeClr val="tx1"/>
                </a:solidFill>
                <a:latin typeface="Californian FB" pitchFamily="18" charset="0"/>
              </a:rPr>
              <a:t>What does this enable?</a:t>
            </a:r>
          </a:p>
          <a:p>
            <a:pPr lvl="1" algn="l">
              <a:buFont typeface="Arial" pitchFamily="34" charset="0"/>
              <a:buChar char="•"/>
            </a:pPr>
            <a:r>
              <a:rPr lang="en-US" sz="2400" dirty="0">
                <a:solidFill>
                  <a:schemeClr val="tx1"/>
                </a:solidFill>
                <a:latin typeface="Californian FB" pitchFamily="18" charset="0"/>
              </a:rPr>
              <a:t> </a:t>
            </a:r>
            <a:r>
              <a:rPr lang="en-US" sz="2400" dirty="0" smtClean="0">
                <a:solidFill>
                  <a:schemeClr val="tx1"/>
                </a:solidFill>
                <a:latin typeface="Californian FB" pitchFamily="18" charset="0"/>
              </a:rPr>
              <a:t>“Batch” execution of scenarios (i.e. full time history at once) </a:t>
            </a:r>
          </a:p>
          <a:p>
            <a:pPr lvl="1" algn="l">
              <a:buFont typeface="Arial" pitchFamily="34" charset="0"/>
              <a:buChar char="•"/>
            </a:pPr>
            <a:r>
              <a:rPr lang="en-US" sz="2400" dirty="0">
                <a:solidFill>
                  <a:schemeClr val="tx1"/>
                </a:solidFill>
                <a:latin typeface="Californian FB" pitchFamily="18" charset="0"/>
              </a:rPr>
              <a:t> </a:t>
            </a:r>
            <a:r>
              <a:rPr lang="en-US" sz="2400" dirty="0" smtClean="0">
                <a:solidFill>
                  <a:schemeClr val="tx1"/>
                </a:solidFill>
                <a:latin typeface="Californian FB" pitchFamily="18" charset="0"/>
              </a:rPr>
              <a:t>Evaluation if requirements are satisfied/objective</a:t>
            </a:r>
          </a:p>
          <a:p>
            <a:pPr lvl="1" algn="l">
              <a:buFont typeface="Arial" pitchFamily="34" charset="0"/>
              <a:buChar char="•"/>
            </a:pPr>
            <a:r>
              <a:rPr lang="en-US" sz="2400" dirty="0">
                <a:solidFill>
                  <a:schemeClr val="tx1"/>
                </a:solidFill>
                <a:latin typeface="Californian FB" pitchFamily="18" charset="0"/>
              </a:rPr>
              <a:t> </a:t>
            </a:r>
            <a:r>
              <a:rPr lang="en-US" sz="2400" dirty="0" smtClean="0">
                <a:solidFill>
                  <a:schemeClr val="tx1"/>
                </a:solidFill>
                <a:latin typeface="Californian FB" pitchFamily="18" charset="0"/>
              </a:rPr>
              <a:t> Test/compare scheduling algorithms (heuristic, optimized, etc.)</a:t>
            </a:r>
          </a:p>
          <a:p>
            <a:pPr lvl="1" algn="l">
              <a:buFont typeface="Arial" pitchFamily="34" charset="0"/>
              <a:buChar char="•"/>
            </a:pPr>
            <a:r>
              <a:rPr lang="en-US" sz="2400" dirty="0">
                <a:solidFill>
                  <a:schemeClr val="tx1"/>
                </a:solidFill>
                <a:latin typeface="Californian FB" pitchFamily="18" charset="0"/>
              </a:rPr>
              <a:t> </a:t>
            </a:r>
            <a:r>
              <a:rPr lang="en-US" sz="2400" dirty="0" smtClean="0">
                <a:solidFill>
                  <a:schemeClr val="tx1"/>
                </a:solidFill>
                <a:latin typeface="Californian FB" pitchFamily="18" charset="0"/>
              </a:rPr>
              <a:t>Automatically re-run different scenarios (e.g. vary orbit, network)</a:t>
            </a:r>
          </a:p>
          <a:p>
            <a:pPr lvl="1" algn="l">
              <a:buFont typeface="Arial" pitchFamily="34" charset="0"/>
              <a:buChar char="•"/>
            </a:pPr>
            <a:r>
              <a:rPr lang="en-US" sz="2400" dirty="0" smtClean="0">
                <a:solidFill>
                  <a:schemeClr val="tx1"/>
                </a:solidFill>
                <a:latin typeface="Californian FB" pitchFamily="18" charset="0"/>
              </a:rPr>
              <a:t> Parametric studies: Sensitivity to vehicle/ network parameters</a:t>
            </a:r>
          </a:p>
          <a:p>
            <a:pPr algn="l">
              <a:buFont typeface="Arial" pitchFamily="34" charset="0"/>
              <a:buChar char="•"/>
            </a:pPr>
            <a:endParaRPr lang="en-US" sz="2400" dirty="0" smtClean="0">
              <a:solidFill>
                <a:schemeClr val="tx1"/>
              </a:solidFill>
              <a:latin typeface="Californian FB" pitchFamily="18" charset="0"/>
            </a:endParaRPr>
          </a:p>
        </p:txBody>
      </p:sp>
    </p:spTree>
    <p:extLst>
      <p:ext uri="{BB962C8B-B14F-4D97-AF65-F5344CB8AC3E}">
        <p14:creationId xmlns:p14="http://schemas.microsoft.com/office/powerpoint/2010/main" val="2707676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
            <a:ext cx="8974974" cy="785616"/>
          </a:xfrm>
        </p:spPr>
        <p:txBody>
          <a:bodyPr/>
          <a:lstStyle/>
          <a:p>
            <a:r>
              <a:rPr lang="en-US" sz="3600" dirty="0" smtClean="0"/>
              <a:t>Power Scenario: Lessons Learned</a:t>
            </a:r>
            <a:endParaRPr lang="en-US" sz="3600" dirty="0"/>
          </a:p>
        </p:txBody>
      </p:sp>
      <p:sp>
        <p:nvSpPr>
          <p:cNvPr id="3" name="Subtitle 2"/>
          <p:cNvSpPr>
            <a:spLocks noGrp="1"/>
          </p:cNvSpPr>
          <p:nvPr>
            <p:ph type="subTitle" idx="1"/>
          </p:nvPr>
        </p:nvSpPr>
        <p:spPr>
          <a:xfrm>
            <a:off x="76200" y="1066800"/>
            <a:ext cx="9144000" cy="5486400"/>
          </a:xfrm>
        </p:spPr>
        <p:txBody>
          <a:bodyPr>
            <a:normAutofit/>
          </a:bodyPr>
          <a:lstStyle/>
          <a:p>
            <a:pPr algn="l"/>
            <a:r>
              <a:rPr lang="en-US" sz="2400" dirty="0" smtClean="0">
                <a:solidFill>
                  <a:schemeClr val="tx1"/>
                </a:solidFill>
              </a:rPr>
              <a:t>Useful things we “figured out” (with vendor support):</a:t>
            </a:r>
          </a:p>
          <a:p>
            <a:pPr algn="l">
              <a:buFont typeface="Arial" pitchFamily="34" charset="0"/>
              <a:buChar char="•"/>
            </a:pPr>
            <a:r>
              <a:rPr lang="en-US" sz="2400" dirty="0" smtClean="0">
                <a:solidFill>
                  <a:schemeClr val="tx1"/>
                </a:solidFill>
              </a:rPr>
              <a:t> Extracting time-dependent  parameters (e.g. position in STK)</a:t>
            </a:r>
          </a:p>
          <a:p>
            <a:pPr algn="l">
              <a:buFont typeface="Arial" pitchFamily="34" charset="0"/>
              <a:buChar char="•"/>
            </a:pPr>
            <a:r>
              <a:rPr lang="en-US" sz="2400" dirty="0">
                <a:solidFill>
                  <a:schemeClr val="tx1"/>
                </a:solidFill>
              </a:rPr>
              <a:t> </a:t>
            </a:r>
            <a:r>
              <a:rPr lang="en-US" sz="2400" dirty="0" smtClean="0">
                <a:solidFill>
                  <a:schemeClr val="tx1"/>
                </a:solidFill>
              </a:rPr>
              <a:t>Passing vectors between simulators was equally useful in PHX </a:t>
            </a:r>
          </a:p>
          <a:p>
            <a:pPr algn="l">
              <a:buFont typeface="Arial" pitchFamily="34" charset="0"/>
              <a:buChar char="•"/>
            </a:pPr>
            <a:endParaRPr lang="en-US" sz="2400" dirty="0">
              <a:solidFill>
                <a:schemeClr val="tx1"/>
              </a:solidFill>
            </a:endParaRPr>
          </a:p>
          <a:p>
            <a:pPr algn="l"/>
            <a:r>
              <a:rPr lang="en-US" sz="2400" dirty="0" smtClean="0">
                <a:solidFill>
                  <a:schemeClr val="tx1"/>
                </a:solidFill>
              </a:rPr>
              <a:t>Things to keep in mind for future modeling:</a:t>
            </a:r>
          </a:p>
          <a:p>
            <a:pPr algn="l">
              <a:buFont typeface="Arial" pitchFamily="34" charset="0"/>
              <a:buChar char="•"/>
            </a:pPr>
            <a:r>
              <a:rPr lang="en-US" sz="2400" dirty="0">
                <a:solidFill>
                  <a:schemeClr val="tx1"/>
                </a:solidFill>
              </a:rPr>
              <a:t> </a:t>
            </a:r>
            <a:r>
              <a:rPr lang="en-US" sz="2400" dirty="0" smtClean="0">
                <a:solidFill>
                  <a:schemeClr val="tx1"/>
                </a:solidFill>
              </a:rPr>
              <a:t>Ensure you have required licenses! (may require vendor support)</a:t>
            </a:r>
          </a:p>
          <a:p>
            <a:pPr algn="l">
              <a:buFont typeface="Arial" pitchFamily="34" charset="0"/>
              <a:buChar char="•"/>
            </a:pPr>
            <a:r>
              <a:rPr lang="en-US" sz="2400" dirty="0">
                <a:solidFill>
                  <a:schemeClr val="tx1"/>
                </a:solidFill>
              </a:rPr>
              <a:t> </a:t>
            </a:r>
            <a:r>
              <a:rPr lang="en-US" sz="2400" dirty="0" smtClean="0">
                <a:solidFill>
                  <a:schemeClr val="tx1"/>
                </a:solidFill>
              </a:rPr>
              <a:t>Parametric diagrams must inherit inputs/ outputs of PHX models</a:t>
            </a:r>
          </a:p>
          <a:p>
            <a:pPr algn="l">
              <a:buFont typeface="Arial" pitchFamily="34" charset="0"/>
              <a:buChar char="•"/>
            </a:pPr>
            <a:r>
              <a:rPr lang="en-US" sz="2400" dirty="0">
                <a:solidFill>
                  <a:schemeClr val="tx1"/>
                </a:solidFill>
              </a:rPr>
              <a:t> </a:t>
            </a:r>
            <a:r>
              <a:rPr lang="en-US" sz="2400" dirty="0" smtClean="0">
                <a:solidFill>
                  <a:schemeClr val="tx1"/>
                </a:solidFill>
              </a:rPr>
              <a:t>Exploit existing code/ scenarios as much as possible</a:t>
            </a:r>
          </a:p>
          <a:p>
            <a:pPr algn="l">
              <a:buFont typeface="Arial" pitchFamily="34" charset="0"/>
              <a:buChar char="•"/>
            </a:pPr>
            <a:r>
              <a:rPr lang="en-US" sz="2400" dirty="0">
                <a:solidFill>
                  <a:schemeClr val="tx1"/>
                </a:solidFill>
              </a:rPr>
              <a:t> </a:t>
            </a:r>
            <a:r>
              <a:rPr lang="en-US" sz="2400" dirty="0" smtClean="0">
                <a:solidFill>
                  <a:schemeClr val="tx1"/>
                </a:solidFill>
              </a:rPr>
              <a:t>Maintain modularity so can re-configure code for different applications</a:t>
            </a:r>
          </a:p>
          <a:p>
            <a:pPr algn="l"/>
            <a:endParaRPr lang="en-US" sz="2400" dirty="0" smtClean="0">
              <a:solidFill>
                <a:schemeClr val="tx1"/>
              </a:solidFill>
            </a:endParaRPr>
          </a:p>
        </p:txBody>
      </p:sp>
    </p:spTree>
    <p:extLst>
      <p:ext uri="{BB962C8B-B14F-4D97-AF65-F5344CB8AC3E}">
        <p14:creationId xmlns:p14="http://schemas.microsoft.com/office/powerpoint/2010/main" val="2606609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Generation</a:t>
            </a:r>
            <a:endParaRPr lang="en-US" dirty="0"/>
          </a:p>
        </p:txBody>
      </p:sp>
      <p:sp>
        <p:nvSpPr>
          <p:cNvPr id="4" name="Date Placeholder 3"/>
          <p:cNvSpPr>
            <a:spLocks noGrp="1"/>
          </p:cNvSpPr>
          <p:nvPr>
            <p:ph type="dt" sz="half" idx="10"/>
          </p:nvPr>
        </p:nvSpPr>
        <p:spPr/>
        <p:txBody>
          <a:bodyPr/>
          <a:lstStyle/>
          <a:p>
            <a:fld id="{38FB5F5B-6B0C-384F-84E9-385DA7E12A6A}" type="datetime1">
              <a:rPr lang="en-US" smtClean="0"/>
              <a:t>1/25/13</a:t>
            </a:fld>
            <a:endParaRPr lang="en-US"/>
          </a:p>
        </p:txBody>
      </p:sp>
      <p:sp>
        <p:nvSpPr>
          <p:cNvPr id="5" name="Slide Number Placeholder 4"/>
          <p:cNvSpPr>
            <a:spLocks noGrp="1"/>
          </p:cNvSpPr>
          <p:nvPr>
            <p:ph type="sldNum" sz="quarter" idx="12"/>
          </p:nvPr>
        </p:nvSpPr>
        <p:spPr/>
        <p:txBody>
          <a:bodyPr/>
          <a:lstStyle/>
          <a:p>
            <a:fld id="{C9324DF7-4336-A844-AB61-C8FE58471C3D}" type="slidenum">
              <a:rPr lang="en-US" smtClean="0"/>
              <a:t>29</a:t>
            </a:fld>
            <a:endParaRPr lang="en-US"/>
          </a:p>
        </p:txBody>
      </p:sp>
      <p:sp>
        <p:nvSpPr>
          <p:cNvPr id="6" name="Content Placeholder 2"/>
          <p:cNvSpPr>
            <a:spLocks noGrp="1"/>
          </p:cNvSpPr>
          <p:nvPr>
            <p:ph idx="1"/>
          </p:nvPr>
        </p:nvSpPr>
        <p:spPr>
          <a:xfrm>
            <a:off x="343693" y="1337218"/>
            <a:ext cx="7770813" cy="4257022"/>
          </a:xfrm>
        </p:spPr>
        <p:txBody>
          <a:bodyPr/>
          <a:lstStyle/>
          <a:p>
            <a:r>
              <a:rPr lang="en-US" dirty="0" smtClean="0"/>
              <a:t>Models are great, still need to support reviews and presentations</a:t>
            </a:r>
          </a:p>
          <a:p>
            <a:r>
              <a:rPr lang="en-US" dirty="0" smtClean="0"/>
              <a:t>Generate document </a:t>
            </a:r>
            <a:r>
              <a:rPr lang="en-US" dirty="0"/>
              <a:t>a</a:t>
            </a:r>
            <a:r>
              <a:rPr lang="en-US" dirty="0" smtClean="0"/>
              <a:t>rtifacts from the model</a:t>
            </a:r>
          </a:p>
          <a:p>
            <a:pPr lvl="1"/>
            <a:r>
              <a:rPr lang="en-US" dirty="0" smtClean="0"/>
              <a:t>Leverage ISO 42010 (with some extensions)</a:t>
            </a:r>
          </a:p>
          <a:p>
            <a:r>
              <a:rPr lang="en-US" dirty="0" smtClean="0"/>
              <a:t>Domain Specific Experts and Reviewers should </a:t>
            </a:r>
            <a:r>
              <a:rPr lang="en-US" i="1" dirty="0" smtClean="0"/>
              <a:t>NOT</a:t>
            </a:r>
            <a:r>
              <a:rPr lang="en-US" dirty="0" smtClean="0"/>
              <a:t> have to go back to the model to do their job</a:t>
            </a:r>
          </a:p>
          <a:p>
            <a:r>
              <a:rPr lang="en-US" dirty="0" smtClean="0"/>
              <a:t>Need a way to present the model-based document artifacts to others without requiring others to understand the model.</a:t>
            </a:r>
          </a:p>
        </p:txBody>
      </p:sp>
    </p:spTree>
    <p:extLst>
      <p:ext uri="{BB962C8B-B14F-4D97-AF65-F5344CB8AC3E}">
        <p14:creationId xmlns:p14="http://schemas.microsoft.com/office/powerpoint/2010/main" val="270759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3631"/>
            <a:ext cx="7583487" cy="1044388"/>
          </a:xfrm>
        </p:spPr>
        <p:txBody>
          <a:bodyPr/>
          <a:lstStyle/>
          <a:p>
            <a:r>
              <a:rPr lang="en-US" dirty="0" smtClean="0"/>
              <a:t>Agenda</a:t>
            </a:r>
            <a:endParaRPr lang="en-US" dirty="0"/>
          </a:p>
        </p:txBody>
      </p:sp>
      <p:sp>
        <p:nvSpPr>
          <p:cNvPr id="3" name="Content Placeholder 2"/>
          <p:cNvSpPr>
            <a:spLocks noGrp="1"/>
          </p:cNvSpPr>
          <p:nvPr>
            <p:ph idx="1"/>
          </p:nvPr>
        </p:nvSpPr>
        <p:spPr>
          <a:xfrm>
            <a:off x="-1" y="1058019"/>
            <a:ext cx="9144001" cy="5799981"/>
          </a:xfrm>
        </p:spPr>
        <p:txBody>
          <a:bodyPr>
            <a:normAutofit fontScale="92500" lnSpcReduction="20000"/>
          </a:bodyPr>
          <a:lstStyle/>
          <a:p>
            <a:r>
              <a:rPr lang="en-US" sz="2400" dirty="0" smtClean="0"/>
              <a:t>MBSE Initiative</a:t>
            </a:r>
          </a:p>
          <a:p>
            <a:r>
              <a:rPr lang="en-US" sz="2400" dirty="0" smtClean="0"/>
              <a:t>Motivation</a:t>
            </a:r>
          </a:p>
          <a:p>
            <a:r>
              <a:rPr lang="en-US" sz="2400" dirty="0" smtClean="0"/>
              <a:t>Radio Explorer Mission (RAX) using </a:t>
            </a:r>
            <a:r>
              <a:rPr lang="en-US" sz="2400" dirty="0" err="1" smtClean="0"/>
              <a:t>SysML</a:t>
            </a:r>
            <a:endParaRPr lang="en-US" sz="2400" dirty="0" smtClean="0"/>
          </a:p>
          <a:p>
            <a:r>
              <a:rPr lang="en-US" sz="2400" dirty="0" smtClean="0"/>
              <a:t>Overview of Analysis Demonstrations</a:t>
            </a:r>
          </a:p>
          <a:p>
            <a:r>
              <a:rPr lang="en-US" sz="2400" dirty="0" smtClean="0"/>
              <a:t>Analysis Demonstrations</a:t>
            </a:r>
            <a:endParaRPr lang="en-US" dirty="0" smtClean="0"/>
          </a:p>
          <a:p>
            <a:pPr lvl="1"/>
            <a:r>
              <a:rPr lang="en-US" sz="2400" dirty="0" smtClean="0"/>
              <a:t>Operations Prediction of State</a:t>
            </a:r>
          </a:p>
          <a:p>
            <a:pPr lvl="2"/>
            <a:r>
              <a:rPr lang="en-US" sz="2200" dirty="0" smtClean="0"/>
              <a:t>Phoenix Integration - </a:t>
            </a:r>
            <a:r>
              <a:rPr lang="en-US" sz="2200" dirty="0" err="1" smtClean="0"/>
              <a:t>ModelCenter</a:t>
            </a:r>
            <a:endParaRPr lang="en-US" sz="2200" dirty="0" smtClean="0"/>
          </a:p>
          <a:p>
            <a:pPr lvl="1"/>
            <a:r>
              <a:rPr lang="en-US" sz="2400" dirty="0" smtClean="0"/>
              <a:t>Spacecraft Control (Flight-Ground)</a:t>
            </a:r>
          </a:p>
          <a:p>
            <a:pPr lvl="2"/>
            <a:r>
              <a:rPr lang="en-US" sz="2000" dirty="0" smtClean="0"/>
              <a:t>Cameo Simulation Toolkit</a:t>
            </a:r>
          </a:p>
          <a:p>
            <a:pPr lvl="1"/>
            <a:r>
              <a:rPr lang="en-US" sz="2400" dirty="0" err="1" smtClean="0"/>
              <a:t>Acausal</a:t>
            </a:r>
            <a:r>
              <a:rPr lang="en-US" sz="2400" dirty="0" smtClean="0"/>
              <a:t> Analysis &amp; Requirements</a:t>
            </a:r>
          </a:p>
          <a:p>
            <a:pPr lvl="2"/>
            <a:r>
              <a:rPr lang="en-US" sz="2000" dirty="0" err="1" smtClean="0"/>
              <a:t>Paramagic</a:t>
            </a:r>
            <a:endParaRPr lang="en-US" sz="2000" dirty="0" smtClean="0"/>
          </a:p>
          <a:p>
            <a:pPr lvl="1"/>
            <a:r>
              <a:rPr lang="en-US" sz="2200" dirty="0" smtClean="0"/>
              <a:t>Document Generation and Editing</a:t>
            </a:r>
          </a:p>
          <a:p>
            <a:r>
              <a:rPr lang="en-US" sz="2400" dirty="0" smtClean="0"/>
              <a:t>Results</a:t>
            </a:r>
          </a:p>
          <a:p>
            <a:r>
              <a:rPr lang="en-US" sz="2400" dirty="0" smtClean="0"/>
              <a:t>Future Plans</a:t>
            </a:r>
          </a:p>
          <a:p>
            <a:pPr marL="685800" lvl="2" indent="0">
              <a:buNone/>
            </a:pPr>
            <a:endParaRPr lang="en-US" sz="2000" dirty="0"/>
          </a:p>
        </p:txBody>
      </p:sp>
      <p:sp>
        <p:nvSpPr>
          <p:cNvPr id="6" name="Date Placeholder 5"/>
          <p:cNvSpPr>
            <a:spLocks noGrp="1"/>
          </p:cNvSpPr>
          <p:nvPr>
            <p:ph type="dt" sz="half" idx="10"/>
          </p:nvPr>
        </p:nvSpPr>
        <p:spPr/>
        <p:txBody>
          <a:bodyPr/>
          <a:lstStyle/>
          <a:p>
            <a:fld id="{70C1B2A0-E525-2445-A23E-226B540B44AB}" type="datetime1">
              <a:rPr lang="en-US" smtClean="0"/>
              <a:t>1/25/13</a:t>
            </a:fld>
            <a:endParaRPr lang="en-US"/>
          </a:p>
        </p:txBody>
      </p:sp>
      <p:sp>
        <p:nvSpPr>
          <p:cNvPr id="7" name="Slide Number Placeholder 6"/>
          <p:cNvSpPr>
            <a:spLocks noGrp="1"/>
          </p:cNvSpPr>
          <p:nvPr>
            <p:ph type="sldNum" sz="quarter" idx="12"/>
          </p:nvPr>
        </p:nvSpPr>
        <p:spPr/>
        <p:txBody>
          <a:bodyPr/>
          <a:lstStyle/>
          <a:p>
            <a:fld id="{C9324DF7-4336-A844-AB61-C8FE58471C3D}" type="slidenum">
              <a:rPr lang="en-US" smtClean="0"/>
              <a:t>3</a:t>
            </a:fld>
            <a:endParaRPr lang="en-US"/>
          </a:p>
        </p:txBody>
      </p:sp>
    </p:spTree>
    <p:extLst>
      <p:ext uri="{BB962C8B-B14F-4D97-AF65-F5344CB8AC3E}">
        <p14:creationId xmlns:p14="http://schemas.microsoft.com/office/powerpoint/2010/main" val="1044893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Team History</a:t>
            </a:r>
            <a:endParaRPr lang="en-US" dirty="0"/>
          </a:p>
        </p:txBody>
      </p:sp>
      <p:sp>
        <p:nvSpPr>
          <p:cNvPr id="3" name="Content Placeholder 2"/>
          <p:cNvSpPr>
            <a:spLocks noGrp="1"/>
          </p:cNvSpPr>
          <p:nvPr>
            <p:ph idx="1"/>
          </p:nvPr>
        </p:nvSpPr>
        <p:spPr/>
        <p:txBody>
          <a:bodyPr>
            <a:normAutofit lnSpcReduction="10000"/>
          </a:bodyPr>
          <a:lstStyle/>
          <a:p>
            <a:r>
              <a:rPr lang="en-US" dirty="0" smtClean="0"/>
              <a:t>2007 – First Challenge Team was Founded</a:t>
            </a:r>
          </a:p>
          <a:p>
            <a:r>
              <a:rPr lang="en-US" dirty="0" smtClean="0"/>
              <a:t>2007-2010</a:t>
            </a:r>
          </a:p>
          <a:p>
            <a:pPr lvl="1"/>
            <a:r>
              <a:rPr lang="en-US" dirty="0" err="1" smtClean="0"/>
              <a:t>SysML</a:t>
            </a:r>
            <a:r>
              <a:rPr lang="en-US" dirty="0" smtClean="0"/>
              <a:t> Model of </a:t>
            </a:r>
            <a:r>
              <a:rPr lang="en-US" dirty="0" err="1" smtClean="0"/>
              <a:t>FireSat</a:t>
            </a:r>
            <a:r>
              <a:rPr lang="en-US" dirty="0" smtClean="0"/>
              <a:t> (SMAD Textbook)</a:t>
            </a:r>
          </a:p>
          <a:p>
            <a:pPr lvl="2"/>
            <a:r>
              <a:rPr lang="en-US" dirty="0" err="1" smtClean="0"/>
              <a:t>SysML</a:t>
            </a:r>
            <a:r>
              <a:rPr lang="en-US" dirty="0" smtClean="0"/>
              <a:t> Suitability for modeling space missions</a:t>
            </a:r>
          </a:p>
          <a:p>
            <a:r>
              <a:rPr lang="en-US" dirty="0" smtClean="0"/>
              <a:t>2011 – </a:t>
            </a:r>
            <a:r>
              <a:rPr lang="en-US" dirty="0" err="1" smtClean="0"/>
              <a:t>CubeSat</a:t>
            </a:r>
            <a:r>
              <a:rPr lang="en-US" dirty="0" smtClean="0"/>
              <a:t> Initiative Began</a:t>
            </a:r>
          </a:p>
          <a:p>
            <a:pPr lvl="1"/>
            <a:r>
              <a:rPr lang="en-US" dirty="0" err="1" smtClean="0"/>
              <a:t>CubeSat</a:t>
            </a:r>
            <a:r>
              <a:rPr lang="en-US" dirty="0" smtClean="0"/>
              <a:t> Modeling Framework</a:t>
            </a:r>
          </a:p>
          <a:p>
            <a:pPr lvl="1"/>
            <a:r>
              <a:rPr lang="en-US" dirty="0" smtClean="0"/>
              <a:t>Foundation to model/design many current and future </a:t>
            </a:r>
            <a:r>
              <a:rPr lang="en-US" dirty="0" err="1" smtClean="0"/>
              <a:t>CubeSat</a:t>
            </a:r>
            <a:r>
              <a:rPr lang="en-US" dirty="0" smtClean="0"/>
              <a:t> missions</a:t>
            </a:r>
          </a:p>
          <a:p>
            <a:r>
              <a:rPr lang="en-US" dirty="0" smtClean="0"/>
              <a:t>2012</a:t>
            </a:r>
          </a:p>
          <a:p>
            <a:pPr lvl="1"/>
            <a:r>
              <a:rPr lang="en-US" dirty="0" smtClean="0"/>
              <a:t>Applying </a:t>
            </a:r>
            <a:r>
              <a:rPr lang="en-US" dirty="0" err="1" smtClean="0"/>
              <a:t>SysML</a:t>
            </a:r>
            <a:r>
              <a:rPr lang="en-US" dirty="0" smtClean="0"/>
              <a:t> Framework to Operational Mission</a:t>
            </a:r>
          </a:p>
          <a:p>
            <a:pPr lvl="1"/>
            <a:endParaRPr lang="en-US" dirty="0"/>
          </a:p>
        </p:txBody>
      </p:sp>
      <p:sp>
        <p:nvSpPr>
          <p:cNvPr id="4" name="Date Placeholder 3"/>
          <p:cNvSpPr>
            <a:spLocks noGrp="1"/>
          </p:cNvSpPr>
          <p:nvPr>
            <p:ph type="dt" sz="half" idx="10"/>
          </p:nvPr>
        </p:nvSpPr>
        <p:spPr/>
        <p:txBody>
          <a:bodyPr/>
          <a:lstStyle/>
          <a:p>
            <a:fld id="{9FF21573-F875-9144-B8A2-4C8C7CBEEC7F}" type="datetime1">
              <a:rPr lang="en-US" smtClean="0"/>
              <a:t>1/25/13</a:t>
            </a:fld>
            <a:endParaRPr lang="en-US"/>
          </a:p>
        </p:txBody>
      </p:sp>
      <p:sp>
        <p:nvSpPr>
          <p:cNvPr id="5" name="Slide Number Placeholder 4"/>
          <p:cNvSpPr>
            <a:spLocks noGrp="1"/>
          </p:cNvSpPr>
          <p:nvPr>
            <p:ph type="sldNum" sz="quarter" idx="12"/>
          </p:nvPr>
        </p:nvSpPr>
        <p:spPr/>
        <p:txBody>
          <a:bodyPr/>
          <a:lstStyle/>
          <a:p>
            <a:fld id="{C9324DF7-4336-A844-AB61-C8FE58471C3D}" type="slidenum">
              <a:rPr lang="en-US" smtClean="0"/>
              <a:t>30</a:t>
            </a:fld>
            <a:endParaRPr lang="en-US"/>
          </a:p>
        </p:txBody>
      </p:sp>
    </p:spTree>
    <p:extLst>
      <p:ext uri="{BB962C8B-B14F-4D97-AF65-F5344CB8AC3E}">
        <p14:creationId xmlns:p14="http://schemas.microsoft.com/office/powerpoint/2010/main" val="7028861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of Activity</a:t>
            </a:r>
            <a:endParaRPr lang="en-US" dirty="0"/>
          </a:p>
        </p:txBody>
      </p:sp>
      <p:sp>
        <p:nvSpPr>
          <p:cNvPr id="3" name="Content Placeholder 2"/>
          <p:cNvSpPr>
            <a:spLocks noGrp="1"/>
          </p:cNvSpPr>
          <p:nvPr>
            <p:ph idx="1"/>
          </p:nvPr>
        </p:nvSpPr>
        <p:spPr/>
        <p:txBody>
          <a:bodyPr>
            <a:normAutofit/>
          </a:bodyPr>
          <a:lstStyle/>
          <a:p>
            <a:r>
              <a:rPr lang="en-US" dirty="0"/>
              <a:t>Y1: </a:t>
            </a:r>
            <a:r>
              <a:rPr lang="en-US" dirty="0" smtClean="0"/>
              <a:t>MIT/</a:t>
            </a:r>
            <a:r>
              <a:rPr lang="en-US" dirty="0" err="1" smtClean="0"/>
              <a:t>GaTech</a:t>
            </a:r>
            <a:r>
              <a:rPr lang="en-US" dirty="0" smtClean="0"/>
              <a:t> Student </a:t>
            </a:r>
            <a:r>
              <a:rPr lang="en-US" dirty="0" err="1" smtClean="0"/>
              <a:t>FireSat</a:t>
            </a:r>
            <a:r>
              <a:rPr lang="en-US" dirty="0" smtClean="0"/>
              <a:t> </a:t>
            </a:r>
            <a:r>
              <a:rPr lang="en-US" dirty="0"/>
              <a:t>Example</a:t>
            </a:r>
          </a:p>
          <a:p>
            <a:r>
              <a:rPr lang="en-US" dirty="0"/>
              <a:t>Y2-4: </a:t>
            </a:r>
            <a:r>
              <a:rPr lang="en-US" dirty="0" err="1"/>
              <a:t>SysML</a:t>
            </a:r>
            <a:r>
              <a:rPr lang="en-US" dirty="0"/>
              <a:t> model of </a:t>
            </a:r>
            <a:r>
              <a:rPr lang="en-US" dirty="0" err="1"/>
              <a:t>FireSat</a:t>
            </a:r>
            <a:endParaRPr lang="en-US" dirty="0"/>
          </a:p>
          <a:p>
            <a:pPr lvl="1"/>
            <a:r>
              <a:rPr lang="en-US" dirty="0"/>
              <a:t>Space Analysis </a:t>
            </a:r>
            <a:r>
              <a:rPr lang="en-US" dirty="0" smtClean="0"/>
              <a:t>Library using SMAD (Space Mission Analysis and Design textbook, Wertz and Larson)</a:t>
            </a:r>
            <a:endParaRPr lang="en-US" dirty="0"/>
          </a:p>
          <a:p>
            <a:pPr lvl="1"/>
            <a:r>
              <a:rPr lang="en-US" dirty="0"/>
              <a:t>Basic Model of </a:t>
            </a:r>
            <a:r>
              <a:rPr lang="en-US" dirty="0" err="1"/>
              <a:t>FireSat</a:t>
            </a:r>
            <a:endParaRPr lang="en-US" dirty="0"/>
          </a:p>
          <a:p>
            <a:pPr lvl="1"/>
            <a:r>
              <a:rPr lang="en-US" dirty="0"/>
              <a:t>Solar Panel </a:t>
            </a:r>
            <a:r>
              <a:rPr lang="en-US" dirty="0" smtClean="0"/>
              <a:t>Trade</a:t>
            </a:r>
          </a:p>
          <a:p>
            <a:pPr lvl="1"/>
            <a:r>
              <a:rPr lang="en-US" dirty="0" smtClean="0"/>
              <a:t>Satellite Toolkit Integration</a:t>
            </a:r>
            <a:endParaRPr lang="en-US" dirty="0"/>
          </a:p>
          <a:p>
            <a:r>
              <a:rPr lang="en-US" dirty="0" smtClean="0"/>
              <a:t>Y5-&gt;: </a:t>
            </a:r>
            <a:r>
              <a:rPr lang="en-US" dirty="0" err="1" smtClean="0"/>
              <a:t>CubeSat</a:t>
            </a:r>
            <a:r>
              <a:rPr lang="en-US" dirty="0" smtClean="0"/>
              <a:t>: An Architecture </a:t>
            </a:r>
            <a:r>
              <a:rPr lang="en-US" dirty="0"/>
              <a:t>F</a:t>
            </a:r>
            <a:r>
              <a:rPr lang="en-US" dirty="0" smtClean="0"/>
              <a:t>ramework and Method for Space Systems MBSE</a:t>
            </a:r>
            <a:endParaRPr lang="en-US" dirty="0"/>
          </a:p>
          <a:p>
            <a:endParaRPr lang="en-US" dirty="0"/>
          </a:p>
        </p:txBody>
      </p:sp>
    </p:spTree>
    <p:extLst>
      <p:ext uri="{BB962C8B-B14F-4D97-AF65-F5344CB8AC3E}">
        <p14:creationId xmlns:p14="http://schemas.microsoft.com/office/powerpoint/2010/main" val="26684450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FireSat</a:t>
            </a:r>
            <a:r>
              <a:rPr lang="en-US" dirty="0" smtClean="0"/>
              <a:t> MIT/</a:t>
            </a:r>
            <a:r>
              <a:rPr lang="en-US" dirty="0" err="1"/>
              <a:t>G</a:t>
            </a:r>
            <a:r>
              <a:rPr lang="en-US" dirty="0" err="1" smtClean="0"/>
              <a:t>aTech</a:t>
            </a:r>
            <a:r>
              <a:rPr lang="en-US" dirty="0" smtClean="0"/>
              <a:t> Collaboration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Build an integrated model of </a:t>
            </a:r>
            <a:r>
              <a:rPr lang="en-US" dirty="0" err="1" smtClean="0"/>
              <a:t>FireSat</a:t>
            </a:r>
            <a:endParaRPr lang="en-US" dirty="0" smtClean="0"/>
          </a:p>
          <a:p>
            <a:pPr lvl="1"/>
            <a:r>
              <a:rPr lang="en-US" dirty="0" err="1" smtClean="0"/>
              <a:t>SubSystems</a:t>
            </a:r>
            <a:r>
              <a:rPr lang="en-US" dirty="0" smtClean="0"/>
              <a:t> in </a:t>
            </a:r>
            <a:r>
              <a:rPr lang="en-US" dirty="0" err="1" smtClean="0"/>
              <a:t>Matlab</a:t>
            </a:r>
            <a:r>
              <a:rPr lang="en-US" dirty="0" smtClean="0"/>
              <a:t>, STK, Excel</a:t>
            </a:r>
          </a:p>
          <a:p>
            <a:pPr lvl="1"/>
            <a:r>
              <a:rPr lang="en-US" dirty="0" smtClean="0"/>
              <a:t>Integrated with Phoenix Model Center</a:t>
            </a:r>
          </a:p>
          <a:p>
            <a:pPr lvl="1"/>
            <a:r>
              <a:rPr lang="en-US" dirty="0" smtClean="0"/>
              <a:t>Student Teams Mentored by Industry Experts from INCOSE SSWG</a:t>
            </a:r>
          </a:p>
          <a:p>
            <a:r>
              <a:rPr lang="en-US" dirty="0" smtClean="0"/>
              <a:t>Successes</a:t>
            </a:r>
          </a:p>
          <a:p>
            <a:pPr lvl="1"/>
            <a:r>
              <a:rPr lang="en-US" dirty="0" smtClean="0"/>
              <a:t>executable trade model for </a:t>
            </a:r>
            <a:r>
              <a:rPr lang="en-US" dirty="0" err="1" smtClean="0"/>
              <a:t>FireSat</a:t>
            </a:r>
            <a:endParaRPr lang="en-US" dirty="0" smtClean="0"/>
          </a:p>
          <a:p>
            <a:r>
              <a:rPr lang="en-US" dirty="0" smtClean="0"/>
              <a:t>Challenges</a:t>
            </a:r>
          </a:p>
          <a:p>
            <a:pPr lvl="1"/>
            <a:r>
              <a:rPr lang="en-US" dirty="0" smtClean="0"/>
              <a:t>Difficult to build</a:t>
            </a:r>
          </a:p>
          <a:p>
            <a:pPr lvl="1"/>
            <a:r>
              <a:rPr lang="en-US" dirty="0" err="1" smtClean="0"/>
              <a:t>SubSystem</a:t>
            </a:r>
            <a:r>
              <a:rPr lang="en-US" dirty="0" smtClean="0"/>
              <a:t> models were difficult to integrate</a:t>
            </a:r>
          </a:p>
          <a:p>
            <a:pPr lvl="1"/>
            <a:r>
              <a:rPr lang="en-US" dirty="0" smtClean="0"/>
              <a:t>No architecture of the model integration or key parameters</a:t>
            </a:r>
          </a:p>
          <a:p>
            <a:pPr lvl="1"/>
            <a:r>
              <a:rPr lang="en-US" dirty="0" smtClean="0"/>
              <a:t>Difficult to Audit for completeness correctness</a:t>
            </a:r>
          </a:p>
        </p:txBody>
      </p:sp>
    </p:spTree>
    <p:extLst>
      <p:ext uri="{BB962C8B-B14F-4D97-AF65-F5344CB8AC3E}">
        <p14:creationId xmlns:p14="http://schemas.microsoft.com/office/powerpoint/2010/main" val="1912422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FireSat</a:t>
            </a:r>
            <a:r>
              <a:rPr lang="en-US" dirty="0" smtClean="0"/>
              <a:t> </a:t>
            </a:r>
            <a:r>
              <a:rPr lang="en-US" dirty="0" err="1" smtClean="0"/>
              <a:t>SysML</a:t>
            </a:r>
            <a:r>
              <a:rPr lang="en-US" dirty="0" smtClean="0"/>
              <a:t> Model</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Build </a:t>
            </a:r>
            <a:r>
              <a:rPr lang="en-US" dirty="0" err="1" smtClean="0"/>
              <a:t>SysML</a:t>
            </a:r>
            <a:r>
              <a:rPr lang="en-US" dirty="0" smtClean="0"/>
              <a:t> model of </a:t>
            </a:r>
            <a:r>
              <a:rPr lang="en-US" dirty="0" err="1" smtClean="0"/>
              <a:t>FireSat</a:t>
            </a:r>
            <a:endParaRPr lang="en-US" dirty="0" smtClean="0"/>
          </a:p>
          <a:p>
            <a:pPr lvl="1"/>
            <a:r>
              <a:rPr lang="en-US" dirty="0" smtClean="0"/>
              <a:t>Learn </a:t>
            </a:r>
            <a:r>
              <a:rPr lang="en-US" dirty="0" err="1" smtClean="0"/>
              <a:t>SysML</a:t>
            </a:r>
            <a:endParaRPr lang="en-US" dirty="0" smtClean="0"/>
          </a:p>
          <a:p>
            <a:pPr lvl="1"/>
            <a:r>
              <a:rPr lang="en-US" dirty="0" smtClean="0"/>
              <a:t>Describe </a:t>
            </a:r>
            <a:r>
              <a:rPr lang="en-US" dirty="0" err="1" smtClean="0"/>
              <a:t>FireSat</a:t>
            </a:r>
            <a:r>
              <a:rPr lang="en-US" dirty="0" smtClean="0"/>
              <a:t> using </a:t>
            </a:r>
            <a:r>
              <a:rPr lang="en-US" dirty="0" err="1" smtClean="0"/>
              <a:t>SysML</a:t>
            </a:r>
            <a:endParaRPr lang="en-US" dirty="0" smtClean="0"/>
          </a:p>
          <a:p>
            <a:pPr lvl="1"/>
            <a:r>
              <a:rPr lang="en-US" dirty="0" smtClean="0"/>
              <a:t>Compare Model Description against typical document representation</a:t>
            </a:r>
          </a:p>
          <a:p>
            <a:r>
              <a:rPr lang="en-US" dirty="0" smtClean="0"/>
              <a:t>Successes</a:t>
            </a:r>
          </a:p>
          <a:p>
            <a:pPr lvl="1"/>
            <a:r>
              <a:rPr lang="en-US" dirty="0" smtClean="0"/>
              <a:t>Models of descriptions from book</a:t>
            </a:r>
          </a:p>
          <a:p>
            <a:pPr lvl="1"/>
            <a:r>
              <a:rPr lang="en-US" dirty="0" smtClean="0"/>
              <a:t>Model views corresponding to documents</a:t>
            </a:r>
          </a:p>
          <a:p>
            <a:r>
              <a:rPr lang="en-US" dirty="0" smtClean="0"/>
              <a:t>Challenges</a:t>
            </a:r>
          </a:p>
          <a:p>
            <a:pPr lvl="1"/>
            <a:r>
              <a:rPr lang="en-US" dirty="0" smtClean="0"/>
              <a:t>Technique of modeling and applying the methodology</a:t>
            </a:r>
          </a:p>
          <a:p>
            <a:pPr lvl="1"/>
            <a:r>
              <a:rPr lang="en-US" dirty="0" smtClean="0"/>
              <a:t>Table representations</a:t>
            </a:r>
          </a:p>
          <a:p>
            <a:pPr lvl="1"/>
            <a:r>
              <a:rPr lang="en-US" dirty="0" smtClean="0"/>
              <a:t>Model Analysis</a:t>
            </a:r>
          </a:p>
          <a:p>
            <a:pPr lvl="1"/>
            <a:r>
              <a:rPr lang="en-US" dirty="0" smtClean="0"/>
              <a:t>Document Production</a:t>
            </a:r>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794917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SysML</a:t>
            </a:r>
            <a:r>
              <a:rPr lang="en-US" dirty="0" smtClean="0"/>
              <a:t> Space Analysis Library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Build </a:t>
            </a:r>
            <a:r>
              <a:rPr lang="en-US" dirty="0" err="1" smtClean="0"/>
              <a:t>SysML</a:t>
            </a:r>
            <a:r>
              <a:rPr lang="en-US" dirty="0" smtClean="0"/>
              <a:t> Space Analysis Library</a:t>
            </a:r>
          </a:p>
          <a:p>
            <a:pPr lvl="1"/>
            <a:r>
              <a:rPr lang="en-US" dirty="0" smtClean="0"/>
              <a:t>Build Library of analysis from SMAD</a:t>
            </a:r>
          </a:p>
          <a:p>
            <a:pPr lvl="1"/>
            <a:r>
              <a:rPr lang="en-US" dirty="0" smtClean="0"/>
              <a:t>Build approach to </a:t>
            </a:r>
            <a:r>
              <a:rPr lang="en-US" dirty="0" err="1" smtClean="0"/>
              <a:t>VnV</a:t>
            </a:r>
            <a:r>
              <a:rPr lang="en-US" dirty="0" smtClean="0"/>
              <a:t> for Library</a:t>
            </a:r>
          </a:p>
          <a:p>
            <a:r>
              <a:rPr lang="en-US" dirty="0" smtClean="0"/>
              <a:t>Successes</a:t>
            </a:r>
          </a:p>
          <a:p>
            <a:pPr lvl="1"/>
            <a:r>
              <a:rPr lang="en-US" dirty="0" smtClean="0"/>
              <a:t>Libraries for many analysis types</a:t>
            </a:r>
          </a:p>
          <a:p>
            <a:pPr lvl="1"/>
            <a:r>
              <a:rPr lang="en-US" dirty="0" smtClean="0"/>
              <a:t>Useful testing approach</a:t>
            </a:r>
          </a:p>
          <a:p>
            <a:r>
              <a:rPr lang="en-US" dirty="0" smtClean="0"/>
              <a:t>Challenges</a:t>
            </a:r>
          </a:p>
          <a:p>
            <a:pPr lvl="1"/>
            <a:r>
              <a:rPr lang="en-US" dirty="0" smtClean="0"/>
              <a:t>Deep subject – much could not be captured</a:t>
            </a:r>
          </a:p>
          <a:p>
            <a:pPr lvl="1"/>
            <a:r>
              <a:rPr lang="en-US" dirty="0" err="1" smtClean="0"/>
              <a:t>Executability</a:t>
            </a:r>
            <a:r>
              <a:rPr lang="en-US" dirty="0" smtClean="0"/>
              <a:t> (significantly improved since)</a:t>
            </a:r>
          </a:p>
          <a:p>
            <a:pPr lvl="1"/>
            <a:r>
              <a:rPr lang="en-US" dirty="0" smtClean="0"/>
              <a:t>Units and Dimensions (significantly improved since)</a:t>
            </a:r>
          </a:p>
          <a:p>
            <a:pPr lvl="1"/>
            <a:r>
              <a:rPr lang="en-US" dirty="0" smtClean="0"/>
              <a:t>Presentation of equations</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527835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FireSat</a:t>
            </a:r>
            <a:r>
              <a:rPr lang="en-US" dirty="0" smtClean="0"/>
              <a:t> Solar Panel Trade</a:t>
            </a:r>
            <a:endParaRPr lang="en-US" dirty="0"/>
          </a:p>
        </p:txBody>
      </p:sp>
      <p:sp>
        <p:nvSpPr>
          <p:cNvPr id="3" name="Content Placeholder 2"/>
          <p:cNvSpPr>
            <a:spLocks noGrp="1"/>
          </p:cNvSpPr>
          <p:nvPr>
            <p:ph idx="1"/>
          </p:nvPr>
        </p:nvSpPr>
        <p:spPr/>
        <p:txBody>
          <a:bodyPr>
            <a:normAutofit/>
          </a:bodyPr>
          <a:lstStyle/>
          <a:p>
            <a:r>
              <a:rPr lang="en-US" dirty="0" smtClean="0"/>
              <a:t>Use Library to replicate Solar Panel Sizing Trade</a:t>
            </a:r>
          </a:p>
          <a:p>
            <a:pPr lvl="1"/>
            <a:r>
              <a:rPr lang="en-US" dirty="0" err="1" smtClean="0"/>
              <a:t>FireSat</a:t>
            </a:r>
            <a:r>
              <a:rPr lang="en-US" dirty="0" smtClean="0"/>
              <a:t> Model and Library-&gt; executable trade</a:t>
            </a:r>
          </a:p>
          <a:p>
            <a:r>
              <a:rPr lang="en-US" dirty="0" smtClean="0"/>
              <a:t>Successes</a:t>
            </a:r>
          </a:p>
          <a:p>
            <a:pPr lvl="1"/>
            <a:r>
              <a:rPr lang="en-US" dirty="0" smtClean="0"/>
              <a:t>Successfully built executable trade</a:t>
            </a:r>
          </a:p>
          <a:p>
            <a:pPr lvl="1"/>
            <a:r>
              <a:rPr lang="en-US" dirty="0" smtClean="0"/>
              <a:t>Hard-linked to requirements</a:t>
            </a:r>
          </a:p>
          <a:p>
            <a:pPr lvl="1"/>
            <a:r>
              <a:rPr lang="en-US" dirty="0" smtClean="0"/>
              <a:t>Powerful view of driving systems properties</a:t>
            </a:r>
          </a:p>
          <a:p>
            <a:r>
              <a:rPr lang="en-US" dirty="0" smtClean="0"/>
              <a:t>Challenges</a:t>
            </a:r>
          </a:p>
          <a:p>
            <a:pPr lvl="1"/>
            <a:r>
              <a:rPr lang="en-US" dirty="0" err="1" smtClean="0"/>
              <a:t>Executability</a:t>
            </a:r>
            <a:r>
              <a:rPr lang="en-US" dirty="0" smtClean="0"/>
              <a:t> (improving since)</a:t>
            </a:r>
          </a:p>
          <a:p>
            <a:pPr lvl="2"/>
            <a:r>
              <a:rPr lang="en-US" dirty="0" smtClean="0"/>
              <a:t>Debugging</a:t>
            </a:r>
          </a:p>
          <a:p>
            <a:pPr lvl="2"/>
            <a:r>
              <a:rPr lang="en-US" dirty="0" smtClean="0"/>
              <a:t>Scaling</a:t>
            </a:r>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576975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FireSat</a:t>
            </a:r>
            <a:r>
              <a:rPr lang="en-US" dirty="0" smtClean="0"/>
              <a:t> Integrated Modeling</a:t>
            </a:r>
            <a:endParaRPr lang="en-US" dirty="0"/>
          </a:p>
        </p:txBody>
      </p:sp>
      <p:sp>
        <p:nvSpPr>
          <p:cNvPr id="3" name="Content Placeholder 2"/>
          <p:cNvSpPr>
            <a:spLocks noGrp="1"/>
          </p:cNvSpPr>
          <p:nvPr>
            <p:ph idx="1"/>
          </p:nvPr>
        </p:nvSpPr>
        <p:spPr/>
        <p:txBody>
          <a:bodyPr>
            <a:normAutofit/>
          </a:bodyPr>
          <a:lstStyle/>
          <a:p>
            <a:r>
              <a:rPr lang="en-US" dirty="0" smtClean="0"/>
              <a:t>Integrate </a:t>
            </a:r>
            <a:r>
              <a:rPr lang="en-US" dirty="0" err="1" smtClean="0"/>
              <a:t>FireSat</a:t>
            </a:r>
            <a:r>
              <a:rPr lang="en-US" dirty="0" smtClean="0"/>
              <a:t> </a:t>
            </a:r>
            <a:r>
              <a:rPr lang="en-US" dirty="0" err="1" smtClean="0"/>
              <a:t>SysML</a:t>
            </a:r>
            <a:r>
              <a:rPr lang="en-US" dirty="0" smtClean="0"/>
              <a:t> Model with Satellite </a:t>
            </a:r>
            <a:r>
              <a:rPr lang="en-US" dirty="0" err="1" smtClean="0"/>
              <a:t>ToolKit</a:t>
            </a:r>
            <a:endParaRPr lang="en-US" dirty="0" smtClean="0"/>
          </a:p>
          <a:p>
            <a:pPr lvl="1"/>
            <a:r>
              <a:rPr lang="en-US" dirty="0" smtClean="0"/>
              <a:t>Exchange Orbit Scenario properties</a:t>
            </a:r>
          </a:p>
          <a:p>
            <a:r>
              <a:rPr lang="en-US" dirty="0" smtClean="0"/>
              <a:t>Successes</a:t>
            </a:r>
          </a:p>
          <a:p>
            <a:pPr lvl="1"/>
            <a:r>
              <a:rPr lang="en-US" dirty="0" smtClean="0"/>
              <a:t>Basic Exchange of Parameters</a:t>
            </a:r>
          </a:p>
          <a:p>
            <a:pPr lvl="1"/>
            <a:r>
              <a:rPr lang="en-US" dirty="0" smtClean="0"/>
              <a:t>Direct comparison of MBSE in </a:t>
            </a:r>
            <a:r>
              <a:rPr lang="en-US" dirty="0" err="1" smtClean="0"/>
              <a:t>SysML</a:t>
            </a:r>
            <a:r>
              <a:rPr lang="en-US" dirty="0" smtClean="0"/>
              <a:t> and STK</a:t>
            </a:r>
          </a:p>
          <a:p>
            <a:pPr lvl="1"/>
            <a:r>
              <a:rPr lang="en-US" dirty="0" smtClean="0"/>
              <a:t>Explicit link between models and requirements</a:t>
            </a:r>
          </a:p>
          <a:p>
            <a:r>
              <a:rPr lang="en-US" dirty="0" smtClean="0"/>
              <a:t>Challenges</a:t>
            </a:r>
          </a:p>
          <a:p>
            <a:pPr lvl="1"/>
            <a:r>
              <a:rPr lang="en-US" dirty="0" smtClean="0"/>
              <a:t>Integration</a:t>
            </a:r>
          </a:p>
          <a:p>
            <a:pPr lvl="2"/>
            <a:r>
              <a:rPr lang="en-US" dirty="0" smtClean="0"/>
              <a:t>Complicated</a:t>
            </a:r>
          </a:p>
          <a:p>
            <a:pPr lvl="2"/>
            <a:r>
              <a:rPr lang="en-US" dirty="0" smtClean="0"/>
              <a:t>Difficult to Scale</a:t>
            </a:r>
          </a:p>
          <a:p>
            <a:pPr lvl="2"/>
            <a:endParaRPr lang="en-US" dirty="0"/>
          </a:p>
        </p:txBody>
      </p:sp>
    </p:spTree>
    <p:extLst>
      <p:ext uri="{BB962C8B-B14F-4D97-AF65-F5344CB8AC3E}">
        <p14:creationId xmlns:p14="http://schemas.microsoft.com/office/powerpoint/2010/main" val="26874064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CubeSat</a:t>
            </a:r>
            <a:r>
              <a:rPr lang="en-US" dirty="0" smtClean="0"/>
              <a:t>: Framework and Method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Build a Modeling Framework and Method for </a:t>
            </a:r>
            <a:r>
              <a:rPr lang="en-US" dirty="0" err="1" smtClean="0"/>
              <a:t>CubeSats</a:t>
            </a:r>
            <a:endParaRPr lang="en-US" dirty="0" smtClean="0"/>
          </a:p>
          <a:p>
            <a:pPr lvl="1"/>
            <a:r>
              <a:rPr lang="en-US" dirty="0" err="1" smtClean="0"/>
              <a:t>CubeSat</a:t>
            </a:r>
            <a:r>
              <a:rPr lang="en-US" dirty="0" smtClean="0"/>
              <a:t> Domain-Specific Terms</a:t>
            </a:r>
          </a:p>
          <a:p>
            <a:pPr lvl="1"/>
            <a:r>
              <a:rPr lang="en-US" dirty="0" smtClean="0"/>
              <a:t>SE Framework for Modeling </a:t>
            </a:r>
            <a:r>
              <a:rPr lang="en-US" dirty="0" err="1" smtClean="0"/>
              <a:t>CubeSat</a:t>
            </a:r>
            <a:r>
              <a:rPr lang="en-US" dirty="0" smtClean="0"/>
              <a:t> Missions, Spacecraft, and Ground Systems</a:t>
            </a:r>
          </a:p>
          <a:p>
            <a:pPr lvl="1"/>
            <a:r>
              <a:rPr lang="en-US" dirty="0" smtClean="0"/>
              <a:t>Example Application using RAX Mission</a:t>
            </a:r>
          </a:p>
          <a:p>
            <a:r>
              <a:rPr lang="en-US" dirty="0" smtClean="0"/>
              <a:t>Successes</a:t>
            </a:r>
          </a:p>
          <a:p>
            <a:pPr lvl="1"/>
            <a:r>
              <a:rPr lang="en-US" dirty="0" smtClean="0"/>
              <a:t>First version of Framework</a:t>
            </a:r>
          </a:p>
          <a:p>
            <a:pPr lvl="1"/>
            <a:r>
              <a:rPr lang="en-US" dirty="0" smtClean="0"/>
              <a:t>Early version of multiple executable demos</a:t>
            </a:r>
          </a:p>
          <a:p>
            <a:r>
              <a:rPr lang="en-US" dirty="0" smtClean="0"/>
              <a:t>Challenges</a:t>
            </a:r>
          </a:p>
          <a:p>
            <a:pPr lvl="1"/>
            <a:r>
              <a:rPr lang="en-US" dirty="0" smtClean="0"/>
              <a:t>Resources</a:t>
            </a:r>
          </a:p>
          <a:p>
            <a:pPr lvl="1"/>
            <a:r>
              <a:rPr lang="en-US" dirty="0" err="1" smtClean="0"/>
              <a:t>Executability</a:t>
            </a:r>
            <a:endParaRPr lang="en-US" dirty="0" smtClean="0"/>
          </a:p>
          <a:p>
            <a:pPr lvl="1"/>
            <a:r>
              <a:rPr lang="en-US" dirty="0" smtClean="0"/>
              <a:t>Integration</a:t>
            </a:r>
          </a:p>
          <a:p>
            <a:pPr lvl="2"/>
            <a:endParaRPr lang="en-US" dirty="0"/>
          </a:p>
        </p:txBody>
      </p:sp>
    </p:spTree>
    <p:extLst>
      <p:ext uri="{BB962C8B-B14F-4D97-AF65-F5344CB8AC3E}">
        <p14:creationId xmlns:p14="http://schemas.microsoft.com/office/powerpoint/2010/main" val="2288047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Consensus of Team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Modeling with </a:t>
            </a:r>
            <a:r>
              <a:rPr lang="en-US" dirty="0" err="1" smtClean="0"/>
              <a:t>SysML</a:t>
            </a:r>
            <a:endParaRPr lang="en-US" dirty="0" smtClean="0"/>
          </a:p>
          <a:p>
            <a:pPr lvl="1"/>
            <a:r>
              <a:rPr lang="en-US" dirty="0" smtClean="0"/>
              <a:t>Everything was hard at first</a:t>
            </a:r>
          </a:p>
          <a:p>
            <a:pPr lvl="1"/>
            <a:r>
              <a:rPr lang="en-US" dirty="0" smtClean="0"/>
              <a:t>Methodology is critical to a model that hangs together</a:t>
            </a:r>
          </a:p>
          <a:p>
            <a:pPr lvl="1"/>
            <a:r>
              <a:rPr lang="en-US" dirty="0" err="1" smtClean="0"/>
              <a:t>SysML</a:t>
            </a:r>
            <a:r>
              <a:rPr lang="en-US" dirty="0" smtClean="0"/>
              <a:t> simplified construction of basic things like functions and properties</a:t>
            </a:r>
          </a:p>
          <a:p>
            <a:pPr lvl="1"/>
            <a:r>
              <a:rPr lang="en-US" dirty="0" smtClean="0"/>
              <a:t>SysML tastes like early CAD apps</a:t>
            </a:r>
          </a:p>
          <a:p>
            <a:pPr lvl="1"/>
            <a:r>
              <a:rPr lang="en-US" dirty="0" smtClean="0"/>
              <a:t>Libraries </a:t>
            </a:r>
            <a:r>
              <a:rPr lang="en-US" dirty="0"/>
              <a:t>of model analysis were effective in making solar panel </a:t>
            </a:r>
            <a:r>
              <a:rPr lang="en-US" dirty="0" smtClean="0"/>
              <a:t>trade</a:t>
            </a:r>
          </a:p>
          <a:p>
            <a:pPr lvl="1"/>
            <a:r>
              <a:rPr lang="en-US" dirty="0" smtClean="0"/>
              <a:t>Integration </a:t>
            </a:r>
            <a:r>
              <a:rPr lang="en-US" dirty="0"/>
              <a:t>with </a:t>
            </a:r>
            <a:r>
              <a:rPr lang="en-US" dirty="0" smtClean="0"/>
              <a:t>STK</a:t>
            </a:r>
            <a:endParaRPr lang="en-US" dirty="0"/>
          </a:p>
          <a:p>
            <a:r>
              <a:rPr lang="en-US" dirty="0" smtClean="0"/>
              <a:t>Document Comparison</a:t>
            </a:r>
          </a:p>
          <a:p>
            <a:pPr lvl="1"/>
            <a:r>
              <a:rPr lang="en-US" dirty="0" smtClean="0"/>
              <a:t>Model unified properties between views</a:t>
            </a:r>
          </a:p>
          <a:p>
            <a:pPr lvl="1"/>
            <a:r>
              <a:rPr lang="en-US" dirty="0" smtClean="0"/>
              <a:t>Simplified understanding of the System</a:t>
            </a:r>
          </a:p>
          <a:p>
            <a:pPr lvl="1"/>
            <a:r>
              <a:rPr lang="en-US" dirty="0" smtClean="0"/>
              <a:t>The common SysML language improved communication between teams and simplified collaboration</a:t>
            </a:r>
          </a:p>
          <a:p>
            <a:pPr lvl="1"/>
            <a:r>
              <a:rPr lang="en-US" dirty="0" smtClean="0"/>
              <a:t>Automated reports allowed for more time to focus on engineering</a:t>
            </a:r>
          </a:p>
          <a:p>
            <a:endParaRPr lang="en-US" dirty="0"/>
          </a:p>
        </p:txBody>
      </p:sp>
    </p:spTree>
    <p:extLst>
      <p:ext uri="{BB962C8B-B14F-4D97-AF65-F5344CB8AC3E}">
        <p14:creationId xmlns:p14="http://schemas.microsoft.com/office/powerpoint/2010/main" val="2353867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023"/>
            <a:ext cx="9144000" cy="1429871"/>
          </a:xfrm>
        </p:spPr>
        <p:txBody>
          <a:bodyPr>
            <a:normAutofit/>
          </a:bodyPr>
          <a:lstStyle/>
          <a:p>
            <a:r>
              <a:rPr lang="en-US" sz="4000" dirty="0" smtClean="0"/>
              <a:t>INCOSE Space Systems Challenge Team</a:t>
            </a:r>
            <a:endParaRPr lang="en-US" sz="4000" dirty="0"/>
          </a:p>
        </p:txBody>
      </p:sp>
      <p:sp>
        <p:nvSpPr>
          <p:cNvPr id="3" name="Content Placeholder 2"/>
          <p:cNvSpPr>
            <a:spLocks noGrp="1"/>
          </p:cNvSpPr>
          <p:nvPr>
            <p:ph idx="1"/>
          </p:nvPr>
        </p:nvSpPr>
        <p:spPr/>
        <p:txBody>
          <a:bodyPr/>
          <a:lstStyle/>
          <a:p>
            <a:r>
              <a:rPr lang="en-US" dirty="0" smtClean="0"/>
              <a:t>Demonstrate Applicability of MBSE to Space Systems</a:t>
            </a:r>
          </a:p>
          <a:p>
            <a:pPr lvl="1"/>
            <a:r>
              <a:rPr lang="en-US" dirty="0" smtClean="0"/>
              <a:t>Launched and Operational Mission</a:t>
            </a:r>
          </a:p>
          <a:p>
            <a:pPr lvl="1"/>
            <a:r>
              <a:rPr lang="en-US" dirty="0" smtClean="0"/>
              <a:t>Sharable</a:t>
            </a:r>
          </a:p>
          <a:p>
            <a:pPr lvl="2"/>
            <a:r>
              <a:rPr lang="en-US" dirty="0" smtClean="0"/>
              <a:t>INCOSE is an </a:t>
            </a:r>
            <a:r>
              <a:rPr lang="en-US" dirty="0"/>
              <a:t>I</a:t>
            </a:r>
            <a:r>
              <a:rPr lang="en-US" dirty="0" smtClean="0"/>
              <a:t>nternational Organization</a:t>
            </a:r>
          </a:p>
          <a:p>
            <a:r>
              <a:rPr lang="en-US" dirty="0" smtClean="0"/>
              <a:t>Broad Team</a:t>
            </a:r>
          </a:p>
          <a:p>
            <a:pPr lvl="1"/>
            <a:r>
              <a:rPr lang="en-US" dirty="0" smtClean="0"/>
              <a:t>NASA, CSA</a:t>
            </a:r>
          </a:p>
          <a:p>
            <a:pPr lvl="1"/>
            <a:r>
              <a:rPr lang="en-US" dirty="0" smtClean="0"/>
              <a:t>Industry</a:t>
            </a:r>
          </a:p>
          <a:p>
            <a:pPr lvl="1"/>
            <a:r>
              <a:rPr lang="en-US" dirty="0" smtClean="0"/>
              <a:t>Academia (MIT, GIT, </a:t>
            </a:r>
            <a:r>
              <a:rPr lang="en-US" dirty="0" err="1" smtClean="0"/>
              <a:t>Umich</a:t>
            </a:r>
            <a:r>
              <a:rPr lang="en-US" dirty="0" smtClean="0"/>
              <a:t>)</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507224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023"/>
            <a:ext cx="9144000" cy="1429871"/>
          </a:xfrm>
        </p:spPr>
        <p:txBody>
          <a:bodyPr>
            <a:normAutofit/>
          </a:bodyPr>
          <a:lstStyle/>
          <a:p>
            <a:r>
              <a:rPr lang="en-US" sz="3600" dirty="0"/>
              <a:t>INCOSE Space Systems Challenge Team</a:t>
            </a:r>
          </a:p>
        </p:txBody>
      </p:sp>
      <p:sp>
        <p:nvSpPr>
          <p:cNvPr id="3" name="Content Placeholder 2"/>
          <p:cNvSpPr>
            <a:spLocks noGrp="1"/>
          </p:cNvSpPr>
          <p:nvPr>
            <p:ph idx="1"/>
          </p:nvPr>
        </p:nvSpPr>
        <p:spPr>
          <a:xfrm>
            <a:off x="266700" y="865840"/>
            <a:ext cx="7770813" cy="5039659"/>
          </a:xfrm>
        </p:spPr>
        <p:txBody>
          <a:bodyPr anchor="t">
            <a:normAutofit/>
          </a:bodyPr>
          <a:lstStyle/>
          <a:p>
            <a:pPr marL="0" indent="0">
              <a:buNone/>
            </a:pPr>
            <a:endParaRPr lang="en-US" dirty="0" smtClean="0"/>
          </a:p>
          <a:p>
            <a:r>
              <a:rPr lang="en-US" dirty="0" smtClean="0"/>
              <a:t>5 years of MBSE Investigations and Demos</a:t>
            </a:r>
          </a:p>
          <a:p>
            <a:pPr lvl="1"/>
            <a:r>
              <a:rPr lang="en-US" dirty="0" err="1" smtClean="0"/>
              <a:t>FireSat</a:t>
            </a:r>
            <a:r>
              <a:rPr lang="en-US" dirty="0" smtClean="0"/>
              <a:t> Model</a:t>
            </a:r>
          </a:p>
          <a:p>
            <a:pPr lvl="2"/>
            <a:r>
              <a:rPr lang="en-US" dirty="0" smtClean="0"/>
              <a:t>Industry and Academic participation</a:t>
            </a:r>
          </a:p>
          <a:p>
            <a:pPr lvl="1"/>
            <a:r>
              <a:rPr lang="en-US" dirty="0" smtClean="0"/>
              <a:t>Space Systems Library</a:t>
            </a:r>
          </a:p>
          <a:p>
            <a:pPr lvl="2"/>
            <a:r>
              <a:rPr lang="en-US" dirty="0" smtClean="0"/>
              <a:t>Parametric Library based on SMAD (Wertz &amp; </a:t>
            </a:r>
            <a:r>
              <a:rPr lang="en-US" dirty="0"/>
              <a:t>L</a:t>
            </a:r>
            <a:r>
              <a:rPr lang="en-US" dirty="0" smtClean="0"/>
              <a:t>arson)</a:t>
            </a:r>
          </a:p>
          <a:p>
            <a:pPr lvl="1"/>
            <a:r>
              <a:rPr lang="en-US" dirty="0" err="1" smtClean="0"/>
              <a:t>CubeSat</a:t>
            </a:r>
            <a:r>
              <a:rPr lang="en-US" dirty="0" smtClean="0"/>
              <a:t> Application</a:t>
            </a:r>
          </a:p>
          <a:p>
            <a:pPr lvl="2"/>
            <a:r>
              <a:rPr lang="en-US" dirty="0" smtClean="0"/>
              <a:t>Framework</a:t>
            </a:r>
          </a:p>
          <a:p>
            <a:pPr lvl="2"/>
            <a:r>
              <a:rPr lang="en-US" dirty="0" smtClean="0"/>
              <a:t>Integrated Tools</a:t>
            </a:r>
            <a:endParaRPr lang="en-US" dirty="0"/>
          </a:p>
        </p:txBody>
      </p:sp>
      <p:sp>
        <p:nvSpPr>
          <p:cNvPr id="4" name="Slide Number Placeholder 5"/>
          <p:cNvSpPr>
            <a:spLocks noGrp="1"/>
          </p:cNvSpPr>
          <p:nvPr>
            <p:ph type="sldNum" sz="quarter" idx="4294967295"/>
          </p:nvPr>
        </p:nvSpPr>
        <p:spPr>
          <a:xfrm>
            <a:off x="4229100" y="63690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C9324DF7-4336-A844-AB61-C8FE58471C3D}" type="slidenum">
              <a:rPr lang="en-US" smtClean="0"/>
              <a:t>5</a:t>
            </a:fld>
            <a:endParaRPr lang="en-US"/>
          </a:p>
        </p:txBody>
      </p:sp>
      <p:sp>
        <p:nvSpPr>
          <p:cNvPr id="5" name="Date Placeholder 3"/>
          <p:cNvSpPr>
            <a:spLocks noGrp="1"/>
          </p:cNvSpPr>
          <p:nvPr>
            <p:ph type="dt" sz="half" idx="4294967295"/>
          </p:nvPr>
        </p:nvSpPr>
        <p:spPr>
          <a:xfrm>
            <a:off x="6620435" y="63690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B76C62F-AA64-4749-BAD0-7E4F5F49BF5B}" type="datetime1">
              <a:rPr lang="en-US" smtClean="0"/>
              <a:t>1/25/13</a:t>
            </a:fld>
            <a:endParaRPr lang="en-US"/>
          </a:p>
        </p:txBody>
      </p:sp>
    </p:spTree>
    <p:extLst>
      <p:ext uri="{BB962C8B-B14F-4D97-AF65-F5344CB8AC3E}">
        <p14:creationId xmlns:p14="http://schemas.microsoft.com/office/powerpoint/2010/main" val="3745563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5248"/>
            <a:ext cx="9144000" cy="978408"/>
          </a:xfrm>
        </p:spPr>
        <p:txBody>
          <a:bodyPr/>
          <a:lstStyle/>
          <a:p>
            <a:r>
              <a:rPr lang="en-US" dirty="0" smtClean="0"/>
              <a:t>Better Systems Engineering</a:t>
            </a:r>
            <a:endParaRPr lang="en-US" dirty="0"/>
          </a:p>
        </p:txBody>
      </p:sp>
      <p:sp>
        <p:nvSpPr>
          <p:cNvPr id="3" name="Subtitle 2"/>
          <p:cNvSpPr>
            <a:spLocks noGrp="1"/>
          </p:cNvSpPr>
          <p:nvPr>
            <p:ph type="subTitle" idx="1"/>
          </p:nvPr>
        </p:nvSpPr>
        <p:spPr/>
        <p:txBody>
          <a:bodyPr/>
          <a:lstStyle/>
          <a:p>
            <a:r>
              <a:rPr lang="en-US" dirty="0" smtClean="0"/>
              <a:t>Modeling as a Means</a:t>
            </a:r>
            <a:endParaRPr lang="en-US" dirty="0"/>
          </a:p>
        </p:txBody>
      </p:sp>
      <p:sp>
        <p:nvSpPr>
          <p:cNvPr id="4" name="Date Placeholder 3"/>
          <p:cNvSpPr>
            <a:spLocks noGrp="1"/>
          </p:cNvSpPr>
          <p:nvPr>
            <p:ph type="dt" sz="half" idx="10"/>
          </p:nvPr>
        </p:nvSpPr>
        <p:spPr/>
        <p:txBody>
          <a:bodyPr/>
          <a:lstStyle/>
          <a:p>
            <a:fld id="{9EA34824-3621-CC4C-A8E8-2159D569E915}" type="datetime1">
              <a:rPr lang="en-US" smtClean="0"/>
              <a:t>1/25/13</a:t>
            </a:fld>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6</a:t>
            </a:fld>
            <a:endParaRPr lang="en-US"/>
          </a:p>
        </p:txBody>
      </p:sp>
    </p:spTree>
    <p:extLst>
      <p:ext uri="{BB962C8B-B14F-4D97-AF65-F5344CB8AC3E}">
        <p14:creationId xmlns:p14="http://schemas.microsoft.com/office/powerpoint/2010/main" val="2489800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
            <a:ext cx="9144000" cy="1429871"/>
          </a:xfrm>
        </p:spPr>
        <p:txBody>
          <a:bodyPr>
            <a:noAutofit/>
          </a:bodyPr>
          <a:lstStyle/>
          <a:p>
            <a:r>
              <a:rPr lang="en-US" sz="3200" dirty="0" smtClean="0"/>
              <a:t>Driving Idea: Systems Engineering Specifications</a:t>
            </a:r>
            <a:endParaRPr lang="en-US" sz="3200" dirty="0"/>
          </a:p>
        </p:txBody>
      </p:sp>
      <p:sp>
        <p:nvSpPr>
          <p:cNvPr id="3" name="Content Placeholder 2"/>
          <p:cNvSpPr>
            <a:spLocks noGrp="1"/>
          </p:cNvSpPr>
          <p:nvPr>
            <p:ph idx="1"/>
          </p:nvPr>
        </p:nvSpPr>
        <p:spPr>
          <a:xfrm>
            <a:off x="0" y="1342090"/>
            <a:ext cx="8286750" cy="4506259"/>
          </a:xfrm>
        </p:spPr>
        <p:txBody>
          <a:bodyPr>
            <a:noAutofit/>
          </a:bodyPr>
          <a:lstStyle/>
          <a:p>
            <a:r>
              <a:rPr lang="en-US" sz="1600" dirty="0" smtClean="0"/>
              <a:t>Systems Engineers in the Space Domain </a:t>
            </a:r>
            <a:r>
              <a:rPr lang="en-US" sz="1600" dirty="0"/>
              <a:t>P</a:t>
            </a:r>
            <a:r>
              <a:rPr lang="en-US" sz="1600" dirty="0" smtClean="0"/>
              <a:t>roduce Information</a:t>
            </a:r>
          </a:p>
          <a:p>
            <a:pPr lvl="1"/>
            <a:r>
              <a:rPr lang="en-US" sz="1600" dirty="0" smtClean="0"/>
              <a:t>Functions</a:t>
            </a:r>
          </a:p>
          <a:p>
            <a:pPr lvl="2"/>
            <a:r>
              <a:rPr lang="en-US" sz="1400" dirty="0" smtClean="0"/>
              <a:t>Describing the Problem</a:t>
            </a:r>
          </a:p>
          <a:p>
            <a:pPr lvl="2"/>
            <a:r>
              <a:rPr lang="en-US" sz="1400" dirty="0" smtClean="0"/>
              <a:t>Trades</a:t>
            </a:r>
          </a:p>
          <a:p>
            <a:pPr lvl="2"/>
            <a:r>
              <a:rPr lang="en-US" sz="1400" dirty="0" smtClean="0"/>
              <a:t>System Functional and Behavioral Design</a:t>
            </a:r>
          </a:p>
          <a:p>
            <a:pPr lvl="2"/>
            <a:r>
              <a:rPr lang="en-US" sz="1400" dirty="0" smtClean="0"/>
              <a:t>Specifying System Components and Integrations</a:t>
            </a:r>
          </a:p>
          <a:p>
            <a:pPr lvl="2"/>
            <a:r>
              <a:rPr lang="en-US" sz="1400" dirty="0" smtClean="0"/>
              <a:t>Verification and Validation (V&amp;V)</a:t>
            </a:r>
          </a:p>
          <a:p>
            <a:pPr lvl="2"/>
            <a:r>
              <a:rPr lang="en-US" sz="1400" dirty="0" smtClean="0"/>
              <a:t>Deployment and Fielding</a:t>
            </a:r>
          </a:p>
          <a:p>
            <a:pPr lvl="2"/>
            <a:r>
              <a:rPr lang="en-US" sz="1400" dirty="0" smtClean="0"/>
              <a:t>Operational Support</a:t>
            </a:r>
          </a:p>
          <a:p>
            <a:pPr lvl="1"/>
            <a:r>
              <a:rPr lang="en-US" sz="1600" dirty="0" smtClean="0"/>
              <a:t>Products</a:t>
            </a:r>
          </a:p>
          <a:p>
            <a:pPr lvl="2"/>
            <a:r>
              <a:rPr lang="en-US" sz="1400" dirty="0" smtClean="0"/>
              <a:t>Analysis (Simulation, Tests, </a:t>
            </a:r>
            <a:r>
              <a:rPr lang="en-US" sz="1400" dirty="0" err="1" smtClean="0"/>
              <a:t>etc</a:t>
            </a:r>
            <a:r>
              <a:rPr lang="en-US" sz="1400" dirty="0" smtClean="0"/>
              <a:t>)</a:t>
            </a:r>
          </a:p>
          <a:p>
            <a:pPr lvl="2"/>
            <a:r>
              <a:rPr lang="en-US" sz="1400" dirty="0"/>
              <a:t>Reports on Analysis</a:t>
            </a:r>
          </a:p>
          <a:p>
            <a:pPr lvl="2"/>
            <a:r>
              <a:rPr lang="en-US" sz="1400" dirty="0" smtClean="0"/>
              <a:t>Plans</a:t>
            </a:r>
          </a:p>
          <a:p>
            <a:pPr lvl="2"/>
            <a:r>
              <a:rPr lang="en-US" sz="1400" dirty="0" smtClean="0"/>
              <a:t>Design Descriptions</a:t>
            </a:r>
          </a:p>
          <a:p>
            <a:pPr lvl="2"/>
            <a:r>
              <a:rPr lang="en-US" sz="1400" dirty="0" smtClean="0"/>
              <a:t>Interface Descriptions</a:t>
            </a:r>
          </a:p>
          <a:p>
            <a:pPr lvl="2"/>
            <a:r>
              <a:rPr lang="en-US" sz="1400" dirty="0" smtClean="0"/>
              <a:t>Requirements</a:t>
            </a:r>
          </a:p>
          <a:p>
            <a:r>
              <a:rPr lang="en-US" sz="1600" i="1" dirty="0" smtClean="0"/>
              <a:t>Relationships are primarily inter-disciplinary</a:t>
            </a:r>
          </a:p>
          <a:p>
            <a:endParaRPr lang="en-US" sz="1600" dirty="0"/>
          </a:p>
        </p:txBody>
      </p:sp>
      <p:sp>
        <p:nvSpPr>
          <p:cNvPr id="4" name="Slide Number Placeholder 5"/>
          <p:cNvSpPr>
            <a:spLocks noGrp="1"/>
          </p:cNvSpPr>
          <p:nvPr>
            <p:ph type="sldNum" sz="quarter" idx="4294967295"/>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C9324DF7-4336-A844-AB61-C8FE58471C3D}" type="slidenum">
              <a:rPr lang="en-US" smtClean="0"/>
              <a:t>7</a:t>
            </a:fld>
            <a:endParaRPr lang="en-US"/>
          </a:p>
        </p:txBody>
      </p:sp>
      <p:sp>
        <p:nvSpPr>
          <p:cNvPr id="5" name="Date Placeholder 3"/>
          <p:cNvSpPr>
            <a:spLocks noGrp="1"/>
          </p:cNvSpPr>
          <p:nvPr>
            <p:ph type="dt" sz="half" idx="4294967295"/>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B76C62F-AA64-4749-BAD0-7E4F5F49BF5B}" type="datetime1">
              <a:rPr lang="en-US" smtClean="0"/>
              <a:t>1/25/13</a:t>
            </a:fld>
            <a:endParaRPr lang="en-US"/>
          </a:p>
        </p:txBody>
      </p:sp>
    </p:spTree>
    <p:extLst>
      <p:ext uri="{BB962C8B-B14F-4D97-AF65-F5344CB8AC3E}">
        <p14:creationId xmlns:p14="http://schemas.microsoft.com/office/powerpoint/2010/main" val="995384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51173"/>
            <a:ext cx="9144000" cy="1429871"/>
          </a:xfrm>
        </p:spPr>
        <p:txBody>
          <a:bodyPr>
            <a:normAutofit/>
          </a:bodyPr>
          <a:lstStyle/>
          <a:p>
            <a:r>
              <a:rPr lang="en-US" sz="3600" dirty="0" smtClean="0"/>
              <a:t>Challenge: Communication and Consistency</a:t>
            </a:r>
            <a:endParaRPr lang="en-US" sz="3600" dirty="0"/>
          </a:p>
        </p:txBody>
      </p:sp>
      <p:sp>
        <p:nvSpPr>
          <p:cNvPr id="3" name="Content Placeholder 2"/>
          <p:cNvSpPr>
            <a:spLocks noGrp="1"/>
          </p:cNvSpPr>
          <p:nvPr>
            <p:ph idx="1"/>
          </p:nvPr>
        </p:nvSpPr>
        <p:spPr>
          <a:xfrm>
            <a:off x="311150" y="1691341"/>
            <a:ext cx="7770813" cy="4257022"/>
          </a:xfrm>
        </p:spPr>
        <p:txBody>
          <a:bodyPr rtlCol="0">
            <a:normAutofit/>
          </a:bodyPr>
          <a:lstStyle/>
          <a:p>
            <a:pPr fontAlgn="auto">
              <a:spcAft>
                <a:spcPts val="0"/>
              </a:spcAft>
              <a:buFont typeface="Arial" pitchFamily="34" charset="0"/>
              <a:buChar char="•"/>
              <a:defRPr/>
            </a:pPr>
            <a:r>
              <a:rPr lang="en-US" dirty="0" smtClean="0">
                <a:ea typeface="+mn-ea"/>
              </a:rPr>
              <a:t>Challenges</a:t>
            </a:r>
          </a:p>
          <a:p>
            <a:pPr lvl="1">
              <a:buFont typeface="Arial" pitchFamily="34" charset="0"/>
              <a:buChar char="•"/>
              <a:defRPr/>
            </a:pPr>
            <a:r>
              <a:rPr lang="en-US" dirty="0" smtClean="0">
                <a:ea typeface="+mn-ea"/>
              </a:rPr>
              <a:t>Communicating the system in a world of models</a:t>
            </a:r>
          </a:p>
          <a:p>
            <a:pPr lvl="2">
              <a:buFont typeface="Arial" pitchFamily="34" charset="0"/>
              <a:buChar char="•"/>
              <a:defRPr/>
            </a:pPr>
            <a:r>
              <a:rPr lang="en-US" dirty="0" smtClean="0">
                <a:ea typeface="+mn-ea"/>
              </a:rPr>
              <a:t>How do you extract all the rich detail from these simulations into System Specification?</a:t>
            </a:r>
          </a:p>
          <a:p>
            <a:pPr lvl="2">
              <a:buFont typeface="Arial" pitchFamily="34" charset="0"/>
              <a:buChar char="•"/>
              <a:defRPr/>
            </a:pPr>
            <a:r>
              <a:rPr lang="en-US" dirty="0" smtClean="0">
                <a:ea typeface="+mn-ea"/>
              </a:rPr>
              <a:t>DOORS? Documents/Slides/Spreadsheets?</a:t>
            </a:r>
          </a:p>
          <a:p>
            <a:pPr lvl="2">
              <a:buFont typeface="Arial" pitchFamily="34" charset="0"/>
              <a:buChar char="•"/>
              <a:defRPr/>
            </a:pPr>
            <a:r>
              <a:rPr lang="en-US" dirty="0" smtClean="0"/>
              <a:t>How do you assert mutual consistency between models?</a:t>
            </a:r>
          </a:p>
          <a:p>
            <a:pPr lvl="2">
              <a:buFont typeface="Arial" pitchFamily="34" charset="0"/>
              <a:buChar char="•"/>
              <a:defRPr/>
            </a:pPr>
            <a:r>
              <a:rPr lang="en-US" dirty="0" smtClean="0">
                <a:ea typeface="+mn-ea"/>
              </a:rPr>
              <a:t>Meetings? Emails?</a:t>
            </a:r>
          </a:p>
          <a:p>
            <a:pPr>
              <a:buFont typeface="Arial" pitchFamily="34" charset="0"/>
              <a:buChar char="•"/>
              <a:defRPr/>
            </a:pPr>
            <a:r>
              <a:rPr lang="en-US" dirty="0" smtClean="0">
                <a:ea typeface="+mn-ea"/>
              </a:rPr>
              <a:t>Need an equally rich mechanism for expressing the system design</a:t>
            </a:r>
          </a:p>
          <a:p>
            <a:pPr lvl="2">
              <a:buFont typeface="Arial" pitchFamily="34" charset="0"/>
              <a:buChar char="–"/>
              <a:defRPr/>
            </a:pPr>
            <a:r>
              <a:rPr lang="en-US" dirty="0" smtClean="0">
                <a:ea typeface="+mn-ea"/>
              </a:rPr>
              <a:t>Human readable</a:t>
            </a:r>
          </a:p>
          <a:p>
            <a:pPr lvl="2">
              <a:buFont typeface="Arial" pitchFamily="34" charset="0"/>
              <a:buChar char="–"/>
              <a:defRPr/>
            </a:pPr>
            <a:r>
              <a:rPr lang="en-US" dirty="0" smtClean="0">
                <a:ea typeface="+mn-ea"/>
              </a:rPr>
              <a:t>Machine readable</a:t>
            </a:r>
          </a:p>
          <a:p>
            <a:pPr marL="448056" lvl="1" indent="0" fontAlgn="auto">
              <a:spcAft>
                <a:spcPts val="0"/>
              </a:spcAft>
              <a:buNone/>
              <a:defRPr/>
            </a:pPr>
            <a:endParaRPr lang="en-US" dirty="0" smtClean="0"/>
          </a:p>
          <a:p>
            <a:pPr marL="448056" lvl="1" indent="0" fontAlgn="auto">
              <a:spcAft>
                <a:spcPts val="0"/>
              </a:spcAft>
              <a:buNone/>
              <a:defRPr/>
            </a:pPr>
            <a:endParaRPr lang="en-US" dirty="0" smtClean="0">
              <a:ea typeface="+mn-ea"/>
            </a:endParaRPr>
          </a:p>
          <a:p>
            <a:pPr fontAlgn="auto">
              <a:spcAft>
                <a:spcPts val="0"/>
              </a:spcAft>
              <a:buFont typeface="Arial" pitchFamily="34" charset="0"/>
              <a:buChar char="•"/>
              <a:defRPr/>
            </a:pPr>
            <a:endParaRPr lang="en-US" dirty="0" smtClean="0">
              <a:ea typeface="+mn-ea"/>
            </a:endParaRPr>
          </a:p>
        </p:txBody>
      </p:sp>
      <p:sp>
        <p:nvSpPr>
          <p:cNvPr id="4" name="Slide Number Placeholder 5"/>
          <p:cNvSpPr>
            <a:spLocks noGrp="1"/>
          </p:cNvSpPr>
          <p:nvPr>
            <p:ph type="sldNum" sz="quarter" idx="4294967295"/>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C9324DF7-4336-A844-AB61-C8FE58471C3D}" type="slidenum">
              <a:rPr lang="en-US" smtClean="0"/>
              <a:t>8</a:t>
            </a:fld>
            <a:endParaRPr lang="en-US"/>
          </a:p>
        </p:txBody>
      </p:sp>
      <p:sp>
        <p:nvSpPr>
          <p:cNvPr id="5" name="Date Placeholder 3"/>
          <p:cNvSpPr>
            <a:spLocks noGrp="1"/>
          </p:cNvSpPr>
          <p:nvPr>
            <p:ph type="dt" sz="half" idx="4294967295"/>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B76C62F-AA64-4749-BAD0-7E4F5F49BF5B}" type="datetime1">
              <a:rPr lang="en-US" smtClean="0"/>
              <a:t>1/25/13</a:t>
            </a:fld>
            <a:endParaRPr lang="en-US"/>
          </a:p>
        </p:txBody>
      </p:sp>
    </p:spTree>
    <p:extLst>
      <p:ext uri="{BB962C8B-B14F-4D97-AF65-F5344CB8AC3E}">
        <p14:creationId xmlns:p14="http://schemas.microsoft.com/office/powerpoint/2010/main" val="2679397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023"/>
            <a:ext cx="9144000" cy="1429871"/>
          </a:xfrm>
        </p:spPr>
        <p:txBody>
          <a:bodyPr rtlCol="0">
            <a:normAutofit/>
          </a:bodyPr>
          <a:lstStyle/>
          <a:p>
            <a:pPr fontAlgn="auto">
              <a:spcAft>
                <a:spcPts val="0"/>
              </a:spcAft>
              <a:defRPr/>
            </a:pPr>
            <a:r>
              <a:rPr lang="en-US" sz="3600" dirty="0" smtClean="0">
                <a:ea typeface="+mj-ea"/>
              </a:rPr>
              <a:t>Role of Languages in MBSE Enterprise</a:t>
            </a:r>
          </a:p>
        </p:txBody>
      </p:sp>
      <p:sp>
        <p:nvSpPr>
          <p:cNvPr id="4" name="Slide Number Placeholder 5"/>
          <p:cNvSpPr>
            <a:spLocks noGrp="1"/>
          </p:cNvSpPr>
          <p:nvPr>
            <p:ph type="sldNum" sz="quarter" idx="4294967295"/>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C9324DF7-4336-A844-AB61-C8FE58471C3D}" type="slidenum">
              <a:rPr lang="en-US" smtClean="0"/>
              <a:t>9</a:t>
            </a:fld>
            <a:endParaRPr lang="en-US"/>
          </a:p>
        </p:txBody>
      </p:sp>
      <p:sp>
        <p:nvSpPr>
          <p:cNvPr id="5" name="Date Placeholder 3"/>
          <p:cNvSpPr>
            <a:spLocks noGrp="1"/>
          </p:cNvSpPr>
          <p:nvPr>
            <p:ph type="dt" sz="half" idx="4294967295"/>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B76C62F-AA64-4749-BAD0-7E4F5F49BF5B}" type="datetime1">
              <a:rPr lang="en-US" smtClean="0"/>
              <a:t>1/25/13</a:t>
            </a:fld>
            <a:endParaRPr lang="en-US"/>
          </a:p>
        </p:txBody>
      </p:sp>
      <p:sp>
        <p:nvSpPr>
          <p:cNvPr id="11" name="Content Placeholder 10"/>
          <p:cNvSpPr txBox="1">
            <a:spLocks noGrp="1"/>
          </p:cNvSpPr>
          <p:nvPr>
            <p:ph idx="1"/>
          </p:nvPr>
        </p:nvSpPr>
        <p:spPr>
          <a:xfrm>
            <a:off x="488950" y="1869141"/>
            <a:ext cx="7861300" cy="2426305"/>
          </a:xfrm>
          <a:prstGeom prst="rect">
            <a:avLst/>
          </a:prstGeom>
          <a:noFill/>
        </p:spPr>
        <p:txBody>
          <a:bodyPr wrap="square" rtlCol="0">
            <a:spAutoFit/>
          </a:bodyPr>
          <a:lstStyle/>
          <a:p>
            <a:r>
              <a:rPr lang="en-US" sz="2400" dirty="0" smtClean="0"/>
              <a:t>From multiple points of view</a:t>
            </a:r>
          </a:p>
          <a:p>
            <a:pPr lvl="1"/>
            <a:r>
              <a:rPr lang="en-US" sz="2400" dirty="0" smtClean="0"/>
              <a:t>Capture and express information about the system</a:t>
            </a:r>
          </a:p>
          <a:p>
            <a:pPr lvl="1"/>
            <a:r>
              <a:rPr lang="en-US" sz="2400" dirty="0" smtClean="0"/>
              <a:t>Provide analyzable representations of the  system</a:t>
            </a:r>
          </a:p>
          <a:p>
            <a:pPr lvl="1"/>
            <a:r>
              <a:rPr lang="en-US" sz="2400" dirty="0" smtClean="0"/>
              <a:t>Authoritative source of information about the system</a:t>
            </a:r>
          </a:p>
          <a:p>
            <a:endParaRPr lang="en-US" sz="2400" dirty="0"/>
          </a:p>
        </p:txBody>
      </p:sp>
    </p:spTree>
    <p:extLst>
      <p:ext uri="{BB962C8B-B14F-4D97-AF65-F5344CB8AC3E}">
        <p14:creationId xmlns:p14="http://schemas.microsoft.com/office/powerpoint/2010/main" val="4135363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9094</TotalTime>
  <Words>2223</Words>
  <Application>Microsoft Macintosh PowerPoint</Application>
  <PresentationFormat>On-screen Show (4:3)</PresentationFormat>
  <Paragraphs>422</Paragraphs>
  <Slides>38</Slides>
  <Notes>12</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Story</vt:lpstr>
      <vt:lpstr>Office Theme</vt:lpstr>
      <vt:lpstr>PowerPoint Presentation</vt:lpstr>
      <vt:lpstr>CubeSat Challenge Team</vt:lpstr>
      <vt:lpstr>Agenda</vt:lpstr>
      <vt:lpstr>INCOSE Space Systems Challenge Team</vt:lpstr>
      <vt:lpstr>INCOSE Space Systems Challenge Team</vt:lpstr>
      <vt:lpstr>Better Systems Engineering</vt:lpstr>
      <vt:lpstr>Driving Idea: Systems Engineering Specifications</vt:lpstr>
      <vt:lpstr>Challenge: Communication and Consistency</vt:lpstr>
      <vt:lpstr>Role of Languages in MBSE Enterprise</vt:lpstr>
      <vt:lpstr>CubeSats?</vt:lpstr>
      <vt:lpstr>Radio Aurora Explorer (RAX)</vt:lpstr>
      <vt:lpstr>Demonstration Overview</vt:lpstr>
      <vt:lpstr>Value of Integrated MBEE</vt:lpstr>
      <vt:lpstr>CubeSat Framework</vt:lpstr>
      <vt:lpstr>Modeling RAX</vt:lpstr>
      <vt:lpstr>Communication Subsystem</vt:lpstr>
      <vt:lpstr>Power Analysis</vt:lpstr>
      <vt:lpstr>System Components &amp; Behaviors</vt:lpstr>
      <vt:lpstr>RAX Flight System Behavior</vt:lpstr>
      <vt:lpstr>RAX Report Generation</vt:lpstr>
      <vt:lpstr>Results &amp; Successes</vt:lpstr>
      <vt:lpstr>Summary of Issues and Challenges</vt:lpstr>
      <vt:lpstr>Demo Videos</vt:lpstr>
      <vt:lpstr>Affiliation:   Jet Propulsion Laboratory, California Institute of Technology  Acknowledgments:   Part of this research was carried out at the Jet Propulsion Laboratory, California Institute of Technology, under a contract with the National Aeronautics and Space Administration  Copyright: Copyright 2013. All rights reserved. </vt:lpstr>
      <vt:lpstr>QUESTIONS?</vt:lpstr>
      <vt:lpstr>Backup </vt:lpstr>
      <vt:lpstr>Power Scenario Demo Overview</vt:lpstr>
      <vt:lpstr>Power Scenario: Lessons Learned</vt:lpstr>
      <vt:lpstr>Document Generation</vt:lpstr>
      <vt:lpstr>Challenge Team History</vt:lpstr>
      <vt:lpstr>Timeline of Activity</vt:lpstr>
      <vt:lpstr>FireSat MIT/GaTech Collaboration</vt:lpstr>
      <vt:lpstr>FireSat SysML Model</vt:lpstr>
      <vt:lpstr>SysML Space Analysis Library</vt:lpstr>
      <vt:lpstr>FireSat Solar Panel Trade</vt:lpstr>
      <vt:lpstr>FireSat Integrated Modeling</vt:lpstr>
      <vt:lpstr>CubeSat: Framework and Method</vt:lpstr>
      <vt:lpstr>Consensus of Team</vt:lpstr>
    </vt:vector>
  </TitlesOfParts>
  <Company>JPL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Anderson</dc:creator>
  <cp:lastModifiedBy>Louise Anderson</cp:lastModifiedBy>
  <cp:revision>60</cp:revision>
  <dcterms:created xsi:type="dcterms:W3CDTF">2013-01-10T02:53:01Z</dcterms:created>
  <dcterms:modified xsi:type="dcterms:W3CDTF">2013-01-27T19:00:44Z</dcterms:modified>
</cp:coreProperties>
</file>