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59" r:id="rId9"/>
    <p:sldId id="274" r:id="rId10"/>
    <p:sldId id="275" r:id="rId11"/>
    <p:sldId id="276" r:id="rId12"/>
    <p:sldId id="279" r:id="rId13"/>
    <p:sldId id="265" r:id="rId14"/>
    <p:sldId id="273" r:id="rId15"/>
    <p:sldId id="277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13" d="100"/>
          <a:sy n="113" d="100"/>
        </p:scale>
        <p:origin x="372" y="9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9E93-8644-4C87-B86D-215422BAFF9D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A317-ED8D-4DCE-BF93-5CF6120E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8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9E93-8644-4C87-B86D-215422BAFF9D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A317-ED8D-4DCE-BF93-5CF6120E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3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9E93-8644-4C87-B86D-215422BAFF9D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A317-ED8D-4DCE-BF93-5CF6120E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49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9E93-8644-4C87-B86D-215422BAFF9D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A317-ED8D-4DCE-BF93-5CF6120E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42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9E93-8644-4C87-B86D-215422BAFF9D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A317-ED8D-4DCE-BF93-5CF6120E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0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9E93-8644-4C87-B86D-215422BAFF9D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A317-ED8D-4DCE-BF93-5CF6120E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3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9E93-8644-4C87-B86D-215422BAFF9D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A317-ED8D-4DCE-BF93-5CF6120E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6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9E93-8644-4C87-B86D-215422BAFF9D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A317-ED8D-4DCE-BF93-5CF6120E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35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9E93-8644-4C87-B86D-215422BAFF9D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A317-ED8D-4DCE-BF93-5CF6120E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2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9E93-8644-4C87-B86D-215422BAFF9D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A317-ED8D-4DCE-BF93-5CF6120E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0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9E93-8644-4C87-B86D-215422BAFF9D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A317-ED8D-4DCE-BF93-5CF6120E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6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F9E93-8644-4C87-B86D-215422BAFF9D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BA317-ED8D-4DCE-BF93-5CF6120E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9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Configuration management of Digital System Models and Digital Twins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Aleksander Przybylo</a:t>
            </a:r>
          </a:p>
          <a:p>
            <a:r>
              <a:rPr lang="en-US" dirty="0" smtClean="0"/>
              <a:t>John R. Palmer</a:t>
            </a:r>
          </a:p>
          <a:p>
            <a:r>
              <a:rPr lang="en-US" dirty="0" smtClean="0"/>
              <a:t>Mark Williams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504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2800" cy="1325563"/>
          </a:xfrm>
        </p:spPr>
        <p:txBody>
          <a:bodyPr/>
          <a:lstStyle/>
          <a:p>
            <a:r>
              <a:rPr lang="en-US" dirty="0" smtClean="0"/>
              <a:t>Configuration management of DSMs and </a:t>
            </a:r>
            <a:r>
              <a:rPr lang="en-US" dirty="0" err="1" smtClean="0"/>
              <a:t>DTws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 bwMode="auto">
          <a:xfrm>
            <a:off x="2928802" y="1987146"/>
            <a:ext cx="6035764" cy="2118804"/>
          </a:xfrm>
          <a:custGeom>
            <a:avLst/>
            <a:gdLst>
              <a:gd name="connsiteX0" fmla="*/ 516194 w 7079226"/>
              <a:gd name="connsiteY0" fmla="*/ 2477729 h 2485103"/>
              <a:gd name="connsiteX1" fmla="*/ 427703 w 7079226"/>
              <a:gd name="connsiteY1" fmla="*/ 2455606 h 2485103"/>
              <a:gd name="connsiteX2" fmla="*/ 427703 w 7079226"/>
              <a:gd name="connsiteY2" fmla="*/ 2455606 h 2485103"/>
              <a:gd name="connsiteX3" fmla="*/ 353961 w 7079226"/>
              <a:gd name="connsiteY3" fmla="*/ 2396613 h 2485103"/>
              <a:gd name="connsiteX4" fmla="*/ 331839 w 7079226"/>
              <a:gd name="connsiteY4" fmla="*/ 2374490 h 2485103"/>
              <a:gd name="connsiteX5" fmla="*/ 0 w 7079226"/>
              <a:gd name="connsiteY5" fmla="*/ 1954161 h 2485103"/>
              <a:gd name="connsiteX6" fmla="*/ 1150374 w 7079226"/>
              <a:gd name="connsiteY6" fmla="*/ 1946787 h 2485103"/>
              <a:gd name="connsiteX7" fmla="*/ 1201994 w 7079226"/>
              <a:gd name="connsiteY7" fmla="*/ 1939413 h 2485103"/>
              <a:gd name="connsiteX8" fmla="*/ 1268361 w 7079226"/>
              <a:gd name="connsiteY8" fmla="*/ 1924664 h 2485103"/>
              <a:gd name="connsiteX9" fmla="*/ 1268361 w 7079226"/>
              <a:gd name="connsiteY9" fmla="*/ 1924664 h 2485103"/>
              <a:gd name="connsiteX10" fmla="*/ 1327355 w 7079226"/>
              <a:gd name="connsiteY10" fmla="*/ 1873045 h 2485103"/>
              <a:gd name="connsiteX11" fmla="*/ 2920181 w 7079226"/>
              <a:gd name="connsiteY11" fmla="*/ 73742 h 2485103"/>
              <a:gd name="connsiteX12" fmla="*/ 2920181 w 7079226"/>
              <a:gd name="connsiteY12" fmla="*/ 73742 h 2485103"/>
              <a:gd name="connsiteX13" fmla="*/ 3008671 w 7079226"/>
              <a:gd name="connsiteY13" fmla="*/ 7374 h 2485103"/>
              <a:gd name="connsiteX14" fmla="*/ 3008671 w 7079226"/>
              <a:gd name="connsiteY14" fmla="*/ 7374 h 2485103"/>
              <a:gd name="connsiteX15" fmla="*/ 3126658 w 7079226"/>
              <a:gd name="connsiteY15" fmla="*/ 0 h 2485103"/>
              <a:gd name="connsiteX16" fmla="*/ 3207774 w 7079226"/>
              <a:gd name="connsiteY16" fmla="*/ 14748 h 2485103"/>
              <a:gd name="connsiteX17" fmla="*/ 3207774 w 7079226"/>
              <a:gd name="connsiteY17" fmla="*/ 14748 h 2485103"/>
              <a:gd name="connsiteX18" fmla="*/ 3266768 w 7079226"/>
              <a:gd name="connsiteY18" fmla="*/ 81116 h 2485103"/>
              <a:gd name="connsiteX19" fmla="*/ 4911213 w 7079226"/>
              <a:gd name="connsiteY19" fmla="*/ 1814052 h 2485103"/>
              <a:gd name="connsiteX20" fmla="*/ 4962832 w 7079226"/>
              <a:gd name="connsiteY20" fmla="*/ 1858297 h 2485103"/>
              <a:gd name="connsiteX21" fmla="*/ 5014452 w 7079226"/>
              <a:gd name="connsiteY21" fmla="*/ 1880419 h 2485103"/>
              <a:gd name="connsiteX22" fmla="*/ 5014452 w 7079226"/>
              <a:gd name="connsiteY22" fmla="*/ 1880419 h 2485103"/>
              <a:gd name="connsiteX23" fmla="*/ 5102942 w 7079226"/>
              <a:gd name="connsiteY23" fmla="*/ 1887793 h 2485103"/>
              <a:gd name="connsiteX24" fmla="*/ 6430297 w 7079226"/>
              <a:gd name="connsiteY24" fmla="*/ 1895168 h 2485103"/>
              <a:gd name="connsiteX25" fmla="*/ 6504039 w 7079226"/>
              <a:gd name="connsiteY25" fmla="*/ 1902542 h 2485103"/>
              <a:gd name="connsiteX26" fmla="*/ 6504039 w 7079226"/>
              <a:gd name="connsiteY26" fmla="*/ 1902542 h 2485103"/>
              <a:gd name="connsiteX27" fmla="*/ 6570407 w 7079226"/>
              <a:gd name="connsiteY27" fmla="*/ 1939413 h 2485103"/>
              <a:gd name="connsiteX28" fmla="*/ 6592529 w 7079226"/>
              <a:gd name="connsiteY28" fmla="*/ 1968910 h 2485103"/>
              <a:gd name="connsiteX29" fmla="*/ 7079226 w 7079226"/>
              <a:gd name="connsiteY29" fmla="*/ 2470355 h 2485103"/>
              <a:gd name="connsiteX30" fmla="*/ 4807974 w 7079226"/>
              <a:gd name="connsiteY30" fmla="*/ 2485103 h 2485103"/>
              <a:gd name="connsiteX31" fmla="*/ 4771103 w 7079226"/>
              <a:gd name="connsiteY31" fmla="*/ 2470355 h 2485103"/>
              <a:gd name="connsiteX32" fmla="*/ 4712110 w 7079226"/>
              <a:gd name="connsiteY32" fmla="*/ 2448232 h 2485103"/>
              <a:gd name="connsiteX33" fmla="*/ 4682613 w 7079226"/>
              <a:gd name="connsiteY33" fmla="*/ 2433484 h 2485103"/>
              <a:gd name="connsiteX34" fmla="*/ 4682613 w 7079226"/>
              <a:gd name="connsiteY34" fmla="*/ 2433484 h 2485103"/>
              <a:gd name="connsiteX35" fmla="*/ 3274142 w 7079226"/>
              <a:gd name="connsiteY35" fmla="*/ 936523 h 2485103"/>
              <a:gd name="connsiteX36" fmla="*/ 3222523 w 7079226"/>
              <a:gd name="connsiteY36" fmla="*/ 884903 h 2485103"/>
              <a:gd name="connsiteX37" fmla="*/ 3148781 w 7079226"/>
              <a:gd name="connsiteY37" fmla="*/ 862781 h 2485103"/>
              <a:gd name="connsiteX38" fmla="*/ 3082413 w 7079226"/>
              <a:gd name="connsiteY38" fmla="*/ 870155 h 2485103"/>
              <a:gd name="connsiteX39" fmla="*/ 3016045 w 7079226"/>
              <a:gd name="connsiteY39" fmla="*/ 877529 h 2485103"/>
              <a:gd name="connsiteX40" fmla="*/ 2949678 w 7079226"/>
              <a:gd name="connsiteY40" fmla="*/ 929148 h 2485103"/>
              <a:gd name="connsiteX41" fmla="*/ 2949678 w 7079226"/>
              <a:gd name="connsiteY41" fmla="*/ 929148 h 2485103"/>
              <a:gd name="connsiteX42" fmla="*/ 1622323 w 7079226"/>
              <a:gd name="connsiteY42" fmla="*/ 2396613 h 2485103"/>
              <a:gd name="connsiteX43" fmla="*/ 1592826 w 7079226"/>
              <a:gd name="connsiteY43" fmla="*/ 2440858 h 2485103"/>
              <a:gd name="connsiteX44" fmla="*/ 1548581 w 7079226"/>
              <a:gd name="connsiteY44" fmla="*/ 2462981 h 2485103"/>
              <a:gd name="connsiteX45" fmla="*/ 1467465 w 7079226"/>
              <a:gd name="connsiteY45" fmla="*/ 2485103 h 2485103"/>
              <a:gd name="connsiteX46" fmla="*/ 457200 w 7079226"/>
              <a:gd name="connsiteY46" fmla="*/ 2470355 h 2485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7079226" h="2485103">
                <a:moveTo>
                  <a:pt x="516194" y="2477729"/>
                </a:moveTo>
                <a:lnTo>
                  <a:pt x="427703" y="2455606"/>
                </a:lnTo>
                <a:lnTo>
                  <a:pt x="427703" y="2455606"/>
                </a:lnTo>
                <a:lnTo>
                  <a:pt x="353961" y="2396613"/>
                </a:lnTo>
                <a:lnTo>
                  <a:pt x="331839" y="2374490"/>
                </a:lnTo>
                <a:lnTo>
                  <a:pt x="0" y="1954161"/>
                </a:lnTo>
                <a:lnTo>
                  <a:pt x="1150374" y="1946787"/>
                </a:lnTo>
                <a:lnTo>
                  <a:pt x="1201994" y="1939413"/>
                </a:lnTo>
                <a:lnTo>
                  <a:pt x="1268361" y="1924664"/>
                </a:lnTo>
                <a:lnTo>
                  <a:pt x="1268361" y="1924664"/>
                </a:lnTo>
                <a:lnTo>
                  <a:pt x="1327355" y="1873045"/>
                </a:lnTo>
                <a:lnTo>
                  <a:pt x="2920181" y="73742"/>
                </a:lnTo>
                <a:lnTo>
                  <a:pt x="2920181" y="73742"/>
                </a:lnTo>
                <a:lnTo>
                  <a:pt x="3008671" y="7374"/>
                </a:lnTo>
                <a:lnTo>
                  <a:pt x="3008671" y="7374"/>
                </a:lnTo>
                <a:lnTo>
                  <a:pt x="3126658" y="0"/>
                </a:lnTo>
                <a:lnTo>
                  <a:pt x="3207774" y="14748"/>
                </a:lnTo>
                <a:lnTo>
                  <a:pt x="3207774" y="14748"/>
                </a:lnTo>
                <a:lnTo>
                  <a:pt x="3266768" y="81116"/>
                </a:lnTo>
                <a:lnTo>
                  <a:pt x="4911213" y="1814052"/>
                </a:lnTo>
                <a:lnTo>
                  <a:pt x="4962832" y="1858297"/>
                </a:lnTo>
                <a:lnTo>
                  <a:pt x="5014452" y="1880419"/>
                </a:lnTo>
                <a:lnTo>
                  <a:pt x="5014452" y="1880419"/>
                </a:lnTo>
                <a:lnTo>
                  <a:pt x="5102942" y="1887793"/>
                </a:lnTo>
                <a:lnTo>
                  <a:pt x="6430297" y="1895168"/>
                </a:lnTo>
                <a:lnTo>
                  <a:pt x="6504039" y="1902542"/>
                </a:lnTo>
                <a:lnTo>
                  <a:pt x="6504039" y="1902542"/>
                </a:lnTo>
                <a:lnTo>
                  <a:pt x="6570407" y="1939413"/>
                </a:lnTo>
                <a:lnTo>
                  <a:pt x="6592529" y="1968910"/>
                </a:lnTo>
                <a:lnTo>
                  <a:pt x="7079226" y="2470355"/>
                </a:lnTo>
                <a:lnTo>
                  <a:pt x="4807974" y="2485103"/>
                </a:lnTo>
                <a:lnTo>
                  <a:pt x="4771103" y="2470355"/>
                </a:lnTo>
                <a:lnTo>
                  <a:pt x="4712110" y="2448232"/>
                </a:lnTo>
                <a:lnTo>
                  <a:pt x="4682613" y="2433484"/>
                </a:lnTo>
                <a:lnTo>
                  <a:pt x="4682613" y="2433484"/>
                </a:lnTo>
                <a:lnTo>
                  <a:pt x="3274142" y="936523"/>
                </a:lnTo>
                <a:lnTo>
                  <a:pt x="3222523" y="884903"/>
                </a:lnTo>
                <a:lnTo>
                  <a:pt x="3148781" y="862781"/>
                </a:lnTo>
                <a:lnTo>
                  <a:pt x="3082413" y="870155"/>
                </a:lnTo>
                <a:lnTo>
                  <a:pt x="3016045" y="877529"/>
                </a:lnTo>
                <a:lnTo>
                  <a:pt x="2949678" y="929148"/>
                </a:lnTo>
                <a:lnTo>
                  <a:pt x="2949678" y="929148"/>
                </a:lnTo>
                <a:lnTo>
                  <a:pt x="1622323" y="2396613"/>
                </a:lnTo>
                <a:lnTo>
                  <a:pt x="1592826" y="2440858"/>
                </a:lnTo>
                <a:lnTo>
                  <a:pt x="1548581" y="2462981"/>
                </a:lnTo>
                <a:lnTo>
                  <a:pt x="1467465" y="2485103"/>
                </a:lnTo>
                <a:lnTo>
                  <a:pt x="457200" y="2470355"/>
                </a:lnTo>
              </a:path>
            </a:pathLst>
          </a:custGeom>
          <a:pattFill prst="pct20">
            <a:fgClr>
              <a:srgbClr val="009900"/>
            </a:fgClr>
            <a:bgClr>
              <a:schemeClr val="bg1"/>
            </a:bgClr>
          </a:patt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en-US">
              <a:solidFill>
                <a:srgbClr val="000000"/>
              </a:solidFill>
              <a:latin typeface="Calibri" panose="020F0502020204030204"/>
            </a:endParaRPr>
          </a:p>
        </p:txBody>
      </p:sp>
      <p:pic>
        <p:nvPicPr>
          <p:cNvPr id="6" name="Picture 5" descr="image0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473" y="1970720"/>
            <a:ext cx="6076052" cy="4270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 rot="2838922">
            <a:off x="4336152" y="4880698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Arial"/>
                <a:cs typeface="Times New Roman" panose="02020603050405020304" pitchFamily="18" charset="0"/>
              </a:rPr>
              <a:t>DESIGN</a:t>
            </a:r>
            <a:endParaRPr lang="en-US" sz="16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8" name="Rectangle 7"/>
          <p:cNvSpPr/>
          <p:nvPr/>
        </p:nvSpPr>
        <p:spPr>
          <a:xfrm rot="18789950">
            <a:off x="5718765" y="4948019"/>
            <a:ext cx="11997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Arial"/>
                <a:cs typeface="Times New Roman" panose="02020603050405020304" pitchFamily="18" charset="0"/>
              </a:rPr>
              <a:t>DELIVERY</a:t>
            </a:r>
            <a:endParaRPr lang="en-US" sz="1600" b="1" dirty="0">
              <a:solidFill>
                <a:schemeClr val="bg1"/>
              </a:solidFill>
              <a:latin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061430" y="4536268"/>
            <a:ext cx="724773" cy="263568"/>
            <a:chOff x="2712835" y="3984271"/>
            <a:chExt cx="850071" cy="309134"/>
          </a:xfrm>
        </p:grpSpPr>
        <p:sp>
          <p:nvSpPr>
            <p:cNvPr id="71" name="TextBox 70"/>
            <p:cNvSpPr txBox="1"/>
            <p:nvPr/>
          </p:nvSpPr>
          <p:spPr>
            <a:xfrm>
              <a:off x="2712835" y="4164139"/>
              <a:ext cx="719749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AS-OFFERED</a:t>
              </a:r>
            </a:p>
          </p:txBody>
        </p:sp>
        <p:sp>
          <p:nvSpPr>
            <p:cNvPr id="72" name="Oval 71"/>
            <p:cNvSpPr/>
            <p:nvPr/>
          </p:nvSpPr>
          <p:spPr>
            <a:xfrm>
              <a:off x="3393796" y="3984271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336044" y="4256231"/>
            <a:ext cx="797478" cy="197958"/>
            <a:chOff x="1862044" y="3655822"/>
            <a:chExt cx="935346" cy="232181"/>
          </a:xfrm>
        </p:grpSpPr>
        <p:sp>
          <p:nvSpPr>
            <p:cNvPr id="69" name="TextBox 68"/>
            <p:cNvSpPr txBox="1"/>
            <p:nvPr/>
          </p:nvSpPr>
          <p:spPr>
            <a:xfrm>
              <a:off x="1862044" y="3758737"/>
              <a:ext cx="652423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AS-NEEDED</a:t>
              </a:r>
            </a:p>
          </p:txBody>
        </p:sp>
        <p:sp>
          <p:nvSpPr>
            <p:cNvPr id="70" name="Oval 69"/>
            <p:cNvSpPr/>
            <p:nvPr/>
          </p:nvSpPr>
          <p:spPr>
            <a:xfrm>
              <a:off x="2628280" y="3655822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560522" y="4957338"/>
            <a:ext cx="932376" cy="144184"/>
            <a:chOff x="3298209" y="4478138"/>
            <a:chExt cx="1093565" cy="169110"/>
          </a:xfrm>
        </p:grpSpPr>
        <p:sp>
          <p:nvSpPr>
            <p:cNvPr id="67" name="TextBox 66"/>
            <p:cNvSpPr txBox="1"/>
            <p:nvPr/>
          </p:nvSpPr>
          <p:spPr>
            <a:xfrm>
              <a:off x="3298209" y="4517982"/>
              <a:ext cx="918541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AS-SPECIFIED</a:t>
              </a:r>
            </a:p>
          </p:txBody>
        </p:sp>
        <p:sp>
          <p:nvSpPr>
            <p:cNvPr id="68" name="Oval 67"/>
            <p:cNvSpPr/>
            <p:nvPr/>
          </p:nvSpPr>
          <p:spPr>
            <a:xfrm>
              <a:off x="4222664" y="4478138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086374" y="5483660"/>
            <a:ext cx="856907" cy="144184"/>
            <a:chOff x="3914969" y="5095450"/>
            <a:chExt cx="1005049" cy="169110"/>
          </a:xfrm>
        </p:grpSpPr>
        <p:sp>
          <p:nvSpPr>
            <p:cNvPr id="65" name="TextBox 64"/>
            <p:cNvSpPr txBox="1"/>
            <p:nvPr/>
          </p:nvSpPr>
          <p:spPr>
            <a:xfrm>
              <a:off x="3914969" y="5133622"/>
              <a:ext cx="76944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AS-DESIGNED</a:t>
              </a:r>
            </a:p>
          </p:txBody>
        </p:sp>
        <p:sp>
          <p:nvSpPr>
            <p:cNvPr id="66" name="Oval 65"/>
            <p:cNvSpPr/>
            <p:nvPr/>
          </p:nvSpPr>
          <p:spPr>
            <a:xfrm>
              <a:off x="4750908" y="5095450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483118" y="5936678"/>
            <a:ext cx="875353" cy="154261"/>
            <a:chOff x="4380304" y="5626785"/>
            <a:chExt cx="1026683" cy="180930"/>
          </a:xfrm>
        </p:grpSpPr>
        <p:sp>
          <p:nvSpPr>
            <p:cNvPr id="63" name="TextBox 62"/>
            <p:cNvSpPr txBox="1"/>
            <p:nvPr/>
          </p:nvSpPr>
          <p:spPr>
            <a:xfrm>
              <a:off x="4380304" y="5678449"/>
              <a:ext cx="72616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AS-PLANNED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5237877" y="5626785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754077" y="5936678"/>
            <a:ext cx="708994" cy="154261"/>
            <a:chOff x="5870986" y="5626785"/>
            <a:chExt cx="831565" cy="180930"/>
          </a:xfrm>
        </p:grpSpPr>
        <p:sp>
          <p:nvSpPr>
            <p:cNvPr id="61" name="TextBox 60"/>
            <p:cNvSpPr txBox="1"/>
            <p:nvPr/>
          </p:nvSpPr>
          <p:spPr>
            <a:xfrm>
              <a:off x="6186384" y="5678449"/>
              <a:ext cx="516167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AS-BUILT</a:t>
              </a:r>
            </a:p>
          </p:txBody>
        </p:sp>
        <p:sp>
          <p:nvSpPr>
            <p:cNvPr id="62" name="Oval 61"/>
            <p:cNvSpPr/>
            <p:nvPr/>
          </p:nvSpPr>
          <p:spPr>
            <a:xfrm>
              <a:off x="5870986" y="5626785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206763" y="5483660"/>
            <a:ext cx="778873" cy="144184"/>
            <a:chOff x="6401933" y="5095450"/>
            <a:chExt cx="913524" cy="169110"/>
          </a:xfrm>
        </p:grpSpPr>
        <p:sp>
          <p:nvSpPr>
            <p:cNvPr id="59" name="TextBox 58"/>
            <p:cNvSpPr txBox="1"/>
            <p:nvPr/>
          </p:nvSpPr>
          <p:spPr>
            <a:xfrm>
              <a:off x="6688682" y="5133622"/>
              <a:ext cx="626775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AS-TESTED</a:t>
              </a:r>
            </a:p>
          </p:txBody>
        </p:sp>
        <p:sp>
          <p:nvSpPr>
            <p:cNvPr id="60" name="Oval 59"/>
            <p:cNvSpPr/>
            <p:nvPr/>
          </p:nvSpPr>
          <p:spPr>
            <a:xfrm>
              <a:off x="6401933" y="5095450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718443" y="4941327"/>
            <a:ext cx="871234" cy="144184"/>
            <a:chOff x="7002070" y="4459359"/>
            <a:chExt cx="1021853" cy="169110"/>
          </a:xfrm>
        </p:grpSpPr>
        <p:sp>
          <p:nvSpPr>
            <p:cNvPr id="57" name="TextBox 56"/>
            <p:cNvSpPr txBox="1"/>
            <p:nvPr/>
          </p:nvSpPr>
          <p:spPr>
            <a:xfrm>
              <a:off x="7249672" y="4497170"/>
              <a:ext cx="77425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AS-CERTIFIED</a:t>
              </a:r>
            </a:p>
          </p:txBody>
        </p:sp>
        <p:sp>
          <p:nvSpPr>
            <p:cNvPr id="58" name="Oval 57"/>
            <p:cNvSpPr/>
            <p:nvPr/>
          </p:nvSpPr>
          <p:spPr>
            <a:xfrm>
              <a:off x="7002070" y="4459359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67961" y="4536268"/>
            <a:ext cx="846680" cy="263568"/>
            <a:chOff x="8115741" y="3984271"/>
            <a:chExt cx="993054" cy="309134"/>
          </a:xfrm>
        </p:grpSpPr>
        <p:sp>
          <p:nvSpPr>
            <p:cNvPr id="55" name="TextBox 54"/>
            <p:cNvSpPr txBox="1"/>
            <p:nvPr/>
          </p:nvSpPr>
          <p:spPr>
            <a:xfrm>
              <a:off x="8284851" y="4164139"/>
              <a:ext cx="823944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AS-DELIVERED</a:t>
              </a:r>
            </a:p>
          </p:txBody>
        </p:sp>
        <p:sp>
          <p:nvSpPr>
            <p:cNvPr id="56" name="Oval 55"/>
            <p:cNvSpPr/>
            <p:nvPr/>
          </p:nvSpPr>
          <p:spPr>
            <a:xfrm>
              <a:off x="8115741" y="3984271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643560" y="4256231"/>
            <a:ext cx="1020332" cy="197958"/>
            <a:chOff x="9260001" y="3655822"/>
            <a:chExt cx="1196727" cy="232181"/>
          </a:xfrm>
        </p:grpSpPr>
        <p:sp>
          <p:nvSpPr>
            <p:cNvPr id="53" name="TextBox 52"/>
            <p:cNvSpPr txBox="1"/>
            <p:nvPr/>
          </p:nvSpPr>
          <p:spPr>
            <a:xfrm>
              <a:off x="9576679" y="3758737"/>
              <a:ext cx="880049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AS-SUPPORTED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9260001" y="3655822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852423" y="4016290"/>
            <a:ext cx="967244" cy="2099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999" b="1" dirty="0">
                <a:solidFill>
                  <a:schemeClr val="bg2">
                    <a:lumMod val="75000"/>
                  </a:schemeClr>
                </a:solidFill>
                <a:latin typeface="Arial"/>
              </a:rPr>
              <a:t>NEEDS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88725" y="4033326"/>
            <a:ext cx="1725265" cy="2099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999" b="1" dirty="0">
                <a:solidFill>
                  <a:schemeClr val="bg2">
                    <a:lumMod val="75000"/>
                  </a:schemeClr>
                </a:solidFill>
                <a:latin typeface="Arial"/>
              </a:rPr>
              <a:t>SOLUTIONS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45755" y="2499057"/>
            <a:ext cx="1295873" cy="1679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FFC000"/>
                </a:solidFill>
                <a:latin typeface="Arial"/>
              </a:rPr>
              <a:t>DIGITAL TWINS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6714074" y="3108107"/>
            <a:ext cx="2615564" cy="144184"/>
            <a:chOff x="6996947" y="2309211"/>
            <a:chExt cx="3067742" cy="169110"/>
          </a:xfrm>
        </p:grpSpPr>
        <p:sp>
          <p:nvSpPr>
            <p:cNvPr id="51" name="Oval 50"/>
            <p:cNvSpPr/>
            <p:nvPr/>
          </p:nvSpPr>
          <p:spPr>
            <a:xfrm>
              <a:off x="6996947" y="2309211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249672" y="2339167"/>
              <a:ext cx="2815017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CERTIFICATION 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643560" y="3697926"/>
            <a:ext cx="1488982" cy="254396"/>
            <a:chOff x="9260001" y="3000998"/>
            <a:chExt cx="1746397" cy="298376"/>
          </a:xfrm>
        </p:grpSpPr>
        <p:sp>
          <p:nvSpPr>
            <p:cNvPr id="49" name="Oval 48"/>
            <p:cNvSpPr/>
            <p:nvPr/>
          </p:nvSpPr>
          <p:spPr>
            <a:xfrm>
              <a:off x="9260001" y="3130264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9431153" y="3000998"/>
              <a:ext cx="1575245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VIRTUAL ECOSYSTEM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65930" y="3374902"/>
            <a:ext cx="1562576" cy="295647"/>
            <a:chOff x="8113360" y="2622129"/>
            <a:chExt cx="1832714" cy="346758"/>
          </a:xfrm>
        </p:grpSpPr>
        <p:sp>
          <p:nvSpPr>
            <p:cNvPr id="47" name="Oval 46"/>
            <p:cNvSpPr/>
            <p:nvPr/>
          </p:nvSpPr>
          <p:spPr>
            <a:xfrm>
              <a:off x="8113360" y="27997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227340" y="2622129"/>
              <a:ext cx="1718734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OPERATIONS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757466" y="2136879"/>
            <a:ext cx="2335773" cy="144184"/>
            <a:chOff x="5874961" y="1170077"/>
            <a:chExt cx="2739581" cy="169110"/>
          </a:xfrm>
        </p:grpSpPr>
        <p:sp>
          <p:nvSpPr>
            <p:cNvPr id="45" name="Oval 44"/>
            <p:cNvSpPr/>
            <p:nvPr/>
          </p:nvSpPr>
          <p:spPr>
            <a:xfrm>
              <a:off x="5874961" y="11700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176005" y="1188606"/>
              <a:ext cx="2438537" cy="1293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VIRTUAL PRODUCTION SYSTEM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215794" y="2612843"/>
            <a:ext cx="2262397" cy="144184"/>
            <a:chOff x="6412524" y="1728326"/>
            <a:chExt cx="2653520" cy="169110"/>
          </a:xfrm>
        </p:grpSpPr>
        <p:sp>
          <p:nvSpPr>
            <p:cNvPr id="43" name="Oval 42"/>
            <p:cNvSpPr/>
            <p:nvPr/>
          </p:nvSpPr>
          <p:spPr>
            <a:xfrm>
              <a:off x="6412524" y="1728326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678655" y="1744230"/>
              <a:ext cx="2387389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QUALIFICATION 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654203" y="3399166"/>
            <a:ext cx="1125908" cy="271381"/>
            <a:chOff x="2235207" y="2650589"/>
            <a:chExt cx="1320555" cy="318298"/>
          </a:xfrm>
        </p:grpSpPr>
        <p:sp>
          <p:nvSpPr>
            <p:cNvPr id="41" name="Oval 40"/>
            <p:cNvSpPr/>
            <p:nvPr/>
          </p:nvSpPr>
          <p:spPr>
            <a:xfrm>
              <a:off x="3386652" y="27997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235207" y="2650589"/>
              <a:ext cx="1161174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SYSTEM MODEL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215600" y="2136879"/>
            <a:ext cx="2142191" cy="144184"/>
            <a:chOff x="2893657" y="1170077"/>
            <a:chExt cx="2512532" cy="169110"/>
          </a:xfrm>
        </p:grpSpPr>
        <p:sp>
          <p:nvSpPr>
            <p:cNvPr id="39" name="Oval 38"/>
            <p:cNvSpPr/>
            <p:nvPr/>
          </p:nvSpPr>
          <p:spPr>
            <a:xfrm>
              <a:off x="5237079" y="11700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893657" y="1185171"/>
              <a:ext cx="2209397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PRODUCTION MODELS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283425" y="3738811"/>
            <a:ext cx="1848062" cy="213510"/>
            <a:chOff x="627448" y="3048952"/>
            <a:chExt cx="2167555" cy="250422"/>
          </a:xfrm>
        </p:grpSpPr>
        <p:sp>
          <p:nvSpPr>
            <p:cNvPr id="37" name="Oval 36"/>
            <p:cNvSpPr/>
            <p:nvPr/>
          </p:nvSpPr>
          <p:spPr>
            <a:xfrm>
              <a:off x="2625893" y="3130264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27448" y="3048952"/>
              <a:ext cx="1929831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SYSTEM OF SYSTEMS MODEL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295772" y="2603637"/>
            <a:ext cx="1648188" cy="144184"/>
            <a:chOff x="2987689" y="1717529"/>
            <a:chExt cx="1933126" cy="169110"/>
          </a:xfrm>
        </p:grpSpPr>
        <p:sp>
          <p:nvSpPr>
            <p:cNvPr id="35" name="Oval 34"/>
            <p:cNvSpPr/>
            <p:nvPr/>
          </p:nvSpPr>
          <p:spPr>
            <a:xfrm>
              <a:off x="4751705" y="1717529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987689" y="1728326"/>
              <a:ext cx="1646054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PHYSICAL MODELS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362296" y="3114919"/>
            <a:ext cx="2128227" cy="144184"/>
            <a:chOff x="1892834" y="2317201"/>
            <a:chExt cx="2496155" cy="169110"/>
          </a:xfrm>
        </p:grpSpPr>
        <p:sp>
          <p:nvSpPr>
            <p:cNvPr id="33" name="Oval 32"/>
            <p:cNvSpPr/>
            <p:nvPr/>
          </p:nvSpPr>
          <p:spPr>
            <a:xfrm>
              <a:off x="4219879" y="2317201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892834" y="2339167"/>
              <a:ext cx="2267413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PRODUCT MODEL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8639100" y="5449132"/>
            <a:ext cx="2250424" cy="28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FFC000"/>
                </a:solidFill>
                <a:latin typeface="Arial"/>
              </a:rPr>
              <a:t>PHYSICAL SYSTEMS</a:t>
            </a:r>
          </a:p>
        </p:txBody>
      </p:sp>
      <p:sp>
        <p:nvSpPr>
          <p:cNvPr id="75" name="Rectangle 74"/>
          <p:cNvSpPr/>
          <p:nvPr/>
        </p:nvSpPr>
        <p:spPr>
          <a:xfrm rot="2822765">
            <a:off x="5602647" y="2899721"/>
            <a:ext cx="14453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latin typeface="Arial"/>
                <a:cs typeface="Times New Roman" panose="02020603050405020304" pitchFamily="18" charset="0"/>
              </a:rPr>
              <a:t>SIMULATION</a:t>
            </a:r>
            <a:endParaRPr lang="en-US" sz="1600" b="1" dirty="0">
              <a:latin typeface="Arial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74461" y="2453890"/>
            <a:ext cx="2842675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 smtClean="0">
                <a:solidFill>
                  <a:srgbClr val="FFC000"/>
                </a:solidFill>
                <a:latin typeface="Arial"/>
              </a:rPr>
              <a:t>DIGITAL SYSTEM MODELS</a:t>
            </a:r>
            <a:endParaRPr lang="en-US" sz="1600" b="1" dirty="0">
              <a:solidFill>
                <a:srgbClr val="FFC000"/>
              </a:solidFill>
              <a:latin typeface="Arial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100" name="Content Placeholder 2"/>
          <p:cNvSpPr>
            <a:spLocks noGrp="1"/>
          </p:cNvSpPr>
          <p:nvPr>
            <p:ph idx="1"/>
          </p:nvPr>
        </p:nvSpPr>
        <p:spPr>
          <a:xfrm>
            <a:off x="128294" y="6035244"/>
            <a:ext cx="10515600" cy="69387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smtClean="0"/>
              <a:t>DSM</a:t>
            </a:r>
            <a:r>
              <a:rPr lang="en-US" sz="1000" dirty="0" smtClean="0"/>
              <a:t> – Digital system model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DTw</a:t>
            </a:r>
            <a:r>
              <a:rPr lang="en-US" sz="1000" dirty="0" smtClean="0"/>
              <a:t> – Digital twin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DTh</a:t>
            </a:r>
            <a:r>
              <a:rPr lang="en-US" sz="1000" dirty="0" smtClean="0"/>
              <a:t> – Digital thread</a:t>
            </a:r>
            <a:endParaRPr lang="en-US" sz="1000" dirty="0"/>
          </a:p>
        </p:txBody>
      </p:sp>
      <p:grpSp>
        <p:nvGrpSpPr>
          <p:cNvPr id="3" name="Group 2"/>
          <p:cNvGrpSpPr/>
          <p:nvPr/>
        </p:nvGrpSpPr>
        <p:grpSpPr>
          <a:xfrm>
            <a:off x="4113309" y="5119530"/>
            <a:ext cx="563167" cy="563167"/>
            <a:chOff x="2790165" y="5636085"/>
            <a:chExt cx="563167" cy="563167"/>
          </a:xfrm>
        </p:grpSpPr>
        <p:sp>
          <p:nvSpPr>
            <p:cNvPr id="102" name="Arc 101"/>
            <p:cNvSpPr/>
            <p:nvPr/>
          </p:nvSpPr>
          <p:spPr>
            <a:xfrm rot="10800000">
              <a:off x="2790165" y="5636085"/>
              <a:ext cx="563167" cy="563167"/>
            </a:xfrm>
            <a:prstGeom prst="arc">
              <a:avLst>
                <a:gd name="adj1" fmla="val 7476100"/>
                <a:gd name="adj2" fmla="val 4522748"/>
              </a:avLst>
            </a:prstGeom>
            <a:ln w="762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819114" y="5711848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CM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07" name="TextBox 106"/>
          <p:cNvSpPr txBox="1"/>
          <p:nvPr/>
        </p:nvSpPr>
        <p:spPr>
          <a:xfrm>
            <a:off x="4515574" y="2796009"/>
            <a:ext cx="53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 rot="18788987">
            <a:off x="4175852" y="2967384"/>
            <a:ext cx="12907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latin typeface="Arial"/>
                <a:cs typeface="Times New Roman" panose="02020603050405020304" pitchFamily="18" charset="0"/>
              </a:rPr>
              <a:t>MODELING</a:t>
            </a:r>
            <a:endParaRPr lang="en-US" sz="1600" b="1" dirty="0">
              <a:latin typeface="Arial"/>
            </a:endParaRPr>
          </a:p>
        </p:txBody>
      </p:sp>
      <p:sp>
        <p:nvSpPr>
          <p:cNvPr id="112" name="Arc 111"/>
          <p:cNvSpPr/>
          <p:nvPr/>
        </p:nvSpPr>
        <p:spPr>
          <a:xfrm rot="5400000">
            <a:off x="3677784" y="3821122"/>
            <a:ext cx="1687203" cy="563167"/>
          </a:xfrm>
          <a:prstGeom prst="arc">
            <a:avLst>
              <a:gd name="adj1" fmla="val 10862799"/>
              <a:gd name="adj2" fmla="val 21523137"/>
            </a:avLst>
          </a:prstGeom>
          <a:ln w="762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4281224" y="3925544"/>
            <a:ext cx="53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73916" y="5449132"/>
            <a:ext cx="2078431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 smtClean="0">
                <a:solidFill>
                  <a:srgbClr val="FFC000"/>
                </a:solidFill>
                <a:latin typeface="Arial"/>
              </a:rPr>
              <a:t>DESIGN</a:t>
            </a:r>
            <a:endParaRPr lang="en-US" sz="1600" b="1" dirty="0">
              <a:solidFill>
                <a:srgbClr val="FFC000"/>
              </a:solidFill>
              <a:latin typeface="Arial"/>
            </a:endParaRPr>
          </a:p>
        </p:txBody>
      </p:sp>
      <p:sp>
        <p:nvSpPr>
          <p:cNvPr id="106" name="Arc 105"/>
          <p:cNvSpPr/>
          <p:nvPr/>
        </p:nvSpPr>
        <p:spPr>
          <a:xfrm rot="7963799">
            <a:off x="4544037" y="2713021"/>
            <a:ext cx="564116" cy="563167"/>
          </a:xfrm>
          <a:prstGeom prst="arc">
            <a:avLst>
              <a:gd name="adj1" fmla="val 10520937"/>
              <a:gd name="adj2" fmla="val 41234"/>
            </a:avLst>
          </a:prstGeom>
          <a:ln w="762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Line Callout 2 86"/>
          <p:cNvSpPr/>
          <p:nvPr/>
        </p:nvSpPr>
        <p:spPr>
          <a:xfrm>
            <a:off x="2056280" y="5651792"/>
            <a:ext cx="1447800" cy="902513"/>
          </a:xfrm>
          <a:prstGeom prst="borderCallout2">
            <a:avLst>
              <a:gd name="adj1" fmla="val 83672"/>
              <a:gd name="adj2" fmla="val 103880"/>
              <a:gd name="adj3" fmla="val 83672"/>
              <a:gd name="adj4" fmla="val 118847"/>
              <a:gd name="adj5" fmla="val -256373"/>
              <a:gd name="adj6" fmla="val 198607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Changes to CAD models are identified through impact analysis on the </a:t>
            </a:r>
            <a:r>
              <a:rPr lang="en-US" sz="1000" dirty="0" err="1" smtClean="0"/>
              <a:t>SysML</a:t>
            </a:r>
            <a:r>
              <a:rPr lang="en-US" sz="1000" dirty="0" smtClean="0"/>
              <a:t> model changes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1808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2800" cy="1325563"/>
          </a:xfrm>
        </p:spPr>
        <p:txBody>
          <a:bodyPr/>
          <a:lstStyle/>
          <a:p>
            <a:r>
              <a:rPr lang="en-US" dirty="0" smtClean="0"/>
              <a:t>Configuration management of DSMs and </a:t>
            </a:r>
            <a:r>
              <a:rPr lang="en-US" dirty="0" err="1" smtClean="0"/>
              <a:t>DTws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 bwMode="auto">
          <a:xfrm>
            <a:off x="2928802" y="1987146"/>
            <a:ext cx="6035764" cy="2118804"/>
          </a:xfrm>
          <a:custGeom>
            <a:avLst/>
            <a:gdLst>
              <a:gd name="connsiteX0" fmla="*/ 516194 w 7079226"/>
              <a:gd name="connsiteY0" fmla="*/ 2477729 h 2485103"/>
              <a:gd name="connsiteX1" fmla="*/ 427703 w 7079226"/>
              <a:gd name="connsiteY1" fmla="*/ 2455606 h 2485103"/>
              <a:gd name="connsiteX2" fmla="*/ 427703 w 7079226"/>
              <a:gd name="connsiteY2" fmla="*/ 2455606 h 2485103"/>
              <a:gd name="connsiteX3" fmla="*/ 353961 w 7079226"/>
              <a:gd name="connsiteY3" fmla="*/ 2396613 h 2485103"/>
              <a:gd name="connsiteX4" fmla="*/ 331839 w 7079226"/>
              <a:gd name="connsiteY4" fmla="*/ 2374490 h 2485103"/>
              <a:gd name="connsiteX5" fmla="*/ 0 w 7079226"/>
              <a:gd name="connsiteY5" fmla="*/ 1954161 h 2485103"/>
              <a:gd name="connsiteX6" fmla="*/ 1150374 w 7079226"/>
              <a:gd name="connsiteY6" fmla="*/ 1946787 h 2485103"/>
              <a:gd name="connsiteX7" fmla="*/ 1201994 w 7079226"/>
              <a:gd name="connsiteY7" fmla="*/ 1939413 h 2485103"/>
              <a:gd name="connsiteX8" fmla="*/ 1268361 w 7079226"/>
              <a:gd name="connsiteY8" fmla="*/ 1924664 h 2485103"/>
              <a:gd name="connsiteX9" fmla="*/ 1268361 w 7079226"/>
              <a:gd name="connsiteY9" fmla="*/ 1924664 h 2485103"/>
              <a:gd name="connsiteX10" fmla="*/ 1327355 w 7079226"/>
              <a:gd name="connsiteY10" fmla="*/ 1873045 h 2485103"/>
              <a:gd name="connsiteX11" fmla="*/ 2920181 w 7079226"/>
              <a:gd name="connsiteY11" fmla="*/ 73742 h 2485103"/>
              <a:gd name="connsiteX12" fmla="*/ 2920181 w 7079226"/>
              <a:gd name="connsiteY12" fmla="*/ 73742 h 2485103"/>
              <a:gd name="connsiteX13" fmla="*/ 3008671 w 7079226"/>
              <a:gd name="connsiteY13" fmla="*/ 7374 h 2485103"/>
              <a:gd name="connsiteX14" fmla="*/ 3008671 w 7079226"/>
              <a:gd name="connsiteY14" fmla="*/ 7374 h 2485103"/>
              <a:gd name="connsiteX15" fmla="*/ 3126658 w 7079226"/>
              <a:gd name="connsiteY15" fmla="*/ 0 h 2485103"/>
              <a:gd name="connsiteX16" fmla="*/ 3207774 w 7079226"/>
              <a:gd name="connsiteY16" fmla="*/ 14748 h 2485103"/>
              <a:gd name="connsiteX17" fmla="*/ 3207774 w 7079226"/>
              <a:gd name="connsiteY17" fmla="*/ 14748 h 2485103"/>
              <a:gd name="connsiteX18" fmla="*/ 3266768 w 7079226"/>
              <a:gd name="connsiteY18" fmla="*/ 81116 h 2485103"/>
              <a:gd name="connsiteX19" fmla="*/ 4911213 w 7079226"/>
              <a:gd name="connsiteY19" fmla="*/ 1814052 h 2485103"/>
              <a:gd name="connsiteX20" fmla="*/ 4962832 w 7079226"/>
              <a:gd name="connsiteY20" fmla="*/ 1858297 h 2485103"/>
              <a:gd name="connsiteX21" fmla="*/ 5014452 w 7079226"/>
              <a:gd name="connsiteY21" fmla="*/ 1880419 h 2485103"/>
              <a:gd name="connsiteX22" fmla="*/ 5014452 w 7079226"/>
              <a:gd name="connsiteY22" fmla="*/ 1880419 h 2485103"/>
              <a:gd name="connsiteX23" fmla="*/ 5102942 w 7079226"/>
              <a:gd name="connsiteY23" fmla="*/ 1887793 h 2485103"/>
              <a:gd name="connsiteX24" fmla="*/ 6430297 w 7079226"/>
              <a:gd name="connsiteY24" fmla="*/ 1895168 h 2485103"/>
              <a:gd name="connsiteX25" fmla="*/ 6504039 w 7079226"/>
              <a:gd name="connsiteY25" fmla="*/ 1902542 h 2485103"/>
              <a:gd name="connsiteX26" fmla="*/ 6504039 w 7079226"/>
              <a:gd name="connsiteY26" fmla="*/ 1902542 h 2485103"/>
              <a:gd name="connsiteX27" fmla="*/ 6570407 w 7079226"/>
              <a:gd name="connsiteY27" fmla="*/ 1939413 h 2485103"/>
              <a:gd name="connsiteX28" fmla="*/ 6592529 w 7079226"/>
              <a:gd name="connsiteY28" fmla="*/ 1968910 h 2485103"/>
              <a:gd name="connsiteX29" fmla="*/ 7079226 w 7079226"/>
              <a:gd name="connsiteY29" fmla="*/ 2470355 h 2485103"/>
              <a:gd name="connsiteX30" fmla="*/ 4807974 w 7079226"/>
              <a:gd name="connsiteY30" fmla="*/ 2485103 h 2485103"/>
              <a:gd name="connsiteX31" fmla="*/ 4771103 w 7079226"/>
              <a:gd name="connsiteY31" fmla="*/ 2470355 h 2485103"/>
              <a:gd name="connsiteX32" fmla="*/ 4712110 w 7079226"/>
              <a:gd name="connsiteY32" fmla="*/ 2448232 h 2485103"/>
              <a:gd name="connsiteX33" fmla="*/ 4682613 w 7079226"/>
              <a:gd name="connsiteY33" fmla="*/ 2433484 h 2485103"/>
              <a:gd name="connsiteX34" fmla="*/ 4682613 w 7079226"/>
              <a:gd name="connsiteY34" fmla="*/ 2433484 h 2485103"/>
              <a:gd name="connsiteX35" fmla="*/ 3274142 w 7079226"/>
              <a:gd name="connsiteY35" fmla="*/ 936523 h 2485103"/>
              <a:gd name="connsiteX36" fmla="*/ 3222523 w 7079226"/>
              <a:gd name="connsiteY36" fmla="*/ 884903 h 2485103"/>
              <a:gd name="connsiteX37" fmla="*/ 3148781 w 7079226"/>
              <a:gd name="connsiteY37" fmla="*/ 862781 h 2485103"/>
              <a:gd name="connsiteX38" fmla="*/ 3082413 w 7079226"/>
              <a:gd name="connsiteY38" fmla="*/ 870155 h 2485103"/>
              <a:gd name="connsiteX39" fmla="*/ 3016045 w 7079226"/>
              <a:gd name="connsiteY39" fmla="*/ 877529 h 2485103"/>
              <a:gd name="connsiteX40" fmla="*/ 2949678 w 7079226"/>
              <a:gd name="connsiteY40" fmla="*/ 929148 h 2485103"/>
              <a:gd name="connsiteX41" fmla="*/ 2949678 w 7079226"/>
              <a:gd name="connsiteY41" fmla="*/ 929148 h 2485103"/>
              <a:gd name="connsiteX42" fmla="*/ 1622323 w 7079226"/>
              <a:gd name="connsiteY42" fmla="*/ 2396613 h 2485103"/>
              <a:gd name="connsiteX43" fmla="*/ 1592826 w 7079226"/>
              <a:gd name="connsiteY43" fmla="*/ 2440858 h 2485103"/>
              <a:gd name="connsiteX44" fmla="*/ 1548581 w 7079226"/>
              <a:gd name="connsiteY44" fmla="*/ 2462981 h 2485103"/>
              <a:gd name="connsiteX45" fmla="*/ 1467465 w 7079226"/>
              <a:gd name="connsiteY45" fmla="*/ 2485103 h 2485103"/>
              <a:gd name="connsiteX46" fmla="*/ 457200 w 7079226"/>
              <a:gd name="connsiteY46" fmla="*/ 2470355 h 2485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7079226" h="2485103">
                <a:moveTo>
                  <a:pt x="516194" y="2477729"/>
                </a:moveTo>
                <a:lnTo>
                  <a:pt x="427703" y="2455606"/>
                </a:lnTo>
                <a:lnTo>
                  <a:pt x="427703" y="2455606"/>
                </a:lnTo>
                <a:lnTo>
                  <a:pt x="353961" y="2396613"/>
                </a:lnTo>
                <a:lnTo>
                  <a:pt x="331839" y="2374490"/>
                </a:lnTo>
                <a:lnTo>
                  <a:pt x="0" y="1954161"/>
                </a:lnTo>
                <a:lnTo>
                  <a:pt x="1150374" y="1946787"/>
                </a:lnTo>
                <a:lnTo>
                  <a:pt x="1201994" y="1939413"/>
                </a:lnTo>
                <a:lnTo>
                  <a:pt x="1268361" y="1924664"/>
                </a:lnTo>
                <a:lnTo>
                  <a:pt x="1268361" y="1924664"/>
                </a:lnTo>
                <a:lnTo>
                  <a:pt x="1327355" y="1873045"/>
                </a:lnTo>
                <a:lnTo>
                  <a:pt x="2920181" y="73742"/>
                </a:lnTo>
                <a:lnTo>
                  <a:pt x="2920181" y="73742"/>
                </a:lnTo>
                <a:lnTo>
                  <a:pt x="3008671" y="7374"/>
                </a:lnTo>
                <a:lnTo>
                  <a:pt x="3008671" y="7374"/>
                </a:lnTo>
                <a:lnTo>
                  <a:pt x="3126658" y="0"/>
                </a:lnTo>
                <a:lnTo>
                  <a:pt x="3207774" y="14748"/>
                </a:lnTo>
                <a:lnTo>
                  <a:pt x="3207774" y="14748"/>
                </a:lnTo>
                <a:lnTo>
                  <a:pt x="3266768" y="81116"/>
                </a:lnTo>
                <a:lnTo>
                  <a:pt x="4911213" y="1814052"/>
                </a:lnTo>
                <a:lnTo>
                  <a:pt x="4962832" y="1858297"/>
                </a:lnTo>
                <a:lnTo>
                  <a:pt x="5014452" y="1880419"/>
                </a:lnTo>
                <a:lnTo>
                  <a:pt x="5014452" y="1880419"/>
                </a:lnTo>
                <a:lnTo>
                  <a:pt x="5102942" y="1887793"/>
                </a:lnTo>
                <a:lnTo>
                  <a:pt x="6430297" y="1895168"/>
                </a:lnTo>
                <a:lnTo>
                  <a:pt x="6504039" y="1902542"/>
                </a:lnTo>
                <a:lnTo>
                  <a:pt x="6504039" y="1902542"/>
                </a:lnTo>
                <a:lnTo>
                  <a:pt x="6570407" y="1939413"/>
                </a:lnTo>
                <a:lnTo>
                  <a:pt x="6592529" y="1968910"/>
                </a:lnTo>
                <a:lnTo>
                  <a:pt x="7079226" y="2470355"/>
                </a:lnTo>
                <a:lnTo>
                  <a:pt x="4807974" y="2485103"/>
                </a:lnTo>
                <a:lnTo>
                  <a:pt x="4771103" y="2470355"/>
                </a:lnTo>
                <a:lnTo>
                  <a:pt x="4712110" y="2448232"/>
                </a:lnTo>
                <a:lnTo>
                  <a:pt x="4682613" y="2433484"/>
                </a:lnTo>
                <a:lnTo>
                  <a:pt x="4682613" y="2433484"/>
                </a:lnTo>
                <a:lnTo>
                  <a:pt x="3274142" y="936523"/>
                </a:lnTo>
                <a:lnTo>
                  <a:pt x="3222523" y="884903"/>
                </a:lnTo>
                <a:lnTo>
                  <a:pt x="3148781" y="862781"/>
                </a:lnTo>
                <a:lnTo>
                  <a:pt x="3082413" y="870155"/>
                </a:lnTo>
                <a:lnTo>
                  <a:pt x="3016045" y="877529"/>
                </a:lnTo>
                <a:lnTo>
                  <a:pt x="2949678" y="929148"/>
                </a:lnTo>
                <a:lnTo>
                  <a:pt x="2949678" y="929148"/>
                </a:lnTo>
                <a:lnTo>
                  <a:pt x="1622323" y="2396613"/>
                </a:lnTo>
                <a:lnTo>
                  <a:pt x="1592826" y="2440858"/>
                </a:lnTo>
                <a:lnTo>
                  <a:pt x="1548581" y="2462981"/>
                </a:lnTo>
                <a:lnTo>
                  <a:pt x="1467465" y="2485103"/>
                </a:lnTo>
                <a:lnTo>
                  <a:pt x="457200" y="2470355"/>
                </a:lnTo>
              </a:path>
            </a:pathLst>
          </a:custGeom>
          <a:pattFill prst="pct20">
            <a:fgClr>
              <a:srgbClr val="009900"/>
            </a:fgClr>
            <a:bgClr>
              <a:schemeClr val="bg1"/>
            </a:bgClr>
          </a:patt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en-US">
              <a:solidFill>
                <a:srgbClr val="000000"/>
              </a:solidFill>
              <a:latin typeface="Calibri" panose="020F0502020204030204"/>
            </a:endParaRPr>
          </a:p>
        </p:txBody>
      </p:sp>
      <p:pic>
        <p:nvPicPr>
          <p:cNvPr id="6" name="Picture 5" descr="image0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473" y="1970720"/>
            <a:ext cx="6076052" cy="4270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 rot="2838922">
            <a:off x="4336152" y="4880698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Arial"/>
                <a:cs typeface="Times New Roman" panose="02020603050405020304" pitchFamily="18" charset="0"/>
              </a:rPr>
              <a:t>DESIGN</a:t>
            </a:r>
            <a:endParaRPr lang="en-US" sz="16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8" name="Rectangle 7"/>
          <p:cNvSpPr/>
          <p:nvPr/>
        </p:nvSpPr>
        <p:spPr>
          <a:xfrm rot="18789950">
            <a:off x="5718765" y="4948019"/>
            <a:ext cx="11997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Arial"/>
                <a:cs typeface="Times New Roman" panose="02020603050405020304" pitchFamily="18" charset="0"/>
              </a:rPr>
              <a:t>DELIVERY</a:t>
            </a:r>
            <a:endParaRPr lang="en-US" sz="1600" b="1" dirty="0">
              <a:solidFill>
                <a:schemeClr val="bg1"/>
              </a:solidFill>
              <a:latin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061430" y="4536268"/>
            <a:ext cx="724773" cy="263568"/>
            <a:chOff x="2712835" y="3984271"/>
            <a:chExt cx="850071" cy="309134"/>
          </a:xfrm>
        </p:grpSpPr>
        <p:sp>
          <p:nvSpPr>
            <p:cNvPr id="71" name="TextBox 70"/>
            <p:cNvSpPr txBox="1"/>
            <p:nvPr/>
          </p:nvSpPr>
          <p:spPr>
            <a:xfrm>
              <a:off x="2712835" y="4164139"/>
              <a:ext cx="719749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AS-OFFERED</a:t>
              </a:r>
            </a:p>
          </p:txBody>
        </p:sp>
        <p:sp>
          <p:nvSpPr>
            <p:cNvPr id="72" name="Oval 71"/>
            <p:cNvSpPr/>
            <p:nvPr/>
          </p:nvSpPr>
          <p:spPr>
            <a:xfrm>
              <a:off x="3393796" y="3984271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336044" y="4256231"/>
            <a:ext cx="797478" cy="197958"/>
            <a:chOff x="1862044" y="3655822"/>
            <a:chExt cx="935346" cy="232181"/>
          </a:xfrm>
        </p:grpSpPr>
        <p:sp>
          <p:nvSpPr>
            <p:cNvPr id="69" name="TextBox 68"/>
            <p:cNvSpPr txBox="1"/>
            <p:nvPr/>
          </p:nvSpPr>
          <p:spPr>
            <a:xfrm>
              <a:off x="1862044" y="3758737"/>
              <a:ext cx="652423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AS-NEEDED</a:t>
              </a:r>
            </a:p>
          </p:txBody>
        </p:sp>
        <p:sp>
          <p:nvSpPr>
            <p:cNvPr id="70" name="Oval 69"/>
            <p:cNvSpPr/>
            <p:nvPr/>
          </p:nvSpPr>
          <p:spPr>
            <a:xfrm>
              <a:off x="2628280" y="3655822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560522" y="4957338"/>
            <a:ext cx="932376" cy="144184"/>
            <a:chOff x="3298209" y="4478138"/>
            <a:chExt cx="1093565" cy="169110"/>
          </a:xfrm>
        </p:grpSpPr>
        <p:sp>
          <p:nvSpPr>
            <p:cNvPr id="67" name="TextBox 66"/>
            <p:cNvSpPr txBox="1"/>
            <p:nvPr/>
          </p:nvSpPr>
          <p:spPr>
            <a:xfrm>
              <a:off x="3298209" y="4517982"/>
              <a:ext cx="918541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AS-SPECIFIED</a:t>
              </a:r>
            </a:p>
          </p:txBody>
        </p:sp>
        <p:sp>
          <p:nvSpPr>
            <p:cNvPr id="68" name="Oval 67"/>
            <p:cNvSpPr/>
            <p:nvPr/>
          </p:nvSpPr>
          <p:spPr>
            <a:xfrm>
              <a:off x="4222664" y="4478138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086374" y="5483660"/>
            <a:ext cx="856907" cy="144184"/>
            <a:chOff x="3914969" y="5095450"/>
            <a:chExt cx="1005049" cy="169110"/>
          </a:xfrm>
        </p:grpSpPr>
        <p:sp>
          <p:nvSpPr>
            <p:cNvPr id="65" name="TextBox 64"/>
            <p:cNvSpPr txBox="1"/>
            <p:nvPr/>
          </p:nvSpPr>
          <p:spPr>
            <a:xfrm>
              <a:off x="3914969" y="5133622"/>
              <a:ext cx="76944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AS-DESIGNED</a:t>
              </a:r>
            </a:p>
          </p:txBody>
        </p:sp>
        <p:sp>
          <p:nvSpPr>
            <p:cNvPr id="66" name="Oval 65"/>
            <p:cNvSpPr/>
            <p:nvPr/>
          </p:nvSpPr>
          <p:spPr>
            <a:xfrm>
              <a:off x="4750908" y="5095450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483118" y="5936678"/>
            <a:ext cx="875353" cy="154261"/>
            <a:chOff x="4380304" y="5626785"/>
            <a:chExt cx="1026683" cy="180930"/>
          </a:xfrm>
        </p:grpSpPr>
        <p:sp>
          <p:nvSpPr>
            <p:cNvPr id="63" name="TextBox 62"/>
            <p:cNvSpPr txBox="1"/>
            <p:nvPr/>
          </p:nvSpPr>
          <p:spPr>
            <a:xfrm>
              <a:off x="4380304" y="5678449"/>
              <a:ext cx="72616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AS-PLANNED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5237877" y="5626785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754077" y="5936678"/>
            <a:ext cx="708994" cy="154261"/>
            <a:chOff x="5870986" y="5626785"/>
            <a:chExt cx="831565" cy="180930"/>
          </a:xfrm>
        </p:grpSpPr>
        <p:sp>
          <p:nvSpPr>
            <p:cNvPr id="61" name="TextBox 60"/>
            <p:cNvSpPr txBox="1"/>
            <p:nvPr/>
          </p:nvSpPr>
          <p:spPr>
            <a:xfrm>
              <a:off x="6186384" y="5678449"/>
              <a:ext cx="516167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AS-BUILT</a:t>
              </a:r>
            </a:p>
          </p:txBody>
        </p:sp>
        <p:sp>
          <p:nvSpPr>
            <p:cNvPr id="62" name="Oval 61"/>
            <p:cNvSpPr/>
            <p:nvPr/>
          </p:nvSpPr>
          <p:spPr>
            <a:xfrm>
              <a:off x="5870986" y="5626785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206763" y="5483660"/>
            <a:ext cx="778873" cy="144184"/>
            <a:chOff x="6401933" y="5095450"/>
            <a:chExt cx="913524" cy="169110"/>
          </a:xfrm>
        </p:grpSpPr>
        <p:sp>
          <p:nvSpPr>
            <p:cNvPr id="59" name="TextBox 58"/>
            <p:cNvSpPr txBox="1"/>
            <p:nvPr/>
          </p:nvSpPr>
          <p:spPr>
            <a:xfrm>
              <a:off x="6688682" y="5133622"/>
              <a:ext cx="626775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AS-TESTED</a:t>
              </a:r>
            </a:p>
          </p:txBody>
        </p:sp>
        <p:sp>
          <p:nvSpPr>
            <p:cNvPr id="60" name="Oval 59"/>
            <p:cNvSpPr/>
            <p:nvPr/>
          </p:nvSpPr>
          <p:spPr>
            <a:xfrm>
              <a:off x="6401933" y="5095450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718443" y="4941327"/>
            <a:ext cx="871234" cy="144184"/>
            <a:chOff x="7002070" y="4459359"/>
            <a:chExt cx="1021853" cy="169110"/>
          </a:xfrm>
        </p:grpSpPr>
        <p:sp>
          <p:nvSpPr>
            <p:cNvPr id="57" name="TextBox 56"/>
            <p:cNvSpPr txBox="1"/>
            <p:nvPr/>
          </p:nvSpPr>
          <p:spPr>
            <a:xfrm>
              <a:off x="7249672" y="4497170"/>
              <a:ext cx="77425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AS-CERTIFIED</a:t>
              </a:r>
            </a:p>
          </p:txBody>
        </p:sp>
        <p:sp>
          <p:nvSpPr>
            <p:cNvPr id="58" name="Oval 57"/>
            <p:cNvSpPr/>
            <p:nvPr/>
          </p:nvSpPr>
          <p:spPr>
            <a:xfrm>
              <a:off x="7002070" y="4459359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67961" y="4536268"/>
            <a:ext cx="846680" cy="263568"/>
            <a:chOff x="8115741" y="3984271"/>
            <a:chExt cx="993054" cy="309134"/>
          </a:xfrm>
        </p:grpSpPr>
        <p:sp>
          <p:nvSpPr>
            <p:cNvPr id="55" name="TextBox 54"/>
            <p:cNvSpPr txBox="1"/>
            <p:nvPr/>
          </p:nvSpPr>
          <p:spPr>
            <a:xfrm>
              <a:off x="8284851" y="4164139"/>
              <a:ext cx="823944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AS-DELIVERED</a:t>
              </a:r>
            </a:p>
          </p:txBody>
        </p:sp>
        <p:sp>
          <p:nvSpPr>
            <p:cNvPr id="56" name="Oval 55"/>
            <p:cNvSpPr/>
            <p:nvPr/>
          </p:nvSpPr>
          <p:spPr>
            <a:xfrm>
              <a:off x="8115741" y="3984271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643560" y="4256231"/>
            <a:ext cx="1020332" cy="197958"/>
            <a:chOff x="9260001" y="3655822"/>
            <a:chExt cx="1196727" cy="232181"/>
          </a:xfrm>
        </p:grpSpPr>
        <p:sp>
          <p:nvSpPr>
            <p:cNvPr id="53" name="TextBox 52"/>
            <p:cNvSpPr txBox="1"/>
            <p:nvPr/>
          </p:nvSpPr>
          <p:spPr>
            <a:xfrm>
              <a:off x="9576679" y="3758737"/>
              <a:ext cx="880049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AS-SUPPORTED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9260001" y="3655822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852423" y="4016290"/>
            <a:ext cx="967244" cy="2099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999" b="1" dirty="0">
                <a:solidFill>
                  <a:schemeClr val="bg2">
                    <a:lumMod val="75000"/>
                  </a:schemeClr>
                </a:solidFill>
                <a:latin typeface="Arial"/>
              </a:rPr>
              <a:t>NEEDS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88725" y="4033326"/>
            <a:ext cx="1725265" cy="2099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999" b="1" dirty="0">
                <a:solidFill>
                  <a:schemeClr val="bg2">
                    <a:lumMod val="75000"/>
                  </a:schemeClr>
                </a:solidFill>
                <a:latin typeface="Arial"/>
              </a:rPr>
              <a:t>SOLUTIONS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45755" y="2499057"/>
            <a:ext cx="1295873" cy="1679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FFC000"/>
                </a:solidFill>
                <a:latin typeface="Arial"/>
              </a:rPr>
              <a:t>DIGITAL TWINS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6714074" y="3108107"/>
            <a:ext cx="2615564" cy="144184"/>
            <a:chOff x="6996947" y="2309211"/>
            <a:chExt cx="3067742" cy="169110"/>
          </a:xfrm>
        </p:grpSpPr>
        <p:sp>
          <p:nvSpPr>
            <p:cNvPr id="51" name="Oval 50"/>
            <p:cNvSpPr/>
            <p:nvPr/>
          </p:nvSpPr>
          <p:spPr>
            <a:xfrm>
              <a:off x="6996947" y="2309211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249672" y="2339167"/>
              <a:ext cx="2815017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CERTIFICATION 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643560" y="3697926"/>
            <a:ext cx="1488982" cy="254396"/>
            <a:chOff x="9260001" y="3000998"/>
            <a:chExt cx="1746397" cy="298376"/>
          </a:xfrm>
        </p:grpSpPr>
        <p:sp>
          <p:nvSpPr>
            <p:cNvPr id="49" name="Oval 48"/>
            <p:cNvSpPr/>
            <p:nvPr/>
          </p:nvSpPr>
          <p:spPr>
            <a:xfrm>
              <a:off x="9260001" y="3130264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9431153" y="3000998"/>
              <a:ext cx="1575245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VIRTUAL ECOSYSTEM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65930" y="3374902"/>
            <a:ext cx="1562576" cy="295647"/>
            <a:chOff x="8113360" y="2622129"/>
            <a:chExt cx="1832714" cy="346758"/>
          </a:xfrm>
        </p:grpSpPr>
        <p:sp>
          <p:nvSpPr>
            <p:cNvPr id="47" name="Oval 46"/>
            <p:cNvSpPr/>
            <p:nvPr/>
          </p:nvSpPr>
          <p:spPr>
            <a:xfrm>
              <a:off x="8113360" y="27997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227340" y="2622129"/>
              <a:ext cx="1718734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OPERATIONS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757466" y="2136879"/>
            <a:ext cx="2335773" cy="144184"/>
            <a:chOff x="5874961" y="1170077"/>
            <a:chExt cx="2739581" cy="169110"/>
          </a:xfrm>
        </p:grpSpPr>
        <p:sp>
          <p:nvSpPr>
            <p:cNvPr id="45" name="Oval 44"/>
            <p:cNvSpPr/>
            <p:nvPr/>
          </p:nvSpPr>
          <p:spPr>
            <a:xfrm>
              <a:off x="5874961" y="11700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176005" y="1188606"/>
              <a:ext cx="2438537" cy="1293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VIRTUAL PRODUCTION SYSTEM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215794" y="2612843"/>
            <a:ext cx="2262397" cy="144184"/>
            <a:chOff x="6412524" y="1728326"/>
            <a:chExt cx="2653520" cy="169110"/>
          </a:xfrm>
        </p:grpSpPr>
        <p:sp>
          <p:nvSpPr>
            <p:cNvPr id="43" name="Oval 42"/>
            <p:cNvSpPr/>
            <p:nvPr/>
          </p:nvSpPr>
          <p:spPr>
            <a:xfrm>
              <a:off x="6412524" y="1728326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678655" y="1744230"/>
              <a:ext cx="2387389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QUALIFICATION 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654203" y="3399166"/>
            <a:ext cx="1125908" cy="271381"/>
            <a:chOff x="2235207" y="2650589"/>
            <a:chExt cx="1320555" cy="318298"/>
          </a:xfrm>
        </p:grpSpPr>
        <p:sp>
          <p:nvSpPr>
            <p:cNvPr id="41" name="Oval 40"/>
            <p:cNvSpPr/>
            <p:nvPr/>
          </p:nvSpPr>
          <p:spPr>
            <a:xfrm>
              <a:off x="3386652" y="27997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235207" y="2650589"/>
              <a:ext cx="1161174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SYSTEM MODEL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215600" y="2136879"/>
            <a:ext cx="2142191" cy="144184"/>
            <a:chOff x="2893657" y="1170077"/>
            <a:chExt cx="2512532" cy="169110"/>
          </a:xfrm>
        </p:grpSpPr>
        <p:sp>
          <p:nvSpPr>
            <p:cNvPr id="39" name="Oval 38"/>
            <p:cNvSpPr/>
            <p:nvPr/>
          </p:nvSpPr>
          <p:spPr>
            <a:xfrm>
              <a:off x="5237079" y="11700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893657" y="1185171"/>
              <a:ext cx="2209397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PRODUCTION MODELS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283425" y="3738811"/>
            <a:ext cx="1848062" cy="213510"/>
            <a:chOff x="627448" y="3048952"/>
            <a:chExt cx="2167555" cy="250422"/>
          </a:xfrm>
        </p:grpSpPr>
        <p:sp>
          <p:nvSpPr>
            <p:cNvPr id="37" name="Oval 36"/>
            <p:cNvSpPr/>
            <p:nvPr/>
          </p:nvSpPr>
          <p:spPr>
            <a:xfrm>
              <a:off x="2625893" y="3130264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27448" y="3048952"/>
              <a:ext cx="1929831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SYSTEM OF SYSTEMS MODEL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295772" y="2603637"/>
            <a:ext cx="1648188" cy="144184"/>
            <a:chOff x="2987689" y="1717529"/>
            <a:chExt cx="1933126" cy="169110"/>
          </a:xfrm>
        </p:grpSpPr>
        <p:sp>
          <p:nvSpPr>
            <p:cNvPr id="35" name="Oval 34"/>
            <p:cNvSpPr/>
            <p:nvPr/>
          </p:nvSpPr>
          <p:spPr>
            <a:xfrm>
              <a:off x="4751705" y="1717529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987689" y="1728326"/>
              <a:ext cx="1646054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PHYSICAL MODELS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362296" y="3114919"/>
            <a:ext cx="2128227" cy="144184"/>
            <a:chOff x="1892834" y="2317201"/>
            <a:chExt cx="2496155" cy="169110"/>
          </a:xfrm>
        </p:grpSpPr>
        <p:sp>
          <p:nvSpPr>
            <p:cNvPr id="33" name="Oval 32"/>
            <p:cNvSpPr/>
            <p:nvPr/>
          </p:nvSpPr>
          <p:spPr>
            <a:xfrm>
              <a:off x="4219879" y="2317201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892834" y="2339167"/>
              <a:ext cx="2267413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PRODUCT MODEL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8639100" y="5449132"/>
            <a:ext cx="2250424" cy="28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FFC000"/>
                </a:solidFill>
                <a:latin typeface="Arial"/>
              </a:rPr>
              <a:t>PHYSICAL SYSTEMS</a:t>
            </a:r>
          </a:p>
        </p:txBody>
      </p:sp>
      <p:sp>
        <p:nvSpPr>
          <p:cNvPr id="75" name="Rectangle 74"/>
          <p:cNvSpPr/>
          <p:nvPr/>
        </p:nvSpPr>
        <p:spPr>
          <a:xfrm rot="2822765">
            <a:off x="5602647" y="2899721"/>
            <a:ext cx="14453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latin typeface="Arial"/>
                <a:cs typeface="Times New Roman" panose="02020603050405020304" pitchFamily="18" charset="0"/>
              </a:rPr>
              <a:t>SIMULATION</a:t>
            </a:r>
            <a:endParaRPr lang="en-US" sz="1600" b="1" dirty="0">
              <a:latin typeface="Arial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74461" y="2453890"/>
            <a:ext cx="2842675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 smtClean="0">
                <a:solidFill>
                  <a:srgbClr val="FFC000"/>
                </a:solidFill>
                <a:latin typeface="Arial"/>
              </a:rPr>
              <a:t>DIGITAL SYSTEM MODELS</a:t>
            </a:r>
            <a:endParaRPr lang="en-US" sz="1600" b="1" dirty="0">
              <a:solidFill>
                <a:srgbClr val="FFC000"/>
              </a:solidFill>
              <a:latin typeface="Arial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100" name="Content Placeholder 2"/>
          <p:cNvSpPr>
            <a:spLocks noGrp="1"/>
          </p:cNvSpPr>
          <p:nvPr>
            <p:ph idx="1"/>
          </p:nvPr>
        </p:nvSpPr>
        <p:spPr>
          <a:xfrm>
            <a:off x="128294" y="6035244"/>
            <a:ext cx="10515600" cy="69387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smtClean="0"/>
              <a:t>DSM</a:t>
            </a:r>
            <a:r>
              <a:rPr lang="en-US" sz="1000" dirty="0" smtClean="0"/>
              <a:t> – Digital system model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DTw</a:t>
            </a:r>
            <a:r>
              <a:rPr lang="en-US" sz="1000" dirty="0" smtClean="0"/>
              <a:t> – Digital twin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DTh</a:t>
            </a:r>
            <a:r>
              <a:rPr lang="en-US" sz="1000" dirty="0" smtClean="0"/>
              <a:t> – Digital thread</a:t>
            </a:r>
            <a:endParaRPr lang="en-US" sz="1000" dirty="0"/>
          </a:p>
        </p:txBody>
      </p:sp>
      <p:grpSp>
        <p:nvGrpSpPr>
          <p:cNvPr id="3" name="Group 2"/>
          <p:cNvGrpSpPr/>
          <p:nvPr/>
        </p:nvGrpSpPr>
        <p:grpSpPr>
          <a:xfrm>
            <a:off x="4113309" y="5119530"/>
            <a:ext cx="563167" cy="563167"/>
            <a:chOff x="2790165" y="5636085"/>
            <a:chExt cx="563167" cy="563167"/>
          </a:xfrm>
        </p:grpSpPr>
        <p:sp>
          <p:nvSpPr>
            <p:cNvPr id="102" name="Arc 101"/>
            <p:cNvSpPr/>
            <p:nvPr/>
          </p:nvSpPr>
          <p:spPr>
            <a:xfrm rot="10800000">
              <a:off x="2790165" y="5636085"/>
              <a:ext cx="563167" cy="563167"/>
            </a:xfrm>
            <a:prstGeom prst="arc">
              <a:avLst>
                <a:gd name="adj1" fmla="val 7476100"/>
                <a:gd name="adj2" fmla="val 4522748"/>
              </a:avLst>
            </a:prstGeom>
            <a:ln w="762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819114" y="5711848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CM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07" name="TextBox 106"/>
          <p:cNvSpPr txBox="1"/>
          <p:nvPr/>
        </p:nvSpPr>
        <p:spPr>
          <a:xfrm>
            <a:off x="4515574" y="2796009"/>
            <a:ext cx="53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0" name="Arc 109"/>
          <p:cNvSpPr/>
          <p:nvPr/>
        </p:nvSpPr>
        <p:spPr>
          <a:xfrm>
            <a:off x="4385488" y="2647403"/>
            <a:ext cx="2361021" cy="636466"/>
          </a:xfrm>
          <a:prstGeom prst="arc">
            <a:avLst>
              <a:gd name="adj1" fmla="val 10497157"/>
              <a:gd name="adj2" fmla="val 248612"/>
            </a:avLst>
          </a:prstGeom>
          <a:ln w="762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5293700" y="2274425"/>
            <a:ext cx="53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 rot="18788987">
            <a:off x="4175852" y="2967384"/>
            <a:ext cx="12907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latin typeface="Arial"/>
                <a:cs typeface="Times New Roman" panose="02020603050405020304" pitchFamily="18" charset="0"/>
              </a:rPr>
              <a:t>MODELING</a:t>
            </a:r>
            <a:endParaRPr lang="en-US" sz="1600" b="1" dirty="0">
              <a:latin typeface="Arial"/>
            </a:endParaRPr>
          </a:p>
        </p:txBody>
      </p:sp>
      <p:sp>
        <p:nvSpPr>
          <p:cNvPr id="112" name="Arc 111"/>
          <p:cNvSpPr/>
          <p:nvPr/>
        </p:nvSpPr>
        <p:spPr>
          <a:xfrm rot="5400000">
            <a:off x="3677784" y="3821122"/>
            <a:ext cx="1687203" cy="563167"/>
          </a:xfrm>
          <a:prstGeom prst="arc">
            <a:avLst>
              <a:gd name="adj1" fmla="val 10862799"/>
              <a:gd name="adj2" fmla="val 21523137"/>
            </a:avLst>
          </a:prstGeom>
          <a:ln w="762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4281224" y="3925544"/>
            <a:ext cx="53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73916" y="5449132"/>
            <a:ext cx="2078431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 smtClean="0">
                <a:solidFill>
                  <a:srgbClr val="FFC000"/>
                </a:solidFill>
                <a:latin typeface="Arial"/>
              </a:rPr>
              <a:t>DESIGN</a:t>
            </a:r>
            <a:endParaRPr lang="en-US" sz="1600" b="1" dirty="0">
              <a:solidFill>
                <a:srgbClr val="FFC000"/>
              </a:solidFill>
              <a:latin typeface="Arial"/>
            </a:endParaRPr>
          </a:p>
        </p:txBody>
      </p:sp>
      <p:sp>
        <p:nvSpPr>
          <p:cNvPr id="106" name="Arc 105"/>
          <p:cNvSpPr/>
          <p:nvPr/>
        </p:nvSpPr>
        <p:spPr>
          <a:xfrm rot="7963799">
            <a:off x="4544037" y="2713021"/>
            <a:ext cx="564116" cy="563167"/>
          </a:xfrm>
          <a:prstGeom prst="arc">
            <a:avLst>
              <a:gd name="adj1" fmla="val 10520937"/>
              <a:gd name="adj2" fmla="val 41234"/>
            </a:avLst>
          </a:prstGeom>
          <a:ln w="762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Line Callout 2 86"/>
          <p:cNvSpPr/>
          <p:nvPr/>
        </p:nvSpPr>
        <p:spPr>
          <a:xfrm>
            <a:off x="2056280" y="5651792"/>
            <a:ext cx="1447800" cy="902513"/>
          </a:xfrm>
          <a:prstGeom prst="borderCallout2">
            <a:avLst>
              <a:gd name="adj1" fmla="val 83672"/>
              <a:gd name="adj2" fmla="val 103880"/>
              <a:gd name="adj3" fmla="val 83672"/>
              <a:gd name="adj4" fmla="val 118847"/>
              <a:gd name="adj5" fmla="val -326213"/>
              <a:gd name="adj6" fmla="val 247662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Virtual certification enabled by </a:t>
            </a:r>
            <a:r>
              <a:rPr lang="en-US" sz="1000" dirty="0" smtClean="0"/>
              <a:t>validation </a:t>
            </a:r>
            <a:r>
              <a:rPr lang="en-US" sz="1000" dirty="0"/>
              <a:t>of accuracy against design changes </a:t>
            </a:r>
            <a:r>
              <a:rPr lang="en-US" sz="1000" dirty="0" smtClean="0"/>
              <a:t>on product model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07132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2800" cy="1325563"/>
          </a:xfrm>
        </p:spPr>
        <p:txBody>
          <a:bodyPr/>
          <a:lstStyle/>
          <a:p>
            <a:r>
              <a:rPr lang="en-US" dirty="0" smtClean="0"/>
              <a:t>Configuration management of DSMs and </a:t>
            </a:r>
            <a:r>
              <a:rPr lang="en-US" dirty="0" err="1" smtClean="0"/>
              <a:t>DTws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 bwMode="auto">
          <a:xfrm>
            <a:off x="2928802" y="1987146"/>
            <a:ext cx="6035764" cy="2118804"/>
          </a:xfrm>
          <a:custGeom>
            <a:avLst/>
            <a:gdLst>
              <a:gd name="connsiteX0" fmla="*/ 516194 w 7079226"/>
              <a:gd name="connsiteY0" fmla="*/ 2477729 h 2485103"/>
              <a:gd name="connsiteX1" fmla="*/ 427703 w 7079226"/>
              <a:gd name="connsiteY1" fmla="*/ 2455606 h 2485103"/>
              <a:gd name="connsiteX2" fmla="*/ 427703 w 7079226"/>
              <a:gd name="connsiteY2" fmla="*/ 2455606 h 2485103"/>
              <a:gd name="connsiteX3" fmla="*/ 353961 w 7079226"/>
              <a:gd name="connsiteY3" fmla="*/ 2396613 h 2485103"/>
              <a:gd name="connsiteX4" fmla="*/ 331839 w 7079226"/>
              <a:gd name="connsiteY4" fmla="*/ 2374490 h 2485103"/>
              <a:gd name="connsiteX5" fmla="*/ 0 w 7079226"/>
              <a:gd name="connsiteY5" fmla="*/ 1954161 h 2485103"/>
              <a:gd name="connsiteX6" fmla="*/ 1150374 w 7079226"/>
              <a:gd name="connsiteY6" fmla="*/ 1946787 h 2485103"/>
              <a:gd name="connsiteX7" fmla="*/ 1201994 w 7079226"/>
              <a:gd name="connsiteY7" fmla="*/ 1939413 h 2485103"/>
              <a:gd name="connsiteX8" fmla="*/ 1268361 w 7079226"/>
              <a:gd name="connsiteY8" fmla="*/ 1924664 h 2485103"/>
              <a:gd name="connsiteX9" fmla="*/ 1268361 w 7079226"/>
              <a:gd name="connsiteY9" fmla="*/ 1924664 h 2485103"/>
              <a:gd name="connsiteX10" fmla="*/ 1327355 w 7079226"/>
              <a:gd name="connsiteY10" fmla="*/ 1873045 h 2485103"/>
              <a:gd name="connsiteX11" fmla="*/ 2920181 w 7079226"/>
              <a:gd name="connsiteY11" fmla="*/ 73742 h 2485103"/>
              <a:gd name="connsiteX12" fmla="*/ 2920181 w 7079226"/>
              <a:gd name="connsiteY12" fmla="*/ 73742 h 2485103"/>
              <a:gd name="connsiteX13" fmla="*/ 3008671 w 7079226"/>
              <a:gd name="connsiteY13" fmla="*/ 7374 h 2485103"/>
              <a:gd name="connsiteX14" fmla="*/ 3008671 w 7079226"/>
              <a:gd name="connsiteY14" fmla="*/ 7374 h 2485103"/>
              <a:gd name="connsiteX15" fmla="*/ 3126658 w 7079226"/>
              <a:gd name="connsiteY15" fmla="*/ 0 h 2485103"/>
              <a:gd name="connsiteX16" fmla="*/ 3207774 w 7079226"/>
              <a:gd name="connsiteY16" fmla="*/ 14748 h 2485103"/>
              <a:gd name="connsiteX17" fmla="*/ 3207774 w 7079226"/>
              <a:gd name="connsiteY17" fmla="*/ 14748 h 2485103"/>
              <a:gd name="connsiteX18" fmla="*/ 3266768 w 7079226"/>
              <a:gd name="connsiteY18" fmla="*/ 81116 h 2485103"/>
              <a:gd name="connsiteX19" fmla="*/ 4911213 w 7079226"/>
              <a:gd name="connsiteY19" fmla="*/ 1814052 h 2485103"/>
              <a:gd name="connsiteX20" fmla="*/ 4962832 w 7079226"/>
              <a:gd name="connsiteY20" fmla="*/ 1858297 h 2485103"/>
              <a:gd name="connsiteX21" fmla="*/ 5014452 w 7079226"/>
              <a:gd name="connsiteY21" fmla="*/ 1880419 h 2485103"/>
              <a:gd name="connsiteX22" fmla="*/ 5014452 w 7079226"/>
              <a:gd name="connsiteY22" fmla="*/ 1880419 h 2485103"/>
              <a:gd name="connsiteX23" fmla="*/ 5102942 w 7079226"/>
              <a:gd name="connsiteY23" fmla="*/ 1887793 h 2485103"/>
              <a:gd name="connsiteX24" fmla="*/ 6430297 w 7079226"/>
              <a:gd name="connsiteY24" fmla="*/ 1895168 h 2485103"/>
              <a:gd name="connsiteX25" fmla="*/ 6504039 w 7079226"/>
              <a:gd name="connsiteY25" fmla="*/ 1902542 h 2485103"/>
              <a:gd name="connsiteX26" fmla="*/ 6504039 w 7079226"/>
              <a:gd name="connsiteY26" fmla="*/ 1902542 h 2485103"/>
              <a:gd name="connsiteX27" fmla="*/ 6570407 w 7079226"/>
              <a:gd name="connsiteY27" fmla="*/ 1939413 h 2485103"/>
              <a:gd name="connsiteX28" fmla="*/ 6592529 w 7079226"/>
              <a:gd name="connsiteY28" fmla="*/ 1968910 h 2485103"/>
              <a:gd name="connsiteX29" fmla="*/ 7079226 w 7079226"/>
              <a:gd name="connsiteY29" fmla="*/ 2470355 h 2485103"/>
              <a:gd name="connsiteX30" fmla="*/ 4807974 w 7079226"/>
              <a:gd name="connsiteY30" fmla="*/ 2485103 h 2485103"/>
              <a:gd name="connsiteX31" fmla="*/ 4771103 w 7079226"/>
              <a:gd name="connsiteY31" fmla="*/ 2470355 h 2485103"/>
              <a:gd name="connsiteX32" fmla="*/ 4712110 w 7079226"/>
              <a:gd name="connsiteY32" fmla="*/ 2448232 h 2485103"/>
              <a:gd name="connsiteX33" fmla="*/ 4682613 w 7079226"/>
              <a:gd name="connsiteY33" fmla="*/ 2433484 h 2485103"/>
              <a:gd name="connsiteX34" fmla="*/ 4682613 w 7079226"/>
              <a:gd name="connsiteY34" fmla="*/ 2433484 h 2485103"/>
              <a:gd name="connsiteX35" fmla="*/ 3274142 w 7079226"/>
              <a:gd name="connsiteY35" fmla="*/ 936523 h 2485103"/>
              <a:gd name="connsiteX36" fmla="*/ 3222523 w 7079226"/>
              <a:gd name="connsiteY36" fmla="*/ 884903 h 2485103"/>
              <a:gd name="connsiteX37" fmla="*/ 3148781 w 7079226"/>
              <a:gd name="connsiteY37" fmla="*/ 862781 h 2485103"/>
              <a:gd name="connsiteX38" fmla="*/ 3082413 w 7079226"/>
              <a:gd name="connsiteY38" fmla="*/ 870155 h 2485103"/>
              <a:gd name="connsiteX39" fmla="*/ 3016045 w 7079226"/>
              <a:gd name="connsiteY39" fmla="*/ 877529 h 2485103"/>
              <a:gd name="connsiteX40" fmla="*/ 2949678 w 7079226"/>
              <a:gd name="connsiteY40" fmla="*/ 929148 h 2485103"/>
              <a:gd name="connsiteX41" fmla="*/ 2949678 w 7079226"/>
              <a:gd name="connsiteY41" fmla="*/ 929148 h 2485103"/>
              <a:gd name="connsiteX42" fmla="*/ 1622323 w 7079226"/>
              <a:gd name="connsiteY42" fmla="*/ 2396613 h 2485103"/>
              <a:gd name="connsiteX43" fmla="*/ 1592826 w 7079226"/>
              <a:gd name="connsiteY43" fmla="*/ 2440858 h 2485103"/>
              <a:gd name="connsiteX44" fmla="*/ 1548581 w 7079226"/>
              <a:gd name="connsiteY44" fmla="*/ 2462981 h 2485103"/>
              <a:gd name="connsiteX45" fmla="*/ 1467465 w 7079226"/>
              <a:gd name="connsiteY45" fmla="*/ 2485103 h 2485103"/>
              <a:gd name="connsiteX46" fmla="*/ 457200 w 7079226"/>
              <a:gd name="connsiteY46" fmla="*/ 2470355 h 2485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7079226" h="2485103">
                <a:moveTo>
                  <a:pt x="516194" y="2477729"/>
                </a:moveTo>
                <a:lnTo>
                  <a:pt x="427703" y="2455606"/>
                </a:lnTo>
                <a:lnTo>
                  <a:pt x="427703" y="2455606"/>
                </a:lnTo>
                <a:lnTo>
                  <a:pt x="353961" y="2396613"/>
                </a:lnTo>
                <a:lnTo>
                  <a:pt x="331839" y="2374490"/>
                </a:lnTo>
                <a:lnTo>
                  <a:pt x="0" y="1954161"/>
                </a:lnTo>
                <a:lnTo>
                  <a:pt x="1150374" y="1946787"/>
                </a:lnTo>
                <a:lnTo>
                  <a:pt x="1201994" y="1939413"/>
                </a:lnTo>
                <a:lnTo>
                  <a:pt x="1268361" y="1924664"/>
                </a:lnTo>
                <a:lnTo>
                  <a:pt x="1268361" y="1924664"/>
                </a:lnTo>
                <a:lnTo>
                  <a:pt x="1327355" y="1873045"/>
                </a:lnTo>
                <a:lnTo>
                  <a:pt x="2920181" y="73742"/>
                </a:lnTo>
                <a:lnTo>
                  <a:pt x="2920181" y="73742"/>
                </a:lnTo>
                <a:lnTo>
                  <a:pt x="3008671" y="7374"/>
                </a:lnTo>
                <a:lnTo>
                  <a:pt x="3008671" y="7374"/>
                </a:lnTo>
                <a:lnTo>
                  <a:pt x="3126658" y="0"/>
                </a:lnTo>
                <a:lnTo>
                  <a:pt x="3207774" y="14748"/>
                </a:lnTo>
                <a:lnTo>
                  <a:pt x="3207774" y="14748"/>
                </a:lnTo>
                <a:lnTo>
                  <a:pt x="3266768" y="81116"/>
                </a:lnTo>
                <a:lnTo>
                  <a:pt x="4911213" y="1814052"/>
                </a:lnTo>
                <a:lnTo>
                  <a:pt x="4962832" y="1858297"/>
                </a:lnTo>
                <a:lnTo>
                  <a:pt x="5014452" y="1880419"/>
                </a:lnTo>
                <a:lnTo>
                  <a:pt x="5014452" y="1880419"/>
                </a:lnTo>
                <a:lnTo>
                  <a:pt x="5102942" y="1887793"/>
                </a:lnTo>
                <a:lnTo>
                  <a:pt x="6430297" y="1895168"/>
                </a:lnTo>
                <a:lnTo>
                  <a:pt x="6504039" y="1902542"/>
                </a:lnTo>
                <a:lnTo>
                  <a:pt x="6504039" y="1902542"/>
                </a:lnTo>
                <a:lnTo>
                  <a:pt x="6570407" y="1939413"/>
                </a:lnTo>
                <a:lnTo>
                  <a:pt x="6592529" y="1968910"/>
                </a:lnTo>
                <a:lnTo>
                  <a:pt x="7079226" y="2470355"/>
                </a:lnTo>
                <a:lnTo>
                  <a:pt x="4807974" y="2485103"/>
                </a:lnTo>
                <a:lnTo>
                  <a:pt x="4771103" y="2470355"/>
                </a:lnTo>
                <a:lnTo>
                  <a:pt x="4712110" y="2448232"/>
                </a:lnTo>
                <a:lnTo>
                  <a:pt x="4682613" y="2433484"/>
                </a:lnTo>
                <a:lnTo>
                  <a:pt x="4682613" y="2433484"/>
                </a:lnTo>
                <a:lnTo>
                  <a:pt x="3274142" y="936523"/>
                </a:lnTo>
                <a:lnTo>
                  <a:pt x="3222523" y="884903"/>
                </a:lnTo>
                <a:lnTo>
                  <a:pt x="3148781" y="862781"/>
                </a:lnTo>
                <a:lnTo>
                  <a:pt x="3082413" y="870155"/>
                </a:lnTo>
                <a:lnTo>
                  <a:pt x="3016045" y="877529"/>
                </a:lnTo>
                <a:lnTo>
                  <a:pt x="2949678" y="929148"/>
                </a:lnTo>
                <a:lnTo>
                  <a:pt x="2949678" y="929148"/>
                </a:lnTo>
                <a:lnTo>
                  <a:pt x="1622323" y="2396613"/>
                </a:lnTo>
                <a:lnTo>
                  <a:pt x="1592826" y="2440858"/>
                </a:lnTo>
                <a:lnTo>
                  <a:pt x="1548581" y="2462981"/>
                </a:lnTo>
                <a:lnTo>
                  <a:pt x="1467465" y="2485103"/>
                </a:lnTo>
                <a:lnTo>
                  <a:pt x="457200" y="2470355"/>
                </a:lnTo>
              </a:path>
            </a:pathLst>
          </a:custGeom>
          <a:pattFill prst="pct20">
            <a:fgClr>
              <a:srgbClr val="009900"/>
            </a:fgClr>
            <a:bgClr>
              <a:schemeClr val="bg1"/>
            </a:bgClr>
          </a:patt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en-US">
              <a:solidFill>
                <a:srgbClr val="000000"/>
              </a:solidFill>
              <a:latin typeface="Calibri" panose="020F0502020204030204"/>
            </a:endParaRPr>
          </a:p>
        </p:txBody>
      </p:sp>
      <p:pic>
        <p:nvPicPr>
          <p:cNvPr id="6" name="Picture 5" descr="image0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473" y="1970720"/>
            <a:ext cx="6076052" cy="4270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 rot="2838922">
            <a:off x="4336152" y="4880698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Arial"/>
                <a:cs typeface="Times New Roman" panose="02020603050405020304" pitchFamily="18" charset="0"/>
              </a:rPr>
              <a:t>DESIGN</a:t>
            </a:r>
            <a:endParaRPr lang="en-US" sz="16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8" name="Rectangle 7"/>
          <p:cNvSpPr/>
          <p:nvPr/>
        </p:nvSpPr>
        <p:spPr>
          <a:xfrm rot="18789950">
            <a:off x="5718765" y="4948019"/>
            <a:ext cx="11997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Arial"/>
                <a:cs typeface="Times New Roman" panose="02020603050405020304" pitchFamily="18" charset="0"/>
              </a:rPr>
              <a:t>DELIVERY</a:t>
            </a:r>
            <a:endParaRPr lang="en-US" sz="1600" b="1" dirty="0">
              <a:solidFill>
                <a:schemeClr val="bg1"/>
              </a:solidFill>
              <a:latin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061430" y="4536268"/>
            <a:ext cx="724773" cy="263568"/>
            <a:chOff x="2712835" y="3984271"/>
            <a:chExt cx="850071" cy="309134"/>
          </a:xfrm>
        </p:grpSpPr>
        <p:sp>
          <p:nvSpPr>
            <p:cNvPr id="71" name="TextBox 70"/>
            <p:cNvSpPr txBox="1"/>
            <p:nvPr/>
          </p:nvSpPr>
          <p:spPr>
            <a:xfrm>
              <a:off x="2712835" y="4164139"/>
              <a:ext cx="719749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AS-OFFERED</a:t>
              </a:r>
            </a:p>
          </p:txBody>
        </p:sp>
        <p:sp>
          <p:nvSpPr>
            <p:cNvPr id="72" name="Oval 71"/>
            <p:cNvSpPr/>
            <p:nvPr/>
          </p:nvSpPr>
          <p:spPr>
            <a:xfrm>
              <a:off x="3393796" y="3984271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336044" y="4256231"/>
            <a:ext cx="797478" cy="197958"/>
            <a:chOff x="1862044" y="3655822"/>
            <a:chExt cx="935346" cy="232181"/>
          </a:xfrm>
        </p:grpSpPr>
        <p:sp>
          <p:nvSpPr>
            <p:cNvPr id="69" name="TextBox 68"/>
            <p:cNvSpPr txBox="1"/>
            <p:nvPr/>
          </p:nvSpPr>
          <p:spPr>
            <a:xfrm>
              <a:off x="1862044" y="3758737"/>
              <a:ext cx="652423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AS-NEEDED</a:t>
              </a:r>
            </a:p>
          </p:txBody>
        </p:sp>
        <p:sp>
          <p:nvSpPr>
            <p:cNvPr id="70" name="Oval 69"/>
            <p:cNvSpPr/>
            <p:nvPr/>
          </p:nvSpPr>
          <p:spPr>
            <a:xfrm>
              <a:off x="2628280" y="3655822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560522" y="4957338"/>
            <a:ext cx="932376" cy="144184"/>
            <a:chOff x="3298209" y="4478138"/>
            <a:chExt cx="1093565" cy="169110"/>
          </a:xfrm>
        </p:grpSpPr>
        <p:sp>
          <p:nvSpPr>
            <p:cNvPr id="67" name="TextBox 66"/>
            <p:cNvSpPr txBox="1"/>
            <p:nvPr/>
          </p:nvSpPr>
          <p:spPr>
            <a:xfrm>
              <a:off x="3298209" y="4517982"/>
              <a:ext cx="918541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AS-SPECIFIED</a:t>
              </a:r>
            </a:p>
          </p:txBody>
        </p:sp>
        <p:sp>
          <p:nvSpPr>
            <p:cNvPr id="68" name="Oval 67"/>
            <p:cNvSpPr/>
            <p:nvPr/>
          </p:nvSpPr>
          <p:spPr>
            <a:xfrm>
              <a:off x="4222664" y="4478138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086374" y="5483660"/>
            <a:ext cx="856907" cy="144184"/>
            <a:chOff x="3914969" y="5095450"/>
            <a:chExt cx="1005049" cy="169110"/>
          </a:xfrm>
        </p:grpSpPr>
        <p:sp>
          <p:nvSpPr>
            <p:cNvPr id="65" name="TextBox 64"/>
            <p:cNvSpPr txBox="1"/>
            <p:nvPr/>
          </p:nvSpPr>
          <p:spPr>
            <a:xfrm>
              <a:off x="3914969" y="5133622"/>
              <a:ext cx="76944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AS-DESIGNED</a:t>
              </a:r>
            </a:p>
          </p:txBody>
        </p:sp>
        <p:sp>
          <p:nvSpPr>
            <p:cNvPr id="66" name="Oval 65"/>
            <p:cNvSpPr/>
            <p:nvPr/>
          </p:nvSpPr>
          <p:spPr>
            <a:xfrm>
              <a:off x="4750908" y="5095450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483118" y="5936678"/>
            <a:ext cx="875353" cy="154261"/>
            <a:chOff x="4380304" y="5626785"/>
            <a:chExt cx="1026683" cy="180930"/>
          </a:xfrm>
        </p:grpSpPr>
        <p:sp>
          <p:nvSpPr>
            <p:cNvPr id="63" name="TextBox 62"/>
            <p:cNvSpPr txBox="1"/>
            <p:nvPr/>
          </p:nvSpPr>
          <p:spPr>
            <a:xfrm>
              <a:off x="4380304" y="5678449"/>
              <a:ext cx="72616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AS-PLANNED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5237877" y="5626785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754077" y="5936678"/>
            <a:ext cx="708994" cy="154261"/>
            <a:chOff x="5870986" y="5626785"/>
            <a:chExt cx="831565" cy="180930"/>
          </a:xfrm>
        </p:grpSpPr>
        <p:sp>
          <p:nvSpPr>
            <p:cNvPr id="61" name="TextBox 60"/>
            <p:cNvSpPr txBox="1"/>
            <p:nvPr/>
          </p:nvSpPr>
          <p:spPr>
            <a:xfrm>
              <a:off x="6186384" y="5678449"/>
              <a:ext cx="516167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AS-BUILT</a:t>
              </a:r>
            </a:p>
          </p:txBody>
        </p:sp>
        <p:sp>
          <p:nvSpPr>
            <p:cNvPr id="62" name="Oval 61"/>
            <p:cNvSpPr/>
            <p:nvPr/>
          </p:nvSpPr>
          <p:spPr>
            <a:xfrm>
              <a:off x="5870986" y="5626785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206763" y="5483660"/>
            <a:ext cx="778873" cy="144184"/>
            <a:chOff x="6401933" y="5095450"/>
            <a:chExt cx="913524" cy="169110"/>
          </a:xfrm>
        </p:grpSpPr>
        <p:sp>
          <p:nvSpPr>
            <p:cNvPr id="59" name="TextBox 58"/>
            <p:cNvSpPr txBox="1"/>
            <p:nvPr/>
          </p:nvSpPr>
          <p:spPr>
            <a:xfrm>
              <a:off x="6688682" y="5133622"/>
              <a:ext cx="626775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AS-TESTED</a:t>
              </a:r>
            </a:p>
          </p:txBody>
        </p:sp>
        <p:sp>
          <p:nvSpPr>
            <p:cNvPr id="60" name="Oval 59"/>
            <p:cNvSpPr/>
            <p:nvPr/>
          </p:nvSpPr>
          <p:spPr>
            <a:xfrm>
              <a:off x="6401933" y="5095450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718443" y="4941327"/>
            <a:ext cx="871234" cy="144184"/>
            <a:chOff x="7002070" y="4459359"/>
            <a:chExt cx="1021853" cy="169110"/>
          </a:xfrm>
        </p:grpSpPr>
        <p:sp>
          <p:nvSpPr>
            <p:cNvPr id="57" name="TextBox 56"/>
            <p:cNvSpPr txBox="1"/>
            <p:nvPr/>
          </p:nvSpPr>
          <p:spPr>
            <a:xfrm>
              <a:off x="7249672" y="4497170"/>
              <a:ext cx="77425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AS-CERTIFIED</a:t>
              </a:r>
            </a:p>
          </p:txBody>
        </p:sp>
        <p:sp>
          <p:nvSpPr>
            <p:cNvPr id="58" name="Oval 57"/>
            <p:cNvSpPr/>
            <p:nvPr/>
          </p:nvSpPr>
          <p:spPr>
            <a:xfrm>
              <a:off x="7002070" y="4459359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67961" y="4536268"/>
            <a:ext cx="846680" cy="263568"/>
            <a:chOff x="8115741" y="3984271"/>
            <a:chExt cx="993054" cy="309134"/>
          </a:xfrm>
        </p:grpSpPr>
        <p:sp>
          <p:nvSpPr>
            <p:cNvPr id="55" name="TextBox 54"/>
            <p:cNvSpPr txBox="1"/>
            <p:nvPr/>
          </p:nvSpPr>
          <p:spPr>
            <a:xfrm>
              <a:off x="8284851" y="4164139"/>
              <a:ext cx="823944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AS-DELIVERED</a:t>
              </a:r>
            </a:p>
          </p:txBody>
        </p:sp>
        <p:sp>
          <p:nvSpPr>
            <p:cNvPr id="56" name="Oval 55"/>
            <p:cNvSpPr/>
            <p:nvPr/>
          </p:nvSpPr>
          <p:spPr>
            <a:xfrm>
              <a:off x="8115741" y="3984271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643560" y="4256231"/>
            <a:ext cx="1020332" cy="197958"/>
            <a:chOff x="9260001" y="3655822"/>
            <a:chExt cx="1196727" cy="232181"/>
          </a:xfrm>
        </p:grpSpPr>
        <p:sp>
          <p:nvSpPr>
            <p:cNvPr id="53" name="TextBox 52"/>
            <p:cNvSpPr txBox="1"/>
            <p:nvPr/>
          </p:nvSpPr>
          <p:spPr>
            <a:xfrm>
              <a:off x="9576679" y="3758737"/>
              <a:ext cx="880049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AS-SUPPORTED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9260001" y="3655822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852423" y="4016290"/>
            <a:ext cx="967244" cy="2099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999" b="1" dirty="0">
                <a:solidFill>
                  <a:schemeClr val="bg2">
                    <a:lumMod val="75000"/>
                  </a:schemeClr>
                </a:solidFill>
                <a:latin typeface="Arial"/>
              </a:rPr>
              <a:t>NEEDS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88725" y="4033326"/>
            <a:ext cx="1725265" cy="2099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999" b="1" dirty="0">
                <a:solidFill>
                  <a:schemeClr val="bg2">
                    <a:lumMod val="75000"/>
                  </a:schemeClr>
                </a:solidFill>
                <a:latin typeface="Arial"/>
              </a:rPr>
              <a:t>SOLUTIONS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45755" y="2499057"/>
            <a:ext cx="1295873" cy="1679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FFC000"/>
                </a:solidFill>
                <a:latin typeface="Arial"/>
              </a:rPr>
              <a:t>DIGITAL TWINS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6714074" y="3108107"/>
            <a:ext cx="2615564" cy="144184"/>
            <a:chOff x="6996947" y="2309211"/>
            <a:chExt cx="3067742" cy="169110"/>
          </a:xfrm>
        </p:grpSpPr>
        <p:sp>
          <p:nvSpPr>
            <p:cNvPr id="51" name="Oval 50"/>
            <p:cNvSpPr/>
            <p:nvPr/>
          </p:nvSpPr>
          <p:spPr>
            <a:xfrm>
              <a:off x="6996947" y="2309211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249672" y="2339167"/>
              <a:ext cx="2815017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CERTIFICATION 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643560" y="3697926"/>
            <a:ext cx="1488982" cy="254396"/>
            <a:chOff x="9260001" y="3000998"/>
            <a:chExt cx="1746397" cy="298376"/>
          </a:xfrm>
        </p:grpSpPr>
        <p:sp>
          <p:nvSpPr>
            <p:cNvPr id="49" name="Oval 48"/>
            <p:cNvSpPr/>
            <p:nvPr/>
          </p:nvSpPr>
          <p:spPr>
            <a:xfrm>
              <a:off x="9260001" y="3130264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9431153" y="3000998"/>
              <a:ext cx="1575245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VIRTUAL ECOSYSTEM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65930" y="3374902"/>
            <a:ext cx="1562576" cy="295647"/>
            <a:chOff x="8113360" y="2622129"/>
            <a:chExt cx="1832714" cy="346758"/>
          </a:xfrm>
        </p:grpSpPr>
        <p:sp>
          <p:nvSpPr>
            <p:cNvPr id="47" name="Oval 46"/>
            <p:cNvSpPr/>
            <p:nvPr/>
          </p:nvSpPr>
          <p:spPr>
            <a:xfrm>
              <a:off x="8113360" y="27997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227340" y="2622129"/>
              <a:ext cx="1718734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OPERATIONS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757466" y="2136879"/>
            <a:ext cx="2335773" cy="144184"/>
            <a:chOff x="5874961" y="1170077"/>
            <a:chExt cx="2739581" cy="169110"/>
          </a:xfrm>
        </p:grpSpPr>
        <p:sp>
          <p:nvSpPr>
            <p:cNvPr id="45" name="Oval 44"/>
            <p:cNvSpPr/>
            <p:nvPr/>
          </p:nvSpPr>
          <p:spPr>
            <a:xfrm>
              <a:off x="5874961" y="11700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176005" y="1188606"/>
              <a:ext cx="2438537" cy="1293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VIRTUAL PRODUCTION SYSTEM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215794" y="2612843"/>
            <a:ext cx="2262397" cy="144184"/>
            <a:chOff x="6412524" y="1728326"/>
            <a:chExt cx="2653520" cy="169110"/>
          </a:xfrm>
        </p:grpSpPr>
        <p:sp>
          <p:nvSpPr>
            <p:cNvPr id="43" name="Oval 42"/>
            <p:cNvSpPr/>
            <p:nvPr/>
          </p:nvSpPr>
          <p:spPr>
            <a:xfrm>
              <a:off x="6412524" y="1728326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678655" y="1744230"/>
              <a:ext cx="2387389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QUALIFICATION 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654203" y="3399166"/>
            <a:ext cx="1125908" cy="271381"/>
            <a:chOff x="2235207" y="2650589"/>
            <a:chExt cx="1320555" cy="318298"/>
          </a:xfrm>
        </p:grpSpPr>
        <p:sp>
          <p:nvSpPr>
            <p:cNvPr id="41" name="Oval 40"/>
            <p:cNvSpPr/>
            <p:nvPr/>
          </p:nvSpPr>
          <p:spPr>
            <a:xfrm>
              <a:off x="3386652" y="27997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235207" y="2650589"/>
              <a:ext cx="1161174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SYSTEM MODEL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215600" y="2136879"/>
            <a:ext cx="2142191" cy="144184"/>
            <a:chOff x="2893657" y="1170077"/>
            <a:chExt cx="2512532" cy="169110"/>
          </a:xfrm>
        </p:grpSpPr>
        <p:sp>
          <p:nvSpPr>
            <p:cNvPr id="39" name="Oval 38"/>
            <p:cNvSpPr/>
            <p:nvPr/>
          </p:nvSpPr>
          <p:spPr>
            <a:xfrm>
              <a:off x="5237079" y="11700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893657" y="1185171"/>
              <a:ext cx="2209397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PRODUCTION MODELS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283425" y="3738811"/>
            <a:ext cx="1848062" cy="213510"/>
            <a:chOff x="627448" y="3048952"/>
            <a:chExt cx="2167555" cy="250422"/>
          </a:xfrm>
        </p:grpSpPr>
        <p:sp>
          <p:nvSpPr>
            <p:cNvPr id="37" name="Oval 36"/>
            <p:cNvSpPr/>
            <p:nvPr/>
          </p:nvSpPr>
          <p:spPr>
            <a:xfrm>
              <a:off x="2625893" y="3130264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27448" y="3048952"/>
              <a:ext cx="1929831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SYSTEM OF SYSTEMS MODEL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295772" y="2603637"/>
            <a:ext cx="1648188" cy="144184"/>
            <a:chOff x="2987689" y="1717529"/>
            <a:chExt cx="1933126" cy="169110"/>
          </a:xfrm>
        </p:grpSpPr>
        <p:sp>
          <p:nvSpPr>
            <p:cNvPr id="35" name="Oval 34"/>
            <p:cNvSpPr/>
            <p:nvPr/>
          </p:nvSpPr>
          <p:spPr>
            <a:xfrm>
              <a:off x="4751705" y="1717529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987689" y="1728326"/>
              <a:ext cx="1646054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PHYSICAL MODELS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362296" y="3114919"/>
            <a:ext cx="2128227" cy="144184"/>
            <a:chOff x="1892834" y="2317201"/>
            <a:chExt cx="2496155" cy="169110"/>
          </a:xfrm>
        </p:grpSpPr>
        <p:sp>
          <p:nvSpPr>
            <p:cNvPr id="33" name="Oval 32"/>
            <p:cNvSpPr/>
            <p:nvPr/>
          </p:nvSpPr>
          <p:spPr>
            <a:xfrm>
              <a:off x="4219879" y="2317201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892834" y="2339167"/>
              <a:ext cx="2267413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PRODUCT MODEL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8639100" y="5449132"/>
            <a:ext cx="2250424" cy="28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FFC000"/>
                </a:solidFill>
                <a:latin typeface="Arial"/>
              </a:rPr>
              <a:t>PHYSICAL SYSTEMS</a:t>
            </a:r>
          </a:p>
        </p:txBody>
      </p:sp>
      <p:sp>
        <p:nvSpPr>
          <p:cNvPr id="75" name="Rectangle 74"/>
          <p:cNvSpPr/>
          <p:nvPr/>
        </p:nvSpPr>
        <p:spPr>
          <a:xfrm rot="2822765">
            <a:off x="5602647" y="2899721"/>
            <a:ext cx="14453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latin typeface="Arial"/>
                <a:cs typeface="Times New Roman" panose="02020603050405020304" pitchFamily="18" charset="0"/>
              </a:rPr>
              <a:t>SIMULATION</a:t>
            </a:r>
            <a:endParaRPr lang="en-US" sz="1600" b="1" dirty="0">
              <a:latin typeface="Arial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74461" y="2453890"/>
            <a:ext cx="2842675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 smtClean="0">
                <a:solidFill>
                  <a:srgbClr val="FFC000"/>
                </a:solidFill>
                <a:latin typeface="Arial"/>
              </a:rPr>
              <a:t>DIGITAL SYSTEM MODELS</a:t>
            </a:r>
            <a:endParaRPr lang="en-US" sz="1600" b="1" dirty="0">
              <a:solidFill>
                <a:srgbClr val="FFC000"/>
              </a:solidFill>
              <a:latin typeface="Arial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100" name="Content Placeholder 2"/>
          <p:cNvSpPr>
            <a:spLocks noGrp="1"/>
          </p:cNvSpPr>
          <p:nvPr>
            <p:ph idx="1"/>
          </p:nvPr>
        </p:nvSpPr>
        <p:spPr>
          <a:xfrm>
            <a:off x="128294" y="6035244"/>
            <a:ext cx="10515600" cy="69387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smtClean="0"/>
              <a:t>DSM</a:t>
            </a:r>
            <a:r>
              <a:rPr lang="en-US" sz="1000" dirty="0" smtClean="0"/>
              <a:t> – Digital system model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DTw</a:t>
            </a:r>
            <a:r>
              <a:rPr lang="en-US" sz="1000" dirty="0" smtClean="0"/>
              <a:t> – Digital twin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DTh</a:t>
            </a:r>
            <a:r>
              <a:rPr lang="en-US" sz="1000" dirty="0" smtClean="0"/>
              <a:t> – Digital thread</a:t>
            </a:r>
            <a:endParaRPr lang="en-US" sz="1000" dirty="0"/>
          </a:p>
        </p:txBody>
      </p:sp>
      <p:grpSp>
        <p:nvGrpSpPr>
          <p:cNvPr id="3" name="Group 2"/>
          <p:cNvGrpSpPr/>
          <p:nvPr/>
        </p:nvGrpSpPr>
        <p:grpSpPr>
          <a:xfrm>
            <a:off x="4113309" y="5119530"/>
            <a:ext cx="563167" cy="563167"/>
            <a:chOff x="2790165" y="5636085"/>
            <a:chExt cx="563167" cy="563167"/>
          </a:xfrm>
        </p:grpSpPr>
        <p:sp>
          <p:nvSpPr>
            <p:cNvPr id="102" name="Arc 101"/>
            <p:cNvSpPr/>
            <p:nvPr/>
          </p:nvSpPr>
          <p:spPr>
            <a:xfrm rot="10800000">
              <a:off x="2790165" y="5636085"/>
              <a:ext cx="563167" cy="563167"/>
            </a:xfrm>
            <a:prstGeom prst="arc">
              <a:avLst>
                <a:gd name="adj1" fmla="val 7476100"/>
                <a:gd name="adj2" fmla="val 4522748"/>
              </a:avLst>
            </a:prstGeom>
            <a:ln w="762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819114" y="5711848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CM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07" name="TextBox 106"/>
          <p:cNvSpPr txBox="1"/>
          <p:nvPr/>
        </p:nvSpPr>
        <p:spPr>
          <a:xfrm>
            <a:off x="4515574" y="2796009"/>
            <a:ext cx="53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0" name="Arc 109"/>
          <p:cNvSpPr/>
          <p:nvPr/>
        </p:nvSpPr>
        <p:spPr>
          <a:xfrm>
            <a:off x="4385488" y="2647403"/>
            <a:ext cx="2361021" cy="636466"/>
          </a:xfrm>
          <a:prstGeom prst="arc">
            <a:avLst>
              <a:gd name="adj1" fmla="val 10497157"/>
              <a:gd name="adj2" fmla="val 248612"/>
            </a:avLst>
          </a:prstGeom>
          <a:ln w="762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5293700" y="2274425"/>
            <a:ext cx="53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 rot="18788987">
            <a:off x="4175852" y="2967384"/>
            <a:ext cx="12907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latin typeface="Arial"/>
                <a:cs typeface="Times New Roman" panose="02020603050405020304" pitchFamily="18" charset="0"/>
              </a:rPr>
              <a:t>MODELING</a:t>
            </a:r>
            <a:endParaRPr lang="en-US" sz="1600" b="1" dirty="0">
              <a:latin typeface="Arial"/>
            </a:endParaRPr>
          </a:p>
        </p:txBody>
      </p:sp>
      <p:sp>
        <p:nvSpPr>
          <p:cNvPr id="112" name="Arc 111"/>
          <p:cNvSpPr/>
          <p:nvPr/>
        </p:nvSpPr>
        <p:spPr>
          <a:xfrm rot="5400000">
            <a:off x="3677784" y="3821122"/>
            <a:ext cx="1687203" cy="563167"/>
          </a:xfrm>
          <a:prstGeom prst="arc">
            <a:avLst>
              <a:gd name="adj1" fmla="val 10862799"/>
              <a:gd name="adj2" fmla="val 21523137"/>
            </a:avLst>
          </a:prstGeom>
          <a:ln w="762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4281224" y="3925544"/>
            <a:ext cx="53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73916" y="5449132"/>
            <a:ext cx="2078431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 smtClean="0">
                <a:solidFill>
                  <a:srgbClr val="FFC000"/>
                </a:solidFill>
                <a:latin typeface="Arial"/>
              </a:rPr>
              <a:t>DESIGN</a:t>
            </a:r>
            <a:endParaRPr lang="en-US" sz="1600" b="1" dirty="0">
              <a:solidFill>
                <a:srgbClr val="FFC000"/>
              </a:solidFill>
              <a:latin typeface="Arial"/>
            </a:endParaRPr>
          </a:p>
        </p:txBody>
      </p:sp>
      <p:sp>
        <p:nvSpPr>
          <p:cNvPr id="106" name="Arc 105"/>
          <p:cNvSpPr/>
          <p:nvPr/>
        </p:nvSpPr>
        <p:spPr>
          <a:xfrm rot="7963799">
            <a:off x="4544037" y="2713021"/>
            <a:ext cx="564116" cy="563167"/>
          </a:xfrm>
          <a:prstGeom prst="arc">
            <a:avLst>
              <a:gd name="adj1" fmla="val 10520937"/>
              <a:gd name="adj2" fmla="val 41234"/>
            </a:avLst>
          </a:prstGeom>
          <a:ln w="762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Line Callout 2 86"/>
          <p:cNvSpPr/>
          <p:nvPr/>
        </p:nvSpPr>
        <p:spPr>
          <a:xfrm>
            <a:off x="2056280" y="5651792"/>
            <a:ext cx="1447800" cy="902513"/>
          </a:xfrm>
          <a:prstGeom prst="borderCallout2">
            <a:avLst>
              <a:gd name="adj1" fmla="val 83672"/>
              <a:gd name="adj2" fmla="val 103880"/>
              <a:gd name="adj3" fmla="val 83672"/>
              <a:gd name="adj4" fmla="val 118847"/>
              <a:gd name="adj5" fmla="val 12449"/>
              <a:gd name="adj6" fmla="val 144153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Traceability maintained from requirement to certification data set</a:t>
            </a:r>
          </a:p>
        </p:txBody>
      </p:sp>
      <p:sp>
        <p:nvSpPr>
          <p:cNvPr id="4" name="Oval 3"/>
          <p:cNvSpPr/>
          <p:nvPr/>
        </p:nvSpPr>
        <p:spPr>
          <a:xfrm rot="1433854">
            <a:off x="3899477" y="1745844"/>
            <a:ext cx="2796364" cy="4398795"/>
          </a:xfrm>
          <a:prstGeom prst="ellipse">
            <a:avLst/>
          </a:prstGeom>
          <a:noFill/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26818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248671" y="4117680"/>
            <a:ext cx="5240813" cy="2123499"/>
            <a:chOff x="-319698" y="975832"/>
            <a:chExt cx="12358382" cy="5007432"/>
          </a:xfrm>
        </p:grpSpPr>
        <p:sp>
          <p:nvSpPr>
            <p:cNvPr id="5" name="Freeform 4"/>
            <p:cNvSpPr/>
            <p:nvPr/>
          </p:nvSpPr>
          <p:spPr bwMode="auto">
            <a:xfrm>
              <a:off x="2558200" y="995093"/>
              <a:ext cx="7077382" cy="2484456"/>
            </a:xfrm>
            <a:custGeom>
              <a:avLst/>
              <a:gdLst>
                <a:gd name="connsiteX0" fmla="*/ 516194 w 7079226"/>
                <a:gd name="connsiteY0" fmla="*/ 2477729 h 2485103"/>
                <a:gd name="connsiteX1" fmla="*/ 427703 w 7079226"/>
                <a:gd name="connsiteY1" fmla="*/ 2455606 h 2485103"/>
                <a:gd name="connsiteX2" fmla="*/ 427703 w 7079226"/>
                <a:gd name="connsiteY2" fmla="*/ 2455606 h 2485103"/>
                <a:gd name="connsiteX3" fmla="*/ 353961 w 7079226"/>
                <a:gd name="connsiteY3" fmla="*/ 2396613 h 2485103"/>
                <a:gd name="connsiteX4" fmla="*/ 331839 w 7079226"/>
                <a:gd name="connsiteY4" fmla="*/ 2374490 h 2485103"/>
                <a:gd name="connsiteX5" fmla="*/ 0 w 7079226"/>
                <a:gd name="connsiteY5" fmla="*/ 1954161 h 2485103"/>
                <a:gd name="connsiteX6" fmla="*/ 1150374 w 7079226"/>
                <a:gd name="connsiteY6" fmla="*/ 1946787 h 2485103"/>
                <a:gd name="connsiteX7" fmla="*/ 1201994 w 7079226"/>
                <a:gd name="connsiteY7" fmla="*/ 1939413 h 2485103"/>
                <a:gd name="connsiteX8" fmla="*/ 1268361 w 7079226"/>
                <a:gd name="connsiteY8" fmla="*/ 1924664 h 2485103"/>
                <a:gd name="connsiteX9" fmla="*/ 1268361 w 7079226"/>
                <a:gd name="connsiteY9" fmla="*/ 1924664 h 2485103"/>
                <a:gd name="connsiteX10" fmla="*/ 1327355 w 7079226"/>
                <a:gd name="connsiteY10" fmla="*/ 1873045 h 2485103"/>
                <a:gd name="connsiteX11" fmla="*/ 2920181 w 7079226"/>
                <a:gd name="connsiteY11" fmla="*/ 73742 h 2485103"/>
                <a:gd name="connsiteX12" fmla="*/ 2920181 w 7079226"/>
                <a:gd name="connsiteY12" fmla="*/ 73742 h 2485103"/>
                <a:gd name="connsiteX13" fmla="*/ 3008671 w 7079226"/>
                <a:gd name="connsiteY13" fmla="*/ 7374 h 2485103"/>
                <a:gd name="connsiteX14" fmla="*/ 3008671 w 7079226"/>
                <a:gd name="connsiteY14" fmla="*/ 7374 h 2485103"/>
                <a:gd name="connsiteX15" fmla="*/ 3126658 w 7079226"/>
                <a:gd name="connsiteY15" fmla="*/ 0 h 2485103"/>
                <a:gd name="connsiteX16" fmla="*/ 3207774 w 7079226"/>
                <a:gd name="connsiteY16" fmla="*/ 14748 h 2485103"/>
                <a:gd name="connsiteX17" fmla="*/ 3207774 w 7079226"/>
                <a:gd name="connsiteY17" fmla="*/ 14748 h 2485103"/>
                <a:gd name="connsiteX18" fmla="*/ 3266768 w 7079226"/>
                <a:gd name="connsiteY18" fmla="*/ 81116 h 2485103"/>
                <a:gd name="connsiteX19" fmla="*/ 4911213 w 7079226"/>
                <a:gd name="connsiteY19" fmla="*/ 1814052 h 2485103"/>
                <a:gd name="connsiteX20" fmla="*/ 4962832 w 7079226"/>
                <a:gd name="connsiteY20" fmla="*/ 1858297 h 2485103"/>
                <a:gd name="connsiteX21" fmla="*/ 5014452 w 7079226"/>
                <a:gd name="connsiteY21" fmla="*/ 1880419 h 2485103"/>
                <a:gd name="connsiteX22" fmla="*/ 5014452 w 7079226"/>
                <a:gd name="connsiteY22" fmla="*/ 1880419 h 2485103"/>
                <a:gd name="connsiteX23" fmla="*/ 5102942 w 7079226"/>
                <a:gd name="connsiteY23" fmla="*/ 1887793 h 2485103"/>
                <a:gd name="connsiteX24" fmla="*/ 6430297 w 7079226"/>
                <a:gd name="connsiteY24" fmla="*/ 1895168 h 2485103"/>
                <a:gd name="connsiteX25" fmla="*/ 6504039 w 7079226"/>
                <a:gd name="connsiteY25" fmla="*/ 1902542 h 2485103"/>
                <a:gd name="connsiteX26" fmla="*/ 6504039 w 7079226"/>
                <a:gd name="connsiteY26" fmla="*/ 1902542 h 2485103"/>
                <a:gd name="connsiteX27" fmla="*/ 6570407 w 7079226"/>
                <a:gd name="connsiteY27" fmla="*/ 1939413 h 2485103"/>
                <a:gd name="connsiteX28" fmla="*/ 6592529 w 7079226"/>
                <a:gd name="connsiteY28" fmla="*/ 1968910 h 2485103"/>
                <a:gd name="connsiteX29" fmla="*/ 7079226 w 7079226"/>
                <a:gd name="connsiteY29" fmla="*/ 2470355 h 2485103"/>
                <a:gd name="connsiteX30" fmla="*/ 4807974 w 7079226"/>
                <a:gd name="connsiteY30" fmla="*/ 2485103 h 2485103"/>
                <a:gd name="connsiteX31" fmla="*/ 4771103 w 7079226"/>
                <a:gd name="connsiteY31" fmla="*/ 2470355 h 2485103"/>
                <a:gd name="connsiteX32" fmla="*/ 4712110 w 7079226"/>
                <a:gd name="connsiteY32" fmla="*/ 2448232 h 2485103"/>
                <a:gd name="connsiteX33" fmla="*/ 4682613 w 7079226"/>
                <a:gd name="connsiteY33" fmla="*/ 2433484 h 2485103"/>
                <a:gd name="connsiteX34" fmla="*/ 4682613 w 7079226"/>
                <a:gd name="connsiteY34" fmla="*/ 2433484 h 2485103"/>
                <a:gd name="connsiteX35" fmla="*/ 3274142 w 7079226"/>
                <a:gd name="connsiteY35" fmla="*/ 936523 h 2485103"/>
                <a:gd name="connsiteX36" fmla="*/ 3222523 w 7079226"/>
                <a:gd name="connsiteY36" fmla="*/ 884903 h 2485103"/>
                <a:gd name="connsiteX37" fmla="*/ 3148781 w 7079226"/>
                <a:gd name="connsiteY37" fmla="*/ 862781 h 2485103"/>
                <a:gd name="connsiteX38" fmla="*/ 3082413 w 7079226"/>
                <a:gd name="connsiteY38" fmla="*/ 870155 h 2485103"/>
                <a:gd name="connsiteX39" fmla="*/ 3016045 w 7079226"/>
                <a:gd name="connsiteY39" fmla="*/ 877529 h 2485103"/>
                <a:gd name="connsiteX40" fmla="*/ 2949678 w 7079226"/>
                <a:gd name="connsiteY40" fmla="*/ 929148 h 2485103"/>
                <a:gd name="connsiteX41" fmla="*/ 2949678 w 7079226"/>
                <a:gd name="connsiteY41" fmla="*/ 929148 h 2485103"/>
                <a:gd name="connsiteX42" fmla="*/ 1622323 w 7079226"/>
                <a:gd name="connsiteY42" fmla="*/ 2396613 h 2485103"/>
                <a:gd name="connsiteX43" fmla="*/ 1592826 w 7079226"/>
                <a:gd name="connsiteY43" fmla="*/ 2440858 h 2485103"/>
                <a:gd name="connsiteX44" fmla="*/ 1548581 w 7079226"/>
                <a:gd name="connsiteY44" fmla="*/ 2462981 h 2485103"/>
                <a:gd name="connsiteX45" fmla="*/ 1467465 w 7079226"/>
                <a:gd name="connsiteY45" fmla="*/ 2485103 h 2485103"/>
                <a:gd name="connsiteX46" fmla="*/ 457200 w 7079226"/>
                <a:gd name="connsiteY46" fmla="*/ 2470355 h 2485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079226" h="2485103">
                  <a:moveTo>
                    <a:pt x="516194" y="2477729"/>
                  </a:moveTo>
                  <a:lnTo>
                    <a:pt x="427703" y="2455606"/>
                  </a:lnTo>
                  <a:lnTo>
                    <a:pt x="427703" y="2455606"/>
                  </a:lnTo>
                  <a:lnTo>
                    <a:pt x="353961" y="2396613"/>
                  </a:lnTo>
                  <a:lnTo>
                    <a:pt x="331839" y="2374490"/>
                  </a:lnTo>
                  <a:lnTo>
                    <a:pt x="0" y="1954161"/>
                  </a:lnTo>
                  <a:lnTo>
                    <a:pt x="1150374" y="1946787"/>
                  </a:lnTo>
                  <a:lnTo>
                    <a:pt x="1201994" y="1939413"/>
                  </a:lnTo>
                  <a:lnTo>
                    <a:pt x="1268361" y="1924664"/>
                  </a:lnTo>
                  <a:lnTo>
                    <a:pt x="1268361" y="1924664"/>
                  </a:lnTo>
                  <a:lnTo>
                    <a:pt x="1327355" y="1873045"/>
                  </a:lnTo>
                  <a:lnTo>
                    <a:pt x="2920181" y="73742"/>
                  </a:lnTo>
                  <a:lnTo>
                    <a:pt x="2920181" y="73742"/>
                  </a:lnTo>
                  <a:lnTo>
                    <a:pt x="3008671" y="7374"/>
                  </a:lnTo>
                  <a:lnTo>
                    <a:pt x="3008671" y="7374"/>
                  </a:lnTo>
                  <a:lnTo>
                    <a:pt x="3126658" y="0"/>
                  </a:lnTo>
                  <a:lnTo>
                    <a:pt x="3207774" y="14748"/>
                  </a:lnTo>
                  <a:lnTo>
                    <a:pt x="3207774" y="14748"/>
                  </a:lnTo>
                  <a:lnTo>
                    <a:pt x="3266768" y="81116"/>
                  </a:lnTo>
                  <a:lnTo>
                    <a:pt x="4911213" y="1814052"/>
                  </a:lnTo>
                  <a:lnTo>
                    <a:pt x="4962832" y="1858297"/>
                  </a:lnTo>
                  <a:lnTo>
                    <a:pt x="5014452" y="1880419"/>
                  </a:lnTo>
                  <a:lnTo>
                    <a:pt x="5014452" y="1880419"/>
                  </a:lnTo>
                  <a:lnTo>
                    <a:pt x="5102942" y="1887793"/>
                  </a:lnTo>
                  <a:lnTo>
                    <a:pt x="6430297" y="1895168"/>
                  </a:lnTo>
                  <a:lnTo>
                    <a:pt x="6504039" y="1902542"/>
                  </a:lnTo>
                  <a:lnTo>
                    <a:pt x="6504039" y="1902542"/>
                  </a:lnTo>
                  <a:lnTo>
                    <a:pt x="6570407" y="1939413"/>
                  </a:lnTo>
                  <a:lnTo>
                    <a:pt x="6592529" y="1968910"/>
                  </a:lnTo>
                  <a:lnTo>
                    <a:pt x="7079226" y="2470355"/>
                  </a:lnTo>
                  <a:lnTo>
                    <a:pt x="4807974" y="2485103"/>
                  </a:lnTo>
                  <a:lnTo>
                    <a:pt x="4771103" y="2470355"/>
                  </a:lnTo>
                  <a:lnTo>
                    <a:pt x="4712110" y="2448232"/>
                  </a:lnTo>
                  <a:lnTo>
                    <a:pt x="4682613" y="2433484"/>
                  </a:lnTo>
                  <a:lnTo>
                    <a:pt x="4682613" y="2433484"/>
                  </a:lnTo>
                  <a:lnTo>
                    <a:pt x="3274142" y="936523"/>
                  </a:lnTo>
                  <a:lnTo>
                    <a:pt x="3222523" y="884903"/>
                  </a:lnTo>
                  <a:lnTo>
                    <a:pt x="3148781" y="862781"/>
                  </a:lnTo>
                  <a:lnTo>
                    <a:pt x="3082413" y="870155"/>
                  </a:lnTo>
                  <a:lnTo>
                    <a:pt x="3016045" y="877529"/>
                  </a:lnTo>
                  <a:lnTo>
                    <a:pt x="2949678" y="929148"/>
                  </a:lnTo>
                  <a:lnTo>
                    <a:pt x="2949678" y="929148"/>
                  </a:lnTo>
                  <a:lnTo>
                    <a:pt x="1622323" y="2396613"/>
                  </a:lnTo>
                  <a:lnTo>
                    <a:pt x="1592826" y="2440858"/>
                  </a:lnTo>
                  <a:lnTo>
                    <a:pt x="1548581" y="2462981"/>
                  </a:lnTo>
                  <a:lnTo>
                    <a:pt x="1467465" y="2485103"/>
                  </a:lnTo>
                  <a:lnTo>
                    <a:pt x="457200" y="2470355"/>
                  </a:lnTo>
                </a:path>
              </a:pathLst>
            </a:custGeom>
            <a:pattFill prst="pct20">
              <a:fgClr>
                <a:srgbClr val="009900"/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vert="horz" wrap="square" lIns="91416" tIns="45708" rIns="91416" bIns="45708" numCol="1" rtlCol="0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 sz="8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6" name="Picture 5" descr="image00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4296" y="975832"/>
              <a:ext cx="7124623" cy="5007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 rot="2838922">
              <a:off x="4094526" y="4332471"/>
              <a:ext cx="1365354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DESIGN</a:t>
              </a:r>
              <a:endParaRPr lang="en-US" sz="8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18789950">
              <a:off x="5708608" y="4411408"/>
              <a:ext cx="1648857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DELIVERY</a:t>
              </a:r>
              <a:endParaRPr lang="en-US" sz="8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3394500" y="3984134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2629184" y="3655759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4223154" y="4477864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4751263" y="5095016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5238101" y="5626212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5871049" y="5626212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6401856" y="5095016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7001835" y="4459092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8115221" y="3984134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9259184" y="3655759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296065" y="3374415"/>
              <a:ext cx="1134165" cy="23224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NEEDS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015683" y="3401347"/>
              <a:ext cx="2023001" cy="2322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800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SOLUTIONS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348809" y="1595346"/>
              <a:ext cx="1814424" cy="23224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>
                  <a:solidFill>
                    <a:srgbClr val="FFC000"/>
                  </a:solidFill>
                  <a:latin typeface="Arial"/>
                </a:rPr>
                <a:t>DIGITAL TWINS</a:t>
              </a:r>
            </a:p>
          </p:txBody>
        </p:sp>
        <p:sp>
          <p:nvSpPr>
            <p:cNvPr id="51" name="Oval 50"/>
            <p:cNvSpPr/>
            <p:nvPr/>
          </p:nvSpPr>
          <p:spPr>
            <a:xfrm>
              <a:off x="6996716" y="2309503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9259182" y="3130347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112837" y="2799941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5875020" y="1170666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6412444" y="1728770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387357" y="2799944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5237304" y="1170666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2626798" y="3130340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4752055" y="1717975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4220369" y="2317492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9128989" y="5054529"/>
              <a:ext cx="2888713" cy="4499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>
                  <a:solidFill>
                    <a:srgbClr val="FFC000"/>
                  </a:solidFill>
                  <a:latin typeface="Arial"/>
                </a:rPr>
                <a:t>PHYSICAL SYSTEMS</a:t>
              </a:r>
            </a:p>
          </p:txBody>
        </p:sp>
        <p:sp>
          <p:nvSpPr>
            <p:cNvPr id="74" name="Rectangle 73"/>
            <p:cNvSpPr/>
            <p:nvPr/>
          </p:nvSpPr>
          <p:spPr>
            <a:xfrm rot="18788987">
              <a:off x="3907413" y="2088966"/>
              <a:ext cx="1739578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 smtClean="0">
                  <a:latin typeface="Arial"/>
                  <a:cs typeface="Times New Roman" panose="02020603050405020304" pitchFamily="18" charset="0"/>
                </a:rPr>
                <a:t>MODELING</a:t>
              </a:r>
              <a:endParaRPr lang="en-US" sz="800" b="1" dirty="0">
                <a:latin typeface="Arial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 rot="2822765">
              <a:off x="5570940" y="2009627"/>
              <a:ext cx="1939920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 smtClean="0">
                  <a:latin typeface="Arial"/>
                  <a:cs typeface="Times New Roman" panose="02020603050405020304" pitchFamily="18" charset="0"/>
                </a:rPr>
                <a:t>SIMULATION</a:t>
              </a:r>
              <a:endParaRPr lang="en-US" sz="800" b="1" dirty="0">
                <a:latin typeface="Aria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02365" y="5054529"/>
              <a:ext cx="2674998" cy="449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 smtClean="0">
                  <a:solidFill>
                    <a:srgbClr val="FFC000"/>
                  </a:solidFill>
                  <a:latin typeface="Arial"/>
                </a:rPr>
                <a:t>DESIGN</a:t>
              </a:r>
              <a:endParaRPr lang="en-US" sz="800" b="1" dirty="0">
                <a:solidFill>
                  <a:srgbClr val="FFC000"/>
                </a:solidFill>
                <a:latin typeface="Arial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319698" y="1542385"/>
              <a:ext cx="3333248" cy="6822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 smtClean="0">
                  <a:solidFill>
                    <a:srgbClr val="FFC000"/>
                  </a:solidFill>
                  <a:latin typeface="Arial"/>
                </a:rPr>
                <a:t>DIGITAL SYSTEM MODELS</a:t>
              </a:r>
              <a:endParaRPr lang="en-US" sz="800" b="1" dirty="0">
                <a:solidFill>
                  <a:srgbClr val="FFC000"/>
                </a:solidFill>
                <a:latin typeface="Arial"/>
              </a:endParaRPr>
            </a:p>
          </p:txBody>
        </p:sp>
      </p:grp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96600" cy="1325563"/>
          </a:xfrm>
        </p:spPr>
        <p:txBody>
          <a:bodyPr/>
          <a:lstStyle/>
          <a:p>
            <a:r>
              <a:rPr lang="en-US" dirty="0" smtClean="0"/>
              <a:t>Configuration management of DSMs and </a:t>
            </a:r>
            <a:r>
              <a:rPr lang="en-US" dirty="0" err="1" smtClean="0"/>
              <a:t>DTws</a:t>
            </a:r>
            <a:endParaRPr lang="en-US" dirty="0"/>
          </a:p>
        </p:txBody>
      </p:sp>
      <p:sp>
        <p:nvSpPr>
          <p:cNvPr id="79" name="Content Placeholder 2"/>
          <p:cNvSpPr>
            <a:spLocks noGrp="1"/>
          </p:cNvSpPr>
          <p:nvPr>
            <p:ph idx="1"/>
          </p:nvPr>
        </p:nvSpPr>
        <p:spPr>
          <a:xfrm>
            <a:off x="838200" y="1548704"/>
            <a:ext cx="10515600" cy="212602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Each DSM and </a:t>
            </a:r>
            <a:r>
              <a:rPr lang="en-US" sz="2400" dirty="0" err="1" smtClean="0"/>
              <a:t>DTw</a:t>
            </a:r>
            <a:r>
              <a:rPr lang="en-US" sz="2400" dirty="0" smtClean="0"/>
              <a:t> is configuration managed individually</a:t>
            </a:r>
          </a:p>
          <a:p>
            <a:pPr lvl="1"/>
            <a:r>
              <a:rPr lang="en-US" sz="1800" dirty="0" smtClean="0"/>
              <a:t>All traditional configuration management principles still apply to individual artifacts, models, twins and physical products</a:t>
            </a:r>
          </a:p>
          <a:p>
            <a:r>
              <a:rPr lang="en-US" sz="2400" dirty="0" smtClean="0"/>
              <a:t>Changes to specific DSMs may cause changes to other DSMs (a change in assembly design, may cause a change in assembly process)</a:t>
            </a:r>
          </a:p>
          <a:p>
            <a:r>
              <a:rPr lang="en-US" sz="2400" dirty="0" smtClean="0"/>
              <a:t>Changes to DSMs may cause changes to </a:t>
            </a:r>
            <a:r>
              <a:rPr lang="en-US" sz="2400" dirty="0" err="1" smtClean="0"/>
              <a:t>DTws</a:t>
            </a:r>
            <a:r>
              <a:rPr lang="en-US" sz="2400" dirty="0" smtClean="0"/>
              <a:t> and vice-versa</a:t>
            </a:r>
            <a:endParaRPr lang="en-US" sz="2400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838200" y="3643773"/>
            <a:ext cx="5677667" cy="31380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Just like the Systems Engineering V, the MBD Diamond is not drawn on a time axis</a:t>
            </a:r>
          </a:p>
          <a:p>
            <a:pPr lvl="1"/>
            <a:r>
              <a:rPr lang="en-US" sz="1800" dirty="0" smtClean="0"/>
              <a:t>While models precede the </a:t>
            </a:r>
            <a:r>
              <a:rPr lang="en-US" sz="1800" dirty="0" err="1" smtClean="0"/>
              <a:t>DTws</a:t>
            </a:r>
            <a:r>
              <a:rPr lang="en-US" sz="1800" dirty="0" smtClean="0"/>
              <a:t> and designs precede the physical systems, there are both horizontal as well as vertical feedback loops all over the diamond</a:t>
            </a:r>
          </a:p>
          <a:p>
            <a:pPr lvl="1"/>
            <a:r>
              <a:rPr lang="en-US" sz="1800" dirty="0" smtClean="0"/>
              <a:t>Top level architecture and requirements definition should take into account final Verification, Validation and Certification.</a:t>
            </a:r>
          </a:p>
          <a:p>
            <a:pPr lvl="1"/>
            <a:r>
              <a:rPr lang="en-US" sz="1800" dirty="0" smtClean="0"/>
              <a:t>This guides not only organizational structures, </a:t>
            </a:r>
            <a:r>
              <a:rPr lang="en-US" sz="1800" dirty="0"/>
              <a:t>IT </a:t>
            </a:r>
            <a:r>
              <a:rPr lang="en-US" sz="1800" dirty="0" smtClean="0"/>
              <a:t>infrastructures and data models but also CM processes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1764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248671" y="4117680"/>
            <a:ext cx="5240813" cy="2123499"/>
            <a:chOff x="-319698" y="975832"/>
            <a:chExt cx="12358382" cy="5007432"/>
          </a:xfrm>
        </p:grpSpPr>
        <p:sp>
          <p:nvSpPr>
            <p:cNvPr id="5" name="Freeform 4"/>
            <p:cNvSpPr/>
            <p:nvPr/>
          </p:nvSpPr>
          <p:spPr bwMode="auto">
            <a:xfrm>
              <a:off x="2558200" y="995093"/>
              <a:ext cx="7077382" cy="2484456"/>
            </a:xfrm>
            <a:custGeom>
              <a:avLst/>
              <a:gdLst>
                <a:gd name="connsiteX0" fmla="*/ 516194 w 7079226"/>
                <a:gd name="connsiteY0" fmla="*/ 2477729 h 2485103"/>
                <a:gd name="connsiteX1" fmla="*/ 427703 w 7079226"/>
                <a:gd name="connsiteY1" fmla="*/ 2455606 h 2485103"/>
                <a:gd name="connsiteX2" fmla="*/ 427703 w 7079226"/>
                <a:gd name="connsiteY2" fmla="*/ 2455606 h 2485103"/>
                <a:gd name="connsiteX3" fmla="*/ 353961 w 7079226"/>
                <a:gd name="connsiteY3" fmla="*/ 2396613 h 2485103"/>
                <a:gd name="connsiteX4" fmla="*/ 331839 w 7079226"/>
                <a:gd name="connsiteY4" fmla="*/ 2374490 h 2485103"/>
                <a:gd name="connsiteX5" fmla="*/ 0 w 7079226"/>
                <a:gd name="connsiteY5" fmla="*/ 1954161 h 2485103"/>
                <a:gd name="connsiteX6" fmla="*/ 1150374 w 7079226"/>
                <a:gd name="connsiteY6" fmla="*/ 1946787 h 2485103"/>
                <a:gd name="connsiteX7" fmla="*/ 1201994 w 7079226"/>
                <a:gd name="connsiteY7" fmla="*/ 1939413 h 2485103"/>
                <a:gd name="connsiteX8" fmla="*/ 1268361 w 7079226"/>
                <a:gd name="connsiteY8" fmla="*/ 1924664 h 2485103"/>
                <a:gd name="connsiteX9" fmla="*/ 1268361 w 7079226"/>
                <a:gd name="connsiteY9" fmla="*/ 1924664 h 2485103"/>
                <a:gd name="connsiteX10" fmla="*/ 1327355 w 7079226"/>
                <a:gd name="connsiteY10" fmla="*/ 1873045 h 2485103"/>
                <a:gd name="connsiteX11" fmla="*/ 2920181 w 7079226"/>
                <a:gd name="connsiteY11" fmla="*/ 73742 h 2485103"/>
                <a:gd name="connsiteX12" fmla="*/ 2920181 w 7079226"/>
                <a:gd name="connsiteY12" fmla="*/ 73742 h 2485103"/>
                <a:gd name="connsiteX13" fmla="*/ 3008671 w 7079226"/>
                <a:gd name="connsiteY13" fmla="*/ 7374 h 2485103"/>
                <a:gd name="connsiteX14" fmla="*/ 3008671 w 7079226"/>
                <a:gd name="connsiteY14" fmla="*/ 7374 h 2485103"/>
                <a:gd name="connsiteX15" fmla="*/ 3126658 w 7079226"/>
                <a:gd name="connsiteY15" fmla="*/ 0 h 2485103"/>
                <a:gd name="connsiteX16" fmla="*/ 3207774 w 7079226"/>
                <a:gd name="connsiteY16" fmla="*/ 14748 h 2485103"/>
                <a:gd name="connsiteX17" fmla="*/ 3207774 w 7079226"/>
                <a:gd name="connsiteY17" fmla="*/ 14748 h 2485103"/>
                <a:gd name="connsiteX18" fmla="*/ 3266768 w 7079226"/>
                <a:gd name="connsiteY18" fmla="*/ 81116 h 2485103"/>
                <a:gd name="connsiteX19" fmla="*/ 4911213 w 7079226"/>
                <a:gd name="connsiteY19" fmla="*/ 1814052 h 2485103"/>
                <a:gd name="connsiteX20" fmla="*/ 4962832 w 7079226"/>
                <a:gd name="connsiteY20" fmla="*/ 1858297 h 2485103"/>
                <a:gd name="connsiteX21" fmla="*/ 5014452 w 7079226"/>
                <a:gd name="connsiteY21" fmla="*/ 1880419 h 2485103"/>
                <a:gd name="connsiteX22" fmla="*/ 5014452 w 7079226"/>
                <a:gd name="connsiteY22" fmla="*/ 1880419 h 2485103"/>
                <a:gd name="connsiteX23" fmla="*/ 5102942 w 7079226"/>
                <a:gd name="connsiteY23" fmla="*/ 1887793 h 2485103"/>
                <a:gd name="connsiteX24" fmla="*/ 6430297 w 7079226"/>
                <a:gd name="connsiteY24" fmla="*/ 1895168 h 2485103"/>
                <a:gd name="connsiteX25" fmla="*/ 6504039 w 7079226"/>
                <a:gd name="connsiteY25" fmla="*/ 1902542 h 2485103"/>
                <a:gd name="connsiteX26" fmla="*/ 6504039 w 7079226"/>
                <a:gd name="connsiteY26" fmla="*/ 1902542 h 2485103"/>
                <a:gd name="connsiteX27" fmla="*/ 6570407 w 7079226"/>
                <a:gd name="connsiteY27" fmla="*/ 1939413 h 2485103"/>
                <a:gd name="connsiteX28" fmla="*/ 6592529 w 7079226"/>
                <a:gd name="connsiteY28" fmla="*/ 1968910 h 2485103"/>
                <a:gd name="connsiteX29" fmla="*/ 7079226 w 7079226"/>
                <a:gd name="connsiteY29" fmla="*/ 2470355 h 2485103"/>
                <a:gd name="connsiteX30" fmla="*/ 4807974 w 7079226"/>
                <a:gd name="connsiteY30" fmla="*/ 2485103 h 2485103"/>
                <a:gd name="connsiteX31" fmla="*/ 4771103 w 7079226"/>
                <a:gd name="connsiteY31" fmla="*/ 2470355 h 2485103"/>
                <a:gd name="connsiteX32" fmla="*/ 4712110 w 7079226"/>
                <a:gd name="connsiteY32" fmla="*/ 2448232 h 2485103"/>
                <a:gd name="connsiteX33" fmla="*/ 4682613 w 7079226"/>
                <a:gd name="connsiteY33" fmla="*/ 2433484 h 2485103"/>
                <a:gd name="connsiteX34" fmla="*/ 4682613 w 7079226"/>
                <a:gd name="connsiteY34" fmla="*/ 2433484 h 2485103"/>
                <a:gd name="connsiteX35" fmla="*/ 3274142 w 7079226"/>
                <a:gd name="connsiteY35" fmla="*/ 936523 h 2485103"/>
                <a:gd name="connsiteX36" fmla="*/ 3222523 w 7079226"/>
                <a:gd name="connsiteY36" fmla="*/ 884903 h 2485103"/>
                <a:gd name="connsiteX37" fmla="*/ 3148781 w 7079226"/>
                <a:gd name="connsiteY37" fmla="*/ 862781 h 2485103"/>
                <a:gd name="connsiteX38" fmla="*/ 3082413 w 7079226"/>
                <a:gd name="connsiteY38" fmla="*/ 870155 h 2485103"/>
                <a:gd name="connsiteX39" fmla="*/ 3016045 w 7079226"/>
                <a:gd name="connsiteY39" fmla="*/ 877529 h 2485103"/>
                <a:gd name="connsiteX40" fmla="*/ 2949678 w 7079226"/>
                <a:gd name="connsiteY40" fmla="*/ 929148 h 2485103"/>
                <a:gd name="connsiteX41" fmla="*/ 2949678 w 7079226"/>
                <a:gd name="connsiteY41" fmla="*/ 929148 h 2485103"/>
                <a:gd name="connsiteX42" fmla="*/ 1622323 w 7079226"/>
                <a:gd name="connsiteY42" fmla="*/ 2396613 h 2485103"/>
                <a:gd name="connsiteX43" fmla="*/ 1592826 w 7079226"/>
                <a:gd name="connsiteY43" fmla="*/ 2440858 h 2485103"/>
                <a:gd name="connsiteX44" fmla="*/ 1548581 w 7079226"/>
                <a:gd name="connsiteY44" fmla="*/ 2462981 h 2485103"/>
                <a:gd name="connsiteX45" fmla="*/ 1467465 w 7079226"/>
                <a:gd name="connsiteY45" fmla="*/ 2485103 h 2485103"/>
                <a:gd name="connsiteX46" fmla="*/ 457200 w 7079226"/>
                <a:gd name="connsiteY46" fmla="*/ 2470355 h 2485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079226" h="2485103">
                  <a:moveTo>
                    <a:pt x="516194" y="2477729"/>
                  </a:moveTo>
                  <a:lnTo>
                    <a:pt x="427703" y="2455606"/>
                  </a:lnTo>
                  <a:lnTo>
                    <a:pt x="427703" y="2455606"/>
                  </a:lnTo>
                  <a:lnTo>
                    <a:pt x="353961" y="2396613"/>
                  </a:lnTo>
                  <a:lnTo>
                    <a:pt x="331839" y="2374490"/>
                  </a:lnTo>
                  <a:lnTo>
                    <a:pt x="0" y="1954161"/>
                  </a:lnTo>
                  <a:lnTo>
                    <a:pt x="1150374" y="1946787"/>
                  </a:lnTo>
                  <a:lnTo>
                    <a:pt x="1201994" y="1939413"/>
                  </a:lnTo>
                  <a:lnTo>
                    <a:pt x="1268361" y="1924664"/>
                  </a:lnTo>
                  <a:lnTo>
                    <a:pt x="1268361" y="1924664"/>
                  </a:lnTo>
                  <a:lnTo>
                    <a:pt x="1327355" y="1873045"/>
                  </a:lnTo>
                  <a:lnTo>
                    <a:pt x="2920181" y="73742"/>
                  </a:lnTo>
                  <a:lnTo>
                    <a:pt x="2920181" y="73742"/>
                  </a:lnTo>
                  <a:lnTo>
                    <a:pt x="3008671" y="7374"/>
                  </a:lnTo>
                  <a:lnTo>
                    <a:pt x="3008671" y="7374"/>
                  </a:lnTo>
                  <a:lnTo>
                    <a:pt x="3126658" y="0"/>
                  </a:lnTo>
                  <a:lnTo>
                    <a:pt x="3207774" y="14748"/>
                  </a:lnTo>
                  <a:lnTo>
                    <a:pt x="3207774" y="14748"/>
                  </a:lnTo>
                  <a:lnTo>
                    <a:pt x="3266768" y="81116"/>
                  </a:lnTo>
                  <a:lnTo>
                    <a:pt x="4911213" y="1814052"/>
                  </a:lnTo>
                  <a:lnTo>
                    <a:pt x="4962832" y="1858297"/>
                  </a:lnTo>
                  <a:lnTo>
                    <a:pt x="5014452" y="1880419"/>
                  </a:lnTo>
                  <a:lnTo>
                    <a:pt x="5014452" y="1880419"/>
                  </a:lnTo>
                  <a:lnTo>
                    <a:pt x="5102942" y="1887793"/>
                  </a:lnTo>
                  <a:lnTo>
                    <a:pt x="6430297" y="1895168"/>
                  </a:lnTo>
                  <a:lnTo>
                    <a:pt x="6504039" y="1902542"/>
                  </a:lnTo>
                  <a:lnTo>
                    <a:pt x="6504039" y="1902542"/>
                  </a:lnTo>
                  <a:lnTo>
                    <a:pt x="6570407" y="1939413"/>
                  </a:lnTo>
                  <a:lnTo>
                    <a:pt x="6592529" y="1968910"/>
                  </a:lnTo>
                  <a:lnTo>
                    <a:pt x="7079226" y="2470355"/>
                  </a:lnTo>
                  <a:lnTo>
                    <a:pt x="4807974" y="2485103"/>
                  </a:lnTo>
                  <a:lnTo>
                    <a:pt x="4771103" y="2470355"/>
                  </a:lnTo>
                  <a:lnTo>
                    <a:pt x="4712110" y="2448232"/>
                  </a:lnTo>
                  <a:lnTo>
                    <a:pt x="4682613" y="2433484"/>
                  </a:lnTo>
                  <a:lnTo>
                    <a:pt x="4682613" y="2433484"/>
                  </a:lnTo>
                  <a:lnTo>
                    <a:pt x="3274142" y="936523"/>
                  </a:lnTo>
                  <a:lnTo>
                    <a:pt x="3222523" y="884903"/>
                  </a:lnTo>
                  <a:lnTo>
                    <a:pt x="3148781" y="862781"/>
                  </a:lnTo>
                  <a:lnTo>
                    <a:pt x="3082413" y="870155"/>
                  </a:lnTo>
                  <a:lnTo>
                    <a:pt x="3016045" y="877529"/>
                  </a:lnTo>
                  <a:lnTo>
                    <a:pt x="2949678" y="929148"/>
                  </a:lnTo>
                  <a:lnTo>
                    <a:pt x="2949678" y="929148"/>
                  </a:lnTo>
                  <a:lnTo>
                    <a:pt x="1622323" y="2396613"/>
                  </a:lnTo>
                  <a:lnTo>
                    <a:pt x="1592826" y="2440858"/>
                  </a:lnTo>
                  <a:lnTo>
                    <a:pt x="1548581" y="2462981"/>
                  </a:lnTo>
                  <a:lnTo>
                    <a:pt x="1467465" y="2485103"/>
                  </a:lnTo>
                  <a:lnTo>
                    <a:pt x="457200" y="2470355"/>
                  </a:lnTo>
                </a:path>
              </a:pathLst>
            </a:custGeom>
            <a:pattFill prst="pct20">
              <a:fgClr>
                <a:srgbClr val="009900"/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vert="horz" wrap="square" lIns="91416" tIns="45708" rIns="91416" bIns="45708" numCol="1" rtlCol="0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 sz="8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6" name="Picture 5" descr="image00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4296" y="975832"/>
              <a:ext cx="7124623" cy="5007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 rot="2838922">
              <a:off x="4094526" y="4332471"/>
              <a:ext cx="1365354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DESIGN</a:t>
              </a:r>
              <a:endParaRPr lang="en-US" sz="8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18789950">
              <a:off x="5708608" y="4411408"/>
              <a:ext cx="1648857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DELIVERY</a:t>
              </a:r>
              <a:endParaRPr lang="en-US" sz="8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3394500" y="3984134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2629184" y="3655759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4223154" y="4477864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4751263" y="5095016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5238101" y="5626212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5871049" y="5626212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6401856" y="5095016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7001835" y="4459092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8115221" y="3984134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9259184" y="3655759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296065" y="3374415"/>
              <a:ext cx="1134165" cy="23224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NEEDS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015683" y="3401347"/>
              <a:ext cx="2023001" cy="2322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800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SOLUTIONS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348809" y="1595346"/>
              <a:ext cx="1814424" cy="23224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>
                  <a:solidFill>
                    <a:srgbClr val="FFC000"/>
                  </a:solidFill>
                  <a:latin typeface="Arial"/>
                </a:rPr>
                <a:t>DIGITAL TWINS</a:t>
              </a:r>
            </a:p>
          </p:txBody>
        </p:sp>
        <p:sp>
          <p:nvSpPr>
            <p:cNvPr id="51" name="Oval 50"/>
            <p:cNvSpPr/>
            <p:nvPr/>
          </p:nvSpPr>
          <p:spPr>
            <a:xfrm>
              <a:off x="6996716" y="2309503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9259182" y="3130347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112837" y="2799941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5875020" y="1170666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6412444" y="1728770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387357" y="2799944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5237304" y="1170666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2626798" y="3130340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4752055" y="1717975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4220369" y="2317492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9128989" y="5054529"/>
              <a:ext cx="2888713" cy="4499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>
                  <a:solidFill>
                    <a:srgbClr val="FFC000"/>
                  </a:solidFill>
                  <a:latin typeface="Arial"/>
                </a:rPr>
                <a:t>PHYSICAL SYSTEMS</a:t>
              </a:r>
            </a:p>
          </p:txBody>
        </p:sp>
        <p:sp>
          <p:nvSpPr>
            <p:cNvPr id="74" name="Rectangle 73"/>
            <p:cNvSpPr/>
            <p:nvPr/>
          </p:nvSpPr>
          <p:spPr>
            <a:xfrm rot="18788987">
              <a:off x="3907413" y="2088966"/>
              <a:ext cx="1739578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 smtClean="0">
                  <a:latin typeface="Arial"/>
                  <a:cs typeface="Times New Roman" panose="02020603050405020304" pitchFamily="18" charset="0"/>
                </a:rPr>
                <a:t>MODELING</a:t>
              </a:r>
              <a:endParaRPr lang="en-US" sz="800" b="1" dirty="0">
                <a:latin typeface="Arial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 rot="2822765">
              <a:off x="5570940" y="2009627"/>
              <a:ext cx="1939920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 smtClean="0">
                  <a:latin typeface="Arial"/>
                  <a:cs typeface="Times New Roman" panose="02020603050405020304" pitchFamily="18" charset="0"/>
                </a:rPr>
                <a:t>SIMULATION</a:t>
              </a:r>
              <a:endParaRPr lang="en-US" sz="800" b="1" dirty="0">
                <a:latin typeface="Aria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02365" y="5054529"/>
              <a:ext cx="2674998" cy="449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 smtClean="0">
                  <a:solidFill>
                    <a:srgbClr val="FFC000"/>
                  </a:solidFill>
                  <a:latin typeface="Arial"/>
                </a:rPr>
                <a:t>DESIGN</a:t>
              </a:r>
              <a:endParaRPr lang="en-US" sz="800" b="1" dirty="0">
                <a:solidFill>
                  <a:srgbClr val="FFC000"/>
                </a:solidFill>
                <a:latin typeface="Arial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319698" y="1542385"/>
              <a:ext cx="3333248" cy="6822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 smtClean="0">
                  <a:solidFill>
                    <a:srgbClr val="FFC000"/>
                  </a:solidFill>
                  <a:latin typeface="Arial"/>
                </a:rPr>
                <a:t>DIGITAL SYSTEM MODELS</a:t>
              </a:r>
              <a:endParaRPr lang="en-US" sz="800" b="1" dirty="0">
                <a:solidFill>
                  <a:srgbClr val="FFC000"/>
                </a:solidFill>
                <a:latin typeface="Arial"/>
              </a:endParaRPr>
            </a:p>
          </p:txBody>
        </p:sp>
      </p:grp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96600" cy="1325563"/>
          </a:xfrm>
        </p:spPr>
        <p:txBody>
          <a:bodyPr/>
          <a:lstStyle/>
          <a:p>
            <a:r>
              <a:rPr lang="en-US" dirty="0" smtClean="0"/>
              <a:t>Configuration management of DSMs and </a:t>
            </a:r>
            <a:r>
              <a:rPr lang="en-US" dirty="0" err="1" smtClean="0"/>
              <a:t>DTws</a:t>
            </a:r>
            <a:endParaRPr lang="en-US" dirty="0"/>
          </a:p>
        </p:txBody>
      </p:sp>
      <p:sp>
        <p:nvSpPr>
          <p:cNvPr id="79" name="Content Placeholder 2"/>
          <p:cNvSpPr>
            <a:spLocks noGrp="1"/>
          </p:cNvSpPr>
          <p:nvPr>
            <p:ph idx="1"/>
          </p:nvPr>
        </p:nvSpPr>
        <p:spPr>
          <a:xfrm>
            <a:off x="838200" y="1548704"/>
            <a:ext cx="10515600" cy="2126023"/>
          </a:xfrm>
        </p:spPr>
        <p:txBody>
          <a:bodyPr>
            <a:normAutofit/>
          </a:bodyPr>
          <a:lstStyle/>
          <a:p>
            <a:r>
              <a:rPr lang="en-US" sz="2400" dirty="0"/>
              <a:t>There is an overall Configuration Management process that maintains consistency between all elements of the MBD diamond</a:t>
            </a:r>
          </a:p>
          <a:p>
            <a:pPr lvl="1"/>
            <a:r>
              <a:rPr lang="en-US" sz="1800" dirty="0"/>
              <a:t>This process is enabled by the </a:t>
            </a:r>
            <a:r>
              <a:rPr lang="en-US" sz="1800" dirty="0" err="1"/>
              <a:t>DTh</a:t>
            </a:r>
            <a:endParaRPr lang="en-US" sz="1800" dirty="0"/>
          </a:p>
          <a:p>
            <a:r>
              <a:rPr lang="en-US" sz="2400" dirty="0"/>
              <a:t>The overall collection of artifacts, models, twins and physical products follows all traditional CM principles</a:t>
            </a: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838199" y="3466247"/>
            <a:ext cx="5677668" cy="323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Instead of a single baseline “thread” being maintained, the CM processes must enable multiple baseline “branches” being maintained continuously</a:t>
            </a:r>
          </a:p>
          <a:p>
            <a:pPr lvl="1"/>
            <a:r>
              <a:rPr lang="en-US" sz="1800" dirty="0" smtClean="0"/>
              <a:t>Two physical systems being developed concurrently use different configurations of designs and DSMs and are represented by two persistent </a:t>
            </a:r>
            <a:r>
              <a:rPr lang="en-US" sz="1800" dirty="0" err="1" smtClean="0"/>
              <a:t>DTws</a:t>
            </a:r>
            <a:endParaRPr lang="en-US" sz="1800" dirty="0" smtClean="0"/>
          </a:p>
          <a:p>
            <a:pPr lvl="1"/>
            <a:r>
              <a:rPr lang="en-US" sz="1800" dirty="0" smtClean="0"/>
              <a:t>This is crucial for the MBD Diamond elements to achieve the required level of accuracy without requiring an unsustainable maintenance effort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602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248671" y="4117680"/>
            <a:ext cx="5240813" cy="2123499"/>
            <a:chOff x="-319698" y="975832"/>
            <a:chExt cx="12358382" cy="5007432"/>
          </a:xfrm>
        </p:grpSpPr>
        <p:sp>
          <p:nvSpPr>
            <p:cNvPr id="5" name="Freeform 4"/>
            <p:cNvSpPr/>
            <p:nvPr/>
          </p:nvSpPr>
          <p:spPr bwMode="auto">
            <a:xfrm>
              <a:off x="2558200" y="995093"/>
              <a:ext cx="7077382" cy="2484456"/>
            </a:xfrm>
            <a:custGeom>
              <a:avLst/>
              <a:gdLst>
                <a:gd name="connsiteX0" fmla="*/ 516194 w 7079226"/>
                <a:gd name="connsiteY0" fmla="*/ 2477729 h 2485103"/>
                <a:gd name="connsiteX1" fmla="*/ 427703 w 7079226"/>
                <a:gd name="connsiteY1" fmla="*/ 2455606 h 2485103"/>
                <a:gd name="connsiteX2" fmla="*/ 427703 w 7079226"/>
                <a:gd name="connsiteY2" fmla="*/ 2455606 h 2485103"/>
                <a:gd name="connsiteX3" fmla="*/ 353961 w 7079226"/>
                <a:gd name="connsiteY3" fmla="*/ 2396613 h 2485103"/>
                <a:gd name="connsiteX4" fmla="*/ 331839 w 7079226"/>
                <a:gd name="connsiteY4" fmla="*/ 2374490 h 2485103"/>
                <a:gd name="connsiteX5" fmla="*/ 0 w 7079226"/>
                <a:gd name="connsiteY5" fmla="*/ 1954161 h 2485103"/>
                <a:gd name="connsiteX6" fmla="*/ 1150374 w 7079226"/>
                <a:gd name="connsiteY6" fmla="*/ 1946787 h 2485103"/>
                <a:gd name="connsiteX7" fmla="*/ 1201994 w 7079226"/>
                <a:gd name="connsiteY7" fmla="*/ 1939413 h 2485103"/>
                <a:gd name="connsiteX8" fmla="*/ 1268361 w 7079226"/>
                <a:gd name="connsiteY8" fmla="*/ 1924664 h 2485103"/>
                <a:gd name="connsiteX9" fmla="*/ 1268361 w 7079226"/>
                <a:gd name="connsiteY9" fmla="*/ 1924664 h 2485103"/>
                <a:gd name="connsiteX10" fmla="*/ 1327355 w 7079226"/>
                <a:gd name="connsiteY10" fmla="*/ 1873045 h 2485103"/>
                <a:gd name="connsiteX11" fmla="*/ 2920181 w 7079226"/>
                <a:gd name="connsiteY11" fmla="*/ 73742 h 2485103"/>
                <a:gd name="connsiteX12" fmla="*/ 2920181 w 7079226"/>
                <a:gd name="connsiteY12" fmla="*/ 73742 h 2485103"/>
                <a:gd name="connsiteX13" fmla="*/ 3008671 w 7079226"/>
                <a:gd name="connsiteY13" fmla="*/ 7374 h 2485103"/>
                <a:gd name="connsiteX14" fmla="*/ 3008671 w 7079226"/>
                <a:gd name="connsiteY14" fmla="*/ 7374 h 2485103"/>
                <a:gd name="connsiteX15" fmla="*/ 3126658 w 7079226"/>
                <a:gd name="connsiteY15" fmla="*/ 0 h 2485103"/>
                <a:gd name="connsiteX16" fmla="*/ 3207774 w 7079226"/>
                <a:gd name="connsiteY16" fmla="*/ 14748 h 2485103"/>
                <a:gd name="connsiteX17" fmla="*/ 3207774 w 7079226"/>
                <a:gd name="connsiteY17" fmla="*/ 14748 h 2485103"/>
                <a:gd name="connsiteX18" fmla="*/ 3266768 w 7079226"/>
                <a:gd name="connsiteY18" fmla="*/ 81116 h 2485103"/>
                <a:gd name="connsiteX19" fmla="*/ 4911213 w 7079226"/>
                <a:gd name="connsiteY19" fmla="*/ 1814052 h 2485103"/>
                <a:gd name="connsiteX20" fmla="*/ 4962832 w 7079226"/>
                <a:gd name="connsiteY20" fmla="*/ 1858297 h 2485103"/>
                <a:gd name="connsiteX21" fmla="*/ 5014452 w 7079226"/>
                <a:gd name="connsiteY21" fmla="*/ 1880419 h 2485103"/>
                <a:gd name="connsiteX22" fmla="*/ 5014452 w 7079226"/>
                <a:gd name="connsiteY22" fmla="*/ 1880419 h 2485103"/>
                <a:gd name="connsiteX23" fmla="*/ 5102942 w 7079226"/>
                <a:gd name="connsiteY23" fmla="*/ 1887793 h 2485103"/>
                <a:gd name="connsiteX24" fmla="*/ 6430297 w 7079226"/>
                <a:gd name="connsiteY24" fmla="*/ 1895168 h 2485103"/>
                <a:gd name="connsiteX25" fmla="*/ 6504039 w 7079226"/>
                <a:gd name="connsiteY25" fmla="*/ 1902542 h 2485103"/>
                <a:gd name="connsiteX26" fmla="*/ 6504039 w 7079226"/>
                <a:gd name="connsiteY26" fmla="*/ 1902542 h 2485103"/>
                <a:gd name="connsiteX27" fmla="*/ 6570407 w 7079226"/>
                <a:gd name="connsiteY27" fmla="*/ 1939413 h 2485103"/>
                <a:gd name="connsiteX28" fmla="*/ 6592529 w 7079226"/>
                <a:gd name="connsiteY28" fmla="*/ 1968910 h 2485103"/>
                <a:gd name="connsiteX29" fmla="*/ 7079226 w 7079226"/>
                <a:gd name="connsiteY29" fmla="*/ 2470355 h 2485103"/>
                <a:gd name="connsiteX30" fmla="*/ 4807974 w 7079226"/>
                <a:gd name="connsiteY30" fmla="*/ 2485103 h 2485103"/>
                <a:gd name="connsiteX31" fmla="*/ 4771103 w 7079226"/>
                <a:gd name="connsiteY31" fmla="*/ 2470355 h 2485103"/>
                <a:gd name="connsiteX32" fmla="*/ 4712110 w 7079226"/>
                <a:gd name="connsiteY32" fmla="*/ 2448232 h 2485103"/>
                <a:gd name="connsiteX33" fmla="*/ 4682613 w 7079226"/>
                <a:gd name="connsiteY33" fmla="*/ 2433484 h 2485103"/>
                <a:gd name="connsiteX34" fmla="*/ 4682613 w 7079226"/>
                <a:gd name="connsiteY34" fmla="*/ 2433484 h 2485103"/>
                <a:gd name="connsiteX35" fmla="*/ 3274142 w 7079226"/>
                <a:gd name="connsiteY35" fmla="*/ 936523 h 2485103"/>
                <a:gd name="connsiteX36" fmla="*/ 3222523 w 7079226"/>
                <a:gd name="connsiteY36" fmla="*/ 884903 h 2485103"/>
                <a:gd name="connsiteX37" fmla="*/ 3148781 w 7079226"/>
                <a:gd name="connsiteY37" fmla="*/ 862781 h 2485103"/>
                <a:gd name="connsiteX38" fmla="*/ 3082413 w 7079226"/>
                <a:gd name="connsiteY38" fmla="*/ 870155 h 2485103"/>
                <a:gd name="connsiteX39" fmla="*/ 3016045 w 7079226"/>
                <a:gd name="connsiteY39" fmla="*/ 877529 h 2485103"/>
                <a:gd name="connsiteX40" fmla="*/ 2949678 w 7079226"/>
                <a:gd name="connsiteY40" fmla="*/ 929148 h 2485103"/>
                <a:gd name="connsiteX41" fmla="*/ 2949678 w 7079226"/>
                <a:gd name="connsiteY41" fmla="*/ 929148 h 2485103"/>
                <a:gd name="connsiteX42" fmla="*/ 1622323 w 7079226"/>
                <a:gd name="connsiteY42" fmla="*/ 2396613 h 2485103"/>
                <a:gd name="connsiteX43" fmla="*/ 1592826 w 7079226"/>
                <a:gd name="connsiteY43" fmla="*/ 2440858 h 2485103"/>
                <a:gd name="connsiteX44" fmla="*/ 1548581 w 7079226"/>
                <a:gd name="connsiteY44" fmla="*/ 2462981 h 2485103"/>
                <a:gd name="connsiteX45" fmla="*/ 1467465 w 7079226"/>
                <a:gd name="connsiteY45" fmla="*/ 2485103 h 2485103"/>
                <a:gd name="connsiteX46" fmla="*/ 457200 w 7079226"/>
                <a:gd name="connsiteY46" fmla="*/ 2470355 h 2485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079226" h="2485103">
                  <a:moveTo>
                    <a:pt x="516194" y="2477729"/>
                  </a:moveTo>
                  <a:lnTo>
                    <a:pt x="427703" y="2455606"/>
                  </a:lnTo>
                  <a:lnTo>
                    <a:pt x="427703" y="2455606"/>
                  </a:lnTo>
                  <a:lnTo>
                    <a:pt x="353961" y="2396613"/>
                  </a:lnTo>
                  <a:lnTo>
                    <a:pt x="331839" y="2374490"/>
                  </a:lnTo>
                  <a:lnTo>
                    <a:pt x="0" y="1954161"/>
                  </a:lnTo>
                  <a:lnTo>
                    <a:pt x="1150374" y="1946787"/>
                  </a:lnTo>
                  <a:lnTo>
                    <a:pt x="1201994" y="1939413"/>
                  </a:lnTo>
                  <a:lnTo>
                    <a:pt x="1268361" y="1924664"/>
                  </a:lnTo>
                  <a:lnTo>
                    <a:pt x="1268361" y="1924664"/>
                  </a:lnTo>
                  <a:lnTo>
                    <a:pt x="1327355" y="1873045"/>
                  </a:lnTo>
                  <a:lnTo>
                    <a:pt x="2920181" y="73742"/>
                  </a:lnTo>
                  <a:lnTo>
                    <a:pt x="2920181" y="73742"/>
                  </a:lnTo>
                  <a:lnTo>
                    <a:pt x="3008671" y="7374"/>
                  </a:lnTo>
                  <a:lnTo>
                    <a:pt x="3008671" y="7374"/>
                  </a:lnTo>
                  <a:lnTo>
                    <a:pt x="3126658" y="0"/>
                  </a:lnTo>
                  <a:lnTo>
                    <a:pt x="3207774" y="14748"/>
                  </a:lnTo>
                  <a:lnTo>
                    <a:pt x="3207774" y="14748"/>
                  </a:lnTo>
                  <a:lnTo>
                    <a:pt x="3266768" y="81116"/>
                  </a:lnTo>
                  <a:lnTo>
                    <a:pt x="4911213" y="1814052"/>
                  </a:lnTo>
                  <a:lnTo>
                    <a:pt x="4962832" y="1858297"/>
                  </a:lnTo>
                  <a:lnTo>
                    <a:pt x="5014452" y="1880419"/>
                  </a:lnTo>
                  <a:lnTo>
                    <a:pt x="5014452" y="1880419"/>
                  </a:lnTo>
                  <a:lnTo>
                    <a:pt x="5102942" y="1887793"/>
                  </a:lnTo>
                  <a:lnTo>
                    <a:pt x="6430297" y="1895168"/>
                  </a:lnTo>
                  <a:lnTo>
                    <a:pt x="6504039" y="1902542"/>
                  </a:lnTo>
                  <a:lnTo>
                    <a:pt x="6504039" y="1902542"/>
                  </a:lnTo>
                  <a:lnTo>
                    <a:pt x="6570407" y="1939413"/>
                  </a:lnTo>
                  <a:lnTo>
                    <a:pt x="6592529" y="1968910"/>
                  </a:lnTo>
                  <a:lnTo>
                    <a:pt x="7079226" y="2470355"/>
                  </a:lnTo>
                  <a:lnTo>
                    <a:pt x="4807974" y="2485103"/>
                  </a:lnTo>
                  <a:lnTo>
                    <a:pt x="4771103" y="2470355"/>
                  </a:lnTo>
                  <a:lnTo>
                    <a:pt x="4712110" y="2448232"/>
                  </a:lnTo>
                  <a:lnTo>
                    <a:pt x="4682613" y="2433484"/>
                  </a:lnTo>
                  <a:lnTo>
                    <a:pt x="4682613" y="2433484"/>
                  </a:lnTo>
                  <a:lnTo>
                    <a:pt x="3274142" y="936523"/>
                  </a:lnTo>
                  <a:lnTo>
                    <a:pt x="3222523" y="884903"/>
                  </a:lnTo>
                  <a:lnTo>
                    <a:pt x="3148781" y="862781"/>
                  </a:lnTo>
                  <a:lnTo>
                    <a:pt x="3082413" y="870155"/>
                  </a:lnTo>
                  <a:lnTo>
                    <a:pt x="3016045" y="877529"/>
                  </a:lnTo>
                  <a:lnTo>
                    <a:pt x="2949678" y="929148"/>
                  </a:lnTo>
                  <a:lnTo>
                    <a:pt x="2949678" y="929148"/>
                  </a:lnTo>
                  <a:lnTo>
                    <a:pt x="1622323" y="2396613"/>
                  </a:lnTo>
                  <a:lnTo>
                    <a:pt x="1592826" y="2440858"/>
                  </a:lnTo>
                  <a:lnTo>
                    <a:pt x="1548581" y="2462981"/>
                  </a:lnTo>
                  <a:lnTo>
                    <a:pt x="1467465" y="2485103"/>
                  </a:lnTo>
                  <a:lnTo>
                    <a:pt x="457200" y="2470355"/>
                  </a:lnTo>
                </a:path>
              </a:pathLst>
            </a:custGeom>
            <a:pattFill prst="pct20">
              <a:fgClr>
                <a:srgbClr val="009900"/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vert="horz" wrap="square" lIns="91416" tIns="45708" rIns="91416" bIns="45708" numCol="1" rtlCol="0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 sz="8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6" name="Picture 5" descr="image00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4296" y="975832"/>
              <a:ext cx="7124623" cy="5007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 rot="2838922">
              <a:off x="4094526" y="4332471"/>
              <a:ext cx="1365354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DESIGN</a:t>
              </a:r>
              <a:endParaRPr lang="en-US" sz="8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18789950">
              <a:off x="5708608" y="4411408"/>
              <a:ext cx="1648857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DELIVERY</a:t>
              </a:r>
              <a:endParaRPr lang="en-US" sz="8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3394500" y="3984134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2629184" y="3655759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4223154" y="4477864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4751263" y="5095016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5238101" y="5626212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5871049" y="5626212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6401856" y="5095016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7001835" y="4459092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8115221" y="3984134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9259184" y="3655759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296065" y="3374415"/>
              <a:ext cx="1134165" cy="23224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NEEDS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015683" y="3401347"/>
              <a:ext cx="2023001" cy="2322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800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SOLUTIONS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348809" y="1595346"/>
              <a:ext cx="1814424" cy="23224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>
                  <a:solidFill>
                    <a:srgbClr val="FFC000"/>
                  </a:solidFill>
                  <a:latin typeface="Arial"/>
                </a:rPr>
                <a:t>DIGITAL TWINS</a:t>
              </a:r>
            </a:p>
          </p:txBody>
        </p:sp>
        <p:sp>
          <p:nvSpPr>
            <p:cNvPr id="51" name="Oval 50"/>
            <p:cNvSpPr/>
            <p:nvPr/>
          </p:nvSpPr>
          <p:spPr>
            <a:xfrm>
              <a:off x="6996716" y="2309503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9259182" y="3130347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112837" y="2799941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5875020" y="1170666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6412444" y="1728770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387357" y="2799944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5237304" y="1170666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2626798" y="3130340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4752055" y="1717975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4220369" y="2317492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9128989" y="5054529"/>
              <a:ext cx="2888713" cy="4499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>
                  <a:solidFill>
                    <a:srgbClr val="FFC000"/>
                  </a:solidFill>
                  <a:latin typeface="Arial"/>
                </a:rPr>
                <a:t>PHYSICAL SYSTEMS</a:t>
              </a:r>
            </a:p>
          </p:txBody>
        </p:sp>
        <p:sp>
          <p:nvSpPr>
            <p:cNvPr id="74" name="Rectangle 73"/>
            <p:cNvSpPr/>
            <p:nvPr/>
          </p:nvSpPr>
          <p:spPr>
            <a:xfrm rot="18788987">
              <a:off x="3907413" y="2088966"/>
              <a:ext cx="1739578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 smtClean="0">
                  <a:latin typeface="Arial"/>
                  <a:cs typeface="Times New Roman" panose="02020603050405020304" pitchFamily="18" charset="0"/>
                </a:rPr>
                <a:t>MODELING</a:t>
              </a:r>
              <a:endParaRPr lang="en-US" sz="800" b="1" dirty="0">
                <a:latin typeface="Arial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 rot="2822765">
              <a:off x="5570940" y="2009627"/>
              <a:ext cx="1939920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 smtClean="0">
                  <a:latin typeface="Arial"/>
                  <a:cs typeface="Times New Roman" panose="02020603050405020304" pitchFamily="18" charset="0"/>
                </a:rPr>
                <a:t>SIMULATION</a:t>
              </a:r>
              <a:endParaRPr lang="en-US" sz="800" b="1" dirty="0">
                <a:latin typeface="Aria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02365" y="5054529"/>
              <a:ext cx="2674998" cy="449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 smtClean="0">
                  <a:solidFill>
                    <a:srgbClr val="FFC000"/>
                  </a:solidFill>
                  <a:latin typeface="Arial"/>
                </a:rPr>
                <a:t>DESIGN</a:t>
              </a:r>
              <a:endParaRPr lang="en-US" sz="800" b="1" dirty="0">
                <a:solidFill>
                  <a:srgbClr val="FFC000"/>
                </a:solidFill>
                <a:latin typeface="Arial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319698" y="1542385"/>
              <a:ext cx="3333248" cy="6822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 smtClean="0">
                  <a:solidFill>
                    <a:srgbClr val="FFC000"/>
                  </a:solidFill>
                  <a:latin typeface="Arial"/>
                </a:rPr>
                <a:t>DIGITAL SYSTEM MODELS</a:t>
              </a:r>
              <a:endParaRPr lang="en-US" sz="800" b="1" dirty="0">
                <a:solidFill>
                  <a:srgbClr val="FFC000"/>
                </a:solidFill>
                <a:latin typeface="Arial"/>
              </a:endParaRPr>
            </a:p>
          </p:txBody>
        </p:sp>
      </p:grp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96600" cy="1325563"/>
          </a:xfrm>
        </p:spPr>
        <p:txBody>
          <a:bodyPr/>
          <a:lstStyle/>
          <a:p>
            <a:r>
              <a:rPr lang="en-US" dirty="0" smtClean="0"/>
              <a:t>Configuration management of DSMs and </a:t>
            </a:r>
            <a:r>
              <a:rPr lang="en-US" dirty="0" err="1" smtClean="0"/>
              <a:t>DTws</a:t>
            </a:r>
            <a:endParaRPr lang="en-US" dirty="0"/>
          </a:p>
        </p:txBody>
      </p:sp>
      <p:sp>
        <p:nvSpPr>
          <p:cNvPr id="79" name="Content Placeholder 2"/>
          <p:cNvSpPr>
            <a:spLocks noGrp="1"/>
          </p:cNvSpPr>
          <p:nvPr>
            <p:ph idx="1"/>
          </p:nvPr>
        </p:nvSpPr>
        <p:spPr>
          <a:xfrm>
            <a:off x="838200" y="1548704"/>
            <a:ext cx="10515600" cy="2126023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 err="1" smtClean="0"/>
              <a:t>DTh</a:t>
            </a:r>
            <a:r>
              <a:rPr lang="en-US" sz="2400" dirty="0" smtClean="0"/>
              <a:t> can cross organizational or even enterprise boundaries</a:t>
            </a:r>
          </a:p>
          <a:p>
            <a:r>
              <a:rPr lang="en-US" sz="2400" dirty="0" smtClean="0"/>
              <a:t>In some cases it needs to rely on published standards</a:t>
            </a:r>
          </a:p>
          <a:p>
            <a:r>
              <a:rPr lang="en-US" sz="2400" dirty="0" smtClean="0"/>
              <a:t>The standards need to cover not only data schemas, but also CM processes</a:t>
            </a:r>
          </a:p>
          <a:p>
            <a:r>
              <a:rPr lang="en-US" sz="2400" dirty="0" smtClean="0"/>
              <a:t>Current standards do not address accountability processes between different model domains</a:t>
            </a: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838199" y="3674727"/>
            <a:ext cx="5677668" cy="3030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The majority of vendor’s tools </a:t>
            </a:r>
            <a:r>
              <a:rPr lang="en-US" sz="2400" dirty="0" smtClean="0"/>
              <a:t>are </a:t>
            </a:r>
            <a:r>
              <a:rPr lang="en-US" sz="2400" dirty="0"/>
              <a:t>focused on authoring digital </a:t>
            </a:r>
            <a:r>
              <a:rPr lang="en-US" sz="2400" dirty="0" smtClean="0"/>
              <a:t>models, not configuration managing relationships between them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674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248671" y="4117680"/>
            <a:ext cx="5240813" cy="2123499"/>
            <a:chOff x="-319698" y="975832"/>
            <a:chExt cx="12358382" cy="5007432"/>
          </a:xfrm>
        </p:grpSpPr>
        <p:sp>
          <p:nvSpPr>
            <p:cNvPr id="5" name="Freeform 4"/>
            <p:cNvSpPr/>
            <p:nvPr/>
          </p:nvSpPr>
          <p:spPr bwMode="auto">
            <a:xfrm>
              <a:off x="2558200" y="995093"/>
              <a:ext cx="7077382" cy="2484456"/>
            </a:xfrm>
            <a:custGeom>
              <a:avLst/>
              <a:gdLst>
                <a:gd name="connsiteX0" fmla="*/ 516194 w 7079226"/>
                <a:gd name="connsiteY0" fmla="*/ 2477729 h 2485103"/>
                <a:gd name="connsiteX1" fmla="*/ 427703 w 7079226"/>
                <a:gd name="connsiteY1" fmla="*/ 2455606 h 2485103"/>
                <a:gd name="connsiteX2" fmla="*/ 427703 w 7079226"/>
                <a:gd name="connsiteY2" fmla="*/ 2455606 h 2485103"/>
                <a:gd name="connsiteX3" fmla="*/ 353961 w 7079226"/>
                <a:gd name="connsiteY3" fmla="*/ 2396613 h 2485103"/>
                <a:gd name="connsiteX4" fmla="*/ 331839 w 7079226"/>
                <a:gd name="connsiteY4" fmla="*/ 2374490 h 2485103"/>
                <a:gd name="connsiteX5" fmla="*/ 0 w 7079226"/>
                <a:gd name="connsiteY5" fmla="*/ 1954161 h 2485103"/>
                <a:gd name="connsiteX6" fmla="*/ 1150374 w 7079226"/>
                <a:gd name="connsiteY6" fmla="*/ 1946787 h 2485103"/>
                <a:gd name="connsiteX7" fmla="*/ 1201994 w 7079226"/>
                <a:gd name="connsiteY7" fmla="*/ 1939413 h 2485103"/>
                <a:gd name="connsiteX8" fmla="*/ 1268361 w 7079226"/>
                <a:gd name="connsiteY8" fmla="*/ 1924664 h 2485103"/>
                <a:gd name="connsiteX9" fmla="*/ 1268361 w 7079226"/>
                <a:gd name="connsiteY9" fmla="*/ 1924664 h 2485103"/>
                <a:gd name="connsiteX10" fmla="*/ 1327355 w 7079226"/>
                <a:gd name="connsiteY10" fmla="*/ 1873045 h 2485103"/>
                <a:gd name="connsiteX11" fmla="*/ 2920181 w 7079226"/>
                <a:gd name="connsiteY11" fmla="*/ 73742 h 2485103"/>
                <a:gd name="connsiteX12" fmla="*/ 2920181 w 7079226"/>
                <a:gd name="connsiteY12" fmla="*/ 73742 h 2485103"/>
                <a:gd name="connsiteX13" fmla="*/ 3008671 w 7079226"/>
                <a:gd name="connsiteY13" fmla="*/ 7374 h 2485103"/>
                <a:gd name="connsiteX14" fmla="*/ 3008671 w 7079226"/>
                <a:gd name="connsiteY14" fmla="*/ 7374 h 2485103"/>
                <a:gd name="connsiteX15" fmla="*/ 3126658 w 7079226"/>
                <a:gd name="connsiteY15" fmla="*/ 0 h 2485103"/>
                <a:gd name="connsiteX16" fmla="*/ 3207774 w 7079226"/>
                <a:gd name="connsiteY16" fmla="*/ 14748 h 2485103"/>
                <a:gd name="connsiteX17" fmla="*/ 3207774 w 7079226"/>
                <a:gd name="connsiteY17" fmla="*/ 14748 h 2485103"/>
                <a:gd name="connsiteX18" fmla="*/ 3266768 w 7079226"/>
                <a:gd name="connsiteY18" fmla="*/ 81116 h 2485103"/>
                <a:gd name="connsiteX19" fmla="*/ 4911213 w 7079226"/>
                <a:gd name="connsiteY19" fmla="*/ 1814052 h 2485103"/>
                <a:gd name="connsiteX20" fmla="*/ 4962832 w 7079226"/>
                <a:gd name="connsiteY20" fmla="*/ 1858297 h 2485103"/>
                <a:gd name="connsiteX21" fmla="*/ 5014452 w 7079226"/>
                <a:gd name="connsiteY21" fmla="*/ 1880419 h 2485103"/>
                <a:gd name="connsiteX22" fmla="*/ 5014452 w 7079226"/>
                <a:gd name="connsiteY22" fmla="*/ 1880419 h 2485103"/>
                <a:gd name="connsiteX23" fmla="*/ 5102942 w 7079226"/>
                <a:gd name="connsiteY23" fmla="*/ 1887793 h 2485103"/>
                <a:gd name="connsiteX24" fmla="*/ 6430297 w 7079226"/>
                <a:gd name="connsiteY24" fmla="*/ 1895168 h 2485103"/>
                <a:gd name="connsiteX25" fmla="*/ 6504039 w 7079226"/>
                <a:gd name="connsiteY25" fmla="*/ 1902542 h 2485103"/>
                <a:gd name="connsiteX26" fmla="*/ 6504039 w 7079226"/>
                <a:gd name="connsiteY26" fmla="*/ 1902542 h 2485103"/>
                <a:gd name="connsiteX27" fmla="*/ 6570407 w 7079226"/>
                <a:gd name="connsiteY27" fmla="*/ 1939413 h 2485103"/>
                <a:gd name="connsiteX28" fmla="*/ 6592529 w 7079226"/>
                <a:gd name="connsiteY28" fmla="*/ 1968910 h 2485103"/>
                <a:gd name="connsiteX29" fmla="*/ 7079226 w 7079226"/>
                <a:gd name="connsiteY29" fmla="*/ 2470355 h 2485103"/>
                <a:gd name="connsiteX30" fmla="*/ 4807974 w 7079226"/>
                <a:gd name="connsiteY30" fmla="*/ 2485103 h 2485103"/>
                <a:gd name="connsiteX31" fmla="*/ 4771103 w 7079226"/>
                <a:gd name="connsiteY31" fmla="*/ 2470355 h 2485103"/>
                <a:gd name="connsiteX32" fmla="*/ 4712110 w 7079226"/>
                <a:gd name="connsiteY32" fmla="*/ 2448232 h 2485103"/>
                <a:gd name="connsiteX33" fmla="*/ 4682613 w 7079226"/>
                <a:gd name="connsiteY33" fmla="*/ 2433484 h 2485103"/>
                <a:gd name="connsiteX34" fmla="*/ 4682613 w 7079226"/>
                <a:gd name="connsiteY34" fmla="*/ 2433484 h 2485103"/>
                <a:gd name="connsiteX35" fmla="*/ 3274142 w 7079226"/>
                <a:gd name="connsiteY35" fmla="*/ 936523 h 2485103"/>
                <a:gd name="connsiteX36" fmla="*/ 3222523 w 7079226"/>
                <a:gd name="connsiteY36" fmla="*/ 884903 h 2485103"/>
                <a:gd name="connsiteX37" fmla="*/ 3148781 w 7079226"/>
                <a:gd name="connsiteY37" fmla="*/ 862781 h 2485103"/>
                <a:gd name="connsiteX38" fmla="*/ 3082413 w 7079226"/>
                <a:gd name="connsiteY38" fmla="*/ 870155 h 2485103"/>
                <a:gd name="connsiteX39" fmla="*/ 3016045 w 7079226"/>
                <a:gd name="connsiteY39" fmla="*/ 877529 h 2485103"/>
                <a:gd name="connsiteX40" fmla="*/ 2949678 w 7079226"/>
                <a:gd name="connsiteY40" fmla="*/ 929148 h 2485103"/>
                <a:gd name="connsiteX41" fmla="*/ 2949678 w 7079226"/>
                <a:gd name="connsiteY41" fmla="*/ 929148 h 2485103"/>
                <a:gd name="connsiteX42" fmla="*/ 1622323 w 7079226"/>
                <a:gd name="connsiteY42" fmla="*/ 2396613 h 2485103"/>
                <a:gd name="connsiteX43" fmla="*/ 1592826 w 7079226"/>
                <a:gd name="connsiteY43" fmla="*/ 2440858 h 2485103"/>
                <a:gd name="connsiteX44" fmla="*/ 1548581 w 7079226"/>
                <a:gd name="connsiteY44" fmla="*/ 2462981 h 2485103"/>
                <a:gd name="connsiteX45" fmla="*/ 1467465 w 7079226"/>
                <a:gd name="connsiteY45" fmla="*/ 2485103 h 2485103"/>
                <a:gd name="connsiteX46" fmla="*/ 457200 w 7079226"/>
                <a:gd name="connsiteY46" fmla="*/ 2470355 h 2485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079226" h="2485103">
                  <a:moveTo>
                    <a:pt x="516194" y="2477729"/>
                  </a:moveTo>
                  <a:lnTo>
                    <a:pt x="427703" y="2455606"/>
                  </a:lnTo>
                  <a:lnTo>
                    <a:pt x="427703" y="2455606"/>
                  </a:lnTo>
                  <a:lnTo>
                    <a:pt x="353961" y="2396613"/>
                  </a:lnTo>
                  <a:lnTo>
                    <a:pt x="331839" y="2374490"/>
                  </a:lnTo>
                  <a:lnTo>
                    <a:pt x="0" y="1954161"/>
                  </a:lnTo>
                  <a:lnTo>
                    <a:pt x="1150374" y="1946787"/>
                  </a:lnTo>
                  <a:lnTo>
                    <a:pt x="1201994" y="1939413"/>
                  </a:lnTo>
                  <a:lnTo>
                    <a:pt x="1268361" y="1924664"/>
                  </a:lnTo>
                  <a:lnTo>
                    <a:pt x="1268361" y="1924664"/>
                  </a:lnTo>
                  <a:lnTo>
                    <a:pt x="1327355" y="1873045"/>
                  </a:lnTo>
                  <a:lnTo>
                    <a:pt x="2920181" y="73742"/>
                  </a:lnTo>
                  <a:lnTo>
                    <a:pt x="2920181" y="73742"/>
                  </a:lnTo>
                  <a:lnTo>
                    <a:pt x="3008671" y="7374"/>
                  </a:lnTo>
                  <a:lnTo>
                    <a:pt x="3008671" y="7374"/>
                  </a:lnTo>
                  <a:lnTo>
                    <a:pt x="3126658" y="0"/>
                  </a:lnTo>
                  <a:lnTo>
                    <a:pt x="3207774" y="14748"/>
                  </a:lnTo>
                  <a:lnTo>
                    <a:pt x="3207774" y="14748"/>
                  </a:lnTo>
                  <a:lnTo>
                    <a:pt x="3266768" y="81116"/>
                  </a:lnTo>
                  <a:lnTo>
                    <a:pt x="4911213" y="1814052"/>
                  </a:lnTo>
                  <a:lnTo>
                    <a:pt x="4962832" y="1858297"/>
                  </a:lnTo>
                  <a:lnTo>
                    <a:pt x="5014452" y="1880419"/>
                  </a:lnTo>
                  <a:lnTo>
                    <a:pt x="5014452" y="1880419"/>
                  </a:lnTo>
                  <a:lnTo>
                    <a:pt x="5102942" y="1887793"/>
                  </a:lnTo>
                  <a:lnTo>
                    <a:pt x="6430297" y="1895168"/>
                  </a:lnTo>
                  <a:lnTo>
                    <a:pt x="6504039" y="1902542"/>
                  </a:lnTo>
                  <a:lnTo>
                    <a:pt x="6504039" y="1902542"/>
                  </a:lnTo>
                  <a:lnTo>
                    <a:pt x="6570407" y="1939413"/>
                  </a:lnTo>
                  <a:lnTo>
                    <a:pt x="6592529" y="1968910"/>
                  </a:lnTo>
                  <a:lnTo>
                    <a:pt x="7079226" y="2470355"/>
                  </a:lnTo>
                  <a:lnTo>
                    <a:pt x="4807974" y="2485103"/>
                  </a:lnTo>
                  <a:lnTo>
                    <a:pt x="4771103" y="2470355"/>
                  </a:lnTo>
                  <a:lnTo>
                    <a:pt x="4712110" y="2448232"/>
                  </a:lnTo>
                  <a:lnTo>
                    <a:pt x="4682613" y="2433484"/>
                  </a:lnTo>
                  <a:lnTo>
                    <a:pt x="4682613" y="2433484"/>
                  </a:lnTo>
                  <a:lnTo>
                    <a:pt x="3274142" y="936523"/>
                  </a:lnTo>
                  <a:lnTo>
                    <a:pt x="3222523" y="884903"/>
                  </a:lnTo>
                  <a:lnTo>
                    <a:pt x="3148781" y="862781"/>
                  </a:lnTo>
                  <a:lnTo>
                    <a:pt x="3082413" y="870155"/>
                  </a:lnTo>
                  <a:lnTo>
                    <a:pt x="3016045" y="877529"/>
                  </a:lnTo>
                  <a:lnTo>
                    <a:pt x="2949678" y="929148"/>
                  </a:lnTo>
                  <a:lnTo>
                    <a:pt x="2949678" y="929148"/>
                  </a:lnTo>
                  <a:lnTo>
                    <a:pt x="1622323" y="2396613"/>
                  </a:lnTo>
                  <a:lnTo>
                    <a:pt x="1592826" y="2440858"/>
                  </a:lnTo>
                  <a:lnTo>
                    <a:pt x="1548581" y="2462981"/>
                  </a:lnTo>
                  <a:lnTo>
                    <a:pt x="1467465" y="2485103"/>
                  </a:lnTo>
                  <a:lnTo>
                    <a:pt x="457200" y="2470355"/>
                  </a:lnTo>
                </a:path>
              </a:pathLst>
            </a:custGeom>
            <a:pattFill prst="pct20">
              <a:fgClr>
                <a:srgbClr val="009900"/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vert="horz" wrap="square" lIns="91416" tIns="45708" rIns="91416" bIns="45708" numCol="1" rtlCol="0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 sz="80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6" name="Picture 5" descr="image00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4296" y="975832"/>
              <a:ext cx="7124623" cy="5007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 rot="2838922">
              <a:off x="4094526" y="4332471"/>
              <a:ext cx="1365354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DESIGN</a:t>
              </a:r>
              <a:endParaRPr lang="en-US" sz="8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18789950">
              <a:off x="5708608" y="4411408"/>
              <a:ext cx="1648857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DELIVERY</a:t>
              </a:r>
              <a:endParaRPr lang="en-US" sz="8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3394500" y="3984134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2629184" y="3655759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4223154" y="4477864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4751263" y="5095016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5238101" y="5626212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5871049" y="5626212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6401856" y="5095016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7001835" y="4459092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8115221" y="3984134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9259184" y="3655759"/>
              <a:ext cx="169067" cy="169067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296065" y="3374415"/>
              <a:ext cx="1134165" cy="23224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NEEDS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015683" y="3401347"/>
              <a:ext cx="2023001" cy="2322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800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SOLUTIONS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348809" y="1595346"/>
              <a:ext cx="1814424" cy="23224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>
                  <a:solidFill>
                    <a:srgbClr val="FFC000"/>
                  </a:solidFill>
                  <a:latin typeface="Arial"/>
                </a:rPr>
                <a:t>DIGITAL TWINS</a:t>
              </a:r>
            </a:p>
          </p:txBody>
        </p:sp>
        <p:sp>
          <p:nvSpPr>
            <p:cNvPr id="51" name="Oval 50"/>
            <p:cNvSpPr/>
            <p:nvPr/>
          </p:nvSpPr>
          <p:spPr>
            <a:xfrm>
              <a:off x="6996716" y="2309503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9259182" y="3130347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112837" y="2799941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5875020" y="1170666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6412444" y="1728770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387357" y="2799944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5237304" y="1170666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2626798" y="3130340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4752055" y="1717975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4220369" y="2317492"/>
              <a:ext cx="169067" cy="16906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9128989" y="5054529"/>
              <a:ext cx="2888713" cy="4499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>
                  <a:solidFill>
                    <a:srgbClr val="FFC000"/>
                  </a:solidFill>
                  <a:latin typeface="Arial"/>
                </a:rPr>
                <a:t>PHYSICAL SYSTEMS</a:t>
              </a:r>
            </a:p>
          </p:txBody>
        </p:sp>
        <p:sp>
          <p:nvSpPr>
            <p:cNvPr id="74" name="Rectangle 73"/>
            <p:cNvSpPr/>
            <p:nvPr/>
          </p:nvSpPr>
          <p:spPr>
            <a:xfrm rot="18788987">
              <a:off x="3907413" y="2088966"/>
              <a:ext cx="1739578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 smtClean="0">
                  <a:latin typeface="Arial"/>
                  <a:cs typeface="Times New Roman" panose="02020603050405020304" pitchFamily="18" charset="0"/>
                </a:rPr>
                <a:t>MODELING</a:t>
              </a:r>
              <a:endParaRPr lang="en-US" sz="800" b="1" dirty="0">
                <a:latin typeface="Arial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 rot="2822765">
              <a:off x="5570940" y="2009627"/>
              <a:ext cx="1939920" cy="5080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800" b="1" dirty="0" smtClean="0">
                  <a:latin typeface="Arial"/>
                  <a:cs typeface="Times New Roman" panose="02020603050405020304" pitchFamily="18" charset="0"/>
                </a:rPr>
                <a:t>SIMULATION</a:t>
              </a:r>
              <a:endParaRPr lang="en-US" sz="800" b="1" dirty="0">
                <a:latin typeface="Aria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02365" y="5054529"/>
              <a:ext cx="2674998" cy="449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 smtClean="0">
                  <a:solidFill>
                    <a:srgbClr val="FFC000"/>
                  </a:solidFill>
                  <a:latin typeface="Arial"/>
                </a:rPr>
                <a:t>DESIGN</a:t>
              </a:r>
              <a:endParaRPr lang="en-US" sz="800" b="1" dirty="0">
                <a:solidFill>
                  <a:srgbClr val="FFC000"/>
                </a:solidFill>
                <a:latin typeface="Arial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319698" y="1542385"/>
              <a:ext cx="3333248" cy="6822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800" b="1" dirty="0" smtClean="0">
                  <a:solidFill>
                    <a:srgbClr val="FFC000"/>
                  </a:solidFill>
                  <a:latin typeface="Arial"/>
                </a:rPr>
                <a:t>DIGITAL SYSTEM MODELS</a:t>
              </a:r>
              <a:endParaRPr lang="en-US" sz="800" b="1" dirty="0">
                <a:solidFill>
                  <a:srgbClr val="FFC000"/>
                </a:solidFill>
                <a:latin typeface="Arial"/>
              </a:endParaRPr>
            </a:p>
          </p:txBody>
        </p:sp>
      </p:grp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96600" cy="1325563"/>
          </a:xfrm>
        </p:spPr>
        <p:txBody>
          <a:bodyPr/>
          <a:lstStyle/>
          <a:p>
            <a:r>
              <a:rPr lang="en-US" dirty="0" smtClean="0"/>
              <a:t>Configuration management of DSMs and </a:t>
            </a:r>
            <a:r>
              <a:rPr lang="en-US" dirty="0" err="1" smtClean="0"/>
              <a:t>DTws</a:t>
            </a:r>
            <a:endParaRPr lang="en-US" dirty="0"/>
          </a:p>
        </p:txBody>
      </p:sp>
      <p:sp>
        <p:nvSpPr>
          <p:cNvPr id="79" name="Content Placeholder 2"/>
          <p:cNvSpPr>
            <a:spLocks noGrp="1"/>
          </p:cNvSpPr>
          <p:nvPr>
            <p:ph idx="1"/>
          </p:nvPr>
        </p:nvSpPr>
        <p:spPr>
          <a:xfrm>
            <a:off x="838200" y="1548704"/>
            <a:ext cx="10515600" cy="2126023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traditional approach to CM is to start only when the design reaches a certain level of maturity and there is a need for more scrutiny of each proposed change</a:t>
            </a:r>
          </a:p>
          <a:p>
            <a:r>
              <a:rPr lang="en-US" sz="2400" dirty="0" smtClean="0"/>
              <a:t>In an environment where multiple domains</a:t>
            </a:r>
            <a:r>
              <a:rPr lang="en-US" sz="2400" dirty="0"/>
              <a:t> </a:t>
            </a:r>
            <a:r>
              <a:rPr lang="en-US" sz="2400" dirty="0" smtClean="0"/>
              <a:t>and abstraction levels of models, twins, designs and physical systems need to be consistently maintained that approach produces too much technical debt that most often is never recovered</a:t>
            </a: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838199" y="3429001"/>
            <a:ext cx="5573911" cy="3276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Advances in CM in the Software Engineering world should be leveraged as inspiration</a:t>
            </a:r>
          </a:p>
          <a:p>
            <a:r>
              <a:rPr lang="en-US" sz="2400" dirty="0" smtClean="0"/>
              <a:t>Software Engineers use </a:t>
            </a:r>
            <a:r>
              <a:rPr lang="en-US" sz="2400" dirty="0" err="1" smtClean="0"/>
              <a:t>Git</a:t>
            </a:r>
            <a:r>
              <a:rPr lang="en-US" sz="2400" dirty="0" smtClean="0"/>
              <a:t>, Jenkins, </a:t>
            </a:r>
            <a:r>
              <a:rPr lang="en-US" sz="2400" dirty="0" err="1" smtClean="0"/>
              <a:t>Kubernetes</a:t>
            </a:r>
            <a:r>
              <a:rPr lang="en-US" sz="2400" dirty="0" smtClean="0"/>
              <a:t> etc. because it makes their life simpler, not harder</a:t>
            </a:r>
          </a:p>
          <a:p>
            <a:r>
              <a:rPr lang="en-US" sz="2400" dirty="0" smtClean="0"/>
              <a:t>CM in a Digital, Model Based manufacturing enterprise can only be successful if the process achieve the level of usability they have in Software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5555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configuration management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2057400" y="3124200"/>
            <a:ext cx="993618" cy="1223009"/>
            <a:chOff x="1562101" y="2284572"/>
            <a:chExt cx="993618" cy="1223009"/>
          </a:xfrm>
        </p:grpSpPr>
        <p:sp>
          <p:nvSpPr>
            <p:cNvPr id="29" name="Freeform 28"/>
            <p:cNvSpPr/>
            <p:nvPr/>
          </p:nvSpPr>
          <p:spPr>
            <a:xfrm>
              <a:off x="1562101" y="2288381"/>
              <a:ext cx="993618" cy="1219200"/>
            </a:xfrm>
            <a:custGeom>
              <a:avLst/>
              <a:gdLst>
                <a:gd name="connsiteX0" fmla="*/ 990600 w 1064959"/>
                <a:gd name="connsiteY0" fmla="*/ 1216819 h 1273708"/>
                <a:gd name="connsiteX1" fmla="*/ 2381 w 1064959"/>
                <a:gd name="connsiteY1" fmla="*/ 1219200 h 1273708"/>
                <a:gd name="connsiteX2" fmla="*/ 0 w 1064959"/>
                <a:gd name="connsiteY2" fmla="*/ 0 h 1273708"/>
                <a:gd name="connsiteX3" fmla="*/ 535781 w 1064959"/>
                <a:gd name="connsiteY3" fmla="*/ 0 h 1273708"/>
                <a:gd name="connsiteX4" fmla="*/ 992981 w 1064959"/>
                <a:gd name="connsiteY4" fmla="*/ 457200 h 1273708"/>
                <a:gd name="connsiteX5" fmla="*/ 990600 w 1064959"/>
                <a:gd name="connsiteY5" fmla="*/ 1216819 h 1273708"/>
                <a:gd name="connsiteX0" fmla="*/ 990600 w 1079774"/>
                <a:gd name="connsiteY0" fmla="*/ 1216819 h 1259951"/>
                <a:gd name="connsiteX1" fmla="*/ 2381 w 1079774"/>
                <a:gd name="connsiteY1" fmla="*/ 1219200 h 1259951"/>
                <a:gd name="connsiteX2" fmla="*/ 0 w 1079774"/>
                <a:gd name="connsiteY2" fmla="*/ 0 h 1259951"/>
                <a:gd name="connsiteX3" fmla="*/ 535781 w 1079774"/>
                <a:gd name="connsiteY3" fmla="*/ 0 h 1259951"/>
                <a:gd name="connsiteX4" fmla="*/ 992981 w 1079774"/>
                <a:gd name="connsiteY4" fmla="*/ 457200 h 1259951"/>
                <a:gd name="connsiteX5" fmla="*/ 990600 w 1079774"/>
                <a:gd name="connsiteY5" fmla="*/ 1216819 h 1259951"/>
                <a:gd name="connsiteX0" fmla="*/ 990600 w 1099005"/>
                <a:gd name="connsiteY0" fmla="*/ 1216819 h 1259951"/>
                <a:gd name="connsiteX1" fmla="*/ 2381 w 1099005"/>
                <a:gd name="connsiteY1" fmla="*/ 1219200 h 1259951"/>
                <a:gd name="connsiteX2" fmla="*/ 0 w 1099005"/>
                <a:gd name="connsiteY2" fmla="*/ 0 h 1259951"/>
                <a:gd name="connsiteX3" fmla="*/ 535781 w 1099005"/>
                <a:gd name="connsiteY3" fmla="*/ 0 h 1259951"/>
                <a:gd name="connsiteX4" fmla="*/ 992981 w 1099005"/>
                <a:gd name="connsiteY4" fmla="*/ 457200 h 1259951"/>
                <a:gd name="connsiteX5" fmla="*/ 990600 w 1099005"/>
                <a:gd name="connsiteY5" fmla="*/ 1216819 h 1259951"/>
                <a:gd name="connsiteX0" fmla="*/ 990600 w 1059177"/>
                <a:gd name="connsiteY0" fmla="*/ 1216819 h 1265242"/>
                <a:gd name="connsiteX1" fmla="*/ 2381 w 1059177"/>
                <a:gd name="connsiteY1" fmla="*/ 1219200 h 1265242"/>
                <a:gd name="connsiteX2" fmla="*/ 0 w 1059177"/>
                <a:gd name="connsiteY2" fmla="*/ 0 h 1265242"/>
                <a:gd name="connsiteX3" fmla="*/ 535781 w 1059177"/>
                <a:gd name="connsiteY3" fmla="*/ 0 h 1265242"/>
                <a:gd name="connsiteX4" fmla="*/ 992981 w 1059177"/>
                <a:gd name="connsiteY4" fmla="*/ 457200 h 1265242"/>
                <a:gd name="connsiteX5" fmla="*/ 990600 w 1059177"/>
                <a:gd name="connsiteY5" fmla="*/ 1216819 h 1265242"/>
                <a:gd name="connsiteX0" fmla="*/ 990600 w 1066859"/>
                <a:gd name="connsiteY0" fmla="*/ 1216819 h 1254660"/>
                <a:gd name="connsiteX1" fmla="*/ 2381 w 1066859"/>
                <a:gd name="connsiteY1" fmla="*/ 1219200 h 1254660"/>
                <a:gd name="connsiteX2" fmla="*/ 0 w 1066859"/>
                <a:gd name="connsiteY2" fmla="*/ 0 h 1254660"/>
                <a:gd name="connsiteX3" fmla="*/ 535781 w 1066859"/>
                <a:gd name="connsiteY3" fmla="*/ 0 h 1254660"/>
                <a:gd name="connsiteX4" fmla="*/ 992981 w 1066859"/>
                <a:gd name="connsiteY4" fmla="*/ 457200 h 1254660"/>
                <a:gd name="connsiteX5" fmla="*/ 990600 w 1066859"/>
                <a:gd name="connsiteY5" fmla="*/ 1216819 h 1254660"/>
                <a:gd name="connsiteX0" fmla="*/ 990600 w 1026322"/>
                <a:gd name="connsiteY0" fmla="*/ 1216819 h 1254660"/>
                <a:gd name="connsiteX1" fmla="*/ 2381 w 1026322"/>
                <a:gd name="connsiteY1" fmla="*/ 1219200 h 1254660"/>
                <a:gd name="connsiteX2" fmla="*/ 0 w 1026322"/>
                <a:gd name="connsiteY2" fmla="*/ 0 h 1254660"/>
                <a:gd name="connsiteX3" fmla="*/ 535781 w 1026322"/>
                <a:gd name="connsiteY3" fmla="*/ 0 h 1254660"/>
                <a:gd name="connsiteX4" fmla="*/ 992981 w 1026322"/>
                <a:gd name="connsiteY4" fmla="*/ 457200 h 1254660"/>
                <a:gd name="connsiteX5" fmla="*/ 990600 w 1026322"/>
                <a:gd name="connsiteY5" fmla="*/ 1216819 h 1254660"/>
                <a:gd name="connsiteX0" fmla="*/ 990600 w 1026322"/>
                <a:gd name="connsiteY0" fmla="*/ 1216819 h 1219200"/>
                <a:gd name="connsiteX1" fmla="*/ 2381 w 1026322"/>
                <a:gd name="connsiteY1" fmla="*/ 1219200 h 1219200"/>
                <a:gd name="connsiteX2" fmla="*/ 0 w 1026322"/>
                <a:gd name="connsiteY2" fmla="*/ 0 h 1219200"/>
                <a:gd name="connsiteX3" fmla="*/ 535781 w 1026322"/>
                <a:gd name="connsiteY3" fmla="*/ 0 h 1219200"/>
                <a:gd name="connsiteX4" fmla="*/ 992981 w 1026322"/>
                <a:gd name="connsiteY4" fmla="*/ 457200 h 1219200"/>
                <a:gd name="connsiteX5" fmla="*/ 990600 w 1026322"/>
                <a:gd name="connsiteY5" fmla="*/ 1216819 h 1219200"/>
                <a:gd name="connsiteX0" fmla="*/ 990600 w 993618"/>
                <a:gd name="connsiteY0" fmla="*/ 1216819 h 1219200"/>
                <a:gd name="connsiteX1" fmla="*/ 2381 w 993618"/>
                <a:gd name="connsiteY1" fmla="*/ 1219200 h 1219200"/>
                <a:gd name="connsiteX2" fmla="*/ 0 w 993618"/>
                <a:gd name="connsiteY2" fmla="*/ 0 h 1219200"/>
                <a:gd name="connsiteX3" fmla="*/ 535781 w 993618"/>
                <a:gd name="connsiteY3" fmla="*/ 0 h 1219200"/>
                <a:gd name="connsiteX4" fmla="*/ 992981 w 993618"/>
                <a:gd name="connsiteY4" fmla="*/ 457200 h 1219200"/>
                <a:gd name="connsiteX5" fmla="*/ 990600 w 993618"/>
                <a:gd name="connsiteY5" fmla="*/ 1216819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93618" h="1219200">
                  <a:moveTo>
                    <a:pt x="990600" y="1216819"/>
                  </a:moveTo>
                  <a:lnTo>
                    <a:pt x="2381" y="1219200"/>
                  </a:lnTo>
                  <a:cubicBezTo>
                    <a:pt x="1587" y="812800"/>
                    <a:pt x="794" y="406400"/>
                    <a:pt x="0" y="0"/>
                  </a:cubicBezTo>
                  <a:lnTo>
                    <a:pt x="535781" y="0"/>
                  </a:lnTo>
                  <a:lnTo>
                    <a:pt x="992981" y="457200"/>
                  </a:lnTo>
                  <a:cubicBezTo>
                    <a:pt x="994965" y="743347"/>
                    <a:pt x="991790" y="837009"/>
                    <a:pt x="990600" y="121681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2095500" y="2284572"/>
              <a:ext cx="457200" cy="457200"/>
            </a:xfrm>
            <a:prstGeom prst="triangle">
              <a:avLst>
                <a:gd name="adj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685925" y="2471738"/>
              <a:ext cx="3476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685925" y="2606040"/>
              <a:ext cx="3476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685925" y="2743200"/>
              <a:ext cx="3476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685924" y="2881313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685925" y="3015615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685924" y="3152775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685925" y="3289459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685924" y="3426619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2209800" y="3200400"/>
            <a:ext cx="993618" cy="1223009"/>
            <a:chOff x="1562101" y="2284572"/>
            <a:chExt cx="993618" cy="1223009"/>
          </a:xfrm>
        </p:grpSpPr>
        <p:sp>
          <p:nvSpPr>
            <p:cNvPr id="32" name="Freeform 31"/>
            <p:cNvSpPr/>
            <p:nvPr/>
          </p:nvSpPr>
          <p:spPr>
            <a:xfrm>
              <a:off x="1562101" y="2288381"/>
              <a:ext cx="993618" cy="1219200"/>
            </a:xfrm>
            <a:custGeom>
              <a:avLst/>
              <a:gdLst>
                <a:gd name="connsiteX0" fmla="*/ 990600 w 1064959"/>
                <a:gd name="connsiteY0" fmla="*/ 1216819 h 1273708"/>
                <a:gd name="connsiteX1" fmla="*/ 2381 w 1064959"/>
                <a:gd name="connsiteY1" fmla="*/ 1219200 h 1273708"/>
                <a:gd name="connsiteX2" fmla="*/ 0 w 1064959"/>
                <a:gd name="connsiteY2" fmla="*/ 0 h 1273708"/>
                <a:gd name="connsiteX3" fmla="*/ 535781 w 1064959"/>
                <a:gd name="connsiteY3" fmla="*/ 0 h 1273708"/>
                <a:gd name="connsiteX4" fmla="*/ 992981 w 1064959"/>
                <a:gd name="connsiteY4" fmla="*/ 457200 h 1273708"/>
                <a:gd name="connsiteX5" fmla="*/ 990600 w 1064959"/>
                <a:gd name="connsiteY5" fmla="*/ 1216819 h 1273708"/>
                <a:gd name="connsiteX0" fmla="*/ 990600 w 1079774"/>
                <a:gd name="connsiteY0" fmla="*/ 1216819 h 1259951"/>
                <a:gd name="connsiteX1" fmla="*/ 2381 w 1079774"/>
                <a:gd name="connsiteY1" fmla="*/ 1219200 h 1259951"/>
                <a:gd name="connsiteX2" fmla="*/ 0 w 1079774"/>
                <a:gd name="connsiteY2" fmla="*/ 0 h 1259951"/>
                <a:gd name="connsiteX3" fmla="*/ 535781 w 1079774"/>
                <a:gd name="connsiteY3" fmla="*/ 0 h 1259951"/>
                <a:gd name="connsiteX4" fmla="*/ 992981 w 1079774"/>
                <a:gd name="connsiteY4" fmla="*/ 457200 h 1259951"/>
                <a:gd name="connsiteX5" fmla="*/ 990600 w 1079774"/>
                <a:gd name="connsiteY5" fmla="*/ 1216819 h 1259951"/>
                <a:gd name="connsiteX0" fmla="*/ 990600 w 1099005"/>
                <a:gd name="connsiteY0" fmla="*/ 1216819 h 1259951"/>
                <a:gd name="connsiteX1" fmla="*/ 2381 w 1099005"/>
                <a:gd name="connsiteY1" fmla="*/ 1219200 h 1259951"/>
                <a:gd name="connsiteX2" fmla="*/ 0 w 1099005"/>
                <a:gd name="connsiteY2" fmla="*/ 0 h 1259951"/>
                <a:gd name="connsiteX3" fmla="*/ 535781 w 1099005"/>
                <a:gd name="connsiteY3" fmla="*/ 0 h 1259951"/>
                <a:gd name="connsiteX4" fmla="*/ 992981 w 1099005"/>
                <a:gd name="connsiteY4" fmla="*/ 457200 h 1259951"/>
                <a:gd name="connsiteX5" fmla="*/ 990600 w 1099005"/>
                <a:gd name="connsiteY5" fmla="*/ 1216819 h 1259951"/>
                <a:gd name="connsiteX0" fmla="*/ 990600 w 1059177"/>
                <a:gd name="connsiteY0" fmla="*/ 1216819 h 1265242"/>
                <a:gd name="connsiteX1" fmla="*/ 2381 w 1059177"/>
                <a:gd name="connsiteY1" fmla="*/ 1219200 h 1265242"/>
                <a:gd name="connsiteX2" fmla="*/ 0 w 1059177"/>
                <a:gd name="connsiteY2" fmla="*/ 0 h 1265242"/>
                <a:gd name="connsiteX3" fmla="*/ 535781 w 1059177"/>
                <a:gd name="connsiteY3" fmla="*/ 0 h 1265242"/>
                <a:gd name="connsiteX4" fmla="*/ 992981 w 1059177"/>
                <a:gd name="connsiteY4" fmla="*/ 457200 h 1265242"/>
                <a:gd name="connsiteX5" fmla="*/ 990600 w 1059177"/>
                <a:gd name="connsiteY5" fmla="*/ 1216819 h 1265242"/>
                <a:gd name="connsiteX0" fmla="*/ 990600 w 1066859"/>
                <a:gd name="connsiteY0" fmla="*/ 1216819 h 1254660"/>
                <a:gd name="connsiteX1" fmla="*/ 2381 w 1066859"/>
                <a:gd name="connsiteY1" fmla="*/ 1219200 h 1254660"/>
                <a:gd name="connsiteX2" fmla="*/ 0 w 1066859"/>
                <a:gd name="connsiteY2" fmla="*/ 0 h 1254660"/>
                <a:gd name="connsiteX3" fmla="*/ 535781 w 1066859"/>
                <a:gd name="connsiteY3" fmla="*/ 0 h 1254660"/>
                <a:gd name="connsiteX4" fmla="*/ 992981 w 1066859"/>
                <a:gd name="connsiteY4" fmla="*/ 457200 h 1254660"/>
                <a:gd name="connsiteX5" fmla="*/ 990600 w 1066859"/>
                <a:gd name="connsiteY5" fmla="*/ 1216819 h 1254660"/>
                <a:gd name="connsiteX0" fmla="*/ 990600 w 1026322"/>
                <a:gd name="connsiteY0" fmla="*/ 1216819 h 1254660"/>
                <a:gd name="connsiteX1" fmla="*/ 2381 w 1026322"/>
                <a:gd name="connsiteY1" fmla="*/ 1219200 h 1254660"/>
                <a:gd name="connsiteX2" fmla="*/ 0 w 1026322"/>
                <a:gd name="connsiteY2" fmla="*/ 0 h 1254660"/>
                <a:gd name="connsiteX3" fmla="*/ 535781 w 1026322"/>
                <a:gd name="connsiteY3" fmla="*/ 0 h 1254660"/>
                <a:gd name="connsiteX4" fmla="*/ 992981 w 1026322"/>
                <a:gd name="connsiteY4" fmla="*/ 457200 h 1254660"/>
                <a:gd name="connsiteX5" fmla="*/ 990600 w 1026322"/>
                <a:gd name="connsiteY5" fmla="*/ 1216819 h 1254660"/>
                <a:gd name="connsiteX0" fmla="*/ 990600 w 1026322"/>
                <a:gd name="connsiteY0" fmla="*/ 1216819 h 1219200"/>
                <a:gd name="connsiteX1" fmla="*/ 2381 w 1026322"/>
                <a:gd name="connsiteY1" fmla="*/ 1219200 h 1219200"/>
                <a:gd name="connsiteX2" fmla="*/ 0 w 1026322"/>
                <a:gd name="connsiteY2" fmla="*/ 0 h 1219200"/>
                <a:gd name="connsiteX3" fmla="*/ 535781 w 1026322"/>
                <a:gd name="connsiteY3" fmla="*/ 0 h 1219200"/>
                <a:gd name="connsiteX4" fmla="*/ 992981 w 1026322"/>
                <a:gd name="connsiteY4" fmla="*/ 457200 h 1219200"/>
                <a:gd name="connsiteX5" fmla="*/ 990600 w 1026322"/>
                <a:gd name="connsiteY5" fmla="*/ 1216819 h 1219200"/>
                <a:gd name="connsiteX0" fmla="*/ 990600 w 993618"/>
                <a:gd name="connsiteY0" fmla="*/ 1216819 h 1219200"/>
                <a:gd name="connsiteX1" fmla="*/ 2381 w 993618"/>
                <a:gd name="connsiteY1" fmla="*/ 1219200 h 1219200"/>
                <a:gd name="connsiteX2" fmla="*/ 0 w 993618"/>
                <a:gd name="connsiteY2" fmla="*/ 0 h 1219200"/>
                <a:gd name="connsiteX3" fmla="*/ 535781 w 993618"/>
                <a:gd name="connsiteY3" fmla="*/ 0 h 1219200"/>
                <a:gd name="connsiteX4" fmla="*/ 992981 w 993618"/>
                <a:gd name="connsiteY4" fmla="*/ 457200 h 1219200"/>
                <a:gd name="connsiteX5" fmla="*/ 990600 w 993618"/>
                <a:gd name="connsiteY5" fmla="*/ 1216819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93618" h="1219200">
                  <a:moveTo>
                    <a:pt x="990600" y="1216819"/>
                  </a:moveTo>
                  <a:lnTo>
                    <a:pt x="2381" y="1219200"/>
                  </a:lnTo>
                  <a:cubicBezTo>
                    <a:pt x="1587" y="812800"/>
                    <a:pt x="794" y="406400"/>
                    <a:pt x="0" y="0"/>
                  </a:cubicBezTo>
                  <a:lnTo>
                    <a:pt x="535781" y="0"/>
                  </a:lnTo>
                  <a:lnTo>
                    <a:pt x="992981" y="457200"/>
                  </a:lnTo>
                  <a:cubicBezTo>
                    <a:pt x="994965" y="743347"/>
                    <a:pt x="991790" y="837009"/>
                    <a:pt x="990600" y="121681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/>
            <p:cNvSpPr/>
            <p:nvPr/>
          </p:nvSpPr>
          <p:spPr>
            <a:xfrm>
              <a:off x="2095500" y="2284572"/>
              <a:ext cx="457200" cy="457200"/>
            </a:xfrm>
            <a:prstGeom prst="triangle">
              <a:avLst>
                <a:gd name="adj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1685925" y="2471738"/>
              <a:ext cx="3476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1685925" y="2606040"/>
              <a:ext cx="3476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85925" y="2743200"/>
              <a:ext cx="3476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685924" y="2881313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685925" y="3015615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685924" y="3152775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685925" y="3289459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685924" y="3426619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2369344" y="3311366"/>
            <a:ext cx="993618" cy="1223009"/>
            <a:chOff x="1562101" y="2284572"/>
            <a:chExt cx="993618" cy="1223009"/>
          </a:xfrm>
        </p:grpSpPr>
        <p:sp>
          <p:nvSpPr>
            <p:cNvPr id="43" name="Freeform 42"/>
            <p:cNvSpPr/>
            <p:nvPr/>
          </p:nvSpPr>
          <p:spPr>
            <a:xfrm>
              <a:off x="1562101" y="2288381"/>
              <a:ext cx="993618" cy="1219200"/>
            </a:xfrm>
            <a:custGeom>
              <a:avLst/>
              <a:gdLst>
                <a:gd name="connsiteX0" fmla="*/ 990600 w 1064959"/>
                <a:gd name="connsiteY0" fmla="*/ 1216819 h 1273708"/>
                <a:gd name="connsiteX1" fmla="*/ 2381 w 1064959"/>
                <a:gd name="connsiteY1" fmla="*/ 1219200 h 1273708"/>
                <a:gd name="connsiteX2" fmla="*/ 0 w 1064959"/>
                <a:gd name="connsiteY2" fmla="*/ 0 h 1273708"/>
                <a:gd name="connsiteX3" fmla="*/ 535781 w 1064959"/>
                <a:gd name="connsiteY3" fmla="*/ 0 h 1273708"/>
                <a:gd name="connsiteX4" fmla="*/ 992981 w 1064959"/>
                <a:gd name="connsiteY4" fmla="*/ 457200 h 1273708"/>
                <a:gd name="connsiteX5" fmla="*/ 990600 w 1064959"/>
                <a:gd name="connsiteY5" fmla="*/ 1216819 h 1273708"/>
                <a:gd name="connsiteX0" fmla="*/ 990600 w 1079774"/>
                <a:gd name="connsiteY0" fmla="*/ 1216819 h 1259951"/>
                <a:gd name="connsiteX1" fmla="*/ 2381 w 1079774"/>
                <a:gd name="connsiteY1" fmla="*/ 1219200 h 1259951"/>
                <a:gd name="connsiteX2" fmla="*/ 0 w 1079774"/>
                <a:gd name="connsiteY2" fmla="*/ 0 h 1259951"/>
                <a:gd name="connsiteX3" fmla="*/ 535781 w 1079774"/>
                <a:gd name="connsiteY3" fmla="*/ 0 h 1259951"/>
                <a:gd name="connsiteX4" fmla="*/ 992981 w 1079774"/>
                <a:gd name="connsiteY4" fmla="*/ 457200 h 1259951"/>
                <a:gd name="connsiteX5" fmla="*/ 990600 w 1079774"/>
                <a:gd name="connsiteY5" fmla="*/ 1216819 h 1259951"/>
                <a:gd name="connsiteX0" fmla="*/ 990600 w 1099005"/>
                <a:gd name="connsiteY0" fmla="*/ 1216819 h 1259951"/>
                <a:gd name="connsiteX1" fmla="*/ 2381 w 1099005"/>
                <a:gd name="connsiteY1" fmla="*/ 1219200 h 1259951"/>
                <a:gd name="connsiteX2" fmla="*/ 0 w 1099005"/>
                <a:gd name="connsiteY2" fmla="*/ 0 h 1259951"/>
                <a:gd name="connsiteX3" fmla="*/ 535781 w 1099005"/>
                <a:gd name="connsiteY3" fmla="*/ 0 h 1259951"/>
                <a:gd name="connsiteX4" fmla="*/ 992981 w 1099005"/>
                <a:gd name="connsiteY4" fmla="*/ 457200 h 1259951"/>
                <a:gd name="connsiteX5" fmla="*/ 990600 w 1099005"/>
                <a:gd name="connsiteY5" fmla="*/ 1216819 h 1259951"/>
                <a:gd name="connsiteX0" fmla="*/ 990600 w 1059177"/>
                <a:gd name="connsiteY0" fmla="*/ 1216819 h 1265242"/>
                <a:gd name="connsiteX1" fmla="*/ 2381 w 1059177"/>
                <a:gd name="connsiteY1" fmla="*/ 1219200 h 1265242"/>
                <a:gd name="connsiteX2" fmla="*/ 0 w 1059177"/>
                <a:gd name="connsiteY2" fmla="*/ 0 h 1265242"/>
                <a:gd name="connsiteX3" fmla="*/ 535781 w 1059177"/>
                <a:gd name="connsiteY3" fmla="*/ 0 h 1265242"/>
                <a:gd name="connsiteX4" fmla="*/ 992981 w 1059177"/>
                <a:gd name="connsiteY4" fmla="*/ 457200 h 1265242"/>
                <a:gd name="connsiteX5" fmla="*/ 990600 w 1059177"/>
                <a:gd name="connsiteY5" fmla="*/ 1216819 h 1265242"/>
                <a:gd name="connsiteX0" fmla="*/ 990600 w 1066859"/>
                <a:gd name="connsiteY0" fmla="*/ 1216819 h 1254660"/>
                <a:gd name="connsiteX1" fmla="*/ 2381 w 1066859"/>
                <a:gd name="connsiteY1" fmla="*/ 1219200 h 1254660"/>
                <a:gd name="connsiteX2" fmla="*/ 0 w 1066859"/>
                <a:gd name="connsiteY2" fmla="*/ 0 h 1254660"/>
                <a:gd name="connsiteX3" fmla="*/ 535781 w 1066859"/>
                <a:gd name="connsiteY3" fmla="*/ 0 h 1254660"/>
                <a:gd name="connsiteX4" fmla="*/ 992981 w 1066859"/>
                <a:gd name="connsiteY4" fmla="*/ 457200 h 1254660"/>
                <a:gd name="connsiteX5" fmla="*/ 990600 w 1066859"/>
                <a:gd name="connsiteY5" fmla="*/ 1216819 h 1254660"/>
                <a:gd name="connsiteX0" fmla="*/ 990600 w 1026322"/>
                <a:gd name="connsiteY0" fmla="*/ 1216819 h 1254660"/>
                <a:gd name="connsiteX1" fmla="*/ 2381 w 1026322"/>
                <a:gd name="connsiteY1" fmla="*/ 1219200 h 1254660"/>
                <a:gd name="connsiteX2" fmla="*/ 0 w 1026322"/>
                <a:gd name="connsiteY2" fmla="*/ 0 h 1254660"/>
                <a:gd name="connsiteX3" fmla="*/ 535781 w 1026322"/>
                <a:gd name="connsiteY3" fmla="*/ 0 h 1254660"/>
                <a:gd name="connsiteX4" fmla="*/ 992981 w 1026322"/>
                <a:gd name="connsiteY4" fmla="*/ 457200 h 1254660"/>
                <a:gd name="connsiteX5" fmla="*/ 990600 w 1026322"/>
                <a:gd name="connsiteY5" fmla="*/ 1216819 h 1254660"/>
                <a:gd name="connsiteX0" fmla="*/ 990600 w 1026322"/>
                <a:gd name="connsiteY0" fmla="*/ 1216819 h 1219200"/>
                <a:gd name="connsiteX1" fmla="*/ 2381 w 1026322"/>
                <a:gd name="connsiteY1" fmla="*/ 1219200 h 1219200"/>
                <a:gd name="connsiteX2" fmla="*/ 0 w 1026322"/>
                <a:gd name="connsiteY2" fmla="*/ 0 h 1219200"/>
                <a:gd name="connsiteX3" fmla="*/ 535781 w 1026322"/>
                <a:gd name="connsiteY3" fmla="*/ 0 h 1219200"/>
                <a:gd name="connsiteX4" fmla="*/ 992981 w 1026322"/>
                <a:gd name="connsiteY4" fmla="*/ 457200 h 1219200"/>
                <a:gd name="connsiteX5" fmla="*/ 990600 w 1026322"/>
                <a:gd name="connsiteY5" fmla="*/ 1216819 h 1219200"/>
                <a:gd name="connsiteX0" fmla="*/ 990600 w 993618"/>
                <a:gd name="connsiteY0" fmla="*/ 1216819 h 1219200"/>
                <a:gd name="connsiteX1" fmla="*/ 2381 w 993618"/>
                <a:gd name="connsiteY1" fmla="*/ 1219200 h 1219200"/>
                <a:gd name="connsiteX2" fmla="*/ 0 w 993618"/>
                <a:gd name="connsiteY2" fmla="*/ 0 h 1219200"/>
                <a:gd name="connsiteX3" fmla="*/ 535781 w 993618"/>
                <a:gd name="connsiteY3" fmla="*/ 0 h 1219200"/>
                <a:gd name="connsiteX4" fmla="*/ 992981 w 993618"/>
                <a:gd name="connsiteY4" fmla="*/ 457200 h 1219200"/>
                <a:gd name="connsiteX5" fmla="*/ 990600 w 993618"/>
                <a:gd name="connsiteY5" fmla="*/ 1216819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93618" h="1219200">
                  <a:moveTo>
                    <a:pt x="990600" y="1216819"/>
                  </a:moveTo>
                  <a:lnTo>
                    <a:pt x="2381" y="1219200"/>
                  </a:lnTo>
                  <a:cubicBezTo>
                    <a:pt x="1587" y="812800"/>
                    <a:pt x="794" y="406400"/>
                    <a:pt x="0" y="0"/>
                  </a:cubicBezTo>
                  <a:lnTo>
                    <a:pt x="535781" y="0"/>
                  </a:lnTo>
                  <a:lnTo>
                    <a:pt x="992981" y="457200"/>
                  </a:lnTo>
                  <a:cubicBezTo>
                    <a:pt x="994965" y="743347"/>
                    <a:pt x="991790" y="837009"/>
                    <a:pt x="990600" y="1216819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Isosceles Triangle 43"/>
            <p:cNvSpPr/>
            <p:nvPr/>
          </p:nvSpPr>
          <p:spPr>
            <a:xfrm>
              <a:off x="2095500" y="2284572"/>
              <a:ext cx="457200" cy="457200"/>
            </a:xfrm>
            <a:prstGeom prst="triangle">
              <a:avLst>
                <a:gd name="adj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1685925" y="2471738"/>
              <a:ext cx="3476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85925" y="2606040"/>
              <a:ext cx="3476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685925" y="2743200"/>
              <a:ext cx="3476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1685924" y="2881313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1685925" y="3015615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685924" y="3152775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685925" y="3289459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685924" y="3426619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4" name="Picture 5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0600" y="2193607"/>
            <a:ext cx="6096000" cy="3429000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1180107" y="4868048"/>
            <a:ext cx="3902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build-to</a:t>
            </a:r>
          </a:p>
          <a:p>
            <a:r>
              <a:rPr lang="en-US" dirty="0" smtClean="0"/>
              <a:t>Collection of configuration controlled configuration items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7620000" y="4868048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as-built</a:t>
            </a:r>
          </a:p>
          <a:p>
            <a:r>
              <a:rPr lang="en-US" dirty="0" smtClean="0"/>
              <a:t>Physical product</a:t>
            </a:r>
            <a:endParaRPr lang="en-US" dirty="0"/>
          </a:p>
        </p:txBody>
      </p:sp>
      <p:sp>
        <p:nvSpPr>
          <p:cNvPr id="57" name="Left-Right Arrow 56"/>
          <p:cNvSpPr/>
          <p:nvPr/>
        </p:nvSpPr>
        <p:spPr>
          <a:xfrm>
            <a:off x="3886199" y="3521868"/>
            <a:ext cx="2358069" cy="794385"/>
          </a:xfrm>
          <a:prstGeom prst="leftRightArrow">
            <a:avLst>
              <a:gd name="adj1" fmla="val 47376"/>
              <a:gd name="adj2" fmla="val 492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audit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2385415" y="2476110"/>
            <a:ext cx="563167" cy="563167"/>
            <a:chOff x="2942033" y="1562242"/>
            <a:chExt cx="563167" cy="563167"/>
          </a:xfrm>
        </p:grpSpPr>
        <p:sp>
          <p:nvSpPr>
            <p:cNvPr id="61" name="Arc 60"/>
            <p:cNvSpPr/>
            <p:nvPr/>
          </p:nvSpPr>
          <p:spPr>
            <a:xfrm>
              <a:off x="2942033" y="1562242"/>
              <a:ext cx="563167" cy="563167"/>
            </a:xfrm>
            <a:prstGeom prst="arc">
              <a:avLst>
                <a:gd name="adj1" fmla="val 7476100"/>
                <a:gd name="adj2" fmla="val 4522748"/>
              </a:avLst>
            </a:prstGeom>
            <a:ln w="762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970982" y="1638005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CM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3" name="Rectangle 5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82904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2800" cy="1325563"/>
          </a:xfrm>
        </p:spPr>
        <p:txBody>
          <a:bodyPr/>
          <a:lstStyle/>
          <a:p>
            <a:r>
              <a:rPr lang="en-US" dirty="0" smtClean="0"/>
              <a:t>Configuration management </a:t>
            </a:r>
            <a:r>
              <a:rPr lang="en-US" smtClean="0"/>
              <a:t>of DSMs and DTws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73916" y="1970720"/>
            <a:ext cx="10540074" cy="4270459"/>
            <a:chOff x="-320337" y="975832"/>
            <a:chExt cx="12359021" cy="5007432"/>
          </a:xfrm>
        </p:grpSpPr>
        <p:sp>
          <p:nvSpPr>
            <p:cNvPr id="5" name="Freeform 4"/>
            <p:cNvSpPr/>
            <p:nvPr/>
          </p:nvSpPr>
          <p:spPr bwMode="auto">
            <a:xfrm>
              <a:off x="2558200" y="995093"/>
              <a:ext cx="7077382" cy="2484456"/>
            </a:xfrm>
            <a:custGeom>
              <a:avLst/>
              <a:gdLst>
                <a:gd name="connsiteX0" fmla="*/ 516194 w 7079226"/>
                <a:gd name="connsiteY0" fmla="*/ 2477729 h 2485103"/>
                <a:gd name="connsiteX1" fmla="*/ 427703 w 7079226"/>
                <a:gd name="connsiteY1" fmla="*/ 2455606 h 2485103"/>
                <a:gd name="connsiteX2" fmla="*/ 427703 w 7079226"/>
                <a:gd name="connsiteY2" fmla="*/ 2455606 h 2485103"/>
                <a:gd name="connsiteX3" fmla="*/ 353961 w 7079226"/>
                <a:gd name="connsiteY3" fmla="*/ 2396613 h 2485103"/>
                <a:gd name="connsiteX4" fmla="*/ 331839 w 7079226"/>
                <a:gd name="connsiteY4" fmla="*/ 2374490 h 2485103"/>
                <a:gd name="connsiteX5" fmla="*/ 0 w 7079226"/>
                <a:gd name="connsiteY5" fmla="*/ 1954161 h 2485103"/>
                <a:gd name="connsiteX6" fmla="*/ 1150374 w 7079226"/>
                <a:gd name="connsiteY6" fmla="*/ 1946787 h 2485103"/>
                <a:gd name="connsiteX7" fmla="*/ 1201994 w 7079226"/>
                <a:gd name="connsiteY7" fmla="*/ 1939413 h 2485103"/>
                <a:gd name="connsiteX8" fmla="*/ 1268361 w 7079226"/>
                <a:gd name="connsiteY8" fmla="*/ 1924664 h 2485103"/>
                <a:gd name="connsiteX9" fmla="*/ 1268361 w 7079226"/>
                <a:gd name="connsiteY9" fmla="*/ 1924664 h 2485103"/>
                <a:gd name="connsiteX10" fmla="*/ 1327355 w 7079226"/>
                <a:gd name="connsiteY10" fmla="*/ 1873045 h 2485103"/>
                <a:gd name="connsiteX11" fmla="*/ 2920181 w 7079226"/>
                <a:gd name="connsiteY11" fmla="*/ 73742 h 2485103"/>
                <a:gd name="connsiteX12" fmla="*/ 2920181 w 7079226"/>
                <a:gd name="connsiteY12" fmla="*/ 73742 h 2485103"/>
                <a:gd name="connsiteX13" fmla="*/ 3008671 w 7079226"/>
                <a:gd name="connsiteY13" fmla="*/ 7374 h 2485103"/>
                <a:gd name="connsiteX14" fmla="*/ 3008671 w 7079226"/>
                <a:gd name="connsiteY14" fmla="*/ 7374 h 2485103"/>
                <a:gd name="connsiteX15" fmla="*/ 3126658 w 7079226"/>
                <a:gd name="connsiteY15" fmla="*/ 0 h 2485103"/>
                <a:gd name="connsiteX16" fmla="*/ 3207774 w 7079226"/>
                <a:gd name="connsiteY16" fmla="*/ 14748 h 2485103"/>
                <a:gd name="connsiteX17" fmla="*/ 3207774 w 7079226"/>
                <a:gd name="connsiteY17" fmla="*/ 14748 h 2485103"/>
                <a:gd name="connsiteX18" fmla="*/ 3266768 w 7079226"/>
                <a:gd name="connsiteY18" fmla="*/ 81116 h 2485103"/>
                <a:gd name="connsiteX19" fmla="*/ 4911213 w 7079226"/>
                <a:gd name="connsiteY19" fmla="*/ 1814052 h 2485103"/>
                <a:gd name="connsiteX20" fmla="*/ 4962832 w 7079226"/>
                <a:gd name="connsiteY20" fmla="*/ 1858297 h 2485103"/>
                <a:gd name="connsiteX21" fmla="*/ 5014452 w 7079226"/>
                <a:gd name="connsiteY21" fmla="*/ 1880419 h 2485103"/>
                <a:gd name="connsiteX22" fmla="*/ 5014452 w 7079226"/>
                <a:gd name="connsiteY22" fmla="*/ 1880419 h 2485103"/>
                <a:gd name="connsiteX23" fmla="*/ 5102942 w 7079226"/>
                <a:gd name="connsiteY23" fmla="*/ 1887793 h 2485103"/>
                <a:gd name="connsiteX24" fmla="*/ 6430297 w 7079226"/>
                <a:gd name="connsiteY24" fmla="*/ 1895168 h 2485103"/>
                <a:gd name="connsiteX25" fmla="*/ 6504039 w 7079226"/>
                <a:gd name="connsiteY25" fmla="*/ 1902542 h 2485103"/>
                <a:gd name="connsiteX26" fmla="*/ 6504039 w 7079226"/>
                <a:gd name="connsiteY26" fmla="*/ 1902542 h 2485103"/>
                <a:gd name="connsiteX27" fmla="*/ 6570407 w 7079226"/>
                <a:gd name="connsiteY27" fmla="*/ 1939413 h 2485103"/>
                <a:gd name="connsiteX28" fmla="*/ 6592529 w 7079226"/>
                <a:gd name="connsiteY28" fmla="*/ 1968910 h 2485103"/>
                <a:gd name="connsiteX29" fmla="*/ 7079226 w 7079226"/>
                <a:gd name="connsiteY29" fmla="*/ 2470355 h 2485103"/>
                <a:gd name="connsiteX30" fmla="*/ 4807974 w 7079226"/>
                <a:gd name="connsiteY30" fmla="*/ 2485103 h 2485103"/>
                <a:gd name="connsiteX31" fmla="*/ 4771103 w 7079226"/>
                <a:gd name="connsiteY31" fmla="*/ 2470355 h 2485103"/>
                <a:gd name="connsiteX32" fmla="*/ 4712110 w 7079226"/>
                <a:gd name="connsiteY32" fmla="*/ 2448232 h 2485103"/>
                <a:gd name="connsiteX33" fmla="*/ 4682613 w 7079226"/>
                <a:gd name="connsiteY33" fmla="*/ 2433484 h 2485103"/>
                <a:gd name="connsiteX34" fmla="*/ 4682613 w 7079226"/>
                <a:gd name="connsiteY34" fmla="*/ 2433484 h 2485103"/>
                <a:gd name="connsiteX35" fmla="*/ 3274142 w 7079226"/>
                <a:gd name="connsiteY35" fmla="*/ 936523 h 2485103"/>
                <a:gd name="connsiteX36" fmla="*/ 3222523 w 7079226"/>
                <a:gd name="connsiteY36" fmla="*/ 884903 h 2485103"/>
                <a:gd name="connsiteX37" fmla="*/ 3148781 w 7079226"/>
                <a:gd name="connsiteY37" fmla="*/ 862781 h 2485103"/>
                <a:gd name="connsiteX38" fmla="*/ 3082413 w 7079226"/>
                <a:gd name="connsiteY38" fmla="*/ 870155 h 2485103"/>
                <a:gd name="connsiteX39" fmla="*/ 3016045 w 7079226"/>
                <a:gd name="connsiteY39" fmla="*/ 877529 h 2485103"/>
                <a:gd name="connsiteX40" fmla="*/ 2949678 w 7079226"/>
                <a:gd name="connsiteY40" fmla="*/ 929148 h 2485103"/>
                <a:gd name="connsiteX41" fmla="*/ 2949678 w 7079226"/>
                <a:gd name="connsiteY41" fmla="*/ 929148 h 2485103"/>
                <a:gd name="connsiteX42" fmla="*/ 1622323 w 7079226"/>
                <a:gd name="connsiteY42" fmla="*/ 2396613 h 2485103"/>
                <a:gd name="connsiteX43" fmla="*/ 1592826 w 7079226"/>
                <a:gd name="connsiteY43" fmla="*/ 2440858 h 2485103"/>
                <a:gd name="connsiteX44" fmla="*/ 1548581 w 7079226"/>
                <a:gd name="connsiteY44" fmla="*/ 2462981 h 2485103"/>
                <a:gd name="connsiteX45" fmla="*/ 1467465 w 7079226"/>
                <a:gd name="connsiteY45" fmla="*/ 2485103 h 2485103"/>
                <a:gd name="connsiteX46" fmla="*/ 457200 w 7079226"/>
                <a:gd name="connsiteY46" fmla="*/ 2470355 h 2485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079226" h="2485103">
                  <a:moveTo>
                    <a:pt x="516194" y="2477729"/>
                  </a:moveTo>
                  <a:lnTo>
                    <a:pt x="427703" y="2455606"/>
                  </a:lnTo>
                  <a:lnTo>
                    <a:pt x="427703" y="2455606"/>
                  </a:lnTo>
                  <a:lnTo>
                    <a:pt x="353961" y="2396613"/>
                  </a:lnTo>
                  <a:lnTo>
                    <a:pt x="331839" y="2374490"/>
                  </a:lnTo>
                  <a:lnTo>
                    <a:pt x="0" y="1954161"/>
                  </a:lnTo>
                  <a:lnTo>
                    <a:pt x="1150374" y="1946787"/>
                  </a:lnTo>
                  <a:lnTo>
                    <a:pt x="1201994" y="1939413"/>
                  </a:lnTo>
                  <a:lnTo>
                    <a:pt x="1268361" y="1924664"/>
                  </a:lnTo>
                  <a:lnTo>
                    <a:pt x="1268361" y="1924664"/>
                  </a:lnTo>
                  <a:lnTo>
                    <a:pt x="1327355" y="1873045"/>
                  </a:lnTo>
                  <a:lnTo>
                    <a:pt x="2920181" y="73742"/>
                  </a:lnTo>
                  <a:lnTo>
                    <a:pt x="2920181" y="73742"/>
                  </a:lnTo>
                  <a:lnTo>
                    <a:pt x="3008671" y="7374"/>
                  </a:lnTo>
                  <a:lnTo>
                    <a:pt x="3008671" y="7374"/>
                  </a:lnTo>
                  <a:lnTo>
                    <a:pt x="3126658" y="0"/>
                  </a:lnTo>
                  <a:lnTo>
                    <a:pt x="3207774" y="14748"/>
                  </a:lnTo>
                  <a:lnTo>
                    <a:pt x="3207774" y="14748"/>
                  </a:lnTo>
                  <a:lnTo>
                    <a:pt x="3266768" y="81116"/>
                  </a:lnTo>
                  <a:lnTo>
                    <a:pt x="4911213" y="1814052"/>
                  </a:lnTo>
                  <a:lnTo>
                    <a:pt x="4962832" y="1858297"/>
                  </a:lnTo>
                  <a:lnTo>
                    <a:pt x="5014452" y="1880419"/>
                  </a:lnTo>
                  <a:lnTo>
                    <a:pt x="5014452" y="1880419"/>
                  </a:lnTo>
                  <a:lnTo>
                    <a:pt x="5102942" y="1887793"/>
                  </a:lnTo>
                  <a:lnTo>
                    <a:pt x="6430297" y="1895168"/>
                  </a:lnTo>
                  <a:lnTo>
                    <a:pt x="6504039" y="1902542"/>
                  </a:lnTo>
                  <a:lnTo>
                    <a:pt x="6504039" y="1902542"/>
                  </a:lnTo>
                  <a:lnTo>
                    <a:pt x="6570407" y="1939413"/>
                  </a:lnTo>
                  <a:lnTo>
                    <a:pt x="6592529" y="1968910"/>
                  </a:lnTo>
                  <a:lnTo>
                    <a:pt x="7079226" y="2470355"/>
                  </a:lnTo>
                  <a:lnTo>
                    <a:pt x="4807974" y="2485103"/>
                  </a:lnTo>
                  <a:lnTo>
                    <a:pt x="4771103" y="2470355"/>
                  </a:lnTo>
                  <a:lnTo>
                    <a:pt x="4712110" y="2448232"/>
                  </a:lnTo>
                  <a:lnTo>
                    <a:pt x="4682613" y="2433484"/>
                  </a:lnTo>
                  <a:lnTo>
                    <a:pt x="4682613" y="2433484"/>
                  </a:lnTo>
                  <a:lnTo>
                    <a:pt x="3274142" y="936523"/>
                  </a:lnTo>
                  <a:lnTo>
                    <a:pt x="3222523" y="884903"/>
                  </a:lnTo>
                  <a:lnTo>
                    <a:pt x="3148781" y="862781"/>
                  </a:lnTo>
                  <a:lnTo>
                    <a:pt x="3082413" y="870155"/>
                  </a:lnTo>
                  <a:lnTo>
                    <a:pt x="3016045" y="877529"/>
                  </a:lnTo>
                  <a:lnTo>
                    <a:pt x="2949678" y="929148"/>
                  </a:lnTo>
                  <a:lnTo>
                    <a:pt x="2949678" y="929148"/>
                  </a:lnTo>
                  <a:lnTo>
                    <a:pt x="1622323" y="2396613"/>
                  </a:lnTo>
                  <a:lnTo>
                    <a:pt x="1592826" y="2440858"/>
                  </a:lnTo>
                  <a:lnTo>
                    <a:pt x="1548581" y="2462981"/>
                  </a:lnTo>
                  <a:lnTo>
                    <a:pt x="1467465" y="2485103"/>
                  </a:lnTo>
                  <a:lnTo>
                    <a:pt x="457200" y="2470355"/>
                  </a:lnTo>
                </a:path>
              </a:pathLst>
            </a:custGeom>
            <a:pattFill prst="pct20">
              <a:fgClr>
                <a:srgbClr val="009900"/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vert="horz" wrap="square" lIns="91416" tIns="45708" rIns="91416" bIns="45708" numCol="1" rtlCol="0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6" name="Picture 5" descr="image00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4296" y="975832"/>
              <a:ext cx="7124623" cy="5007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 rot="2838922">
              <a:off x="4208422" y="4387999"/>
              <a:ext cx="1137558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DESIGN</a:t>
              </a:r>
              <a:endParaRPr lang="en-US" sz="16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18789950">
              <a:off x="5829638" y="4466937"/>
              <a:ext cx="1406799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DELIVERY</a:t>
              </a:r>
              <a:endParaRPr lang="en-US" sz="1600" b="1" dirty="0">
                <a:solidFill>
                  <a:schemeClr val="bg1"/>
                </a:solidFill>
                <a:latin typeface="Arial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713716" y="3984128"/>
              <a:ext cx="849850" cy="309053"/>
              <a:chOff x="2712835" y="3984271"/>
              <a:chExt cx="850071" cy="309134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2712835" y="4164139"/>
                <a:ext cx="719749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AS-OFFERED</a:t>
                </a:r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3393796" y="3984271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863147" y="3655764"/>
              <a:ext cx="935102" cy="232121"/>
              <a:chOff x="1862044" y="3655822"/>
              <a:chExt cx="935346" cy="232181"/>
            </a:xfrm>
          </p:grpSpPr>
          <p:sp>
            <p:nvSpPr>
              <p:cNvPr id="69" name="TextBox 68"/>
              <p:cNvSpPr txBox="1"/>
              <p:nvPr/>
            </p:nvSpPr>
            <p:spPr>
              <a:xfrm>
                <a:off x="1862044" y="3758737"/>
                <a:ext cx="652423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AS-NEEDED</a:t>
                </a:r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2628280" y="3655822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3298938" y="4477865"/>
              <a:ext cx="1093280" cy="169066"/>
              <a:chOff x="3298209" y="4478138"/>
              <a:chExt cx="1093565" cy="169110"/>
            </a:xfrm>
          </p:grpSpPr>
          <p:sp>
            <p:nvSpPr>
              <p:cNvPr id="67" name="TextBox 66"/>
              <p:cNvSpPr txBox="1"/>
              <p:nvPr/>
            </p:nvSpPr>
            <p:spPr>
              <a:xfrm>
                <a:off x="3298209" y="4517982"/>
                <a:ext cx="918541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AS-SPECIFIED</a:t>
                </a:r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4222664" y="4478138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915539" y="5095016"/>
              <a:ext cx="1004787" cy="169066"/>
              <a:chOff x="3914969" y="5095450"/>
              <a:chExt cx="1005049" cy="169110"/>
            </a:xfrm>
          </p:grpSpPr>
          <p:sp>
            <p:nvSpPr>
              <p:cNvPr id="65" name="TextBox 64"/>
              <p:cNvSpPr txBox="1"/>
              <p:nvPr/>
            </p:nvSpPr>
            <p:spPr>
              <a:xfrm>
                <a:off x="3914969" y="5133622"/>
                <a:ext cx="76944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AS-DESIGNED</a:t>
                </a:r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4750908" y="5095450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380751" y="5626214"/>
              <a:ext cx="1026416" cy="180883"/>
              <a:chOff x="4380304" y="5626785"/>
              <a:chExt cx="1026683" cy="180930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4380304" y="5678449"/>
                <a:ext cx="72616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AS-PLANNED</a:t>
                </a:r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5237877" y="5626785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5871045" y="5626214"/>
              <a:ext cx="831348" cy="180883"/>
              <a:chOff x="5870986" y="5626785"/>
              <a:chExt cx="831565" cy="180930"/>
            </a:xfrm>
          </p:grpSpPr>
          <p:sp>
            <p:nvSpPr>
              <p:cNvPr id="61" name="TextBox 60"/>
              <p:cNvSpPr txBox="1"/>
              <p:nvPr/>
            </p:nvSpPr>
            <p:spPr>
              <a:xfrm>
                <a:off x="6186384" y="5678449"/>
                <a:ext cx="516167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AS-BUILT</a:t>
                </a:r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5870986" y="5626785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401853" y="5095016"/>
              <a:ext cx="913286" cy="169066"/>
              <a:chOff x="6401933" y="5095450"/>
              <a:chExt cx="913524" cy="169110"/>
            </a:xfrm>
          </p:grpSpPr>
          <p:sp>
            <p:nvSpPr>
              <p:cNvPr id="59" name="TextBox 58"/>
              <p:cNvSpPr txBox="1"/>
              <p:nvPr/>
            </p:nvSpPr>
            <p:spPr>
              <a:xfrm>
                <a:off x="6688682" y="5133622"/>
                <a:ext cx="626775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AS-TESTED</a:t>
                </a: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6401933" y="5095450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7001835" y="4459091"/>
              <a:ext cx="1021587" cy="169066"/>
              <a:chOff x="7002070" y="4459359"/>
              <a:chExt cx="1021853" cy="169110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7249672" y="4497170"/>
                <a:ext cx="77425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AS-CERTIFIED</a:t>
                </a: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7002070" y="4459359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8115216" y="3984128"/>
              <a:ext cx="992795" cy="309053"/>
              <a:chOff x="8115741" y="3984271"/>
              <a:chExt cx="993054" cy="309134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8284851" y="4164139"/>
                <a:ext cx="823944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AS-DELIVERED</a:t>
                </a: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8115741" y="3984271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9259179" y="3655764"/>
              <a:ext cx="1196415" cy="232121"/>
              <a:chOff x="9260001" y="3655822"/>
              <a:chExt cx="1196727" cy="232181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9576679" y="3758737"/>
                <a:ext cx="880049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AS-SUPPORTED</a:t>
                </a: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9260001" y="3655822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1296065" y="3374416"/>
              <a:ext cx="1134165" cy="24615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999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NEEDS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015683" y="3394392"/>
              <a:ext cx="2023001" cy="24615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999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SOLUTIONS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496267" y="1595347"/>
              <a:ext cx="1519508" cy="19692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solidFill>
                    <a:srgbClr val="FFC000"/>
                  </a:solidFill>
                  <a:latin typeface="Arial"/>
                </a:rPr>
                <a:t>DIGITAL TWINS</a:t>
              </a: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6996713" y="2309503"/>
              <a:ext cx="3066943" cy="169066"/>
              <a:chOff x="6996947" y="2309211"/>
              <a:chExt cx="3067742" cy="16911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6996947" y="2309211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7249672" y="2339167"/>
                <a:ext cx="2815017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CERTIFICATION 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9259179" y="3001110"/>
              <a:ext cx="1745942" cy="298298"/>
              <a:chOff x="9260001" y="3000998"/>
              <a:chExt cx="1746397" cy="298376"/>
            </a:xfrm>
          </p:grpSpPr>
          <p:sp>
            <p:nvSpPr>
              <p:cNvPr id="49" name="Oval 48"/>
              <p:cNvSpPr/>
              <p:nvPr/>
            </p:nvSpPr>
            <p:spPr>
              <a:xfrm>
                <a:off x="9260001" y="3130264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9431153" y="3000998"/>
                <a:ext cx="1575245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VIRTUAL ECOSYSTEM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8112835" y="2622340"/>
              <a:ext cx="1832237" cy="346668"/>
              <a:chOff x="8113360" y="2622129"/>
              <a:chExt cx="1832714" cy="346758"/>
            </a:xfrm>
          </p:grpSpPr>
          <p:sp>
            <p:nvSpPr>
              <p:cNvPr id="47" name="Oval 46"/>
              <p:cNvSpPr/>
              <p:nvPr/>
            </p:nvSpPr>
            <p:spPr>
              <a:xfrm>
                <a:off x="8113360" y="27997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8227340" y="2622129"/>
                <a:ext cx="1718734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OPERATIONS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5875019" y="1170666"/>
              <a:ext cx="2738868" cy="169066"/>
              <a:chOff x="5874961" y="1170077"/>
              <a:chExt cx="2739581" cy="169110"/>
            </a:xfrm>
          </p:grpSpPr>
          <p:sp>
            <p:nvSpPr>
              <p:cNvPr id="45" name="Oval 44"/>
              <p:cNvSpPr/>
              <p:nvPr/>
            </p:nvSpPr>
            <p:spPr>
              <a:xfrm>
                <a:off x="5874961" y="11700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6176005" y="1188606"/>
                <a:ext cx="2438537" cy="1293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VIRTUAL PRODUCTION SYSTEM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6412442" y="1728769"/>
              <a:ext cx="2652829" cy="169066"/>
              <a:chOff x="6412524" y="1728326"/>
              <a:chExt cx="2653520" cy="169110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6412524" y="1728326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6678655" y="1744230"/>
                <a:ext cx="2387389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QUALIFICATION 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2236212" y="2650792"/>
              <a:ext cx="1320211" cy="318215"/>
              <a:chOff x="2235207" y="2650589"/>
              <a:chExt cx="1320555" cy="318298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3386652" y="27997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235207" y="2650589"/>
                <a:ext cx="1161174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SYSTEM MODEL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894491" y="1170666"/>
              <a:ext cx="2511878" cy="169066"/>
              <a:chOff x="2893657" y="1170077"/>
              <a:chExt cx="2512532" cy="16911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5237079" y="11700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893657" y="1185171"/>
                <a:ext cx="2209397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PRODUCTION MODELS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28872" y="3049051"/>
              <a:ext cx="2166990" cy="250357"/>
              <a:chOff x="627448" y="3048952"/>
              <a:chExt cx="2167555" cy="250422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2625893" y="3130264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27448" y="3048952"/>
                <a:ext cx="1929831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SYSTEM OF SYSTEMS MODEL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2988499" y="1717975"/>
              <a:ext cx="1932623" cy="169066"/>
              <a:chOff x="2987689" y="1717529"/>
              <a:chExt cx="1933126" cy="169110"/>
            </a:xfrm>
          </p:grpSpPr>
          <p:sp>
            <p:nvSpPr>
              <p:cNvPr id="35" name="Oval 34"/>
              <p:cNvSpPr/>
              <p:nvPr/>
            </p:nvSpPr>
            <p:spPr>
              <a:xfrm>
                <a:off x="4751705" y="1717529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987689" y="1728326"/>
                <a:ext cx="1646054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PHYSICAL MODELS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893929" y="2317491"/>
              <a:ext cx="2495505" cy="169066"/>
              <a:chOff x="1892834" y="2317201"/>
              <a:chExt cx="2496155" cy="16911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4219879" y="2317201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892834" y="2339167"/>
                <a:ext cx="2267413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PRODUCT MODEL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9253949" y="5054530"/>
              <a:ext cx="2638789" cy="339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solidFill>
                    <a:srgbClr val="FFC000"/>
                  </a:solidFill>
                  <a:latin typeface="Arial"/>
                </a:rPr>
                <a:t>PHYSICAL SYSTEMS</a:t>
              </a:r>
            </a:p>
          </p:txBody>
        </p:sp>
        <p:sp>
          <p:nvSpPr>
            <p:cNvPr id="74" name="Rectangle 73"/>
            <p:cNvSpPr/>
            <p:nvPr/>
          </p:nvSpPr>
          <p:spPr>
            <a:xfrm rot="18788987">
              <a:off x="4020458" y="2144495"/>
              <a:ext cx="1513487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latin typeface="Arial"/>
                  <a:cs typeface="Times New Roman" panose="02020603050405020304" pitchFamily="18" charset="0"/>
                </a:rPr>
                <a:t>MODELING</a:t>
              </a:r>
              <a:endParaRPr lang="en-US" sz="1600" b="1" dirty="0">
                <a:latin typeface="Arial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 rot="2822765">
              <a:off x="5693482" y="2065155"/>
              <a:ext cx="1694835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latin typeface="Arial"/>
                  <a:cs typeface="Times New Roman" panose="02020603050405020304" pitchFamily="18" charset="0"/>
                </a:rPr>
                <a:t>SIMULATION</a:t>
              </a:r>
              <a:endParaRPr lang="en-US" sz="1600" b="1" dirty="0">
                <a:latin typeface="Aria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320337" y="5054530"/>
              <a:ext cx="2437115" cy="339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 smtClean="0">
                  <a:solidFill>
                    <a:srgbClr val="FFC000"/>
                  </a:solidFill>
                  <a:latin typeface="Arial"/>
                </a:rPr>
                <a:t>DESIGN</a:t>
              </a:r>
              <a:endParaRPr lang="en-US" sz="1600" b="1" dirty="0">
                <a:solidFill>
                  <a:srgbClr val="FFC000"/>
                </a:solidFill>
                <a:latin typeface="Arial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319698" y="1542385"/>
              <a:ext cx="3333248" cy="339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 smtClean="0">
                  <a:solidFill>
                    <a:srgbClr val="FFC000"/>
                  </a:solidFill>
                  <a:latin typeface="Arial"/>
                </a:rPr>
                <a:t>DIGITAL SYSTEM MODELS</a:t>
              </a:r>
              <a:endParaRPr lang="en-US" sz="1600" b="1" dirty="0">
                <a:solidFill>
                  <a:srgbClr val="FFC000"/>
                </a:solidFill>
                <a:latin typeface="Arial"/>
              </a:endParaRPr>
            </a:p>
          </p:txBody>
        </p:sp>
      </p:grp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</a:t>
            </a:r>
            <a:r>
              <a:rPr lang="en-US" sz="800" dirty="0" smtClean="0">
                <a:solidFill>
                  <a:srgbClr val="434F5C"/>
                </a:solidFill>
                <a:latin typeface="Arial" panose="020B0604020202020204" pitchFamily="34" charset="0"/>
              </a:rPr>
              <a:t>2020 </a:t>
            </a:r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Boeing. All rights reserved.</a:t>
            </a:r>
            <a:endParaRPr lang="en-US" dirty="0"/>
          </a:p>
        </p:txBody>
      </p:sp>
      <p:sp>
        <p:nvSpPr>
          <p:cNvPr id="100" name="Content Placeholder 2"/>
          <p:cNvSpPr>
            <a:spLocks noGrp="1"/>
          </p:cNvSpPr>
          <p:nvPr>
            <p:ph idx="1"/>
          </p:nvPr>
        </p:nvSpPr>
        <p:spPr>
          <a:xfrm>
            <a:off x="128294" y="6035244"/>
            <a:ext cx="10515600" cy="69387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smtClean="0"/>
              <a:t>DSM</a:t>
            </a:r>
            <a:r>
              <a:rPr lang="en-US" sz="1000" dirty="0" smtClean="0"/>
              <a:t> – Digital system model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DTw</a:t>
            </a:r>
            <a:r>
              <a:rPr lang="en-US" sz="1000" dirty="0" smtClean="0"/>
              <a:t> – Digital twin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DTh</a:t>
            </a:r>
            <a:r>
              <a:rPr lang="en-US" sz="1000" dirty="0" smtClean="0"/>
              <a:t> – Digital thread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54387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2800" cy="1325563"/>
          </a:xfrm>
        </p:spPr>
        <p:txBody>
          <a:bodyPr/>
          <a:lstStyle/>
          <a:p>
            <a:r>
              <a:rPr lang="en-US" dirty="0" smtClean="0"/>
              <a:t>Configuration management </a:t>
            </a:r>
            <a:r>
              <a:rPr lang="en-US" smtClean="0"/>
              <a:t>of DSMs and DTws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73916" y="1970720"/>
            <a:ext cx="10540074" cy="4270459"/>
            <a:chOff x="-320337" y="975832"/>
            <a:chExt cx="12359021" cy="5007432"/>
          </a:xfrm>
        </p:grpSpPr>
        <p:sp>
          <p:nvSpPr>
            <p:cNvPr id="5" name="Freeform 4"/>
            <p:cNvSpPr/>
            <p:nvPr/>
          </p:nvSpPr>
          <p:spPr bwMode="auto">
            <a:xfrm>
              <a:off x="2558200" y="995093"/>
              <a:ext cx="7077382" cy="2484456"/>
            </a:xfrm>
            <a:custGeom>
              <a:avLst/>
              <a:gdLst>
                <a:gd name="connsiteX0" fmla="*/ 516194 w 7079226"/>
                <a:gd name="connsiteY0" fmla="*/ 2477729 h 2485103"/>
                <a:gd name="connsiteX1" fmla="*/ 427703 w 7079226"/>
                <a:gd name="connsiteY1" fmla="*/ 2455606 h 2485103"/>
                <a:gd name="connsiteX2" fmla="*/ 427703 w 7079226"/>
                <a:gd name="connsiteY2" fmla="*/ 2455606 h 2485103"/>
                <a:gd name="connsiteX3" fmla="*/ 353961 w 7079226"/>
                <a:gd name="connsiteY3" fmla="*/ 2396613 h 2485103"/>
                <a:gd name="connsiteX4" fmla="*/ 331839 w 7079226"/>
                <a:gd name="connsiteY4" fmla="*/ 2374490 h 2485103"/>
                <a:gd name="connsiteX5" fmla="*/ 0 w 7079226"/>
                <a:gd name="connsiteY5" fmla="*/ 1954161 h 2485103"/>
                <a:gd name="connsiteX6" fmla="*/ 1150374 w 7079226"/>
                <a:gd name="connsiteY6" fmla="*/ 1946787 h 2485103"/>
                <a:gd name="connsiteX7" fmla="*/ 1201994 w 7079226"/>
                <a:gd name="connsiteY7" fmla="*/ 1939413 h 2485103"/>
                <a:gd name="connsiteX8" fmla="*/ 1268361 w 7079226"/>
                <a:gd name="connsiteY8" fmla="*/ 1924664 h 2485103"/>
                <a:gd name="connsiteX9" fmla="*/ 1268361 w 7079226"/>
                <a:gd name="connsiteY9" fmla="*/ 1924664 h 2485103"/>
                <a:gd name="connsiteX10" fmla="*/ 1327355 w 7079226"/>
                <a:gd name="connsiteY10" fmla="*/ 1873045 h 2485103"/>
                <a:gd name="connsiteX11" fmla="*/ 2920181 w 7079226"/>
                <a:gd name="connsiteY11" fmla="*/ 73742 h 2485103"/>
                <a:gd name="connsiteX12" fmla="*/ 2920181 w 7079226"/>
                <a:gd name="connsiteY12" fmla="*/ 73742 h 2485103"/>
                <a:gd name="connsiteX13" fmla="*/ 3008671 w 7079226"/>
                <a:gd name="connsiteY13" fmla="*/ 7374 h 2485103"/>
                <a:gd name="connsiteX14" fmla="*/ 3008671 w 7079226"/>
                <a:gd name="connsiteY14" fmla="*/ 7374 h 2485103"/>
                <a:gd name="connsiteX15" fmla="*/ 3126658 w 7079226"/>
                <a:gd name="connsiteY15" fmla="*/ 0 h 2485103"/>
                <a:gd name="connsiteX16" fmla="*/ 3207774 w 7079226"/>
                <a:gd name="connsiteY16" fmla="*/ 14748 h 2485103"/>
                <a:gd name="connsiteX17" fmla="*/ 3207774 w 7079226"/>
                <a:gd name="connsiteY17" fmla="*/ 14748 h 2485103"/>
                <a:gd name="connsiteX18" fmla="*/ 3266768 w 7079226"/>
                <a:gd name="connsiteY18" fmla="*/ 81116 h 2485103"/>
                <a:gd name="connsiteX19" fmla="*/ 4911213 w 7079226"/>
                <a:gd name="connsiteY19" fmla="*/ 1814052 h 2485103"/>
                <a:gd name="connsiteX20" fmla="*/ 4962832 w 7079226"/>
                <a:gd name="connsiteY20" fmla="*/ 1858297 h 2485103"/>
                <a:gd name="connsiteX21" fmla="*/ 5014452 w 7079226"/>
                <a:gd name="connsiteY21" fmla="*/ 1880419 h 2485103"/>
                <a:gd name="connsiteX22" fmla="*/ 5014452 w 7079226"/>
                <a:gd name="connsiteY22" fmla="*/ 1880419 h 2485103"/>
                <a:gd name="connsiteX23" fmla="*/ 5102942 w 7079226"/>
                <a:gd name="connsiteY23" fmla="*/ 1887793 h 2485103"/>
                <a:gd name="connsiteX24" fmla="*/ 6430297 w 7079226"/>
                <a:gd name="connsiteY24" fmla="*/ 1895168 h 2485103"/>
                <a:gd name="connsiteX25" fmla="*/ 6504039 w 7079226"/>
                <a:gd name="connsiteY25" fmla="*/ 1902542 h 2485103"/>
                <a:gd name="connsiteX26" fmla="*/ 6504039 w 7079226"/>
                <a:gd name="connsiteY26" fmla="*/ 1902542 h 2485103"/>
                <a:gd name="connsiteX27" fmla="*/ 6570407 w 7079226"/>
                <a:gd name="connsiteY27" fmla="*/ 1939413 h 2485103"/>
                <a:gd name="connsiteX28" fmla="*/ 6592529 w 7079226"/>
                <a:gd name="connsiteY28" fmla="*/ 1968910 h 2485103"/>
                <a:gd name="connsiteX29" fmla="*/ 7079226 w 7079226"/>
                <a:gd name="connsiteY29" fmla="*/ 2470355 h 2485103"/>
                <a:gd name="connsiteX30" fmla="*/ 4807974 w 7079226"/>
                <a:gd name="connsiteY30" fmla="*/ 2485103 h 2485103"/>
                <a:gd name="connsiteX31" fmla="*/ 4771103 w 7079226"/>
                <a:gd name="connsiteY31" fmla="*/ 2470355 h 2485103"/>
                <a:gd name="connsiteX32" fmla="*/ 4712110 w 7079226"/>
                <a:gd name="connsiteY32" fmla="*/ 2448232 h 2485103"/>
                <a:gd name="connsiteX33" fmla="*/ 4682613 w 7079226"/>
                <a:gd name="connsiteY33" fmla="*/ 2433484 h 2485103"/>
                <a:gd name="connsiteX34" fmla="*/ 4682613 w 7079226"/>
                <a:gd name="connsiteY34" fmla="*/ 2433484 h 2485103"/>
                <a:gd name="connsiteX35" fmla="*/ 3274142 w 7079226"/>
                <a:gd name="connsiteY35" fmla="*/ 936523 h 2485103"/>
                <a:gd name="connsiteX36" fmla="*/ 3222523 w 7079226"/>
                <a:gd name="connsiteY36" fmla="*/ 884903 h 2485103"/>
                <a:gd name="connsiteX37" fmla="*/ 3148781 w 7079226"/>
                <a:gd name="connsiteY37" fmla="*/ 862781 h 2485103"/>
                <a:gd name="connsiteX38" fmla="*/ 3082413 w 7079226"/>
                <a:gd name="connsiteY38" fmla="*/ 870155 h 2485103"/>
                <a:gd name="connsiteX39" fmla="*/ 3016045 w 7079226"/>
                <a:gd name="connsiteY39" fmla="*/ 877529 h 2485103"/>
                <a:gd name="connsiteX40" fmla="*/ 2949678 w 7079226"/>
                <a:gd name="connsiteY40" fmla="*/ 929148 h 2485103"/>
                <a:gd name="connsiteX41" fmla="*/ 2949678 w 7079226"/>
                <a:gd name="connsiteY41" fmla="*/ 929148 h 2485103"/>
                <a:gd name="connsiteX42" fmla="*/ 1622323 w 7079226"/>
                <a:gd name="connsiteY42" fmla="*/ 2396613 h 2485103"/>
                <a:gd name="connsiteX43" fmla="*/ 1592826 w 7079226"/>
                <a:gd name="connsiteY43" fmla="*/ 2440858 h 2485103"/>
                <a:gd name="connsiteX44" fmla="*/ 1548581 w 7079226"/>
                <a:gd name="connsiteY44" fmla="*/ 2462981 h 2485103"/>
                <a:gd name="connsiteX45" fmla="*/ 1467465 w 7079226"/>
                <a:gd name="connsiteY45" fmla="*/ 2485103 h 2485103"/>
                <a:gd name="connsiteX46" fmla="*/ 457200 w 7079226"/>
                <a:gd name="connsiteY46" fmla="*/ 2470355 h 2485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079226" h="2485103">
                  <a:moveTo>
                    <a:pt x="516194" y="2477729"/>
                  </a:moveTo>
                  <a:lnTo>
                    <a:pt x="427703" y="2455606"/>
                  </a:lnTo>
                  <a:lnTo>
                    <a:pt x="427703" y="2455606"/>
                  </a:lnTo>
                  <a:lnTo>
                    <a:pt x="353961" y="2396613"/>
                  </a:lnTo>
                  <a:lnTo>
                    <a:pt x="331839" y="2374490"/>
                  </a:lnTo>
                  <a:lnTo>
                    <a:pt x="0" y="1954161"/>
                  </a:lnTo>
                  <a:lnTo>
                    <a:pt x="1150374" y="1946787"/>
                  </a:lnTo>
                  <a:lnTo>
                    <a:pt x="1201994" y="1939413"/>
                  </a:lnTo>
                  <a:lnTo>
                    <a:pt x="1268361" y="1924664"/>
                  </a:lnTo>
                  <a:lnTo>
                    <a:pt x="1268361" y="1924664"/>
                  </a:lnTo>
                  <a:lnTo>
                    <a:pt x="1327355" y="1873045"/>
                  </a:lnTo>
                  <a:lnTo>
                    <a:pt x="2920181" y="73742"/>
                  </a:lnTo>
                  <a:lnTo>
                    <a:pt x="2920181" y="73742"/>
                  </a:lnTo>
                  <a:lnTo>
                    <a:pt x="3008671" y="7374"/>
                  </a:lnTo>
                  <a:lnTo>
                    <a:pt x="3008671" y="7374"/>
                  </a:lnTo>
                  <a:lnTo>
                    <a:pt x="3126658" y="0"/>
                  </a:lnTo>
                  <a:lnTo>
                    <a:pt x="3207774" y="14748"/>
                  </a:lnTo>
                  <a:lnTo>
                    <a:pt x="3207774" y="14748"/>
                  </a:lnTo>
                  <a:lnTo>
                    <a:pt x="3266768" y="81116"/>
                  </a:lnTo>
                  <a:lnTo>
                    <a:pt x="4911213" y="1814052"/>
                  </a:lnTo>
                  <a:lnTo>
                    <a:pt x="4962832" y="1858297"/>
                  </a:lnTo>
                  <a:lnTo>
                    <a:pt x="5014452" y="1880419"/>
                  </a:lnTo>
                  <a:lnTo>
                    <a:pt x="5014452" y="1880419"/>
                  </a:lnTo>
                  <a:lnTo>
                    <a:pt x="5102942" y="1887793"/>
                  </a:lnTo>
                  <a:lnTo>
                    <a:pt x="6430297" y="1895168"/>
                  </a:lnTo>
                  <a:lnTo>
                    <a:pt x="6504039" y="1902542"/>
                  </a:lnTo>
                  <a:lnTo>
                    <a:pt x="6504039" y="1902542"/>
                  </a:lnTo>
                  <a:lnTo>
                    <a:pt x="6570407" y="1939413"/>
                  </a:lnTo>
                  <a:lnTo>
                    <a:pt x="6592529" y="1968910"/>
                  </a:lnTo>
                  <a:lnTo>
                    <a:pt x="7079226" y="2470355"/>
                  </a:lnTo>
                  <a:lnTo>
                    <a:pt x="4807974" y="2485103"/>
                  </a:lnTo>
                  <a:lnTo>
                    <a:pt x="4771103" y="2470355"/>
                  </a:lnTo>
                  <a:lnTo>
                    <a:pt x="4712110" y="2448232"/>
                  </a:lnTo>
                  <a:lnTo>
                    <a:pt x="4682613" y="2433484"/>
                  </a:lnTo>
                  <a:lnTo>
                    <a:pt x="4682613" y="2433484"/>
                  </a:lnTo>
                  <a:lnTo>
                    <a:pt x="3274142" y="936523"/>
                  </a:lnTo>
                  <a:lnTo>
                    <a:pt x="3222523" y="884903"/>
                  </a:lnTo>
                  <a:lnTo>
                    <a:pt x="3148781" y="862781"/>
                  </a:lnTo>
                  <a:lnTo>
                    <a:pt x="3082413" y="870155"/>
                  </a:lnTo>
                  <a:lnTo>
                    <a:pt x="3016045" y="877529"/>
                  </a:lnTo>
                  <a:lnTo>
                    <a:pt x="2949678" y="929148"/>
                  </a:lnTo>
                  <a:lnTo>
                    <a:pt x="2949678" y="929148"/>
                  </a:lnTo>
                  <a:lnTo>
                    <a:pt x="1622323" y="2396613"/>
                  </a:lnTo>
                  <a:lnTo>
                    <a:pt x="1592826" y="2440858"/>
                  </a:lnTo>
                  <a:lnTo>
                    <a:pt x="1548581" y="2462981"/>
                  </a:lnTo>
                  <a:lnTo>
                    <a:pt x="1467465" y="2485103"/>
                  </a:lnTo>
                  <a:lnTo>
                    <a:pt x="457200" y="2470355"/>
                  </a:lnTo>
                </a:path>
              </a:pathLst>
            </a:custGeom>
            <a:pattFill prst="pct20">
              <a:fgClr>
                <a:srgbClr val="009900"/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vert="horz" wrap="square" lIns="91416" tIns="45708" rIns="91416" bIns="45708" numCol="1" rtlCol="0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6" name="Picture 5" descr="image00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4296" y="975832"/>
              <a:ext cx="7124623" cy="5007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 rot="2838922">
              <a:off x="4208422" y="4387999"/>
              <a:ext cx="1137558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DESIGN</a:t>
              </a:r>
              <a:endParaRPr lang="en-US" sz="16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18789950">
              <a:off x="5829638" y="4466937"/>
              <a:ext cx="1406799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DELIVERY</a:t>
              </a:r>
              <a:endParaRPr lang="en-US" sz="1600" b="1" dirty="0">
                <a:solidFill>
                  <a:schemeClr val="bg1"/>
                </a:solidFill>
                <a:latin typeface="Arial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713716" y="3984128"/>
              <a:ext cx="849850" cy="309053"/>
              <a:chOff x="2712835" y="3984271"/>
              <a:chExt cx="850071" cy="309134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2712835" y="4164139"/>
                <a:ext cx="719749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AS-OFFERED</a:t>
                </a:r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3393796" y="3984271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863147" y="3655764"/>
              <a:ext cx="935102" cy="232121"/>
              <a:chOff x="1862044" y="3655822"/>
              <a:chExt cx="935346" cy="232181"/>
            </a:xfrm>
          </p:grpSpPr>
          <p:sp>
            <p:nvSpPr>
              <p:cNvPr id="69" name="TextBox 68"/>
              <p:cNvSpPr txBox="1"/>
              <p:nvPr/>
            </p:nvSpPr>
            <p:spPr>
              <a:xfrm>
                <a:off x="1862044" y="3758737"/>
                <a:ext cx="652423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AS-NEEDED</a:t>
                </a:r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2628280" y="3655822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3298938" y="4477865"/>
              <a:ext cx="1093280" cy="169066"/>
              <a:chOff x="3298209" y="4478138"/>
              <a:chExt cx="1093565" cy="169110"/>
            </a:xfrm>
          </p:grpSpPr>
          <p:sp>
            <p:nvSpPr>
              <p:cNvPr id="67" name="TextBox 66"/>
              <p:cNvSpPr txBox="1"/>
              <p:nvPr/>
            </p:nvSpPr>
            <p:spPr>
              <a:xfrm>
                <a:off x="3298209" y="4517982"/>
                <a:ext cx="918541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AS-SPECIFIED</a:t>
                </a:r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4222664" y="4478138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915539" y="5095016"/>
              <a:ext cx="1004787" cy="169066"/>
              <a:chOff x="3914969" y="5095450"/>
              <a:chExt cx="1005049" cy="169110"/>
            </a:xfrm>
          </p:grpSpPr>
          <p:sp>
            <p:nvSpPr>
              <p:cNvPr id="65" name="TextBox 64"/>
              <p:cNvSpPr txBox="1"/>
              <p:nvPr/>
            </p:nvSpPr>
            <p:spPr>
              <a:xfrm>
                <a:off x="3914969" y="5133622"/>
                <a:ext cx="76944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AS-DESIGNED</a:t>
                </a:r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4750908" y="5095450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380751" y="5626214"/>
              <a:ext cx="1026416" cy="180883"/>
              <a:chOff x="4380304" y="5626785"/>
              <a:chExt cx="1026683" cy="180930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4380304" y="5678449"/>
                <a:ext cx="72616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AS-PLANNED</a:t>
                </a:r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5237877" y="5626785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5871045" y="5626214"/>
              <a:ext cx="831348" cy="180883"/>
              <a:chOff x="5870986" y="5626785"/>
              <a:chExt cx="831565" cy="180930"/>
            </a:xfrm>
          </p:grpSpPr>
          <p:sp>
            <p:nvSpPr>
              <p:cNvPr id="61" name="TextBox 60"/>
              <p:cNvSpPr txBox="1"/>
              <p:nvPr/>
            </p:nvSpPr>
            <p:spPr>
              <a:xfrm>
                <a:off x="6186384" y="5678449"/>
                <a:ext cx="516167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AS-BUILT</a:t>
                </a:r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5870986" y="5626785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401853" y="5095016"/>
              <a:ext cx="913286" cy="169066"/>
              <a:chOff x="6401933" y="5095450"/>
              <a:chExt cx="913524" cy="169110"/>
            </a:xfrm>
          </p:grpSpPr>
          <p:sp>
            <p:nvSpPr>
              <p:cNvPr id="59" name="TextBox 58"/>
              <p:cNvSpPr txBox="1"/>
              <p:nvPr/>
            </p:nvSpPr>
            <p:spPr>
              <a:xfrm>
                <a:off x="6688682" y="5133622"/>
                <a:ext cx="626775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AS-TESTED</a:t>
                </a: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6401933" y="5095450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7001835" y="4459091"/>
              <a:ext cx="1021587" cy="169066"/>
              <a:chOff x="7002070" y="4459359"/>
              <a:chExt cx="1021853" cy="169110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7249672" y="4497170"/>
                <a:ext cx="77425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AS-CERTIFIED</a:t>
                </a: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7002070" y="4459359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8115216" y="3984128"/>
              <a:ext cx="992795" cy="309053"/>
              <a:chOff x="8115741" y="3984271"/>
              <a:chExt cx="993054" cy="309134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8284851" y="4164139"/>
                <a:ext cx="823944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AS-DELIVERED</a:t>
                </a: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8115741" y="3984271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9259179" y="3655764"/>
              <a:ext cx="1196415" cy="232121"/>
              <a:chOff x="9260001" y="3655822"/>
              <a:chExt cx="1196727" cy="232181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9576679" y="3758737"/>
                <a:ext cx="880049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AS-SUPPORTED</a:t>
                </a: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9260001" y="3655822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1296065" y="3374416"/>
              <a:ext cx="1134165" cy="24615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999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NEEDS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015683" y="3394392"/>
              <a:ext cx="2023001" cy="24615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999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SOLUTIONS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496267" y="1595347"/>
              <a:ext cx="1519508" cy="19692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solidFill>
                    <a:srgbClr val="FFC000"/>
                  </a:solidFill>
                  <a:latin typeface="Arial"/>
                </a:rPr>
                <a:t>DIGITAL TWINS</a:t>
              </a: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6996713" y="2309503"/>
              <a:ext cx="3066943" cy="169066"/>
              <a:chOff x="6996947" y="2309211"/>
              <a:chExt cx="3067742" cy="16911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6996947" y="2309211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7249672" y="2339167"/>
                <a:ext cx="2815017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CERTIFICATION 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9259179" y="3001110"/>
              <a:ext cx="1745942" cy="298298"/>
              <a:chOff x="9260001" y="3000998"/>
              <a:chExt cx="1746397" cy="298376"/>
            </a:xfrm>
          </p:grpSpPr>
          <p:sp>
            <p:nvSpPr>
              <p:cNvPr id="49" name="Oval 48"/>
              <p:cNvSpPr/>
              <p:nvPr/>
            </p:nvSpPr>
            <p:spPr>
              <a:xfrm>
                <a:off x="9260001" y="3130264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9431153" y="3000998"/>
                <a:ext cx="1575245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VIRTUAL ECOSYSTEM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8112835" y="2622340"/>
              <a:ext cx="1832237" cy="346668"/>
              <a:chOff x="8113360" y="2622129"/>
              <a:chExt cx="1832714" cy="346758"/>
            </a:xfrm>
          </p:grpSpPr>
          <p:sp>
            <p:nvSpPr>
              <p:cNvPr id="47" name="Oval 46"/>
              <p:cNvSpPr/>
              <p:nvPr/>
            </p:nvSpPr>
            <p:spPr>
              <a:xfrm>
                <a:off x="8113360" y="27997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8227340" y="2622129"/>
                <a:ext cx="1718734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OPERATIONS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5875019" y="1170666"/>
              <a:ext cx="2738868" cy="169066"/>
              <a:chOff x="5874961" y="1170077"/>
              <a:chExt cx="2739581" cy="169110"/>
            </a:xfrm>
          </p:grpSpPr>
          <p:sp>
            <p:nvSpPr>
              <p:cNvPr id="45" name="Oval 44"/>
              <p:cNvSpPr/>
              <p:nvPr/>
            </p:nvSpPr>
            <p:spPr>
              <a:xfrm>
                <a:off x="5874961" y="11700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6176005" y="1188606"/>
                <a:ext cx="2438537" cy="1293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VIRTUAL PRODUCTION SYSTEM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6412442" y="1728769"/>
              <a:ext cx="2652829" cy="169066"/>
              <a:chOff x="6412524" y="1728326"/>
              <a:chExt cx="2653520" cy="169110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6412524" y="1728326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6678655" y="1744230"/>
                <a:ext cx="2387389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QUALIFICATION 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2236212" y="2650792"/>
              <a:ext cx="1320211" cy="318215"/>
              <a:chOff x="2235207" y="2650589"/>
              <a:chExt cx="1320555" cy="318298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3386652" y="27997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235207" y="2650589"/>
                <a:ext cx="1161174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SYSTEM MODEL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894491" y="1170666"/>
              <a:ext cx="2511878" cy="169066"/>
              <a:chOff x="2893657" y="1170077"/>
              <a:chExt cx="2512532" cy="16911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5237079" y="11700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893657" y="1185171"/>
                <a:ext cx="2209397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PRODUCTION MODELS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28872" y="3049051"/>
              <a:ext cx="2166990" cy="250357"/>
              <a:chOff x="627448" y="3048952"/>
              <a:chExt cx="2167555" cy="250422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2625893" y="3130264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27448" y="3048952"/>
                <a:ext cx="1929831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SYSTEM OF SYSTEMS MODEL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2988499" y="1717975"/>
              <a:ext cx="1932623" cy="169066"/>
              <a:chOff x="2987689" y="1717529"/>
              <a:chExt cx="1933126" cy="169110"/>
            </a:xfrm>
          </p:grpSpPr>
          <p:sp>
            <p:nvSpPr>
              <p:cNvPr id="35" name="Oval 34"/>
              <p:cNvSpPr/>
              <p:nvPr/>
            </p:nvSpPr>
            <p:spPr>
              <a:xfrm>
                <a:off x="4751705" y="1717529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987689" y="1728326"/>
                <a:ext cx="1646054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PHYSICAL MODELS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893929" y="2317491"/>
              <a:ext cx="2495505" cy="169066"/>
              <a:chOff x="1892834" y="2317201"/>
              <a:chExt cx="2496155" cy="16911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4219879" y="2317201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892834" y="2339167"/>
                <a:ext cx="2267413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PRODUCT MODEL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9253949" y="5054530"/>
              <a:ext cx="2638789" cy="339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solidFill>
                    <a:srgbClr val="FFC000"/>
                  </a:solidFill>
                  <a:latin typeface="Arial"/>
                </a:rPr>
                <a:t>PHYSICAL SYSTEMS</a:t>
              </a:r>
            </a:p>
          </p:txBody>
        </p:sp>
        <p:sp>
          <p:nvSpPr>
            <p:cNvPr id="74" name="Rectangle 73"/>
            <p:cNvSpPr/>
            <p:nvPr/>
          </p:nvSpPr>
          <p:spPr>
            <a:xfrm rot="18788987">
              <a:off x="4020458" y="2144495"/>
              <a:ext cx="1513487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latin typeface="Arial"/>
                  <a:cs typeface="Times New Roman" panose="02020603050405020304" pitchFamily="18" charset="0"/>
                </a:rPr>
                <a:t>MODELING</a:t>
              </a:r>
              <a:endParaRPr lang="en-US" sz="1600" b="1" dirty="0">
                <a:latin typeface="Arial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 rot="2822765">
              <a:off x="5693482" y="2065155"/>
              <a:ext cx="1694835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latin typeface="Arial"/>
                  <a:cs typeface="Times New Roman" panose="02020603050405020304" pitchFamily="18" charset="0"/>
                </a:rPr>
                <a:t>SIMULATION</a:t>
              </a:r>
              <a:endParaRPr lang="en-US" sz="1600" b="1" dirty="0">
                <a:latin typeface="Aria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320337" y="5054530"/>
              <a:ext cx="2437115" cy="339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 smtClean="0">
                  <a:solidFill>
                    <a:srgbClr val="FFC000"/>
                  </a:solidFill>
                  <a:latin typeface="Arial"/>
                </a:rPr>
                <a:t>DESIGN</a:t>
              </a:r>
              <a:endParaRPr lang="en-US" sz="1600" b="1" dirty="0">
                <a:solidFill>
                  <a:srgbClr val="FFC000"/>
                </a:solidFill>
                <a:latin typeface="Arial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319698" y="1542385"/>
              <a:ext cx="3333248" cy="339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 smtClean="0">
                  <a:solidFill>
                    <a:srgbClr val="FFC000"/>
                  </a:solidFill>
                  <a:latin typeface="Arial"/>
                </a:rPr>
                <a:t>DIGITAL SYSTEM MODELS</a:t>
              </a:r>
              <a:endParaRPr lang="en-US" sz="1600" b="1" dirty="0">
                <a:solidFill>
                  <a:srgbClr val="FFC000"/>
                </a:solidFill>
                <a:latin typeface="Arial"/>
              </a:endParaRPr>
            </a:p>
          </p:txBody>
        </p:sp>
      </p:grp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100" name="Content Placeholder 2"/>
          <p:cNvSpPr>
            <a:spLocks noGrp="1"/>
          </p:cNvSpPr>
          <p:nvPr>
            <p:ph idx="1"/>
          </p:nvPr>
        </p:nvSpPr>
        <p:spPr>
          <a:xfrm>
            <a:off x="128294" y="6035244"/>
            <a:ext cx="10515600" cy="69387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smtClean="0"/>
              <a:t>DSM</a:t>
            </a:r>
            <a:r>
              <a:rPr lang="en-US" sz="1000" dirty="0" smtClean="0"/>
              <a:t> – Digital system model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DTw</a:t>
            </a:r>
            <a:r>
              <a:rPr lang="en-US" sz="1000" dirty="0" smtClean="0"/>
              <a:t> – Digital twin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DTh</a:t>
            </a:r>
            <a:r>
              <a:rPr lang="en-US" sz="1000" dirty="0" smtClean="0"/>
              <a:t> – Digital thread</a:t>
            </a:r>
            <a:endParaRPr lang="en-US" sz="1000" dirty="0"/>
          </a:p>
        </p:txBody>
      </p:sp>
      <p:sp>
        <p:nvSpPr>
          <p:cNvPr id="3" name="Line Callout 2 2"/>
          <p:cNvSpPr/>
          <p:nvPr/>
        </p:nvSpPr>
        <p:spPr>
          <a:xfrm>
            <a:off x="1219200" y="1447800"/>
            <a:ext cx="1333147" cy="7019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7795"/>
              <a:gd name="adj6" fmla="val -167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FEMs, </a:t>
            </a:r>
            <a:r>
              <a:rPr lang="en-US" sz="1000" dirty="0" err="1" smtClean="0"/>
              <a:t>SysML</a:t>
            </a:r>
            <a:r>
              <a:rPr lang="en-US" sz="1000" dirty="0" smtClean="0"/>
              <a:t> state machine diagrams, math models, …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8706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2800" cy="1325563"/>
          </a:xfrm>
        </p:spPr>
        <p:txBody>
          <a:bodyPr/>
          <a:lstStyle/>
          <a:p>
            <a:r>
              <a:rPr lang="en-US" dirty="0" smtClean="0"/>
              <a:t>Configuration management </a:t>
            </a:r>
            <a:r>
              <a:rPr lang="en-US" smtClean="0"/>
              <a:t>of DSMs and DTws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73916" y="1970720"/>
            <a:ext cx="10540074" cy="4270459"/>
            <a:chOff x="-320337" y="975832"/>
            <a:chExt cx="12359021" cy="5007432"/>
          </a:xfrm>
        </p:grpSpPr>
        <p:sp>
          <p:nvSpPr>
            <p:cNvPr id="5" name="Freeform 4"/>
            <p:cNvSpPr/>
            <p:nvPr/>
          </p:nvSpPr>
          <p:spPr bwMode="auto">
            <a:xfrm>
              <a:off x="2558200" y="995093"/>
              <a:ext cx="7077382" cy="2484456"/>
            </a:xfrm>
            <a:custGeom>
              <a:avLst/>
              <a:gdLst>
                <a:gd name="connsiteX0" fmla="*/ 516194 w 7079226"/>
                <a:gd name="connsiteY0" fmla="*/ 2477729 h 2485103"/>
                <a:gd name="connsiteX1" fmla="*/ 427703 w 7079226"/>
                <a:gd name="connsiteY1" fmla="*/ 2455606 h 2485103"/>
                <a:gd name="connsiteX2" fmla="*/ 427703 w 7079226"/>
                <a:gd name="connsiteY2" fmla="*/ 2455606 h 2485103"/>
                <a:gd name="connsiteX3" fmla="*/ 353961 w 7079226"/>
                <a:gd name="connsiteY3" fmla="*/ 2396613 h 2485103"/>
                <a:gd name="connsiteX4" fmla="*/ 331839 w 7079226"/>
                <a:gd name="connsiteY4" fmla="*/ 2374490 h 2485103"/>
                <a:gd name="connsiteX5" fmla="*/ 0 w 7079226"/>
                <a:gd name="connsiteY5" fmla="*/ 1954161 h 2485103"/>
                <a:gd name="connsiteX6" fmla="*/ 1150374 w 7079226"/>
                <a:gd name="connsiteY6" fmla="*/ 1946787 h 2485103"/>
                <a:gd name="connsiteX7" fmla="*/ 1201994 w 7079226"/>
                <a:gd name="connsiteY7" fmla="*/ 1939413 h 2485103"/>
                <a:gd name="connsiteX8" fmla="*/ 1268361 w 7079226"/>
                <a:gd name="connsiteY8" fmla="*/ 1924664 h 2485103"/>
                <a:gd name="connsiteX9" fmla="*/ 1268361 w 7079226"/>
                <a:gd name="connsiteY9" fmla="*/ 1924664 h 2485103"/>
                <a:gd name="connsiteX10" fmla="*/ 1327355 w 7079226"/>
                <a:gd name="connsiteY10" fmla="*/ 1873045 h 2485103"/>
                <a:gd name="connsiteX11" fmla="*/ 2920181 w 7079226"/>
                <a:gd name="connsiteY11" fmla="*/ 73742 h 2485103"/>
                <a:gd name="connsiteX12" fmla="*/ 2920181 w 7079226"/>
                <a:gd name="connsiteY12" fmla="*/ 73742 h 2485103"/>
                <a:gd name="connsiteX13" fmla="*/ 3008671 w 7079226"/>
                <a:gd name="connsiteY13" fmla="*/ 7374 h 2485103"/>
                <a:gd name="connsiteX14" fmla="*/ 3008671 w 7079226"/>
                <a:gd name="connsiteY14" fmla="*/ 7374 h 2485103"/>
                <a:gd name="connsiteX15" fmla="*/ 3126658 w 7079226"/>
                <a:gd name="connsiteY15" fmla="*/ 0 h 2485103"/>
                <a:gd name="connsiteX16" fmla="*/ 3207774 w 7079226"/>
                <a:gd name="connsiteY16" fmla="*/ 14748 h 2485103"/>
                <a:gd name="connsiteX17" fmla="*/ 3207774 w 7079226"/>
                <a:gd name="connsiteY17" fmla="*/ 14748 h 2485103"/>
                <a:gd name="connsiteX18" fmla="*/ 3266768 w 7079226"/>
                <a:gd name="connsiteY18" fmla="*/ 81116 h 2485103"/>
                <a:gd name="connsiteX19" fmla="*/ 4911213 w 7079226"/>
                <a:gd name="connsiteY19" fmla="*/ 1814052 h 2485103"/>
                <a:gd name="connsiteX20" fmla="*/ 4962832 w 7079226"/>
                <a:gd name="connsiteY20" fmla="*/ 1858297 h 2485103"/>
                <a:gd name="connsiteX21" fmla="*/ 5014452 w 7079226"/>
                <a:gd name="connsiteY21" fmla="*/ 1880419 h 2485103"/>
                <a:gd name="connsiteX22" fmla="*/ 5014452 w 7079226"/>
                <a:gd name="connsiteY22" fmla="*/ 1880419 h 2485103"/>
                <a:gd name="connsiteX23" fmla="*/ 5102942 w 7079226"/>
                <a:gd name="connsiteY23" fmla="*/ 1887793 h 2485103"/>
                <a:gd name="connsiteX24" fmla="*/ 6430297 w 7079226"/>
                <a:gd name="connsiteY24" fmla="*/ 1895168 h 2485103"/>
                <a:gd name="connsiteX25" fmla="*/ 6504039 w 7079226"/>
                <a:gd name="connsiteY25" fmla="*/ 1902542 h 2485103"/>
                <a:gd name="connsiteX26" fmla="*/ 6504039 w 7079226"/>
                <a:gd name="connsiteY26" fmla="*/ 1902542 h 2485103"/>
                <a:gd name="connsiteX27" fmla="*/ 6570407 w 7079226"/>
                <a:gd name="connsiteY27" fmla="*/ 1939413 h 2485103"/>
                <a:gd name="connsiteX28" fmla="*/ 6592529 w 7079226"/>
                <a:gd name="connsiteY28" fmla="*/ 1968910 h 2485103"/>
                <a:gd name="connsiteX29" fmla="*/ 7079226 w 7079226"/>
                <a:gd name="connsiteY29" fmla="*/ 2470355 h 2485103"/>
                <a:gd name="connsiteX30" fmla="*/ 4807974 w 7079226"/>
                <a:gd name="connsiteY30" fmla="*/ 2485103 h 2485103"/>
                <a:gd name="connsiteX31" fmla="*/ 4771103 w 7079226"/>
                <a:gd name="connsiteY31" fmla="*/ 2470355 h 2485103"/>
                <a:gd name="connsiteX32" fmla="*/ 4712110 w 7079226"/>
                <a:gd name="connsiteY32" fmla="*/ 2448232 h 2485103"/>
                <a:gd name="connsiteX33" fmla="*/ 4682613 w 7079226"/>
                <a:gd name="connsiteY33" fmla="*/ 2433484 h 2485103"/>
                <a:gd name="connsiteX34" fmla="*/ 4682613 w 7079226"/>
                <a:gd name="connsiteY34" fmla="*/ 2433484 h 2485103"/>
                <a:gd name="connsiteX35" fmla="*/ 3274142 w 7079226"/>
                <a:gd name="connsiteY35" fmla="*/ 936523 h 2485103"/>
                <a:gd name="connsiteX36" fmla="*/ 3222523 w 7079226"/>
                <a:gd name="connsiteY36" fmla="*/ 884903 h 2485103"/>
                <a:gd name="connsiteX37" fmla="*/ 3148781 w 7079226"/>
                <a:gd name="connsiteY37" fmla="*/ 862781 h 2485103"/>
                <a:gd name="connsiteX38" fmla="*/ 3082413 w 7079226"/>
                <a:gd name="connsiteY38" fmla="*/ 870155 h 2485103"/>
                <a:gd name="connsiteX39" fmla="*/ 3016045 w 7079226"/>
                <a:gd name="connsiteY39" fmla="*/ 877529 h 2485103"/>
                <a:gd name="connsiteX40" fmla="*/ 2949678 w 7079226"/>
                <a:gd name="connsiteY40" fmla="*/ 929148 h 2485103"/>
                <a:gd name="connsiteX41" fmla="*/ 2949678 w 7079226"/>
                <a:gd name="connsiteY41" fmla="*/ 929148 h 2485103"/>
                <a:gd name="connsiteX42" fmla="*/ 1622323 w 7079226"/>
                <a:gd name="connsiteY42" fmla="*/ 2396613 h 2485103"/>
                <a:gd name="connsiteX43" fmla="*/ 1592826 w 7079226"/>
                <a:gd name="connsiteY43" fmla="*/ 2440858 h 2485103"/>
                <a:gd name="connsiteX44" fmla="*/ 1548581 w 7079226"/>
                <a:gd name="connsiteY44" fmla="*/ 2462981 h 2485103"/>
                <a:gd name="connsiteX45" fmla="*/ 1467465 w 7079226"/>
                <a:gd name="connsiteY45" fmla="*/ 2485103 h 2485103"/>
                <a:gd name="connsiteX46" fmla="*/ 457200 w 7079226"/>
                <a:gd name="connsiteY46" fmla="*/ 2470355 h 2485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079226" h="2485103">
                  <a:moveTo>
                    <a:pt x="516194" y="2477729"/>
                  </a:moveTo>
                  <a:lnTo>
                    <a:pt x="427703" y="2455606"/>
                  </a:lnTo>
                  <a:lnTo>
                    <a:pt x="427703" y="2455606"/>
                  </a:lnTo>
                  <a:lnTo>
                    <a:pt x="353961" y="2396613"/>
                  </a:lnTo>
                  <a:lnTo>
                    <a:pt x="331839" y="2374490"/>
                  </a:lnTo>
                  <a:lnTo>
                    <a:pt x="0" y="1954161"/>
                  </a:lnTo>
                  <a:lnTo>
                    <a:pt x="1150374" y="1946787"/>
                  </a:lnTo>
                  <a:lnTo>
                    <a:pt x="1201994" y="1939413"/>
                  </a:lnTo>
                  <a:lnTo>
                    <a:pt x="1268361" y="1924664"/>
                  </a:lnTo>
                  <a:lnTo>
                    <a:pt x="1268361" y="1924664"/>
                  </a:lnTo>
                  <a:lnTo>
                    <a:pt x="1327355" y="1873045"/>
                  </a:lnTo>
                  <a:lnTo>
                    <a:pt x="2920181" y="73742"/>
                  </a:lnTo>
                  <a:lnTo>
                    <a:pt x="2920181" y="73742"/>
                  </a:lnTo>
                  <a:lnTo>
                    <a:pt x="3008671" y="7374"/>
                  </a:lnTo>
                  <a:lnTo>
                    <a:pt x="3008671" y="7374"/>
                  </a:lnTo>
                  <a:lnTo>
                    <a:pt x="3126658" y="0"/>
                  </a:lnTo>
                  <a:lnTo>
                    <a:pt x="3207774" y="14748"/>
                  </a:lnTo>
                  <a:lnTo>
                    <a:pt x="3207774" y="14748"/>
                  </a:lnTo>
                  <a:lnTo>
                    <a:pt x="3266768" y="81116"/>
                  </a:lnTo>
                  <a:lnTo>
                    <a:pt x="4911213" y="1814052"/>
                  </a:lnTo>
                  <a:lnTo>
                    <a:pt x="4962832" y="1858297"/>
                  </a:lnTo>
                  <a:lnTo>
                    <a:pt x="5014452" y="1880419"/>
                  </a:lnTo>
                  <a:lnTo>
                    <a:pt x="5014452" y="1880419"/>
                  </a:lnTo>
                  <a:lnTo>
                    <a:pt x="5102942" y="1887793"/>
                  </a:lnTo>
                  <a:lnTo>
                    <a:pt x="6430297" y="1895168"/>
                  </a:lnTo>
                  <a:lnTo>
                    <a:pt x="6504039" y="1902542"/>
                  </a:lnTo>
                  <a:lnTo>
                    <a:pt x="6504039" y="1902542"/>
                  </a:lnTo>
                  <a:lnTo>
                    <a:pt x="6570407" y="1939413"/>
                  </a:lnTo>
                  <a:lnTo>
                    <a:pt x="6592529" y="1968910"/>
                  </a:lnTo>
                  <a:lnTo>
                    <a:pt x="7079226" y="2470355"/>
                  </a:lnTo>
                  <a:lnTo>
                    <a:pt x="4807974" y="2485103"/>
                  </a:lnTo>
                  <a:lnTo>
                    <a:pt x="4771103" y="2470355"/>
                  </a:lnTo>
                  <a:lnTo>
                    <a:pt x="4712110" y="2448232"/>
                  </a:lnTo>
                  <a:lnTo>
                    <a:pt x="4682613" y="2433484"/>
                  </a:lnTo>
                  <a:lnTo>
                    <a:pt x="4682613" y="2433484"/>
                  </a:lnTo>
                  <a:lnTo>
                    <a:pt x="3274142" y="936523"/>
                  </a:lnTo>
                  <a:lnTo>
                    <a:pt x="3222523" y="884903"/>
                  </a:lnTo>
                  <a:lnTo>
                    <a:pt x="3148781" y="862781"/>
                  </a:lnTo>
                  <a:lnTo>
                    <a:pt x="3082413" y="870155"/>
                  </a:lnTo>
                  <a:lnTo>
                    <a:pt x="3016045" y="877529"/>
                  </a:lnTo>
                  <a:lnTo>
                    <a:pt x="2949678" y="929148"/>
                  </a:lnTo>
                  <a:lnTo>
                    <a:pt x="2949678" y="929148"/>
                  </a:lnTo>
                  <a:lnTo>
                    <a:pt x="1622323" y="2396613"/>
                  </a:lnTo>
                  <a:lnTo>
                    <a:pt x="1592826" y="2440858"/>
                  </a:lnTo>
                  <a:lnTo>
                    <a:pt x="1548581" y="2462981"/>
                  </a:lnTo>
                  <a:lnTo>
                    <a:pt x="1467465" y="2485103"/>
                  </a:lnTo>
                  <a:lnTo>
                    <a:pt x="457200" y="2470355"/>
                  </a:lnTo>
                </a:path>
              </a:pathLst>
            </a:custGeom>
            <a:pattFill prst="pct20">
              <a:fgClr>
                <a:srgbClr val="009900"/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vert="horz" wrap="square" lIns="91416" tIns="45708" rIns="91416" bIns="45708" numCol="1" rtlCol="0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6" name="Picture 5" descr="image00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4296" y="975832"/>
              <a:ext cx="7124623" cy="5007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 rot="2838922">
              <a:off x="4208422" y="4387999"/>
              <a:ext cx="1137558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DESIGN</a:t>
              </a:r>
              <a:endParaRPr lang="en-US" sz="16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18789950">
              <a:off x="5829638" y="4466937"/>
              <a:ext cx="1406799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DELIVERY</a:t>
              </a:r>
              <a:endParaRPr lang="en-US" sz="1600" b="1" dirty="0">
                <a:solidFill>
                  <a:schemeClr val="bg1"/>
                </a:solidFill>
                <a:latin typeface="Arial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713716" y="3984128"/>
              <a:ext cx="849850" cy="309053"/>
              <a:chOff x="2712835" y="3984271"/>
              <a:chExt cx="850071" cy="309134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2712835" y="4164139"/>
                <a:ext cx="719749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AS-OFFERED</a:t>
                </a:r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3393796" y="3984271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863147" y="3655764"/>
              <a:ext cx="935102" cy="232121"/>
              <a:chOff x="1862044" y="3655822"/>
              <a:chExt cx="935346" cy="232181"/>
            </a:xfrm>
          </p:grpSpPr>
          <p:sp>
            <p:nvSpPr>
              <p:cNvPr id="69" name="TextBox 68"/>
              <p:cNvSpPr txBox="1"/>
              <p:nvPr/>
            </p:nvSpPr>
            <p:spPr>
              <a:xfrm>
                <a:off x="1862044" y="3758737"/>
                <a:ext cx="652423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AS-NEEDED</a:t>
                </a:r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2628280" y="3655822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3298938" y="4477865"/>
              <a:ext cx="1093280" cy="169066"/>
              <a:chOff x="3298209" y="4478138"/>
              <a:chExt cx="1093565" cy="169110"/>
            </a:xfrm>
          </p:grpSpPr>
          <p:sp>
            <p:nvSpPr>
              <p:cNvPr id="67" name="TextBox 66"/>
              <p:cNvSpPr txBox="1"/>
              <p:nvPr/>
            </p:nvSpPr>
            <p:spPr>
              <a:xfrm>
                <a:off x="3298209" y="4517982"/>
                <a:ext cx="918541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AS-SPECIFIED</a:t>
                </a:r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4222664" y="4478138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915539" y="5095016"/>
              <a:ext cx="1004787" cy="169066"/>
              <a:chOff x="3914969" y="5095450"/>
              <a:chExt cx="1005049" cy="169110"/>
            </a:xfrm>
          </p:grpSpPr>
          <p:sp>
            <p:nvSpPr>
              <p:cNvPr id="65" name="TextBox 64"/>
              <p:cNvSpPr txBox="1"/>
              <p:nvPr/>
            </p:nvSpPr>
            <p:spPr>
              <a:xfrm>
                <a:off x="3914969" y="5133622"/>
                <a:ext cx="76944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AS-DESIGNED</a:t>
                </a:r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4750908" y="5095450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380751" y="5626214"/>
              <a:ext cx="1026416" cy="180883"/>
              <a:chOff x="4380304" y="5626785"/>
              <a:chExt cx="1026683" cy="180930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4380304" y="5678449"/>
                <a:ext cx="72616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AS-PLANNED</a:t>
                </a:r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5237877" y="5626785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5871045" y="5626214"/>
              <a:ext cx="831348" cy="180883"/>
              <a:chOff x="5870986" y="5626785"/>
              <a:chExt cx="831565" cy="180930"/>
            </a:xfrm>
          </p:grpSpPr>
          <p:sp>
            <p:nvSpPr>
              <p:cNvPr id="61" name="TextBox 60"/>
              <p:cNvSpPr txBox="1"/>
              <p:nvPr/>
            </p:nvSpPr>
            <p:spPr>
              <a:xfrm>
                <a:off x="6186384" y="5678449"/>
                <a:ext cx="516167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AS-BUILT</a:t>
                </a:r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5870986" y="5626785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401853" y="5095016"/>
              <a:ext cx="913286" cy="169066"/>
              <a:chOff x="6401933" y="5095450"/>
              <a:chExt cx="913524" cy="169110"/>
            </a:xfrm>
          </p:grpSpPr>
          <p:sp>
            <p:nvSpPr>
              <p:cNvPr id="59" name="TextBox 58"/>
              <p:cNvSpPr txBox="1"/>
              <p:nvPr/>
            </p:nvSpPr>
            <p:spPr>
              <a:xfrm>
                <a:off x="6688682" y="5133622"/>
                <a:ext cx="626775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AS-TESTED</a:t>
                </a: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6401933" y="5095450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7001835" y="4459091"/>
              <a:ext cx="1021587" cy="169066"/>
              <a:chOff x="7002070" y="4459359"/>
              <a:chExt cx="1021853" cy="169110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7249672" y="4497170"/>
                <a:ext cx="77425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AS-CERTIFIED</a:t>
                </a: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7002070" y="4459359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8115216" y="3984128"/>
              <a:ext cx="992795" cy="309053"/>
              <a:chOff x="8115741" y="3984271"/>
              <a:chExt cx="993054" cy="309134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8284851" y="4164139"/>
                <a:ext cx="823944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AS-DELIVERED</a:t>
                </a: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8115741" y="3984271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9259179" y="3655764"/>
              <a:ext cx="1196415" cy="232121"/>
              <a:chOff x="9260001" y="3655822"/>
              <a:chExt cx="1196727" cy="232181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9576679" y="3758737"/>
                <a:ext cx="880049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AS-SUPPORTED</a:t>
                </a: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9260001" y="3655822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1296065" y="3374416"/>
              <a:ext cx="1134165" cy="24615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999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NEEDS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015683" y="3394392"/>
              <a:ext cx="2023001" cy="24615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999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SOLUTIONS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496267" y="1595347"/>
              <a:ext cx="1519508" cy="19692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solidFill>
                    <a:srgbClr val="FFC000"/>
                  </a:solidFill>
                  <a:latin typeface="Arial"/>
                </a:rPr>
                <a:t>DIGITAL TWINS</a:t>
              </a: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6996713" y="2309503"/>
              <a:ext cx="3066943" cy="169066"/>
              <a:chOff x="6996947" y="2309211"/>
              <a:chExt cx="3067742" cy="16911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6996947" y="2309211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7249672" y="2339167"/>
                <a:ext cx="2815017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CERTIFICATION 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9259179" y="3001110"/>
              <a:ext cx="1745942" cy="298298"/>
              <a:chOff x="9260001" y="3000998"/>
              <a:chExt cx="1746397" cy="298376"/>
            </a:xfrm>
          </p:grpSpPr>
          <p:sp>
            <p:nvSpPr>
              <p:cNvPr id="49" name="Oval 48"/>
              <p:cNvSpPr/>
              <p:nvPr/>
            </p:nvSpPr>
            <p:spPr>
              <a:xfrm>
                <a:off x="9260001" y="3130264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9431153" y="3000998"/>
                <a:ext cx="1575245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VIRTUAL ECOSYSTEM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8112835" y="2622340"/>
              <a:ext cx="1832237" cy="346668"/>
              <a:chOff x="8113360" y="2622129"/>
              <a:chExt cx="1832714" cy="346758"/>
            </a:xfrm>
          </p:grpSpPr>
          <p:sp>
            <p:nvSpPr>
              <p:cNvPr id="47" name="Oval 46"/>
              <p:cNvSpPr/>
              <p:nvPr/>
            </p:nvSpPr>
            <p:spPr>
              <a:xfrm>
                <a:off x="8113360" y="27997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8227340" y="2622129"/>
                <a:ext cx="1718734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OPERATIONS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5875019" y="1170666"/>
              <a:ext cx="2738868" cy="169066"/>
              <a:chOff x="5874961" y="1170077"/>
              <a:chExt cx="2739581" cy="169110"/>
            </a:xfrm>
          </p:grpSpPr>
          <p:sp>
            <p:nvSpPr>
              <p:cNvPr id="45" name="Oval 44"/>
              <p:cNvSpPr/>
              <p:nvPr/>
            </p:nvSpPr>
            <p:spPr>
              <a:xfrm>
                <a:off x="5874961" y="11700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6176005" y="1188606"/>
                <a:ext cx="2438537" cy="1293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VIRTUAL PRODUCTION SYSTEM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6412442" y="1728769"/>
              <a:ext cx="2652829" cy="169066"/>
              <a:chOff x="6412524" y="1728326"/>
              <a:chExt cx="2653520" cy="169110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6412524" y="1728326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6678655" y="1744230"/>
                <a:ext cx="2387389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QUALIFICATION 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2236212" y="2650792"/>
              <a:ext cx="1320211" cy="318215"/>
              <a:chOff x="2235207" y="2650589"/>
              <a:chExt cx="1320555" cy="318298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3386652" y="27997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235207" y="2650589"/>
                <a:ext cx="1161174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SYSTEM MODEL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894491" y="1170666"/>
              <a:ext cx="2511878" cy="169066"/>
              <a:chOff x="2893657" y="1170077"/>
              <a:chExt cx="2512532" cy="16911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5237079" y="11700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893657" y="1185171"/>
                <a:ext cx="2209397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PRODUCTION MODELS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28872" y="3049051"/>
              <a:ext cx="2166990" cy="250357"/>
              <a:chOff x="627448" y="3048952"/>
              <a:chExt cx="2167555" cy="250422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2625893" y="3130264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27448" y="3048952"/>
                <a:ext cx="1929831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SYSTEM OF SYSTEMS MODEL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2988499" y="1717975"/>
              <a:ext cx="1932623" cy="169066"/>
              <a:chOff x="2987689" y="1717529"/>
              <a:chExt cx="1933126" cy="169110"/>
            </a:xfrm>
          </p:grpSpPr>
          <p:sp>
            <p:nvSpPr>
              <p:cNvPr id="35" name="Oval 34"/>
              <p:cNvSpPr/>
              <p:nvPr/>
            </p:nvSpPr>
            <p:spPr>
              <a:xfrm>
                <a:off x="4751705" y="1717529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987689" y="1728326"/>
                <a:ext cx="1646054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PHYSICAL MODELS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893929" y="2317491"/>
              <a:ext cx="2495505" cy="169066"/>
              <a:chOff x="1892834" y="2317201"/>
              <a:chExt cx="2496155" cy="16911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4219879" y="2317201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892834" y="2339167"/>
                <a:ext cx="2267413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PRODUCT MODEL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9253949" y="5054530"/>
              <a:ext cx="2638789" cy="339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solidFill>
                    <a:srgbClr val="FFC000"/>
                  </a:solidFill>
                  <a:latin typeface="Arial"/>
                </a:rPr>
                <a:t>PHYSICAL SYSTEMS</a:t>
              </a:r>
            </a:p>
          </p:txBody>
        </p:sp>
        <p:sp>
          <p:nvSpPr>
            <p:cNvPr id="74" name="Rectangle 73"/>
            <p:cNvSpPr/>
            <p:nvPr/>
          </p:nvSpPr>
          <p:spPr>
            <a:xfrm rot="18788987">
              <a:off x="4020458" y="2144495"/>
              <a:ext cx="1513487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latin typeface="Arial"/>
                  <a:cs typeface="Times New Roman" panose="02020603050405020304" pitchFamily="18" charset="0"/>
                </a:rPr>
                <a:t>MODELING</a:t>
              </a:r>
              <a:endParaRPr lang="en-US" sz="1600" b="1" dirty="0">
                <a:latin typeface="Arial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 rot="2822765">
              <a:off x="5693482" y="2065155"/>
              <a:ext cx="1694835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latin typeface="Arial"/>
                  <a:cs typeface="Times New Roman" panose="02020603050405020304" pitchFamily="18" charset="0"/>
                </a:rPr>
                <a:t>SIMULATION</a:t>
              </a:r>
              <a:endParaRPr lang="en-US" sz="1600" b="1" dirty="0">
                <a:latin typeface="Aria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320337" y="5054530"/>
              <a:ext cx="2437115" cy="339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 smtClean="0">
                  <a:solidFill>
                    <a:srgbClr val="FFC000"/>
                  </a:solidFill>
                  <a:latin typeface="Arial"/>
                </a:rPr>
                <a:t>DESIGN</a:t>
              </a:r>
              <a:endParaRPr lang="en-US" sz="1600" b="1" dirty="0">
                <a:solidFill>
                  <a:srgbClr val="FFC000"/>
                </a:solidFill>
                <a:latin typeface="Arial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319698" y="1542385"/>
              <a:ext cx="3333248" cy="339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 smtClean="0">
                  <a:solidFill>
                    <a:srgbClr val="FFC000"/>
                  </a:solidFill>
                  <a:latin typeface="Arial"/>
                </a:rPr>
                <a:t>DIGITAL SYSTEM MODELS</a:t>
              </a:r>
              <a:endParaRPr lang="en-US" sz="1600" b="1" dirty="0">
                <a:solidFill>
                  <a:srgbClr val="FFC000"/>
                </a:solidFill>
                <a:latin typeface="Arial"/>
              </a:endParaRPr>
            </a:p>
          </p:txBody>
        </p:sp>
      </p:grp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100" name="Content Placeholder 2"/>
          <p:cNvSpPr>
            <a:spLocks noGrp="1"/>
          </p:cNvSpPr>
          <p:nvPr>
            <p:ph idx="1"/>
          </p:nvPr>
        </p:nvSpPr>
        <p:spPr>
          <a:xfrm>
            <a:off x="128294" y="6035244"/>
            <a:ext cx="10515600" cy="69387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smtClean="0"/>
              <a:t>DSM</a:t>
            </a:r>
            <a:r>
              <a:rPr lang="en-US" sz="1000" dirty="0" smtClean="0"/>
              <a:t> – Digital system model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DTw</a:t>
            </a:r>
            <a:r>
              <a:rPr lang="en-US" sz="1000" dirty="0" smtClean="0"/>
              <a:t> – Digital twin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DTh</a:t>
            </a:r>
            <a:r>
              <a:rPr lang="en-US" sz="1000" dirty="0" smtClean="0"/>
              <a:t> – Digital thread</a:t>
            </a:r>
            <a:endParaRPr lang="en-US" sz="1000" dirty="0"/>
          </a:p>
        </p:txBody>
      </p:sp>
      <p:sp>
        <p:nvSpPr>
          <p:cNvPr id="3" name="Line Callout 2 2"/>
          <p:cNvSpPr/>
          <p:nvPr/>
        </p:nvSpPr>
        <p:spPr>
          <a:xfrm>
            <a:off x="1219200" y="1447800"/>
            <a:ext cx="1333147" cy="7019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7795"/>
              <a:gd name="adj6" fmla="val -167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FEMs, </a:t>
            </a:r>
            <a:r>
              <a:rPr lang="en-US" sz="1000" dirty="0" err="1" smtClean="0"/>
              <a:t>SysML</a:t>
            </a:r>
            <a:r>
              <a:rPr lang="en-US" sz="1000" dirty="0" smtClean="0"/>
              <a:t> state machine diagrams, math models, …</a:t>
            </a:r>
            <a:endParaRPr lang="en-US" sz="1000" dirty="0"/>
          </a:p>
        </p:txBody>
      </p:sp>
      <p:sp>
        <p:nvSpPr>
          <p:cNvPr id="79" name="Line Callout 2 78"/>
          <p:cNvSpPr/>
          <p:nvPr/>
        </p:nvSpPr>
        <p:spPr>
          <a:xfrm>
            <a:off x="9275754" y="1447800"/>
            <a:ext cx="1367819" cy="7019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7795"/>
              <a:gd name="adj6" fmla="val -167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Tesselated</a:t>
            </a:r>
            <a:r>
              <a:rPr lang="en-US" sz="1000" dirty="0" smtClean="0"/>
              <a:t> 3D (1 per serial number), current position, orientation, velocity, …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2084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2800" cy="1325563"/>
          </a:xfrm>
        </p:spPr>
        <p:txBody>
          <a:bodyPr/>
          <a:lstStyle/>
          <a:p>
            <a:r>
              <a:rPr lang="en-US" dirty="0" smtClean="0"/>
              <a:t>Configuration management </a:t>
            </a:r>
            <a:r>
              <a:rPr lang="en-US" smtClean="0"/>
              <a:t>of DSMs and DTws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73916" y="1970720"/>
            <a:ext cx="10540074" cy="4270459"/>
            <a:chOff x="-320337" y="975832"/>
            <a:chExt cx="12359021" cy="5007432"/>
          </a:xfrm>
        </p:grpSpPr>
        <p:sp>
          <p:nvSpPr>
            <p:cNvPr id="5" name="Freeform 4"/>
            <p:cNvSpPr/>
            <p:nvPr/>
          </p:nvSpPr>
          <p:spPr bwMode="auto">
            <a:xfrm>
              <a:off x="2558200" y="995093"/>
              <a:ext cx="7077382" cy="2484456"/>
            </a:xfrm>
            <a:custGeom>
              <a:avLst/>
              <a:gdLst>
                <a:gd name="connsiteX0" fmla="*/ 516194 w 7079226"/>
                <a:gd name="connsiteY0" fmla="*/ 2477729 h 2485103"/>
                <a:gd name="connsiteX1" fmla="*/ 427703 w 7079226"/>
                <a:gd name="connsiteY1" fmla="*/ 2455606 h 2485103"/>
                <a:gd name="connsiteX2" fmla="*/ 427703 w 7079226"/>
                <a:gd name="connsiteY2" fmla="*/ 2455606 h 2485103"/>
                <a:gd name="connsiteX3" fmla="*/ 353961 w 7079226"/>
                <a:gd name="connsiteY3" fmla="*/ 2396613 h 2485103"/>
                <a:gd name="connsiteX4" fmla="*/ 331839 w 7079226"/>
                <a:gd name="connsiteY4" fmla="*/ 2374490 h 2485103"/>
                <a:gd name="connsiteX5" fmla="*/ 0 w 7079226"/>
                <a:gd name="connsiteY5" fmla="*/ 1954161 h 2485103"/>
                <a:gd name="connsiteX6" fmla="*/ 1150374 w 7079226"/>
                <a:gd name="connsiteY6" fmla="*/ 1946787 h 2485103"/>
                <a:gd name="connsiteX7" fmla="*/ 1201994 w 7079226"/>
                <a:gd name="connsiteY7" fmla="*/ 1939413 h 2485103"/>
                <a:gd name="connsiteX8" fmla="*/ 1268361 w 7079226"/>
                <a:gd name="connsiteY8" fmla="*/ 1924664 h 2485103"/>
                <a:gd name="connsiteX9" fmla="*/ 1268361 w 7079226"/>
                <a:gd name="connsiteY9" fmla="*/ 1924664 h 2485103"/>
                <a:gd name="connsiteX10" fmla="*/ 1327355 w 7079226"/>
                <a:gd name="connsiteY10" fmla="*/ 1873045 h 2485103"/>
                <a:gd name="connsiteX11" fmla="*/ 2920181 w 7079226"/>
                <a:gd name="connsiteY11" fmla="*/ 73742 h 2485103"/>
                <a:gd name="connsiteX12" fmla="*/ 2920181 w 7079226"/>
                <a:gd name="connsiteY12" fmla="*/ 73742 h 2485103"/>
                <a:gd name="connsiteX13" fmla="*/ 3008671 w 7079226"/>
                <a:gd name="connsiteY13" fmla="*/ 7374 h 2485103"/>
                <a:gd name="connsiteX14" fmla="*/ 3008671 w 7079226"/>
                <a:gd name="connsiteY14" fmla="*/ 7374 h 2485103"/>
                <a:gd name="connsiteX15" fmla="*/ 3126658 w 7079226"/>
                <a:gd name="connsiteY15" fmla="*/ 0 h 2485103"/>
                <a:gd name="connsiteX16" fmla="*/ 3207774 w 7079226"/>
                <a:gd name="connsiteY16" fmla="*/ 14748 h 2485103"/>
                <a:gd name="connsiteX17" fmla="*/ 3207774 w 7079226"/>
                <a:gd name="connsiteY17" fmla="*/ 14748 h 2485103"/>
                <a:gd name="connsiteX18" fmla="*/ 3266768 w 7079226"/>
                <a:gd name="connsiteY18" fmla="*/ 81116 h 2485103"/>
                <a:gd name="connsiteX19" fmla="*/ 4911213 w 7079226"/>
                <a:gd name="connsiteY19" fmla="*/ 1814052 h 2485103"/>
                <a:gd name="connsiteX20" fmla="*/ 4962832 w 7079226"/>
                <a:gd name="connsiteY20" fmla="*/ 1858297 h 2485103"/>
                <a:gd name="connsiteX21" fmla="*/ 5014452 w 7079226"/>
                <a:gd name="connsiteY21" fmla="*/ 1880419 h 2485103"/>
                <a:gd name="connsiteX22" fmla="*/ 5014452 w 7079226"/>
                <a:gd name="connsiteY22" fmla="*/ 1880419 h 2485103"/>
                <a:gd name="connsiteX23" fmla="*/ 5102942 w 7079226"/>
                <a:gd name="connsiteY23" fmla="*/ 1887793 h 2485103"/>
                <a:gd name="connsiteX24" fmla="*/ 6430297 w 7079226"/>
                <a:gd name="connsiteY24" fmla="*/ 1895168 h 2485103"/>
                <a:gd name="connsiteX25" fmla="*/ 6504039 w 7079226"/>
                <a:gd name="connsiteY25" fmla="*/ 1902542 h 2485103"/>
                <a:gd name="connsiteX26" fmla="*/ 6504039 w 7079226"/>
                <a:gd name="connsiteY26" fmla="*/ 1902542 h 2485103"/>
                <a:gd name="connsiteX27" fmla="*/ 6570407 w 7079226"/>
                <a:gd name="connsiteY27" fmla="*/ 1939413 h 2485103"/>
                <a:gd name="connsiteX28" fmla="*/ 6592529 w 7079226"/>
                <a:gd name="connsiteY28" fmla="*/ 1968910 h 2485103"/>
                <a:gd name="connsiteX29" fmla="*/ 7079226 w 7079226"/>
                <a:gd name="connsiteY29" fmla="*/ 2470355 h 2485103"/>
                <a:gd name="connsiteX30" fmla="*/ 4807974 w 7079226"/>
                <a:gd name="connsiteY30" fmla="*/ 2485103 h 2485103"/>
                <a:gd name="connsiteX31" fmla="*/ 4771103 w 7079226"/>
                <a:gd name="connsiteY31" fmla="*/ 2470355 h 2485103"/>
                <a:gd name="connsiteX32" fmla="*/ 4712110 w 7079226"/>
                <a:gd name="connsiteY32" fmla="*/ 2448232 h 2485103"/>
                <a:gd name="connsiteX33" fmla="*/ 4682613 w 7079226"/>
                <a:gd name="connsiteY33" fmla="*/ 2433484 h 2485103"/>
                <a:gd name="connsiteX34" fmla="*/ 4682613 w 7079226"/>
                <a:gd name="connsiteY34" fmla="*/ 2433484 h 2485103"/>
                <a:gd name="connsiteX35" fmla="*/ 3274142 w 7079226"/>
                <a:gd name="connsiteY35" fmla="*/ 936523 h 2485103"/>
                <a:gd name="connsiteX36" fmla="*/ 3222523 w 7079226"/>
                <a:gd name="connsiteY36" fmla="*/ 884903 h 2485103"/>
                <a:gd name="connsiteX37" fmla="*/ 3148781 w 7079226"/>
                <a:gd name="connsiteY37" fmla="*/ 862781 h 2485103"/>
                <a:gd name="connsiteX38" fmla="*/ 3082413 w 7079226"/>
                <a:gd name="connsiteY38" fmla="*/ 870155 h 2485103"/>
                <a:gd name="connsiteX39" fmla="*/ 3016045 w 7079226"/>
                <a:gd name="connsiteY39" fmla="*/ 877529 h 2485103"/>
                <a:gd name="connsiteX40" fmla="*/ 2949678 w 7079226"/>
                <a:gd name="connsiteY40" fmla="*/ 929148 h 2485103"/>
                <a:gd name="connsiteX41" fmla="*/ 2949678 w 7079226"/>
                <a:gd name="connsiteY41" fmla="*/ 929148 h 2485103"/>
                <a:gd name="connsiteX42" fmla="*/ 1622323 w 7079226"/>
                <a:gd name="connsiteY42" fmla="*/ 2396613 h 2485103"/>
                <a:gd name="connsiteX43" fmla="*/ 1592826 w 7079226"/>
                <a:gd name="connsiteY43" fmla="*/ 2440858 h 2485103"/>
                <a:gd name="connsiteX44" fmla="*/ 1548581 w 7079226"/>
                <a:gd name="connsiteY44" fmla="*/ 2462981 h 2485103"/>
                <a:gd name="connsiteX45" fmla="*/ 1467465 w 7079226"/>
                <a:gd name="connsiteY45" fmla="*/ 2485103 h 2485103"/>
                <a:gd name="connsiteX46" fmla="*/ 457200 w 7079226"/>
                <a:gd name="connsiteY46" fmla="*/ 2470355 h 2485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079226" h="2485103">
                  <a:moveTo>
                    <a:pt x="516194" y="2477729"/>
                  </a:moveTo>
                  <a:lnTo>
                    <a:pt x="427703" y="2455606"/>
                  </a:lnTo>
                  <a:lnTo>
                    <a:pt x="427703" y="2455606"/>
                  </a:lnTo>
                  <a:lnTo>
                    <a:pt x="353961" y="2396613"/>
                  </a:lnTo>
                  <a:lnTo>
                    <a:pt x="331839" y="2374490"/>
                  </a:lnTo>
                  <a:lnTo>
                    <a:pt x="0" y="1954161"/>
                  </a:lnTo>
                  <a:lnTo>
                    <a:pt x="1150374" y="1946787"/>
                  </a:lnTo>
                  <a:lnTo>
                    <a:pt x="1201994" y="1939413"/>
                  </a:lnTo>
                  <a:lnTo>
                    <a:pt x="1268361" y="1924664"/>
                  </a:lnTo>
                  <a:lnTo>
                    <a:pt x="1268361" y="1924664"/>
                  </a:lnTo>
                  <a:lnTo>
                    <a:pt x="1327355" y="1873045"/>
                  </a:lnTo>
                  <a:lnTo>
                    <a:pt x="2920181" y="73742"/>
                  </a:lnTo>
                  <a:lnTo>
                    <a:pt x="2920181" y="73742"/>
                  </a:lnTo>
                  <a:lnTo>
                    <a:pt x="3008671" y="7374"/>
                  </a:lnTo>
                  <a:lnTo>
                    <a:pt x="3008671" y="7374"/>
                  </a:lnTo>
                  <a:lnTo>
                    <a:pt x="3126658" y="0"/>
                  </a:lnTo>
                  <a:lnTo>
                    <a:pt x="3207774" y="14748"/>
                  </a:lnTo>
                  <a:lnTo>
                    <a:pt x="3207774" y="14748"/>
                  </a:lnTo>
                  <a:lnTo>
                    <a:pt x="3266768" y="81116"/>
                  </a:lnTo>
                  <a:lnTo>
                    <a:pt x="4911213" y="1814052"/>
                  </a:lnTo>
                  <a:lnTo>
                    <a:pt x="4962832" y="1858297"/>
                  </a:lnTo>
                  <a:lnTo>
                    <a:pt x="5014452" y="1880419"/>
                  </a:lnTo>
                  <a:lnTo>
                    <a:pt x="5014452" y="1880419"/>
                  </a:lnTo>
                  <a:lnTo>
                    <a:pt x="5102942" y="1887793"/>
                  </a:lnTo>
                  <a:lnTo>
                    <a:pt x="6430297" y="1895168"/>
                  </a:lnTo>
                  <a:lnTo>
                    <a:pt x="6504039" y="1902542"/>
                  </a:lnTo>
                  <a:lnTo>
                    <a:pt x="6504039" y="1902542"/>
                  </a:lnTo>
                  <a:lnTo>
                    <a:pt x="6570407" y="1939413"/>
                  </a:lnTo>
                  <a:lnTo>
                    <a:pt x="6592529" y="1968910"/>
                  </a:lnTo>
                  <a:lnTo>
                    <a:pt x="7079226" y="2470355"/>
                  </a:lnTo>
                  <a:lnTo>
                    <a:pt x="4807974" y="2485103"/>
                  </a:lnTo>
                  <a:lnTo>
                    <a:pt x="4771103" y="2470355"/>
                  </a:lnTo>
                  <a:lnTo>
                    <a:pt x="4712110" y="2448232"/>
                  </a:lnTo>
                  <a:lnTo>
                    <a:pt x="4682613" y="2433484"/>
                  </a:lnTo>
                  <a:lnTo>
                    <a:pt x="4682613" y="2433484"/>
                  </a:lnTo>
                  <a:lnTo>
                    <a:pt x="3274142" y="936523"/>
                  </a:lnTo>
                  <a:lnTo>
                    <a:pt x="3222523" y="884903"/>
                  </a:lnTo>
                  <a:lnTo>
                    <a:pt x="3148781" y="862781"/>
                  </a:lnTo>
                  <a:lnTo>
                    <a:pt x="3082413" y="870155"/>
                  </a:lnTo>
                  <a:lnTo>
                    <a:pt x="3016045" y="877529"/>
                  </a:lnTo>
                  <a:lnTo>
                    <a:pt x="2949678" y="929148"/>
                  </a:lnTo>
                  <a:lnTo>
                    <a:pt x="2949678" y="929148"/>
                  </a:lnTo>
                  <a:lnTo>
                    <a:pt x="1622323" y="2396613"/>
                  </a:lnTo>
                  <a:lnTo>
                    <a:pt x="1592826" y="2440858"/>
                  </a:lnTo>
                  <a:lnTo>
                    <a:pt x="1548581" y="2462981"/>
                  </a:lnTo>
                  <a:lnTo>
                    <a:pt x="1467465" y="2485103"/>
                  </a:lnTo>
                  <a:lnTo>
                    <a:pt x="457200" y="2470355"/>
                  </a:lnTo>
                </a:path>
              </a:pathLst>
            </a:custGeom>
            <a:pattFill prst="pct20">
              <a:fgClr>
                <a:srgbClr val="009900"/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vert="horz" wrap="square" lIns="91416" tIns="45708" rIns="91416" bIns="45708" numCol="1" rtlCol="0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6" name="Picture 5" descr="image00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4296" y="975832"/>
              <a:ext cx="7124623" cy="5007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 rot="2838922">
              <a:off x="4208422" y="4387999"/>
              <a:ext cx="1137558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DESIGN</a:t>
              </a:r>
              <a:endParaRPr lang="en-US" sz="16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18789950">
              <a:off x="5829638" y="4466937"/>
              <a:ext cx="1406799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DELIVERY</a:t>
              </a:r>
              <a:endParaRPr lang="en-US" sz="1600" b="1" dirty="0">
                <a:solidFill>
                  <a:schemeClr val="bg1"/>
                </a:solidFill>
                <a:latin typeface="Arial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713716" y="3984128"/>
              <a:ext cx="849850" cy="309053"/>
              <a:chOff x="2712835" y="3984271"/>
              <a:chExt cx="850071" cy="309134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2712835" y="4164139"/>
                <a:ext cx="719749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AS-OFFERED</a:t>
                </a:r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3393796" y="3984271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863147" y="3655764"/>
              <a:ext cx="935102" cy="232121"/>
              <a:chOff x="1862044" y="3655822"/>
              <a:chExt cx="935346" cy="232181"/>
            </a:xfrm>
          </p:grpSpPr>
          <p:sp>
            <p:nvSpPr>
              <p:cNvPr id="69" name="TextBox 68"/>
              <p:cNvSpPr txBox="1"/>
              <p:nvPr/>
            </p:nvSpPr>
            <p:spPr>
              <a:xfrm>
                <a:off x="1862044" y="3758737"/>
                <a:ext cx="652423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AS-NEEDED</a:t>
                </a:r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2628280" y="3655822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3298938" y="4477865"/>
              <a:ext cx="1093280" cy="169066"/>
              <a:chOff x="3298209" y="4478138"/>
              <a:chExt cx="1093565" cy="169110"/>
            </a:xfrm>
          </p:grpSpPr>
          <p:sp>
            <p:nvSpPr>
              <p:cNvPr id="67" name="TextBox 66"/>
              <p:cNvSpPr txBox="1"/>
              <p:nvPr/>
            </p:nvSpPr>
            <p:spPr>
              <a:xfrm>
                <a:off x="3298209" y="4517982"/>
                <a:ext cx="918541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AS-SPECIFIED</a:t>
                </a:r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4222664" y="4478138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915539" y="5095016"/>
              <a:ext cx="1004787" cy="169066"/>
              <a:chOff x="3914969" y="5095450"/>
              <a:chExt cx="1005049" cy="169110"/>
            </a:xfrm>
          </p:grpSpPr>
          <p:sp>
            <p:nvSpPr>
              <p:cNvPr id="65" name="TextBox 64"/>
              <p:cNvSpPr txBox="1"/>
              <p:nvPr/>
            </p:nvSpPr>
            <p:spPr>
              <a:xfrm>
                <a:off x="3914969" y="5133622"/>
                <a:ext cx="76944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AS-DESIGNED</a:t>
                </a:r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4750908" y="5095450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380751" y="5626214"/>
              <a:ext cx="1026416" cy="180883"/>
              <a:chOff x="4380304" y="5626785"/>
              <a:chExt cx="1026683" cy="180930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4380304" y="5678449"/>
                <a:ext cx="72616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AS-PLANNED</a:t>
                </a:r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5237877" y="5626785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5871045" y="5626214"/>
              <a:ext cx="831348" cy="180883"/>
              <a:chOff x="5870986" y="5626785"/>
              <a:chExt cx="831565" cy="180930"/>
            </a:xfrm>
          </p:grpSpPr>
          <p:sp>
            <p:nvSpPr>
              <p:cNvPr id="61" name="TextBox 60"/>
              <p:cNvSpPr txBox="1"/>
              <p:nvPr/>
            </p:nvSpPr>
            <p:spPr>
              <a:xfrm>
                <a:off x="6186384" y="5678449"/>
                <a:ext cx="516167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AS-BUILT</a:t>
                </a:r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5870986" y="5626785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401853" y="5095016"/>
              <a:ext cx="913286" cy="169066"/>
              <a:chOff x="6401933" y="5095450"/>
              <a:chExt cx="913524" cy="169110"/>
            </a:xfrm>
          </p:grpSpPr>
          <p:sp>
            <p:nvSpPr>
              <p:cNvPr id="59" name="TextBox 58"/>
              <p:cNvSpPr txBox="1"/>
              <p:nvPr/>
            </p:nvSpPr>
            <p:spPr>
              <a:xfrm>
                <a:off x="6688682" y="5133622"/>
                <a:ext cx="626775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AS-TESTED</a:t>
                </a: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6401933" y="5095450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7001835" y="4459091"/>
              <a:ext cx="1021587" cy="169066"/>
              <a:chOff x="7002070" y="4459359"/>
              <a:chExt cx="1021853" cy="169110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7249672" y="4497170"/>
                <a:ext cx="77425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AS-CERTIFIED</a:t>
                </a: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7002070" y="4459359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8115216" y="3984128"/>
              <a:ext cx="992795" cy="309053"/>
              <a:chOff x="8115741" y="3984271"/>
              <a:chExt cx="993054" cy="309134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8284851" y="4164139"/>
                <a:ext cx="823944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AS-DELIVERED</a:t>
                </a: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8115741" y="3984271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9259179" y="3655764"/>
              <a:ext cx="1196415" cy="232121"/>
              <a:chOff x="9260001" y="3655822"/>
              <a:chExt cx="1196727" cy="232181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9576679" y="3758737"/>
                <a:ext cx="880049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AS-SUPPORTED</a:t>
                </a: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9260001" y="3655822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1296065" y="3374416"/>
              <a:ext cx="1134165" cy="24615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999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NEEDS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015683" y="3394392"/>
              <a:ext cx="2023001" cy="24615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999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SOLUTIONS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496267" y="1595347"/>
              <a:ext cx="1519508" cy="19692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solidFill>
                    <a:srgbClr val="FFC000"/>
                  </a:solidFill>
                  <a:latin typeface="Arial"/>
                </a:rPr>
                <a:t>DIGITAL TWINS</a:t>
              </a: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6996713" y="2309503"/>
              <a:ext cx="3066943" cy="169066"/>
              <a:chOff x="6996947" y="2309211"/>
              <a:chExt cx="3067742" cy="16911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6996947" y="2309211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7249672" y="2339167"/>
                <a:ext cx="2815017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CERTIFICATION 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9259179" y="3001110"/>
              <a:ext cx="1745942" cy="298298"/>
              <a:chOff x="9260001" y="3000998"/>
              <a:chExt cx="1746397" cy="298376"/>
            </a:xfrm>
          </p:grpSpPr>
          <p:sp>
            <p:nvSpPr>
              <p:cNvPr id="49" name="Oval 48"/>
              <p:cNvSpPr/>
              <p:nvPr/>
            </p:nvSpPr>
            <p:spPr>
              <a:xfrm>
                <a:off x="9260001" y="3130264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9431153" y="3000998"/>
                <a:ext cx="1575245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VIRTUAL ECOSYSTEM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8112835" y="2622340"/>
              <a:ext cx="1832237" cy="346668"/>
              <a:chOff x="8113360" y="2622129"/>
              <a:chExt cx="1832714" cy="346758"/>
            </a:xfrm>
          </p:grpSpPr>
          <p:sp>
            <p:nvSpPr>
              <p:cNvPr id="47" name="Oval 46"/>
              <p:cNvSpPr/>
              <p:nvPr/>
            </p:nvSpPr>
            <p:spPr>
              <a:xfrm>
                <a:off x="8113360" y="27997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8227340" y="2622129"/>
                <a:ext cx="1718734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OPERATIONS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5875019" y="1170666"/>
              <a:ext cx="2738868" cy="169066"/>
              <a:chOff x="5874961" y="1170077"/>
              <a:chExt cx="2739581" cy="169110"/>
            </a:xfrm>
          </p:grpSpPr>
          <p:sp>
            <p:nvSpPr>
              <p:cNvPr id="45" name="Oval 44"/>
              <p:cNvSpPr/>
              <p:nvPr/>
            </p:nvSpPr>
            <p:spPr>
              <a:xfrm>
                <a:off x="5874961" y="11700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6176005" y="1188606"/>
                <a:ext cx="2438537" cy="1293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VIRTUAL PRODUCTION SYSTEM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6412442" y="1728769"/>
              <a:ext cx="2652829" cy="169066"/>
              <a:chOff x="6412524" y="1728326"/>
              <a:chExt cx="2653520" cy="169110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6412524" y="1728326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6678655" y="1744230"/>
                <a:ext cx="2387389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QUALIFICATION 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2236212" y="2650792"/>
              <a:ext cx="1320211" cy="318215"/>
              <a:chOff x="2235207" y="2650589"/>
              <a:chExt cx="1320555" cy="318298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3386652" y="27997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235207" y="2650589"/>
                <a:ext cx="1161174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SYSTEM MODEL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894491" y="1170666"/>
              <a:ext cx="2511878" cy="169066"/>
              <a:chOff x="2893657" y="1170077"/>
              <a:chExt cx="2512532" cy="16911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5237079" y="11700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893657" y="1185171"/>
                <a:ext cx="2209397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PRODUCTION MODELS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28872" y="3049051"/>
              <a:ext cx="2166990" cy="250357"/>
              <a:chOff x="627448" y="3048952"/>
              <a:chExt cx="2167555" cy="250422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2625893" y="3130264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27448" y="3048952"/>
                <a:ext cx="1929831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SYSTEM OF SYSTEMS MODEL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2988499" y="1717975"/>
              <a:ext cx="1932623" cy="169066"/>
              <a:chOff x="2987689" y="1717529"/>
              <a:chExt cx="1933126" cy="169110"/>
            </a:xfrm>
          </p:grpSpPr>
          <p:sp>
            <p:nvSpPr>
              <p:cNvPr id="35" name="Oval 34"/>
              <p:cNvSpPr/>
              <p:nvPr/>
            </p:nvSpPr>
            <p:spPr>
              <a:xfrm>
                <a:off x="4751705" y="1717529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987689" y="1728326"/>
                <a:ext cx="1646054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PHYSICAL MODELS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893929" y="2317491"/>
              <a:ext cx="2495505" cy="169066"/>
              <a:chOff x="1892834" y="2317201"/>
              <a:chExt cx="2496155" cy="16911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4219879" y="2317201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892834" y="2339167"/>
                <a:ext cx="2267413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PRODUCT MODEL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9253949" y="5054530"/>
              <a:ext cx="2638789" cy="339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solidFill>
                    <a:srgbClr val="FFC000"/>
                  </a:solidFill>
                  <a:latin typeface="Arial"/>
                </a:rPr>
                <a:t>PHYSICAL SYSTEMS</a:t>
              </a:r>
            </a:p>
          </p:txBody>
        </p:sp>
        <p:sp>
          <p:nvSpPr>
            <p:cNvPr id="74" name="Rectangle 73"/>
            <p:cNvSpPr/>
            <p:nvPr/>
          </p:nvSpPr>
          <p:spPr>
            <a:xfrm rot="18788987">
              <a:off x="4020458" y="2144495"/>
              <a:ext cx="1513487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latin typeface="Arial"/>
                  <a:cs typeface="Times New Roman" panose="02020603050405020304" pitchFamily="18" charset="0"/>
                </a:rPr>
                <a:t>MODELING</a:t>
              </a:r>
              <a:endParaRPr lang="en-US" sz="1600" b="1" dirty="0">
                <a:latin typeface="Arial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 rot="2822765">
              <a:off x="5693482" y="2065155"/>
              <a:ext cx="1694835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latin typeface="Arial"/>
                  <a:cs typeface="Times New Roman" panose="02020603050405020304" pitchFamily="18" charset="0"/>
                </a:rPr>
                <a:t>SIMULATION</a:t>
              </a:r>
              <a:endParaRPr lang="en-US" sz="1600" b="1" dirty="0">
                <a:latin typeface="Aria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320337" y="5054530"/>
              <a:ext cx="2437115" cy="339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 smtClean="0">
                  <a:solidFill>
                    <a:srgbClr val="FFC000"/>
                  </a:solidFill>
                  <a:latin typeface="Arial"/>
                </a:rPr>
                <a:t>DESIGN</a:t>
              </a:r>
              <a:endParaRPr lang="en-US" sz="1600" b="1" dirty="0">
                <a:solidFill>
                  <a:srgbClr val="FFC000"/>
                </a:solidFill>
                <a:latin typeface="Arial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319698" y="1542385"/>
              <a:ext cx="3333248" cy="339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 smtClean="0">
                  <a:solidFill>
                    <a:srgbClr val="FFC000"/>
                  </a:solidFill>
                  <a:latin typeface="Arial"/>
                </a:rPr>
                <a:t>DIGITAL SYSTEM MODELS</a:t>
              </a:r>
              <a:endParaRPr lang="en-US" sz="1600" b="1" dirty="0">
                <a:solidFill>
                  <a:srgbClr val="FFC000"/>
                </a:solidFill>
                <a:latin typeface="Arial"/>
              </a:endParaRPr>
            </a:p>
          </p:txBody>
        </p:sp>
      </p:grp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100" name="Content Placeholder 2"/>
          <p:cNvSpPr>
            <a:spLocks noGrp="1"/>
          </p:cNvSpPr>
          <p:nvPr>
            <p:ph idx="1"/>
          </p:nvPr>
        </p:nvSpPr>
        <p:spPr>
          <a:xfrm>
            <a:off x="128294" y="6035244"/>
            <a:ext cx="10515600" cy="69387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smtClean="0"/>
              <a:t>DSM</a:t>
            </a:r>
            <a:r>
              <a:rPr lang="en-US" sz="1000" dirty="0" smtClean="0"/>
              <a:t> – Digital system model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DTw</a:t>
            </a:r>
            <a:r>
              <a:rPr lang="en-US" sz="1000" dirty="0" smtClean="0"/>
              <a:t> – Digital twin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DTh</a:t>
            </a:r>
            <a:r>
              <a:rPr lang="en-US" sz="1000" dirty="0" smtClean="0"/>
              <a:t> – Digital thread</a:t>
            </a:r>
            <a:endParaRPr lang="en-US" sz="1000" dirty="0"/>
          </a:p>
        </p:txBody>
      </p:sp>
      <p:sp>
        <p:nvSpPr>
          <p:cNvPr id="3" name="Line Callout 2 2"/>
          <p:cNvSpPr/>
          <p:nvPr/>
        </p:nvSpPr>
        <p:spPr>
          <a:xfrm>
            <a:off x="1219200" y="1447800"/>
            <a:ext cx="1333147" cy="7019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7795"/>
              <a:gd name="adj6" fmla="val -167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FEMs, </a:t>
            </a:r>
            <a:r>
              <a:rPr lang="en-US" sz="1000" dirty="0" err="1" smtClean="0"/>
              <a:t>SysML</a:t>
            </a:r>
            <a:r>
              <a:rPr lang="en-US" sz="1000" dirty="0" smtClean="0"/>
              <a:t> state machine diagrams, math models, …</a:t>
            </a:r>
            <a:endParaRPr lang="en-US" sz="1000" dirty="0"/>
          </a:p>
        </p:txBody>
      </p:sp>
      <p:sp>
        <p:nvSpPr>
          <p:cNvPr id="80" name="Line Callout 2 79"/>
          <p:cNvSpPr/>
          <p:nvPr/>
        </p:nvSpPr>
        <p:spPr>
          <a:xfrm>
            <a:off x="402946" y="4448862"/>
            <a:ext cx="1333147" cy="701948"/>
          </a:xfrm>
          <a:prstGeom prst="borderCallout2">
            <a:avLst>
              <a:gd name="adj1" fmla="val 20015"/>
              <a:gd name="adj2" fmla="val 104873"/>
              <a:gd name="adj3" fmla="val 20014"/>
              <a:gd name="adj4" fmla="val 113187"/>
              <a:gd name="adj5" fmla="val 135266"/>
              <a:gd name="adj6" fmla="val 1131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Requirements, Parts lists, Strength check notes, …</a:t>
            </a:r>
            <a:endParaRPr lang="en-US" sz="1000" dirty="0"/>
          </a:p>
        </p:txBody>
      </p:sp>
      <p:sp>
        <p:nvSpPr>
          <p:cNvPr id="81" name="Line Callout 2 80"/>
          <p:cNvSpPr/>
          <p:nvPr/>
        </p:nvSpPr>
        <p:spPr>
          <a:xfrm>
            <a:off x="9275754" y="1447800"/>
            <a:ext cx="1367819" cy="7019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7795"/>
              <a:gd name="adj6" fmla="val -167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Tesselated</a:t>
            </a:r>
            <a:r>
              <a:rPr lang="en-US" sz="1000" dirty="0" smtClean="0"/>
              <a:t> 3D (1 per serial number), current position, orientation, velocity, …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4261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2800" cy="1325563"/>
          </a:xfrm>
        </p:spPr>
        <p:txBody>
          <a:bodyPr/>
          <a:lstStyle/>
          <a:p>
            <a:r>
              <a:rPr lang="en-US" dirty="0" smtClean="0"/>
              <a:t>Configuration management </a:t>
            </a:r>
            <a:r>
              <a:rPr lang="en-US" smtClean="0"/>
              <a:t>of DSMs and DTws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73916" y="1970720"/>
            <a:ext cx="10540074" cy="4270459"/>
            <a:chOff x="-320337" y="975832"/>
            <a:chExt cx="12359021" cy="5007432"/>
          </a:xfrm>
        </p:grpSpPr>
        <p:sp>
          <p:nvSpPr>
            <p:cNvPr id="5" name="Freeform 4"/>
            <p:cNvSpPr/>
            <p:nvPr/>
          </p:nvSpPr>
          <p:spPr bwMode="auto">
            <a:xfrm>
              <a:off x="2558200" y="995093"/>
              <a:ext cx="7077382" cy="2484456"/>
            </a:xfrm>
            <a:custGeom>
              <a:avLst/>
              <a:gdLst>
                <a:gd name="connsiteX0" fmla="*/ 516194 w 7079226"/>
                <a:gd name="connsiteY0" fmla="*/ 2477729 h 2485103"/>
                <a:gd name="connsiteX1" fmla="*/ 427703 w 7079226"/>
                <a:gd name="connsiteY1" fmla="*/ 2455606 h 2485103"/>
                <a:gd name="connsiteX2" fmla="*/ 427703 w 7079226"/>
                <a:gd name="connsiteY2" fmla="*/ 2455606 h 2485103"/>
                <a:gd name="connsiteX3" fmla="*/ 353961 w 7079226"/>
                <a:gd name="connsiteY3" fmla="*/ 2396613 h 2485103"/>
                <a:gd name="connsiteX4" fmla="*/ 331839 w 7079226"/>
                <a:gd name="connsiteY4" fmla="*/ 2374490 h 2485103"/>
                <a:gd name="connsiteX5" fmla="*/ 0 w 7079226"/>
                <a:gd name="connsiteY5" fmla="*/ 1954161 h 2485103"/>
                <a:gd name="connsiteX6" fmla="*/ 1150374 w 7079226"/>
                <a:gd name="connsiteY6" fmla="*/ 1946787 h 2485103"/>
                <a:gd name="connsiteX7" fmla="*/ 1201994 w 7079226"/>
                <a:gd name="connsiteY7" fmla="*/ 1939413 h 2485103"/>
                <a:gd name="connsiteX8" fmla="*/ 1268361 w 7079226"/>
                <a:gd name="connsiteY8" fmla="*/ 1924664 h 2485103"/>
                <a:gd name="connsiteX9" fmla="*/ 1268361 w 7079226"/>
                <a:gd name="connsiteY9" fmla="*/ 1924664 h 2485103"/>
                <a:gd name="connsiteX10" fmla="*/ 1327355 w 7079226"/>
                <a:gd name="connsiteY10" fmla="*/ 1873045 h 2485103"/>
                <a:gd name="connsiteX11" fmla="*/ 2920181 w 7079226"/>
                <a:gd name="connsiteY11" fmla="*/ 73742 h 2485103"/>
                <a:gd name="connsiteX12" fmla="*/ 2920181 w 7079226"/>
                <a:gd name="connsiteY12" fmla="*/ 73742 h 2485103"/>
                <a:gd name="connsiteX13" fmla="*/ 3008671 w 7079226"/>
                <a:gd name="connsiteY13" fmla="*/ 7374 h 2485103"/>
                <a:gd name="connsiteX14" fmla="*/ 3008671 w 7079226"/>
                <a:gd name="connsiteY14" fmla="*/ 7374 h 2485103"/>
                <a:gd name="connsiteX15" fmla="*/ 3126658 w 7079226"/>
                <a:gd name="connsiteY15" fmla="*/ 0 h 2485103"/>
                <a:gd name="connsiteX16" fmla="*/ 3207774 w 7079226"/>
                <a:gd name="connsiteY16" fmla="*/ 14748 h 2485103"/>
                <a:gd name="connsiteX17" fmla="*/ 3207774 w 7079226"/>
                <a:gd name="connsiteY17" fmla="*/ 14748 h 2485103"/>
                <a:gd name="connsiteX18" fmla="*/ 3266768 w 7079226"/>
                <a:gd name="connsiteY18" fmla="*/ 81116 h 2485103"/>
                <a:gd name="connsiteX19" fmla="*/ 4911213 w 7079226"/>
                <a:gd name="connsiteY19" fmla="*/ 1814052 h 2485103"/>
                <a:gd name="connsiteX20" fmla="*/ 4962832 w 7079226"/>
                <a:gd name="connsiteY20" fmla="*/ 1858297 h 2485103"/>
                <a:gd name="connsiteX21" fmla="*/ 5014452 w 7079226"/>
                <a:gd name="connsiteY21" fmla="*/ 1880419 h 2485103"/>
                <a:gd name="connsiteX22" fmla="*/ 5014452 w 7079226"/>
                <a:gd name="connsiteY22" fmla="*/ 1880419 h 2485103"/>
                <a:gd name="connsiteX23" fmla="*/ 5102942 w 7079226"/>
                <a:gd name="connsiteY23" fmla="*/ 1887793 h 2485103"/>
                <a:gd name="connsiteX24" fmla="*/ 6430297 w 7079226"/>
                <a:gd name="connsiteY24" fmla="*/ 1895168 h 2485103"/>
                <a:gd name="connsiteX25" fmla="*/ 6504039 w 7079226"/>
                <a:gd name="connsiteY25" fmla="*/ 1902542 h 2485103"/>
                <a:gd name="connsiteX26" fmla="*/ 6504039 w 7079226"/>
                <a:gd name="connsiteY26" fmla="*/ 1902542 h 2485103"/>
                <a:gd name="connsiteX27" fmla="*/ 6570407 w 7079226"/>
                <a:gd name="connsiteY27" fmla="*/ 1939413 h 2485103"/>
                <a:gd name="connsiteX28" fmla="*/ 6592529 w 7079226"/>
                <a:gd name="connsiteY28" fmla="*/ 1968910 h 2485103"/>
                <a:gd name="connsiteX29" fmla="*/ 7079226 w 7079226"/>
                <a:gd name="connsiteY29" fmla="*/ 2470355 h 2485103"/>
                <a:gd name="connsiteX30" fmla="*/ 4807974 w 7079226"/>
                <a:gd name="connsiteY30" fmla="*/ 2485103 h 2485103"/>
                <a:gd name="connsiteX31" fmla="*/ 4771103 w 7079226"/>
                <a:gd name="connsiteY31" fmla="*/ 2470355 h 2485103"/>
                <a:gd name="connsiteX32" fmla="*/ 4712110 w 7079226"/>
                <a:gd name="connsiteY32" fmla="*/ 2448232 h 2485103"/>
                <a:gd name="connsiteX33" fmla="*/ 4682613 w 7079226"/>
                <a:gd name="connsiteY33" fmla="*/ 2433484 h 2485103"/>
                <a:gd name="connsiteX34" fmla="*/ 4682613 w 7079226"/>
                <a:gd name="connsiteY34" fmla="*/ 2433484 h 2485103"/>
                <a:gd name="connsiteX35" fmla="*/ 3274142 w 7079226"/>
                <a:gd name="connsiteY35" fmla="*/ 936523 h 2485103"/>
                <a:gd name="connsiteX36" fmla="*/ 3222523 w 7079226"/>
                <a:gd name="connsiteY36" fmla="*/ 884903 h 2485103"/>
                <a:gd name="connsiteX37" fmla="*/ 3148781 w 7079226"/>
                <a:gd name="connsiteY37" fmla="*/ 862781 h 2485103"/>
                <a:gd name="connsiteX38" fmla="*/ 3082413 w 7079226"/>
                <a:gd name="connsiteY38" fmla="*/ 870155 h 2485103"/>
                <a:gd name="connsiteX39" fmla="*/ 3016045 w 7079226"/>
                <a:gd name="connsiteY39" fmla="*/ 877529 h 2485103"/>
                <a:gd name="connsiteX40" fmla="*/ 2949678 w 7079226"/>
                <a:gd name="connsiteY40" fmla="*/ 929148 h 2485103"/>
                <a:gd name="connsiteX41" fmla="*/ 2949678 w 7079226"/>
                <a:gd name="connsiteY41" fmla="*/ 929148 h 2485103"/>
                <a:gd name="connsiteX42" fmla="*/ 1622323 w 7079226"/>
                <a:gd name="connsiteY42" fmla="*/ 2396613 h 2485103"/>
                <a:gd name="connsiteX43" fmla="*/ 1592826 w 7079226"/>
                <a:gd name="connsiteY43" fmla="*/ 2440858 h 2485103"/>
                <a:gd name="connsiteX44" fmla="*/ 1548581 w 7079226"/>
                <a:gd name="connsiteY44" fmla="*/ 2462981 h 2485103"/>
                <a:gd name="connsiteX45" fmla="*/ 1467465 w 7079226"/>
                <a:gd name="connsiteY45" fmla="*/ 2485103 h 2485103"/>
                <a:gd name="connsiteX46" fmla="*/ 457200 w 7079226"/>
                <a:gd name="connsiteY46" fmla="*/ 2470355 h 2485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079226" h="2485103">
                  <a:moveTo>
                    <a:pt x="516194" y="2477729"/>
                  </a:moveTo>
                  <a:lnTo>
                    <a:pt x="427703" y="2455606"/>
                  </a:lnTo>
                  <a:lnTo>
                    <a:pt x="427703" y="2455606"/>
                  </a:lnTo>
                  <a:lnTo>
                    <a:pt x="353961" y="2396613"/>
                  </a:lnTo>
                  <a:lnTo>
                    <a:pt x="331839" y="2374490"/>
                  </a:lnTo>
                  <a:lnTo>
                    <a:pt x="0" y="1954161"/>
                  </a:lnTo>
                  <a:lnTo>
                    <a:pt x="1150374" y="1946787"/>
                  </a:lnTo>
                  <a:lnTo>
                    <a:pt x="1201994" y="1939413"/>
                  </a:lnTo>
                  <a:lnTo>
                    <a:pt x="1268361" y="1924664"/>
                  </a:lnTo>
                  <a:lnTo>
                    <a:pt x="1268361" y="1924664"/>
                  </a:lnTo>
                  <a:lnTo>
                    <a:pt x="1327355" y="1873045"/>
                  </a:lnTo>
                  <a:lnTo>
                    <a:pt x="2920181" y="73742"/>
                  </a:lnTo>
                  <a:lnTo>
                    <a:pt x="2920181" y="73742"/>
                  </a:lnTo>
                  <a:lnTo>
                    <a:pt x="3008671" y="7374"/>
                  </a:lnTo>
                  <a:lnTo>
                    <a:pt x="3008671" y="7374"/>
                  </a:lnTo>
                  <a:lnTo>
                    <a:pt x="3126658" y="0"/>
                  </a:lnTo>
                  <a:lnTo>
                    <a:pt x="3207774" y="14748"/>
                  </a:lnTo>
                  <a:lnTo>
                    <a:pt x="3207774" y="14748"/>
                  </a:lnTo>
                  <a:lnTo>
                    <a:pt x="3266768" y="81116"/>
                  </a:lnTo>
                  <a:lnTo>
                    <a:pt x="4911213" y="1814052"/>
                  </a:lnTo>
                  <a:lnTo>
                    <a:pt x="4962832" y="1858297"/>
                  </a:lnTo>
                  <a:lnTo>
                    <a:pt x="5014452" y="1880419"/>
                  </a:lnTo>
                  <a:lnTo>
                    <a:pt x="5014452" y="1880419"/>
                  </a:lnTo>
                  <a:lnTo>
                    <a:pt x="5102942" y="1887793"/>
                  </a:lnTo>
                  <a:lnTo>
                    <a:pt x="6430297" y="1895168"/>
                  </a:lnTo>
                  <a:lnTo>
                    <a:pt x="6504039" y="1902542"/>
                  </a:lnTo>
                  <a:lnTo>
                    <a:pt x="6504039" y="1902542"/>
                  </a:lnTo>
                  <a:lnTo>
                    <a:pt x="6570407" y="1939413"/>
                  </a:lnTo>
                  <a:lnTo>
                    <a:pt x="6592529" y="1968910"/>
                  </a:lnTo>
                  <a:lnTo>
                    <a:pt x="7079226" y="2470355"/>
                  </a:lnTo>
                  <a:lnTo>
                    <a:pt x="4807974" y="2485103"/>
                  </a:lnTo>
                  <a:lnTo>
                    <a:pt x="4771103" y="2470355"/>
                  </a:lnTo>
                  <a:lnTo>
                    <a:pt x="4712110" y="2448232"/>
                  </a:lnTo>
                  <a:lnTo>
                    <a:pt x="4682613" y="2433484"/>
                  </a:lnTo>
                  <a:lnTo>
                    <a:pt x="4682613" y="2433484"/>
                  </a:lnTo>
                  <a:lnTo>
                    <a:pt x="3274142" y="936523"/>
                  </a:lnTo>
                  <a:lnTo>
                    <a:pt x="3222523" y="884903"/>
                  </a:lnTo>
                  <a:lnTo>
                    <a:pt x="3148781" y="862781"/>
                  </a:lnTo>
                  <a:lnTo>
                    <a:pt x="3082413" y="870155"/>
                  </a:lnTo>
                  <a:lnTo>
                    <a:pt x="3016045" y="877529"/>
                  </a:lnTo>
                  <a:lnTo>
                    <a:pt x="2949678" y="929148"/>
                  </a:lnTo>
                  <a:lnTo>
                    <a:pt x="2949678" y="929148"/>
                  </a:lnTo>
                  <a:lnTo>
                    <a:pt x="1622323" y="2396613"/>
                  </a:lnTo>
                  <a:lnTo>
                    <a:pt x="1592826" y="2440858"/>
                  </a:lnTo>
                  <a:lnTo>
                    <a:pt x="1548581" y="2462981"/>
                  </a:lnTo>
                  <a:lnTo>
                    <a:pt x="1467465" y="2485103"/>
                  </a:lnTo>
                  <a:lnTo>
                    <a:pt x="457200" y="2470355"/>
                  </a:lnTo>
                </a:path>
              </a:pathLst>
            </a:custGeom>
            <a:pattFill prst="pct20">
              <a:fgClr>
                <a:srgbClr val="009900"/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vert="horz" wrap="square" lIns="91416" tIns="45708" rIns="91416" bIns="45708" numCol="1" rtlCol="0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US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pic>
          <p:nvPicPr>
            <p:cNvPr id="6" name="Picture 5" descr="image00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4296" y="975832"/>
              <a:ext cx="7124623" cy="5007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 rot="2838922">
              <a:off x="4208422" y="4387999"/>
              <a:ext cx="1137558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DESIGN</a:t>
              </a:r>
              <a:endParaRPr lang="en-US" sz="1600" b="1" dirty="0">
                <a:solidFill>
                  <a:schemeClr val="bg1"/>
                </a:solidFill>
                <a:latin typeface="Arial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18789950">
              <a:off x="5829638" y="4466937"/>
              <a:ext cx="1406799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Arial"/>
                  <a:cs typeface="Times New Roman" panose="02020603050405020304" pitchFamily="18" charset="0"/>
                </a:rPr>
                <a:t>DELIVERY</a:t>
              </a:r>
              <a:endParaRPr lang="en-US" sz="1600" b="1" dirty="0">
                <a:solidFill>
                  <a:schemeClr val="bg1"/>
                </a:solidFill>
                <a:latin typeface="Arial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713716" y="3984128"/>
              <a:ext cx="849850" cy="309053"/>
              <a:chOff x="2712835" y="3984271"/>
              <a:chExt cx="850071" cy="309134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2712835" y="4164139"/>
                <a:ext cx="719749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AS-OFFERED</a:t>
                </a:r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3393796" y="3984271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863147" y="3655764"/>
              <a:ext cx="935102" cy="232121"/>
              <a:chOff x="1862044" y="3655822"/>
              <a:chExt cx="935346" cy="232181"/>
            </a:xfrm>
          </p:grpSpPr>
          <p:sp>
            <p:nvSpPr>
              <p:cNvPr id="69" name="TextBox 68"/>
              <p:cNvSpPr txBox="1"/>
              <p:nvPr/>
            </p:nvSpPr>
            <p:spPr>
              <a:xfrm>
                <a:off x="1862044" y="3758737"/>
                <a:ext cx="652423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AS-NEEDED</a:t>
                </a:r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2628280" y="3655822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3298938" y="4477865"/>
              <a:ext cx="1093280" cy="169066"/>
              <a:chOff x="3298209" y="4478138"/>
              <a:chExt cx="1093565" cy="169110"/>
            </a:xfrm>
          </p:grpSpPr>
          <p:sp>
            <p:nvSpPr>
              <p:cNvPr id="67" name="TextBox 66"/>
              <p:cNvSpPr txBox="1"/>
              <p:nvPr/>
            </p:nvSpPr>
            <p:spPr>
              <a:xfrm>
                <a:off x="3298209" y="4517982"/>
                <a:ext cx="918541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AS-SPECIFIED</a:t>
                </a:r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4222664" y="4478138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915539" y="5095016"/>
              <a:ext cx="1004787" cy="169066"/>
              <a:chOff x="3914969" y="5095450"/>
              <a:chExt cx="1005049" cy="169110"/>
            </a:xfrm>
          </p:grpSpPr>
          <p:sp>
            <p:nvSpPr>
              <p:cNvPr id="65" name="TextBox 64"/>
              <p:cNvSpPr txBox="1"/>
              <p:nvPr/>
            </p:nvSpPr>
            <p:spPr>
              <a:xfrm>
                <a:off x="3914969" y="5133622"/>
                <a:ext cx="76944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AS-DESIGNED</a:t>
                </a:r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4750908" y="5095450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380751" y="5626214"/>
              <a:ext cx="1026416" cy="180883"/>
              <a:chOff x="4380304" y="5626785"/>
              <a:chExt cx="1026683" cy="180930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4380304" y="5678449"/>
                <a:ext cx="72616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AS-PLANNED</a:t>
                </a:r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5237877" y="5626785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5871045" y="5626214"/>
              <a:ext cx="831348" cy="180883"/>
              <a:chOff x="5870986" y="5626785"/>
              <a:chExt cx="831565" cy="180930"/>
            </a:xfrm>
          </p:grpSpPr>
          <p:sp>
            <p:nvSpPr>
              <p:cNvPr id="61" name="TextBox 60"/>
              <p:cNvSpPr txBox="1"/>
              <p:nvPr/>
            </p:nvSpPr>
            <p:spPr>
              <a:xfrm>
                <a:off x="6186384" y="5678449"/>
                <a:ext cx="516167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AS-BUILT</a:t>
                </a:r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5870986" y="5626785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401853" y="5095016"/>
              <a:ext cx="913286" cy="169066"/>
              <a:chOff x="6401933" y="5095450"/>
              <a:chExt cx="913524" cy="169110"/>
            </a:xfrm>
          </p:grpSpPr>
          <p:sp>
            <p:nvSpPr>
              <p:cNvPr id="59" name="TextBox 58"/>
              <p:cNvSpPr txBox="1"/>
              <p:nvPr/>
            </p:nvSpPr>
            <p:spPr>
              <a:xfrm>
                <a:off x="6688682" y="5133622"/>
                <a:ext cx="626775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AS-TESTED</a:t>
                </a: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6401933" y="5095450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7001835" y="4459091"/>
              <a:ext cx="1021587" cy="169066"/>
              <a:chOff x="7002070" y="4459359"/>
              <a:chExt cx="1021853" cy="169110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7249672" y="4497170"/>
                <a:ext cx="774251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AS-CERTIFIED</a:t>
                </a: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7002070" y="4459359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8115216" y="3984128"/>
              <a:ext cx="992795" cy="309053"/>
              <a:chOff x="8115741" y="3984271"/>
              <a:chExt cx="993054" cy="309134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8284851" y="4164139"/>
                <a:ext cx="823944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AS-DELIVERED</a:t>
                </a: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8115741" y="3984271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9259179" y="3655764"/>
              <a:ext cx="1196415" cy="232121"/>
              <a:chOff x="9260001" y="3655822"/>
              <a:chExt cx="1196727" cy="232181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9576679" y="3758737"/>
                <a:ext cx="880049" cy="1292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AS-SUPPORTED</a:t>
                </a: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9260001" y="3655822"/>
                <a:ext cx="169110" cy="169110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1296065" y="3374416"/>
              <a:ext cx="1134165" cy="24615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999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NEEDS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015683" y="3394392"/>
              <a:ext cx="2023001" cy="24615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999" b="1" dirty="0">
                  <a:solidFill>
                    <a:schemeClr val="bg2">
                      <a:lumMod val="75000"/>
                    </a:schemeClr>
                  </a:solidFill>
                  <a:latin typeface="Arial"/>
                </a:rPr>
                <a:t>SOLUTIONS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496267" y="1595347"/>
              <a:ext cx="1519508" cy="19692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solidFill>
                    <a:srgbClr val="FFC000"/>
                  </a:solidFill>
                  <a:latin typeface="Arial"/>
                </a:rPr>
                <a:t>DIGITAL TWINS</a:t>
              </a: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6996713" y="2309503"/>
              <a:ext cx="3066943" cy="169066"/>
              <a:chOff x="6996947" y="2309211"/>
              <a:chExt cx="3067742" cy="16911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6996947" y="2309211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7249672" y="2339167"/>
                <a:ext cx="2815017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CERTIFICATION 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9259179" y="3001110"/>
              <a:ext cx="1745942" cy="298298"/>
              <a:chOff x="9260001" y="3000998"/>
              <a:chExt cx="1746397" cy="298376"/>
            </a:xfrm>
          </p:grpSpPr>
          <p:sp>
            <p:nvSpPr>
              <p:cNvPr id="49" name="Oval 48"/>
              <p:cNvSpPr/>
              <p:nvPr/>
            </p:nvSpPr>
            <p:spPr>
              <a:xfrm>
                <a:off x="9260001" y="3130264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9431153" y="3000998"/>
                <a:ext cx="1575245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VIRTUAL ECOSYSTEM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8112835" y="2622340"/>
              <a:ext cx="1832237" cy="346668"/>
              <a:chOff x="8113360" y="2622129"/>
              <a:chExt cx="1832714" cy="346758"/>
            </a:xfrm>
          </p:grpSpPr>
          <p:sp>
            <p:nvSpPr>
              <p:cNvPr id="47" name="Oval 46"/>
              <p:cNvSpPr/>
              <p:nvPr/>
            </p:nvSpPr>
            <p:spPr>
              <a:xfrm>
                <a:off x="8113360" y="27997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8227340" y="2622129"/>
                <a:ext cx="1718734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OPERATIONS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5875019" y="1170666"/>
              <a:ext cx="2738868" cy="169066"/>
              <a:chOff x="5874961" y="1170077"/>
              <a:chExt cx="2739581" cy="169110"/>
            </a:xfrm>
          </p:grpSpPr>
          <p:sp>
            <p:nvSpPr>
              <p:cNvPr id="45" name="Oval 44"/>
              <p:cNvSpPr/>
              <p:nvPr/>
            </p:nvSpPr>
            <p:spPr>
              <a:xfrm>
                <a:off x="5874961" y="11700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6176005" y="1188606"/>
                <a:ext cx="2438537" cy="1293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VIRTUAL PRODUCTION SYSTEM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6412442" y="1728769"/>
              <a:ext cx="2652829" cy="169066"/>
              <a:chOff x="6412524" y="1728326"/>
              <a:chExt cx="2653520" cy="169110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6412524" y="1728326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6678655" y="1744230"/>
                <a:ext cx="2387389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050" b="1" dirty="0">
                    <a:latin typeface="Arial Narrow" panose="020B0606020202030204" pitchFamily="34" charset="0"/>
                  </a:rPr>
                  <a:t>VIRTUAL </a:t>
                </a:r>
                <a:r>
                  <a:rPr lang="en-US" sz="1050" b="1" dirty="0" smtClean="0">
                    <a:latin typeface="Arial Narrow" panose="020B0606020202030204" pitchFamily="34" charset="0"/>
                  </a:rPr>
                  <a:t>QUALIFICATION 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2236212" y="2650792"/>
              <a:ext cx="1320211" cy="318215"/>
              <a:chOff x="2235207" y="2650589"/>
              <a:chExt cx="1320555" cy="318298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3386652" y="27997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235207" y="2650589"/>
                <a:ext cx="1161174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SYSTEM MODEL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894491" y="1170666"/>
              <a:ext cx="2511878" cy="169066"/>
              <a:chOff x="2893657" y="1170077"/>
              <a:chExt cx="2512532" cy="16911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5237079" y="1170077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893657" y="1185171"/>
                <a:ext cx="2209397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PRODUCTION MODELS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28872" y="3049051"/>
              <a:ext cx="2166990" cy="250357"/>
              <a:chOff x="627448" y="3048952"/>
              <a:chExt cx="2167555" cy="250422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2625893" y="3130264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27448" y="3048952"/>
                <a:ext cx="1929831" cy="151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>
                  <a:lnSpc>
                    <a:spcPct val="80000"/>
                  </a:lnSpc>
                </a:pPr>
                <a:r>
                  <a:rPr lang="en-US" sz="1050" b="1" dirty="0" smtClean="0">
                    <a:latin typeface="Arial Narrow" panose="020B0606020202030204" pitchFamily="34" charset="0"/>
                  </a:rPr>
                  <a:t>SYSTEM OF SYSTEMS MODEL</a:t>
                </a:r>
                <a:endParaRPr lang="en-US" sz="1050" b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2988499" y="1717975"/>
              <a:ext cx="1932623" cy="169066"/>
              <a:chOff x="2987689" y="1717529"/>
              <a:chExt cx="1933126" cy="169110"/>
            </a:xfrm>
          </p:grpSpPr>
          <p:sp>
            <p:nvSpPr>
              <p:cNvPr id="35" name="Oval 34"/>
              <p:cNvSpPr/>
              <p:nvPr/>
            </p:nvSpPr>
            <p:spPr>
              <a:xfrm>
                <a:off x="4751705" y="1717529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987689" y="1728326"/>
                <a:ext cx="1646054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PHYSICAL MODELS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893929" y="2317491"/>
              <a:ext cx="2495505" cy="169066"/>
              <a:chOff x="1892834" y="2317201"/>
              <a:chExt cx="2496155" cy="169110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4219879" y="2317201"/>
                <a:ext cx="169110" cy="16911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892834" y="2339167"/>
                <a:ext cx="2267413" cy="1292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>
                  <a:lnSpc>
                    <a:spcPct val="80000"/>
                  </a:lnSpc>
                  <a:defRPr sz="1050" b="1">
                    <a:solidFill>
                      <a:srgbClr val="00B050"/>
                    </a:solidFill>
                    <a:latin typeface="Arial Narrow" panose="020B0606020202030204" pitchFamily="34" charset="0"/>
                  </a:defRPr>
                </a:lvl1pPr>
              </a:lstStyle>
              <a:p>
                <a:pPr algn="r"/>
                <a:r>
                  <a:rPr lang="en-US" dirty="0" smtClean="0">
                    <a:solidFill>
                      <a:schemeClr val="tx1"/>
                    </a:solidFill>
                  </a:rPr>
                  <a:t>PRODUCT MODEL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9253949" y="5054530"/>
              <a:ext cx="2638789" cy="3392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solidFill>
                    <a:srgbClr val="FFC000"/>
                  </a:solidFill>
                  <a:latin typeface="Arial"/>
                </a:rPr>
                <a:t>PHYSICAL SYSTEMS</a:t>
              </a:r>
            </a:p>
          </p:txBody>
        </p:sp>
        <p:sp>
          <p:nvSpPr>
            <p:cNvPr id="74" name="Rectangle 73"/>
            <p:cNvSpPr/>
            <p:nvPr/>
          </p:nvSpPr>
          <p:spPr>
            <a:xfrm rot="18788987">
              <a:off x="4020458" y="2144495"/>
              <a:ext cx="1513487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latin typeface="Arial"/>
                  <a:cs typeface="Times New Roman" panose="02020603050405020304" pitchFamily="18" charset="0"/>
                </a:rPr>
                <a:t>MODELING</a:t>
              </a:r>
              <a:endParaRPr lang="en-US" sz="1600" b="1" dirty="0">
                <a:latin typeface="Arial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 rot="2822765">
              <a:off x="5693482" y="2065155"/>
              <a:ext cx="1694835" cy="3969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latin typeface="Arial"/>
                  <a:cs typeface="Times New Roman" panose="02020603050405020304" pitchFamily="18" charset="0"/>
                </a:rPr>
                <a:t>SIMULATION</a:t>
              </a:r>
              <a:endParaRPr lang="en-US" sz="1600" b="1" dirty="0">
                <a:latin typeface="Aria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320337" y="5054530"/>
              <a:ext cx="2437115" cy="339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 smtClean="0">
                  <a:solidFill>
                    <a:srgbClr val="FFC000"/>
                  </a:solidFill>
                  <a:latin typeface="Arial"/>
                </a:rPr>
                <a:t>DESIGN</a:t>
              </a:r>
              <a:endParaRPr lang="en-US" sz="1600" b="1" dirty="0">
                <a:solidFill>
                  <a:srgbClr val="FFC000"/>
                </a:solidFill>
                <a:latin typeface="Arial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319698" y="1542385"/>
              <a:ext cx="3333248" cy="339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 smtClean="0">
                  <a:solidFill>
                    <a:srgbClr val="FFC000"/>
                  </a:solidFill>
                  <a:latin typeface="Arial"/>
                </a:rPr>
                <a:t>DIGITAL SYSTEM MODELS</a:t>
              </a:r>
              <a:endParaRPr lang="en-US" sz="1600" b="1" dirty="0">
                <a:solidFill>
                  <a:srgbClr val="FFC000"/>
                </a:solidFill>
                <a:latin typeface="Arial"/>
              </a:endParaRPr>
            </a:p>
          </p:txBody>
        </p:sp>
      </p:grp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100" name="Content Placeholder 2"/>
          <p:cNvSpPr>
            <a:spLocks noGrp="1"/>
          </p:cNvSpPr>
          <p:nvPr>
            <p:ph idx="1"/>
          </p:nvPr>
        </p:nvSpPr>
        <p:spPr>
          <a:xfrm>
            <a:off x="128294" y="6035244"/>
            <a:ext cx="10515600" cy="69387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smtClean="0"/>
              <a:t>DSM</a:t>
            </a:r>
            <a:r>
              <a:rPr lang="en-US" sz="1000" dirty="0" smtClean="0"/>
              <a:t> – Digital system model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DTw</a:t>
            </a:r>
            <a:r>
              <a:rPr lang="en-US" sz="1000" dirty="0" smtClean="0"/>
              <a:t> – Digital twin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DTh</a:t>
            </a:r>
            <a:r>
              <a:rPr lang="en-US" sz="1000" dirty="0" smtClean="0"/>
              <a:t> – Digital thread</a:t>
            </a:r>
            <a:endParaRPr lang="en-US" sz="1000" dirty="0"/>
          </a:p>
        </p:txBody>
      </p:sp>
      <p:sp>
        <p:nvSpPr>
          <p:cNvPr id="3" name="Line Callout 2 2"/>
          <p:cNvSpPr/>
          <p:nvPr/>
        </p:nvSpPr>
        <p:spPr>
          <a:xfrm>
            <a:off x="1219200" y="1447800"/>
            <a:ext cx="1333147" cy="7019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7795"/>
              <a:gd name="adj6" fmla="val -167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FEMs, </a:t>
            </a:r>
            <a:r>
              <a:rPr lang="en-US" sz="1000" dirty="0" err="1" smtClean="0"/>
              <a:t>SysML</a:t>
            </a:r>
            <a:r>
              <a:rPr lang="en-US" sz="1000" dirty="0" smtClean="0"/>
              <a:t> state machine diagrams, math models, …</a:t>
            </a:r>
            <a:endParaRPr lang="en-US" sz="1000" dirty="0"/>
          </a:p>
        </p:txBody>
      </p:sp>
      <p:sp>
        <p:nvSpPr>
          <p:cNvPr id="80" name="Line Callout 2 79"/>
          <p:cNvSpPr/>
          <p:nvPr/>
        </p:nvSpPr>
        <p:spPr>
          <a:xfrm>
            <a:off x="402946" y="4448862"/>
            <a:ext cx="1333147" cy="701948"/>
          </a:xfrm>
          <a:prstGeom prst="borderCallout2">
            <a:avLst>
              <a:gd name="adj1" fmla="val 20015"/>
              <a:gd name="adj2" fmla="val 104873"/>
              <a:gd name="adj3" fmla="val 20014"/>
              <a:gd name="adj4" fmla="val 113187"/>
              <a:gd name="adj5" fmla="val 135266"/>
              <a:gd name="adj6" fmla="val 1131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Requirements, Parts lists, Strength check notes, …</a:t>
            </a:r>
            <a:endParaRPr lang="en-US" sz="1000" dirty="0"/>
          </a:p>
        </p:txBody>
      </p:sp>
      <p:sp>
        <p:nvSpPr>
          <p:cNvPr id="81" name="Line Callout 2 80"/>
          <p:cNvSpPr/>
          <p:nvPr/>
        </p:nvSpPr>
        <p:spPr>
          <a:xfrm>
            <a:off x="10304466" y="4427684"/>
            <a:ext cx="1333147" cy="7019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7795"/>
              <a:gd name="adj6" fmla="val -167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Boeing 787-8 LN786, …</a:t>
            </a:r>
            <a:endParaRPr lang="en-US" sz="1000" dirty="0"/>
          </a:p>
        </p:txBody>
      </p:sp>
      <p:sp>
        <p:nvSpPr>
          <p:cNvPr id="82" name="Line Callout 2 81"/>
          <p:cNvSpPr/>
          <p:nvPr/>
        </p:nvSpPr>
        <p:spPr>
          <a:xfrm>
            <a:off x="9275754" y="1447800"/>
            <a:ext cx="1367819" cy="70194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7795"/>
              <a:gd name="adj6" fmla="val -167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Tesselated</a:t>
            </a:r>
            <a:r>
              <a:rPr lang="en-US" sz="1000" dirty="0" smtClean="0"/>
              <a:t> 3D (1 per serial number), current position, orientation, velocity, …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0968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2800" cy="1325563"/>
          </a:xfrm>
        </p:spPr>
        <p:txBody>
          <a:bodyPr/>
          <a:lstStyle/>
          <a:p>
            <a:r>
              <a:rPr lang="en-US" dirty="0" smtClean="0"/>
              <a:t>Configuration management of DSMs and </a:t>
            </a:r>
            <a:r>
              <a:rPr lang="en-US" dirty="0" err="1" smtClean="0"/>
              <a:t>DTws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 bwMode="auto">
          <a:xfrm>
            <a:off x="2928802" y="1987146"/>
            <a:ext cx="6035764" cy="2118804"/>
          </a:xfrm>
          <a:custGeom>
            <a:avLst/>
            <a:gdLst>
              <a:gd name="connsiteX0" fmla="*/ 516194 w 7079226"/>
              <a:gd name="connsiteY0" fmla="*/ 2477729 h 2485103"/>
              <a:gd name="connsiteX1" fmla="*/ 427703 w 7079226"/>
              <a:gd name="connsiteY1" fmla="*/ 2455606 h 2485103"/>
              <a:gd name="connsiteX2" fmla="*/ 427703 w 7079226"/>
              <a:gd name="connsiteY2" fmla="*/ 2455606 h 2485103"/>
              <a:gd name="connsiteX3" fmla="*/ 353961 w 7079226"/>
              <a:gd name="connsiteY3" fmla="*/ 2396613 h 2485103"/>
              <a:gd name="connsiteX4" fmla="*/ 331839 w 7079226"/>
              <a:gd name="connsiteY4" fmla="*/ 2374490 h 2485103"/>
              <a:gd name="connsiteX5" fmla="*/ 0 w 7079226"/>
              <a:gd name="connsiteY5" fmla="*/ 1954161 h 2485103"/>
              <a:gd name="connsiteX6" fmla="*/ 1150374 w 7079226"/>
              <a:gd name="connsiteY6" fmla="*/ 1946787 h 2485103"/>
              <a:gd name="connsiteX7" fmla="*/ 1201994 w 7079226"/>
              <a:gd name="connsiteY7" fmla="*/ 1939413 h 2485103"/>
              <a:gd name="connsiteX8" fmla="*/ 1268361 w 7079226"/>
              <a:gd name="connsiteY8" fmla="*/ 1924664 h 2485103"/>
              <a:gd name="connsiteX9" fmla="*/ 1268361 w 7079226"/>
              <a:gd name="connsiteY9" fmla="*/ 1924664 h 2485103"/>
              <a:gd name="connsiteX10" fmla="*/ 1327355 w 7079226"/>
              <a:gd name="connsiteY10" fmla="*/ 1873045 h 2485103"/>
              <a:gd name="connsiteX11" fmla="*/ 2920181 w 7079226"/>
              <a:gd name="connsiteY11" fmla="*/ 73742 h 2485103"/>
              <a:gd name="connsiteX12" fmla="*/ 2920181 w 7079226"/>
              <a:gd name="connsiteY12" fmla="*/ 73742 h 2485103"/>
              <a:gd name="connsiteX13" fmla="*/ 3008671 w 7079226"/>
              <a:gd name="connsiteY13" fmla="*/ 7374 h 2485103"/>
              <a:gd name="connsiteX14" fmla="*/ 3008671 w 7079226"/>
              <a:gd name="connsiteY14" fmla="*/ 7374 h 2485103"/>
              <a:gd name="connsiteX15" fmla="*/ 3126658 w 7079226"/>
              <a:gd name="connsiteY15" fmla="*/ 0 h 2485103"/>
              <a:gd name="connsiteX16" fmla="*/ 3207774 w 7079226"/>
              <a:gd name="connsiteY16" fmla="*/ 14748 h 2485103"/>
              <a:gd name="connsiteX17" fmla="*/ 3207774 w 7079226"/>
              <a:gd name="connsiteY17" fmla="*/ 14748 h 2485103"/>
              <a:gd name="connsiteX18" fmla="*/ 3266768 w 7079226"/>
              <a:gd name="connsiteY18" fmla="*/ 81116 h 2485103"/>
              <a:gd name="connsiteX19" fmla="*/ 4911213 w 7079226"/>
              <a:gd name="connsiteY19" fmla="*/ 1814052 h 2485103"/>
              <a:gd name="connsiteX20" fmla="*/ 4962832 w 7079226"/>
              <a:gd name="connsiteY20" fmla="*/ 1858297 h 2485103"/>
              <a:gd name="connsiteX21" fmla="*/ 5014452 w 7079226"/>
              <a:gd name="connsiteY21" fmla="*/ 1880419 h 2485103"/>
              <a:gd name="connsiteX22" fmla="*/ 5014452 w 7079226"/>
              <a:gd name="connsiteY22" fmla="*/ 1880419 h 2485103"/>
              <a:gd name="connsiteX23" fmla="*/ 5102942 w 7079226"/>
              <a:gd name="connsiteY23" fmla="*/ 1887793 h 2485103"/>
              <a:gd name="connsiteX24" fmla="*/ 6430297 w 7079226"/>
              <a:gd name="connsiteY24" fmla="*/ 1895168 h 2485103"/>
              <a:gd name="connsiteX25" fmla="*/ 6504039 w 7079226"/>
              <a:gd name="connsiteY25" fmla="*/ 1902542 h 2485103"/>
              <a:gd name="connsiteX26" fmla="*/ 6504039 w 7079226"/>
              <a:gd name="connsiteY26" fmla="*/ 1902542 h 2485103"/>
              <a:gd name="connsiteX27" fmla="*/ 6570407 w 7079226"/>
              <a:gd name="connsiteY27" fmla="*/ 1939413 h 2485103"/>
              <a:gd name="connsiteX28" fmla="*/ 6592529 w 7079226"/>
              <a:gd name="connsiteY28" fmla="*/ 1968910 h 2485103"/>
              <a:gd name="connsiteX29" fmla="*/ 7079226 w 7079226"/>
              <a:gd name="connsiteY29" fmla="*/ 2470355 h 2485103"/>
              <a:gd name="connsiteX30" fmla="*/ 4807974 w 7079226"/>
              <a:gd name="connsiteY30" fmla="*/ 2485103 h 2485103"/>
              <a:gd name="connsiteX31" fmla="*/ 4771103 w 7079226"/>
              <a:gd name="connsiteY31" fmla="*/ 2470355 h 2485103"/>
              <a:gd name="connsiteX32" fmla="*/ 4712110 w 7079226"/>
              <a:gd name="connsiteY32" fmla="*/ 2448232 h 2485103"/>
              <a:gd name="connsiteX33" fmla="*/ 4682613 w 7079226"/>
              <a:gd name="connsiteY33" fmla="*/ 2433484 h 2485103"/>
              <a:gd name="connsiteX34" fmla="*/ 4682613 w 7079226"/>
              <a:gd name="connsiteY34" fmla="*/ 2433484 h 2485103"/>
              <a:gd name="connsiteX35" fmla="*/ 3274142 w 7079226"/>
              <a:gd name="connsiteY35" fmla="*/ 936523 h 2485103"/>
              <a:gd name="connsiteX36" fmla="*/ 3222523 w 7079226"/>
              <a:gd name="connsiteY36" fmla="*/ 884903 h 2485103"/>
              <a:gd name="connsiteX37" fmla="*/ 3148781 w 7079226"/>
              <a:gd name="connsiteY37" fmla="*/ 862781 h 2485103"/>
              <a:gd name="connsiteX38" fmla="*/ 3082413 w 7079226"/>
              <a:gd name="connsiteY38" fmla="*/ 870155 h 2485103"/>
              <a:gd name="connsiteX39" fmla="*/ 3016045 w 7079226"/>
              <a:gd name="connsiteY39" fmla="*/ 877529 h 2485103"/>
              <a:gd name="connsiteX40" fmla="*/ 2949678 w 7079226"/>
              <a:gd name="connsiteY40" fmla="*/ 929148 h 2485103"/>
              <a:gd name="connsiteX41" fmla="*/ 2949678 w 7079226"/>
              <a:gd name="connsiteY41" fmla="*/ 929148 h 2485103"/>
              <a:gd name="connsiteX42" fmla="*/ 1622323 w 7079226"/>
              <a:gd name="connsiteY42" fmla="*/ 2396613 h 2485103"/>
              <a:gd name="connsiteX43" fmla="*/ 1592826 w 7079226"/>
              <a:gd name="connsiteY43" fmla="*/ 2440858 h 2485103"/>
              <a:gd name="connsiteX44" fmla="*/ 1548581 w 7079226"/>
              <a:gd name="connsiteY44" fmla="*/ 2462981 h 2485103"/>
              <a:gd name="connsiteX45" fmla="*/ 1467465 w 7079226"/>
              <a:gd name="connsiteY45" fmla="*/ 2485103 h 2485103"/>
              <a:gd name="connsiteX46" fmla="*/ 457200 w 7079226"/>
              <a:gd name="connsiteY46" fmla="*/ 2470355 h 2485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7079226" h="2485103">
                <a:moveTo>
                  <a:pt x="516194" y="2477729"/>
                </a:moveTo>
                <a:lnTo>
                  <a:pt x="427703" y="2455606"/>
                </a:lnTo>
                <a:lnTo>
                  <a:pt x="427703" y="2455606"/>
                </a:lnTo>
                <a:lnTo>
                  <a:pt x="353961" y="2396613"/>
                </a:lnTo>
                <a:lnTo>
                  <a:pt x="331839" y="2374490"/>
                </a:lnTo>
                <a:lnTo>
                  <a:pt x="0" y="1954161"/>
                </a:lnTo>
                <a:lnTo>
                  <a:pt x="1150374" y="1946787"/>
                </a:lnTo>
                <a:lnTo>
                  <a:pt x="1201994" y="1939413"/>
                </a:lnTo>
                <a:lnTo>
                  <a:pt x="1268361" y="1924664"/>
                </a:lnTo>
                <a:lnTo>
                  <a:pt x="1268361" y="1924664"/>
                </a:lnTo>
                <a:lnTo>
                  <a:pt x="1327355" y="1873045"/>
                </a:lnTo>
                <a:lnTo>
                  <a:pt x="2920181" y="73742"/>
                </a:lnTo>
                <a:lnTo>
                  <a:pt x="2920181" y="73742"/>
                </a:lnTo>
                <a:lnTo>
                  <a:pt x="3008671" y="7374"/>
                </a:lnTo>
                <a:lnTo>
                  <a:pt x="3008671" y="7374"/>
                </a:lnTo>
                <a:lnTo>
                  <a:pt x="3126658" y="0"/>
                </a:lnTo>
                <a:lnTo>
                  <a:pt x="3207774" y="14748"/>
                </a:lnTo>
                <a:lnTo>
                  <a:pt x="3207774" y="14748"/>
                </a:lnTo>
                <a:lnTo>
                  <a:pt x="3266768" y="81116"/>
                </a:lnTo>
                <a:lnTo>
                  <a:pt x="4911213" y="1814052"/>
                </a:lnTo>
                <a:lnTo>
                  <a:pt x="4962832" y="1858297"/>
                </a:lnTo>
                <a:lnTo>
                  <a:pt x="5014452" y="1880419"/>
                </a:lnTo>
                <a:lnTo>
                  <a:pt x="5014452" y="1880419"/>
                </a:lnTo>
                <a:lnTo>
                  <a:pt x="5102942" y="1887793"/>
                </a:lnTo>
                <a:lnTo>
                  <a:pt x="6430297" y="1895168"/>
                </a:lnTo>
                <a:lnTo>
                  <a:pt x="6504039" y="1902542"/>
                </a:lnTo>
                <a:lnTo>
                  <a:pt x="6504039" y="1902542"/>
                </a:lnTo>
                <a:lnTo>
                  <a:pt x="6570407" y="1939413"/>
                </a:lnTo>
                <a:lnTo>
                  <a:pt x="6592529" y="1968910"/>
                </a:lnTo>
                <a:lnTo>
                  <a:pt x="7079226" y="2470355"/>
                </a:lnTo>
                <a:lnTo>
                  <a:pt x="4807974" y="2485103"/>
                </a:lnTo>
                <a:lnTo>
                  <a:pt x="4771103" y="2470355"/>
                </a:lnTo>
                <a:lnTo>
                  <a:pt x="4712110" y="2448232"/>
                </a:lnTo>
                <a:lnTo>
                  <a:pt x="4682613" y="2433484"/>
                </a:lnTo>
                <a:lnTo>
                  <a:pt x="4682613" y="2433484"/>
                </a:lnTo>
                <a:lnTo>
                  <a:pt x="3274142" y="936523"/>
                </a:lnTo>
                <a:lnTo>
                  <a:pt x="3222523" y="884903"/>
                </a:lnTo>
                <a:lnTo>
                  <a:pt x="3148781" y="862781"/>
                </a:lnTo>
                <a:lnTo>
                  <a:pt x="3082413" y="870155"/>
                </a:lnTo>
                <a:lnTo>
                  <a:pt x="3016045" y="877529"/>
                </a:lnTo>
                <a:lnTo>
                  <a:pt x="2949678" y="929148"/>
                </a:lnTo>
                <a:lnTo>
                  <a:pt x="2949678" y="929148"/>
                </a:lnTo>
                <a:lnTo>
                  <a:pt x="1622323" y="2396613"/>
                </a:lnTo>
                <a:lnTo>
                  <a:pt x="1592826" y="2440858"/>
                </a:lnTo>
                <a:lnTo>
                  <a:pt x="1548581" y="2462981"/>
                </a:lnTo>
                <a:lnTo>
                  <a:pt x="1467465" y="2485103"/>
                </a:lnTo>
                <a:lnTo>
                  <a:pt x="457200" y="2470355"/>
                </a:lnTo>
              </a:path>
            </a:pathLst>
          </a:custGeom>
          <a:pattFill prst="pct20">
            <a:fgClr>
              <a:srgbClr val="009900"/>
            </a:fgClr>
            <a:bgClr>
              <a:schemeClr val="bg1"/>
            </a:bgClr>
          </a:patt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en-US">
              <a:solidFill>
                <a:srgbClr val="000000"/>
              </a:solidFill>
              <a:latin typeface="Calibri" panose="020F0502020204030204"/>
            </a:endParaRPr>
          </a:p>
        </p:txBody>
      </p:sp>
      <p:pic>
        <p:nvPicPr>
          <p:cNvPr id="6" name="Picture 5" descr="image0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473" y="1970720"/>
            <a:ext cx="6076052" cy="4270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 rot="2838922">
            <a:off x="4336152" y="4880698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Arial"/>
                <a:cs typeface="Times New Roman" panose="02020603050405020304" pitchFamily="18" charset="0"/>
              </a:rPr>
              <a:t>DESIGN</a:t>
            </a:r>
            <a:endParaRPr lang="en-US" sz="16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8" name="Rectangle 7"/>
          <p:cNvSpPr/>
          <p:nvPr/>
        </p:nvSpPr>
        <p:spPr>
          <a:xfrm rot="18789950">
            <a:off x="5718765" y="4948019"/>
            <a:ext cx="11997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Arial"/>
                <a:cs typeface="Times New Roman" panose="02020603050405020304" pitchFamily="18" charset="0"/>
              </a:rPr>
              <a:t>DELIVERY</a:t>
            </a:r>
            <a:endParaRPr lang="en-US" sz="1600" b="1" dirty="0">
              <a:solidFill>
                <a:schemeClr val="bg1"/>
              </a:solidFill>
              <a:latin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061430" y="4536268"/>
            <a:ext cx="724773" cy="263568"/>
            <a:chOff x="2712835" y="3984271"/>
            <a:chExt cx="850071" cy="309134"/>
          </a:xfrm>
        </p:grpSpPr>
        <p:sp>
          <p:nvSpPr>
            <p:cNvPr id="71" name="TextBox 70"/>
            <p:cNvSpPr txBox="1"/>
            <p:nvPr/>
          </p:nvSpPr>
          <p:spPr>
            <a:xfrm>
              <a:off x="2712835" y="4164139"/>
              <a:ext cx="719749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AS-OFFERED</a:t>
              </a:r>
            </a:p>
          </p:txBody>
        </p:sp>
        <p:sp>
          <p:nvSpPr>
            <p:cNvPr id="72" name="Oval 71"/>
            <p:cNvSpPr/>
            <p:nvPr/>
          </p:nvSpPr>
          <p:spPr>
            <a:xfrm>
              <a:off x="3393796" y="3984271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336044" y="4256231"/>
            <a:ext cx="797478" cy="197958"/>
            <a:chOff x="1862044" y="3655822"/>
            <a:chExt cx="935346" cy="232181"/>
          </a:xfrm>
        </p:grpSpPr>
        <p:sp>
          <p:nvSpPr>
            <p:cNvPr id="69" name="TextBox 68"/>
            <p:cNvSpPr txBox="1"/>
            <p:nvPr/>
          </p:nvSpPr>
          <p:spPr>
            <a:xfrm>
              <a:off x="1862044" y="3758737"/>
              <a:ext cx="652423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AS-NEEDED</a:t>
              </a:r>
            </a:p>
          </p:txBody>
        </p:sp>
        <p:sp>
          <p:nvSpPr>
            <p:cNvPr id="70" name="Oval 69"/>
            <p:cNvSpPr/>
            <p:nvPr/>
          </p:nvSpPr>
          <p:spPr>
            <a:xfrm>
              <a:off x="2628280" y="3655822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560522" y="4957338"/>
            <a:ext cx="932376" cy="144184"/>
            <a:chOff x="3298209" y="4478138"/>
            <a:chExt cx="1093565" cy="169110"/>
          </a:xfrm>
        </p:grpSpPr>
        <p:sp>
          <p:nvSpPr>
            <p:cNvPr id="67" name="TextBox 66"/>
            <p:cNvSpPr txBox="1"/>
            <p:nvPr/>
          </p:nvSpPr>
          <p:spPr>
            <a:xfrm>
              <a:off x="3298209" y="4517982"/>
              <a:ext cx="918541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AS-SPECIFIED</a:t>
              </a:r>
            </a:p>
          </p:txBody>
        </p:sp>
        <p:sp>
          <p:nvSpPr>
            <p:cNvPr id="68" name="Oval 67"/>
            <p:cNvSpPr/>
            <p:nvPr/>
          </p:nvSpPr>
          <p:spPr>
            <a:xfrm>
              <a:off x="4222664" y="4478138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086374" y="5483660"/>
            <a:ext cx="856907" cy="144184"/>
            <a:chOff x="3914969" y="5095450"/>
            <a:chExt cx="1005049" cy="169110"/>
          </a:xfrm>
        </p:grpSpPr>
        <p:sp>
          <p:nvSpPr>
            <p:cNvPr id="65" name="TextBox 64"/>
            <p:cNvSpPr txBox="1"/>
            <p:nvPr/>
          </p:nvSpPr>
          <p:spPr>
            <a:xfrm>
              <a:off x="3914969" y="5133622"/>
              <a:ext cx="76944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AS-DESIGNED</a:t>
              </a:r>
            </a:p>
          </p:txBody>
        </p:sp>
        <p:sp>
          <p:nvSpPr>
            <p:cNvPr id="66" name="Oval 65"/>
            <p:cNvSpPr/>
            <p:nvPr/>
          </p:nvSpPr>
          <p:spPr>
            <a:xfrm>
              <a:off x="4750908" y="5095450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483118" y="5936678"/>
            <a:ext cx="875353" cy="154261"/>
            <a:chOff x="4380304" y="5626785"/>
            <a:chExt cx="1026683" cy="180930"/>
          </a:xfrm>
        </p:grpSpPr>
        <p:sp>
          <p:nvSpPr>
            <p:cNvPr id="63" name="TextBox 62"/>
            <p:cNvSpPr txBox="1"/>
            <p:nvPr/>
          </p:nvSpPr>
          <p:spPr>
            <a:xfrm>
              <a:off x="4380304" y="5678449"/>
              <a:ext cx="72616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AS-PLANNED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5237877" y="5626785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754077" y="5936678"/>
            <a:ext cx="708994" cy="154261"/>
            <a:chOff x="5870986" y="5626785"/>
            <a:chExt cx="831565" cy="180930"/>
          </a:xfrm>
        </p:grpSpPr>
        <p:sp>
          <p:nvSpPr>
            <p:cNvPr id="61" name="TextBox 60"/>
            <p:cNvSpPr txBox="1"/>
            <p:nvPr/>
          </p:nvSpPr>
          <p:spPr>
            <a:xfrm>
              <a:off x="6186384" y="5678449"/>
              <a:ext cx="516167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AS-BUILT</a:t>
              </a:r>
            </a:p>
          </p:txBody>
        </p:sp>
        <p:sp>
          <p:nvSpPr>
            <p:cNvPr id="62" name="Oval 61"/>
            <p:cNvSpPr/>
            <p:nvPr/>
          </p:nvSpPr>
          <p:spPr>
            <a:xfrm>
              <a:off x="5870986" y="5626785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206763" y="5483660"/>
            <a:ext cx="778873" cy="144184"/>
            <a:chOff x="6401933" y="5095450"/>
            <a:chExt cx="913524" cy="169110"/>
          </a:xfrm>
        </p:grpSpPr>
        <p:sp>
          <p:nvSpPr>
            <p:cNvPr id="59" name="TextBox 58"/>
            <p:cNvSpPr txBox="1"/>
            <p:nvPr/>
          </p:nvSpPr>
          <p:spPr>
            <a:xfrm>
              <a:off x="6688682" y="5133622"/>
              <a:ext cx="626775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AS-TESTED</a:t>
              </a:r>
            </a:p>
          </p:txBody>
        </p:sp>
        <p:sp>
          <p:nvSpPr>
            <p:cNvPr id="60" name="Oval 59"/>
            <p:cNvSpPr/>
            <p:nvPr/>
          </p:nvSpPr>
          <p:spPr>
            <a:xfrm>
              <a:off x="6401933" y="5095450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718443" y="4941327"/>
            <a:ext cx="871234" cy="144184"/>
            <a:chOff x="7002070" y="4459359"/>
            <a:chExt cx="1021853" cy="169110"/>
          </a:xfrm>
        </p:grpSpPr>
        <p:sp>
          <p:nvSpPr>
            <p:cNvPr id="57" name="TextBox 56"/>
            <p:cNvSpPr txBox="1"/>
            <p:nvPr/>
          </p:nvSpPr>
          <p:spPr>
            <a:xfrm>
              <a:off x="7249672" y="4497170"/>
              <a:ext cx="77425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AS-CERTIFIED</a:t>
              </a:r>
            </a:p>
          </p:txBody>
        </p:sp>
        <p:sp>
          <p:nvSpPr>
            <p:cNvPr id="58" name="Oval 57"/>
            <p:cNvSpPr/>
            <p:nvPr/>
          </p:nvSpPr>
          <p:spPr>
            <a:xfrm>
              <a:off x="7002070" y="4459359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67961" y="4536268"/>
            <a:ext cx="846680" cy="263568"/>
            <a:chOff x="8115741" y="3984271"/>
            <a:chExt cx="993054" cy="309134"/>
          </a:xfrm>
        </p:grpSpPr>
        <p:sp>
          <p:nvSpPr>
            <p:cNvPr id="55" name="TextBox 54"/>
            <p:cNvSpPr txBox="1"/>
            <p:nvPr/>
          </p:nvSpPr>
          <p:spPr>
            <a:xfrm>
              <a:off x="8284851" y="4164139"/>
              <a:ext cx="823944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AS-DELIVERED</a:t>
              </a:r>
            </a:p>
          </p:txBody>
        </p:sp>
        <p:sp>
          <p:nvSpPr>
            <p:cNvPr id="56" name="Oval 55"/>
            <p:cNvSpPr/>
            <p:nvPr/>
          </p:nvSpPr>
          <p:spPr>
            <a:xfrm>
              <a:off x="8115741" y="3984271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643560" y="4256231"/>
            <a:ext cx="1020332" cy="197958"/>
            <a:chOff x="9260001" y="3655822"/>
            <a:chExt cx="1196727" cy="232181"/>
          </a:xfrm>
        </p:grpSpPr>
        <p:sp>
          <p:nvSpPr>
            <p:cNvPr id="53" name="TextBox 52"/>
            <p:cNvSpPr txBox="1"/>
            <p:nvPr/>
          </p:nvSpPr>
          <p:spPr>
            <a:xfrm>
              <a:off x="9576679" y="3758737"/>
              <a:ext cx="880049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AS-SUPPORTED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9260001" y="3655822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852423" y="4016290"/>
            <a:ext cx="967244" cy="2099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999" b="1" dirty="0">
                <a:solidFill>
                  <a:schemeClr val="bg2">
                    <a:lumMod val="75000"/>
                  </a:schemeClr>
                </a:solidFill>
                <a:latin typeface="Arial"/>
              </a:rPr>
              <a:t>NEEDS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88725" y="4033326"/>
            <a:ext cx="1725265" cy="2099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999" b="1" dirty="0">
                <a:solidFill>
                  <a:schemeClr val="bg2">
                    <a:lumMod val="75000"/>
                  </a:schemeClr>
                </a:solidFill>
                <a:latin typeface="Arial"/>
              </a:rPr>
              <a:t>SOLUTIONS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45755" y="2499057"/>
            <a:ext cx="1295873" cy="1679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FFC000"/>
                </a:solidFill>
                <a:latin typeface="Arial"/>
              </a:rPr>
              <a:t>DIGITAL TWINS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6714074" y="3108107"/>
            <a:ext cx="2615564" cy="144184"/>
            <a:chOff x="6996947" y="2309211"/>
            <a:chExt cx="3067742" cy="169110"/>
          </a:xfrm>
        </p:grpSpPr>
        <p:sp>
          <p:nvSpPr>
            <p:cNvPr id="51" name="Oval 50"/>
            <p:cNvSpPr/>
            <p:nvPr/>
          </p:nvSpPr>
          <p:spPr>
            <a:xfrm>
              <a:off x="6996947" y="2309211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249672" y="2339167"/>
              <a:ext cx="2815017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CERTIFICATION 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643560" y="3697926"/>
            <a:ext cx="1488982" cy="254396"/>
            <a:chOff x="9260001" y="3000998"/>
            <a:chExt cx="1746397" cy="298376"/>
          </a:xfrm>
        </p:grpSpPr>
        <p:sp>
          <p:nvSpPr>
            <p:cNvPr id="49" name="Oval 48"/>
            <p:cNvSpPr/>
            <p:nvPr/>
          </p:nvSpPr>
          <p:spPr>
            <a:xfrm>
              <a:off x="9260001" y="3130264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9431153" y="3000998"/>
              <a:ext cx="1575245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VIRTUAL ECOSYSTEM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65930" y="3374902"/>
            <a:ext cx="1562576" cy="295647"/>
            <a:chOff x="8113360" y="2622129"/>
            <a:chExt cx="1832714" cy="346758"/>
          </a:xfrm>
        </p:grpSpPr>
        <p:sp>
          <p:nvSpPr>
            <p:cNvPr id="47" name="Oval 46"/>
            <p:cNvSpPr/>
            <p:nvPr/>
          </p:nvSpPr>
          <p:spPr>
            <a:xfrm>
              <a:off x="8113360" y="27997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227340" y="2622129"/>
              <a:ext cx="1718734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OPERATIONS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757466" y="2136879"/>
            <a:ext cx="2335773" cy="144184"/>
            <a:chOff x="5874961" y="1170077"/>
            <a:chExt cx="2739581" cy="169110"/>
          </a:xfrm>
        </p:grpSpPr>
        <p:sp>
          <p:nvSpPr>
            <p:cNvPr id="45" name="Oval 44"/>
            <p:cNvSpPr/>
            <p:nvPr/>
          </p:nvSpPr>
          <p:spPr>
            <a:xfrm>
              <a:off x="5874961" y="11700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176005" y="1188606"/>
              <a:ext cx="2438537" cy="1293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VIRTUAL PRODUCTION SYSTEM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215794" y="2612843"/>
            <a:ext cx="2262397" cy="144184"/>
            <a:chOff x="6412524" y="1728326"/>
            <a:chExt cx="2653520" cy="169110"/>
          </a:xfrm>
        </p:grpSpPr>
        <p:sp>
          <p:nvSpPr>
            <p:cNvPr id="43" name="Oval 42"/>
            <p:cNvSpPr/>
            <p:nvPr/>
          </p:nvSpPr>
          <p:spPr>
            <a:xfrm>
              <a:off x="6412524" y="1728326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678655" y="1744230"/>
              <a:ext cx="2387389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QUALIFICATION 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654203" y="3399166"/>
            <a:ext cx="1125908" cy="271381"/>
            <a:chOff x="2235207" y="2650589"/>
            <a:chExt cx="1320555" cy="318298"/>
          </a:xfrm>
        </p:grpSpPr>
        <p:sp>
          <p:nvSpPr>
            <p:cNvPr id="41" name="Oval 40"/>
            <p:cNvSpPr/>
            <p:nvPr/>
          </p:nvSpPr>
          <p:spPr>
            <a:xfrm>
              <a:off x="3386652" y="27997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235207" y="2650589"/>
              <a:ext cx="1161174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SYSTEM MODEL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215600" y="2136879"/>
            <a:ext cx="2142191" cy="144184"/>
            <a:chOff x="2893657" y="1170077"/>
            <a:chExt cx="2512532" cy="169110"/>
          </a:xfrm>
        </p:grpSpPr>
        <p:sp>
          <p:nvSpPr>
            <p:cNvPr id="39" name="Oval 38"/>
            <p:cNvSpPr/>
            <p:nvPr/>
          </p:nvSpPr>
          <p:spPr>
            <a:xfrm>
              <a:off x="5237079" y="11700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893657" y="1185171"/>
              <a:ext cx="2209397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PRODUCTION MODELS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283425" y="3738811"/>
            <a:ext cx="1848062" cy="213510"/>
            <a:chOff x="627448" y="3048952"/>
            <a:chExt cx="2167555" cy="250422"/>
          </a:xfrm>
        </p:grpSpPr>
        <p:sp>
          <p:nvSpPr>
            <p:cNvPr id="37" name="Oval 36"/>
            <p:cNvSpPr/>
            <p:nvPr/>
          </p:nvSpPr>
          <p:spPr>
            <a:xfrm>
              <a:off x="2625893" y="3130264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27448" y="3048952"/>
              <a:ext cx="1929831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SYSTEM OF SYSTEMS MODEL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295772" y="2603637"/>
            <a:ext cx="1648188" cy="144184"/>
            <a:chOff x="2987689" y="1717529"/>
            <a:chExt cx="1933126" cy="169110"/>
          </a:xfrm>
        </p:grpSpPr>
        <p:sp>
          <p:nvSpPr>
            <p:cNvPr id="35" name="Oval 34"/>
            <p:cNvSpPr/>
            <p:nvPr/>
          </p:nvSpPr>
          <p:spPr>
            <a:xfrm>
              <a:off x="4751705" y="1717529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987689" y="1728326"/>
              <a:ext cx="1646054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PHYSICAL MODELS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362296" y="3114919"/>
            <a:ext cx="2128227" cy="144184"/>
            <a:chOff x="1892834" y="2317201"/>
            <a:chExt cx="2496155" cy="169110"/>
          </a:xfrm>
        </p:grpSpPr>
        <p:sp>
          <p:nvSpPr>
            <p:cNvPr id="33" name="Oval 32"/>
            <p:cNvSpPr/>
            <p:nvPr/>
          </p:nvSpPr>
          <p:spPr>
            <a:xfrm>
              <a:off x="4219879" y="2317201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892834" y="2339167"/>
              <a:ext cx="2267413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PRODUCT MODEL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8639100" y="5449132"/>
            <a:ext cx="2250424" cy="28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FFC000"/>
                </a:solidFill>
                <a:latin typeface="Arial"/>
              </a:rPr>
              <a:t>PHYSICAL SYSTEMS</a:t>
            </a:r>
          </a:p>
        </p:txBody>
      </p:sp>
      <p:sp>
        <p:nvSpPr>
          <p:cNvPr id="75" name="Rectangle 74"/>
          <p:cNvSpPr/>
          <p:nvPr/>
        </p:nvSpPr>
        <p:spPr>
          <a:xfrm rot="2822765">
            <a:off x="5602647" y="2899721"/>
            <a:ext cx="14453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latin typeface="Arial"/>
                <a:cs typeface="Times New Roman" panose="02020603050405020304" pitchFamily="18" charset="0"/>
              </a:rPr>
              <a:t>SIMULATION</a:t>
            </a:r>
            <a:endParaRPr lang="en-US" sz="1600" b="1" dirty="0">
              <a:latin typeface="Arial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74461" y="2453890"/>
            <a:ext cx="2842675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 smtClean="0">
                <a:solidFill>
                  <a:srgbClr val="FFC000"/>
                </a:solidFill>
                <a:latin typeface="Arial"/>
              </a:rPr>
              <a:t>DIGITAL SYSTEM MODELS</a:t>
            </a:r>
            <a:endParaRPr lang="en-US" sz="1600" b="1" dirty="0">
              <a:solidFill>
                <a:srgbClr val="FFC000"/>
              </a:solidFill>
              <a:latin typeface="Arial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100" name="Content Placeholder 2"/>
          <p:cNvSpPr>
            <a:spLocks noGrp="1"/>
          </p:cNvSpPr>
          <p:nvPr>
            <p:ph idx="1"/>
          </p:nvPr>
        </p:nvSpPr>
        <p:spPr>
          <a:xfrm>
            <a:off x="128294" y="6035244"/>
            <a:ext cx="10515600" cy="69387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smtClean="0"/>
              <a:t>DSM</a:t>
            </a:r>
            <a:r>
              <a:rPr lang="en-US" sz="1000" dirty="0" smtClean="0"/>
              <a:t> – Digital system model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DTw</a:t>
            </a:r>
            <a:r>
              <a:rPr lang="en-US" sz="1000" dirty="0" smtClean="0"/>
              <a:t> – Digital twin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DTh</a:t>
            </a:r>
            <a:r>
              <a:rPr lang="en-US" sz="1000" dirty="0" smtClean="0"/>
              <a:t> – Digital thread</a:t>
            </a:r>
            <a:endParaRPr lang="en-US" sz="1000" dirty="0"/>
          </a:p>
        </p:txBody>
      </p:sp>
      <p:grpSp>
        <p:nvGrpSpPr>
          <p:cNvPr id="3" name="Group 2"/>
          <p:cNvGrpSpPr/>
          <p:nvPr/>
        </p:nvGrpSpPr>
        <p:grpSpPr>
          <a:xfrm>
            <a:off x="4113309" y="5119530"/>
            <a:ext cx="563167" cy="563167"/>
            <a:chOff x="2790165" y="5636085"/>
            <a:chExt cx="563167" cy="563167"/>
          </a:xfrm>
        </p:grpSpPr>
        <p:sp>
          <p:nvSpPr>
            <p:cNvPr id="102" name="Arc 101"/>
            <p:cNvSpPr/>
            <p:nvPr/>
          </p:nvSpPr>
          <p:spPr>
            <a:xfrm rot="10800000">
              <a:off x="2790165" y="5636085"/>
              <a:ext cx="563167" cy="563167"/>
            </a:xfrm>
            <a:prstGeom prst="arc">
              <a:avLst>
                <a:gd name="adj1" fmla="val 7476100"/>
                <a:gd name="adj2" fmla="val 4522748"/>
              </a:avLst>
            </a:prstGeom>
            <a:ln w="762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819114" y="5711848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CM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74" name="Rectangle 73"/>
          <p:cNvSpPr/>
          <p:nvPr/>
        </p:nvSpPr>
        <p:spPr>
          <a:xfrm rot="18788987">
            <a:off x="4175852" y="2967384"/>
            <a:ext cx="12907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latin typeface="Arial"/>
                <a:cs typeface="Times New Roman" panose="02020603050405020304" pitchFamily="18" charset="0"/>
              </a:rPr>
              <a:t>MODELING</a:t>
            </a:r>
            <a:endParaRPr lang="en-US" sz="1600" b="1" dirty="0">
              <a:latin typeface="Arial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73916" y="5449132"/>
            <a:ext cx="2078431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 smtClean="0">
                <a:solidFill>
                  <a:srgbClr val="FFC000"/>
                </a:solidFill>
                <a:latin typeface="Arial"/>
              </a:rPr>
              <a:t>DESIGN</a:t>
            </a:r>
            <a:endParaRPr lang="en-US" sz="1600" b="1" dirty="0">
              <a:solidFill>
                <a:srgbClr val="FFC000"/>
              </a:solidFill>
              <a:latin typeface="Arial"/>
            </a:endParaRPr>
          </a:p>
        </p:txBody>
      </p:sp>
      <p:sp>
        <p:nvSpPr>
          <p:cNvPr id="4" name="Line Callout 2 3"/>
          <p:cNvSpPr/>
          <p:nvPr/>
        </p:nvSpPr>
        <p:spPr>
          <a:xfrm>
            <a:off x="2056280" y="5651792"/>
            <a:ext cx="1447800" cy="902513"/>
          </a:xfrm>
          <a:prstGeom prst="borderCallout2">
            <a:avLst>
              <a:gd name="adj1" fmla="val 83672"/>
              <a:gd name="adj2" fmla="val 103880"/>
              <a:gd name="adj3" fmla="val 83672"/>
              <a:gd name="adj4" fmla="val 118847"/>
              <a:gd name="adj5" fmla="val 7248"/>
              <a:gd name="adj6" fmla="val 143420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The requirements and interfaces are configuration managed as a comprehensive set of configuration items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17953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72800" cy="1325563"/>
          </a:xfrm>
        </p:spPr>
        <p:txBody>
          <a:bodyPr/>
          <a:lstStyle/>
          <a:p>
            <a:r>
              <a:rPr lang="en-US" dirty="0" smtClean="0"/>
              <a:t>Configuration management of DSMs and </a:t>
            </a:r>
            <a:r>
              <a:rPr lang="en-US" dirty="0" err="1" smtClean="0"/>
              <a:t>DTws</a:t>
            </a:r>
            <a:endParaRPr lang="en-US" dirty="0"/>
          </a:p>
        </p:txBody>
      </p:sp>
      <p:sp>
        <p:nvSpPr>
          <p:cNvPr id="5" name="Freeform 4"/>
          <p:cNvSpPr/>
          <p:nvPr/>
        </p:nvSpPr>
        <p:spPr bwMode="auto">
          <a:xfrm>
            <a:off x="2928802" y="1987146"/>
            <a:ext cx="6035764" cy="2118804"/>
          </a:xfrm>
          <a:custGeom>
            <a:avLst/>
            <a:gdLst>
              <a:gd name="connsiteX0" fmla="*/ 516194 w 7079226"/>
              <a:gd name="connsiteY0" fmla="*/ 2477729 h 2485103"/>
              <a:gd name="connsiteX1" fmla="*/ 427703 w 7079226"/>
              <a:gd name="connsiteY1" fmla="*/ 2455606 h 2485103"/>
              <a:gd name="connsiteX2" fmla="*/ 427703 w 7079226"/>
              <a:gd name="connsiteY2" fmla="*/ 2455606 h 2485103"/>
              <a:gd name="connsiteX3" fmla="*/ 353961 w 7079226"/>
              <a:gd name="connsiteY3" fmla="*/ 2396613 h 2485103"/>
              <a:gd name="connsiteX4" fmla="*/ 331839 w 7079226"/>
              <a:gd name="connsiteY4" fmla="*/ 2374490 h 2485103"/>
              <a:gd name="connsiteX5" fmla="*/ 0 w 7079226"/>
              <a:gd name="connsiteY5" fmla="*/ 1954161 h 2485103"/>
              <a:gd name="connsiteX6" fmla="*/ 1150374 w 7079226"/>
              <a:gd name="connsiteY6" fmla="*/ 1946787 h 2485103"/>
              <a:gd name="connsiteX7" fmla="*/ 1201994 w 7079226"/>
              <a:gd name="connsiteY7" fmla="*/ 1939413 h 2485103"/>
              <a:gd name="connsiteX8" fmla="*/ 1268361 w 7079226"/>
              <a:gd name="connsiteY8" fmla="*/ 1924664 h 2485103"/>
              <a:gd name="connsiteX9" fmla="*/ 1268361 w 7079226"/>
              <a:gd name="connsiteY9" fmla="*/ 1924664 h 2485103"/>
              <a:gd name="connsiteX10" fmla="*/ 1327355 w 7079226"/>
              <a:gd name="connsiteY10" fmla="*/ 1873045 h 2485103"/>
              <a:gd name="connsiteX11" fmla="*/ 2920181 w 7079226"/>
              <a:gd name="connsiteY11" fmla="*/ 73742 h 2485103"/>
              <a:gd name="connsiteX12" fmla="*/ 2920181 w 7079226"/>
              <a:gd name="connsiteY12" fmla="*/ 73742 h 2485103"/>
              <a:gd name="connsiteX13" fmla="*/ 3008671 w 7079226"/>
              <a:gd name="connsiteY13" fmla="*/ 7374 h 2485103"/>
              <a:gd name="connsiteX14" fmla="*/ 3008671 w 7079226"/>
              <a:gd name="connsiteY14" fmla="*/ 7374 h 2485103"/>
              <a:gd name="connsiteX15" fmla="*/ 3126658 w 7079226"/>
              <a:gd name="connsiteY15" fmla="*/ 0 h 2485103"/>
              <a:gd name="connsiteX16" fmla="*/ 3207774 w 7079226"/>
              <a:gd name="connsiteY16" fmla="*/ 14748 h 2485103"/>
              <a:gd name="connsiteX17" fmla="*/ 3207774 w 7079226"/>
              <a:gd name="connsiteY17" fmla="*/ 14748 h 2485103"/>
              <a:gd name="connsiteX18" fmla="*/ 3266768 w 7079226"/>
              <a:gd name="connsiteY18" fmla="*/ 81116 h 2485103"/>
              <a:gd name="connsiteX19" fmla="*/ 4911213 w 7079226"/>
              <a:gd name="connsiteY19" fmla="*/ 1814052 h 2485103"/>
              <a:gd name="connsiteX20" fmla="*/ 4962832 w 7079226"/>
              <a:gd name="connsiteY20" fmla="*/ 1858297 h 2485103"/>
              <a:gd name="connsiteX21" fmla="*/ 5014452 w 7079226"/>
              <a:gd name="connsiteY21" fmla="*/ 1880419 h 2485103"/>
              <a:gd name="connsiteX22" fmla="*/ 5014452 w 7079226"/>
              <a:gd name="connsiteY22" fmla="*/ 1880419 h 2485103"/>
              <a:gd name="connsiteX23" fmla="*/ 5102942 w 7079226"/>
              <a:gd name="connsiteY23" fmla="*/ 1887793 h 2485103"/>
              <a:gd name="connsiteX24" fmla="*/ 6430297 w 7079226"/>
              <a:gd name="connsiteY24" fmla="*/ 1895168 h 2485103"/>
              <a:gd name="connsiteX25" fmla="*/ 6504039 w 7079226"/>
              <a:gd name="connsiteY25" fmla="*/ 1902542 h 2485103"/>
              <a:gd name="connsiteX26" fmla="*/ 6504039 w 7079226"/>
              <a:gd name="connsiteY26" fmla="*/ 1902542 h 2485103"/>
              <a:gd name="connsiteX27" fmla="*/ 6570407 w 7079226"/>
              <a:gd name="connsiteY27" fmla="*/ 1939413 h 2485103"/>
              <a:gd name="connsiteX28" fmla="*/ 6592529 w 7079226"/>
              <a:gd name="connsiteY28" fmla="*/ 1968910 h 2485103"/>
              <a:gd name="connsiteX29" fmla="*/ 7079226 w 7079226"/>
              <a:gd name="connsiteY29" fmla="*/ 2470355 h 2485103"/>
              <a:gd name="connsiteX30" fmla="*/ 4807974 w 7079226"/>
              <a:gd name="connsiteY30" fmla="*/ 2485103 h 2485103"/>
              <a:gd name="connsiteX31" fmla="*/ 4771103 w 7079226"/>
              <a:gd name="connsiteY31" fmla="*/ 2470355 h 2485103"/>
              <a:gd name="connsiteX32" fmla="*/ 4712110 w 7079226"/>
              <a:gd name="connsiteY32" fmla="*/ 2448232 h 2485103"/>
              <a:gd name="connsiteX33" fmla="*/ 4682613 w 7079226"/>
              <a:gd name="connsiteY33" fmla="*/ 2433484 h 2485103"/>
              <a:gd name="connsiteX34" fmla="*/ 4682613 w 7079226"/>
              <a:gd name="connsiteY34" fmla="*/ 2433484 h 2485103"/>
              <a:gd name="connsiteX35" fmla="*/ 3274142 w 7079226"/>
              <a:gd name="connsiteY35" fmla="*/ 936523 h 2485103"/>
              <a:gd name="connsiteX36" fmla="*/ 3222523 w 7079226"/>
              <a:gd name="connsiteY36" fmla="*/ 884903 h 2485103"/>
              <a:gd name="connsiteX37" fmla="*/ 3148781 w 7079226"/>
              <a:gd name="connsiteY37" fmla="*/ 862781 h 2485103"/>
              <a:gd name="connsiteX38" fmla="*/ 3082413 w 7079226"/>
              <a:gd name="connsiteY38" fmla="*/ 870155 h 2485103"/>
              <a:gd name="connsiteX39" fmla="*/ 3016045 w 7079226"/>
              <a:gd name="connsiteY39" fmla="*/ 877529 h 2485103"/>
              <a:gd name="connsiteX40" fmla="*/ 2949678 w 7079226"/>
              <a:gd name="connsiteY40" fmla="*/ 929148 h 2485103"/>
              <a:gd name="connsiteX41" fmla="*/ 2949678 w 7079226"/>
              <a:gd name="connsiteY41" fmla="*/ 929148 h 2485103"/>
              <a:gd name="connsiteX42" fmla="*/ 1622323 w 7079226"/>
              <a:gd name="connsiteY42" fmla="*/ 2396613 h 2485103"/>
              <a:gd name="connsiteX43" fmla="*/ 1592826 w 7079226"/>
              <a:gd name="connsiteY43" fmla="*/ 2440858 h 2485103"/>
              <a:gd name="connsiteX44" fmla="*/ 1548581 w 7079226"/>
              <a:gd name="connsiteY44" fmla="*/ 2462981 h 2485103"/>
              <a:gd name="connsiteX45" fmla="*/ 1467465 w 7079226"/>
              <a:gd name="connsiteY45" fmla="*/ 2485103 h 2485103"/>
              <a:gd name="connsiteX46" fmla="*/ 457200 w 7079226"/>
              <a:gd name="connsiteY46" fmla="*/ 2470355 h 2485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7079226" h="2485103">
                <a:moveTo>
                  <a:pt x="516194" y="2477729"/>
                </a:moveTo>
                <a:lnTo>
                  <a:pt x="427703" y="2455606"/>
                </a:lnTo>
                <a:lnTo>
                  <a:pt x="427703" y="2455606"/>
                </a:lnTo>
                <a:lnTo>
                  <a:pt x="353961" y="2396613"/>
                </a:lnTo>
                <a:lnTo>
                  <a:pt x="331839" y="2374490"/>
                </a:lnTo>
                <a:lnTo>
                  <a:pt x="0" y="1954161"/>
                </a:lnTo>
                <a:lnTo>
                  <a:pt x="1150374" y="1946787"/>
                </a:lnTo>
                <a:lnTo>
                  <a:pt x="1201994" y="1939413"/>
                </a:lnTo>
                <a:lnTo>
                  <a:pt x="1268361" y="1924664"/>
                </a:lnTo>
                <a:lnTo>
                  <a:pt x="1268361" y="1924664"/>
                </a:lnTo>
                <a:lnTo>
                  <a:pt x="1327355" y="1873045"/>
                </a:lnTo>
                <a:lnTo>
                  <a:pt x="2920181" y="73742"/>
                </a:lnTo>
                <a:lnTo>
                  <a:pt x="2920181" y="73742"/>
                </a:lnTo>
                <a:lnTo>
                  <a:pt x="3008671" y="7374"/>
                </a:lnTo>
                <a:lnTo>
                  <a:pt x="3008671" y="7374"/>
                </a:lnTo>
                <a:lnTo>
                  <a:pt x="3126658" y="0"/>
                </a:lnTo>
                <a:lnTo>
                  <a:pt x="3207774" y="14748"/>
                </a:lnTo>
                <a:lnTo>
                  <a:pt x="3207774" y="14748"/>
                </a:lnTo>
                <a:lnTo>
                  <a:pt x="3266768" y="81116"/>
                </a:lnTo>
                <a:lnTo>
                  <a:pt x="4911213" y="1814052"/>
                </a:lnTo>
                <a:lnTo>
                  <a:pt x="4962832" y="1858297"/>
                </a:lnTo>
                <a:lnTo>
                  <a:pt x="5014452" y="1880419"/>
                </a:lnTo>
                <a:lnTo>
                  <a:pt x="5014452" y="1880419"/>
                </a:lnTo>
                <a:lnTo>
                  <a:pt x="5102942" y="1887793"/>
                </a:lnTo>
                <a:lnTo>
                  <a:pt x="6430297" y="1895168"/>
                </a:lnTo>
                <a:lnTo>
                  <a:pt x="6504039" y="1902542"/>
                </a:lnTo>
                <a:lnTo>
                  <a:pt x="6504039" y="1902542"/>
                </a:lnTo>
                <a:lnTo>
                  <a:pt x="6570407" y="1939413"/>
                </a:lnTo>
                <a:lnTo>
                  <a:pt x="6592529" y="1968910"/>
                </a:lnTo>
                <a:lnTo>
                  <a:pt x="7079226" y="2470355"/>
                </a:lnTo>
                <a:lnTo>
                  <a:pt x="4807974" y="2485103"/>
                </a:lnTo>
                <a:lnTo>
                  <a:pt x="4771103" y="2470355"/>
                </a:lnTo>
                <a:lnTo>
                  <a:pt x="4712110" y="2448232"/>
                </a:lnTo>
                <a:lnTo>
                  <a:pt x="4682613" y="2433484"/>
                </a:lnTo>
                <a:lnTo>
                  <a:pt x="4682613" y="2433484"/>
                </a:lnTo>
                <a:lnTo>
                  <a:pt x="3274142" y="936523"/>
                </a:lnTo>
                <a:lnTo>
                  <a:pt x="3222523" y="884903"/>
                </a:lnTo>
                <a:lnTo>
                  <a:pt x="3148781" y="862781"/>
                </a:lnTo>
                <a:lnTo>
                  <a:pt x="3082413" y="870155"/>
                </a:lnTo>
                <a:lnTo>
                  <a:pt x="3016045" y="877529"/>
                </a:lnTo>
                <a:lnTo>
                  <a:pt x="2949678" y="929148"/>
                </a:lnTo>
                <a:lnTo>
                  <a:pt x="2949678" y="929148"/>
                </a:lnTo>
                <a:lnTo>
                  <a:pt x="1622323" y="2396613"/>
                </a:lnTo>
                <a:lnTo>
                  <a:pt x="1592826" y="2440858"/>
                </a:lnTo>
                <a:lnTo>
                  <a:pt x="1548581" y="2462981"/>
                </a:lnTo>
                <a:lnTo>
                  <a:pt x="1467465" y="2485103"/>
                </a:lnTo>
                <a:lnTo>
                  <a:pt x="457200" y="2470355"/>
                </a:lnTo>
              </a:path>
            </a:pathLst>
          </a:custGeom>
          <a:pattFill prst="pct20">
            <a:fgClr>
              <a:srgbClr val="009900"/>
            </a:fgClr>
            <a:bgClr>
              <a:schemeClr val="bg1"/>
            </a:bgClr>
          </a:patt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algn="r"/>
            <a:endParaRPr lang="en-US">
              <a:solidFill>
                <a:srgbClr val="000000"/>
              </a:solidFill>
              <a:latin typeface="Calibri" panose="020F0502020204030204"/>
            </a:endParaRPr>
          </a:p>
        </p:txBody>
      </p:sp>
      <p:pic>
        <p:nvPicPr>
          <p:cNvPr id="6" name="Picture 5" descr="image0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473" y="1970720"/>
            <a:ext cx="6076052" cy="4270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 rot="2838922">
            <a:off x="4336152" y="4880698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Arial"/>
                <a:cs typeface="Times New Roman" panose="02020603050405020304" pitchFamily="18" charset="0"/>
              </a:rPr>
              <a:t>DESIGN</a:t>
            </a:r>
            <a:endParaRPr lang="en-US" sz="1600" b="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8" name="Rectangle 7"/>
          <p:cNvSpPr/>
          <p:nvPr/>
        </p:nvSpPr>
        <p:spPr>
          <a:xfrm rot="18789950">
            <a:off x="5718765" y="4948019"/>
            <a:ext cx="11997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Arial"/>
                <a:cs typeface="Times New Roman" panose="02020603050405020304" pitchFamily="18" charset="0"/>
              </a:rPr>
              <a:t>DELIVERY</a:t>
            </a:r>
            <a:endParaRPr lang="en-US" sz="1600" b="1" dirty="0">
              <a:solidFill>
                <a:schemeClr val="bg1"/>
              </a:solidFill>
              <a:latin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061430" y="4536268"/>
            <a:ext cx="724773" cy="263568"/>
            <a:chOff x="2712835" y="3984271"/>
            <a:chExt cx="850071" cy="309134"/>
          </a:xfrm>
        </p:grpSpPr>
        <p:sp>
          <p:nvSpPr>
            <p:cNvPr id="71" name="TextBox 70"/>
            <p:cNvSpPr txBox="1"/>
            <p:nvPr/>
          </p:nvSpPr>
          <p:spPr>
            <a:xfrm>
              <a:off x="2712835" y="4164139"/>
              <a:ext cx="719749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AS-OFFERED</a:t>
              </a:r>
            </a:p>
          </p:txBody>
        </p:sp>
        <p:sp>
          <p:nvSpPr>
            <p:cNvPr id="72" name="Oval 71"/>
            <p:cNvSpPr/>
            <p:nvPr/>
          </p:nvSpPr>
          <p:spPr>
            <a:xfrm>
              <a:off x="3393796" y="3984271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336044" y="4256231"/>
            <a:ext cx="797478" cy="197958"/>
            <a:chOff x="1862044" y="3655822"/>
            <a:chExt cx="935346" cy="232181"/>
          </a:xfrm>
        </p:grpSpPr>
        <p:sp>
          <p:nvSpPr>
            <p:cNvPr id="69" name="TextBox 68"/>
            <p:cNvSpPr txBox="1"/>
            <p:nvPr/>
          </p:nvSpPr>
          <p:spPr>
            <a:xfrm>
              <a:off x="1862044" y="3758737"/>
              <a:ext cx="652423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AS-NEEDED</a:t>
              </a:r>
            </a:p>
          </p:txBody>
        </p:sp>
        <p:sp>
          <p:nvSpPr>
            <p:cNvPr id="70" name="Oval 69"/>
            <p:cNvSpPr/>
            <p:nvPr/>
          </p:nvSpPr>
          <p:spPr>
            <a:xfrm>
              <a:off x="2628280" y="3655822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560522" y="4957338"/>
            <a:ext cx="932376" cy="144184"/>
            <a:chOff x="3298209" y="4478138"/>
            <a:chExt cx="1093565" cy="169110"/>
          </a:xfrm>
        </p:grpSpPr>
        <p:sp>
          <p:nvSpPr>
            <p:cNvPr id="67" name="TextBox 66"/>
            <p:cNvSpPr txBox="1"/>
            <p:nvPr/>
          </p:nvSpPr>
          <p:spPr>
            <a:xfrm>
              <a:off x="3298209" y="4517982"/>
              <a:ext cx="918541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AS-SPECIFIED</a:t>
              </a:r>
            </a:p>
          </p:txBody>
        </p:sp>
        <p:sp>
          <p:nvSpPr>
            <p:cNvPr id="68" name="Oval 67"/>
            <p:cNvSpPr/>
            <p:nvPr/>
          </p:nvSpPr>
          <p:spPr>
            <a:xfrm>
              <a:off x="4222664" y="4478138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086374" y="5483660"/>
            <a:ext cx="856907" cy="144184"/>
            <a:chOff x="3914969" y="5095450"/>
            <a:chExt cx="1005049" cy="169110"/>
          </a:xfrm>
        </p:grpSpPr>
        <p:sp>
          <p:nvSpPr>
            <p:cNvPr id="65" name="TextBox 64"/>
            <p:cNvSpPr txBox="1"/>
            <p:nvPr/>
          </p:nvSpPr>
          <p:spPr>
            <a:xfrm>
              <a:off x="3914969" y="5133622"/>
              <a:ext cx="76944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AS-DESIGNED</a:t>
              </a:r>
            </a:p>
          </p:txBody>
        </p:sp>
        <p:sp>
          <p:nvSpPr>
            <p:cNvPr id="66" name="Oval 65"/>
            <p:cNvSpPr/>
            <p:nvPr/>
          </p:nvSpPr>
          <p:spPr>
            <a:xfrm>
              <a:off x="4750908" y="5095450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483118" y="5936678"/>
            <a:ext cx="875353" cy="154261"/>
            <a:chOff x="4380304" y="5626785"/>
            <a:chExt cx="1026683" cy="180930"/>
          </a:xfrm>
        </p:grpSpPr>
        <p:sp>
          <p:nvSpPr>
            <p:cNvPr id="63" name="TextBox 62"/>
            <p:cNvSpPr txBox="1"/>
            <p:nvPr/>
          </p:nvSpPr>
          <p:spPr>
            <a:xfrm>
              <a:off x="4380304" y="5678449"/>
              <a:ext cx="72616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AS-PLANNED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5237877" y="5626785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754077" y="5936678"/>
            <a:ext cx="708994" cy="154261"/>
            <a:chOff x="5870986" y="5626785"/>
            <a:chExt cx="831565" cy="180930"/>
          </a:xfrm>
        </p:grpSpPr>
        <p:sp>
          <p:nvSpPr>
            <p:cNvPr id="61" name="TextBox 60"/>
            <p:cNvSpPr txBox="1"/>
            <p:nvPr/>
          </p:nvSpPr>
          <p:spPr>
            <a:xfrm>
              <a:off x="6186384" y="5678449"/>
              <a:ext cx="516167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AS-BUILT</a:t>
              </a:r>
            </a:p>
          </p:txBody>
        </p:sp>
        <p:sp>
          <p:nvSpPr>
            <p:cNvPr id="62" name="Oval 61"/>
            <p:cNvSpPr/>
            <p:nvPr/>
          </p:nvSpPr>
          <p:spPr>
            <a:xfrm>
              <a:off x="5870986" y="5626785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206763" y="5483660"/>
            <a:ext cx="778873" cy="144184"/>
            <a:chOff x="6401933" y="5095450"/>
            <a:chExt cx="913524" cy="169110"/>
          </a:xfrm>
        </p:grpSpPr>
        <p:sp>
          <p:nvSpPr>
            <p:cNvPr id="59" name="TextBox 58"/>
            <p:cNvSpPr txBox="1"/>
            <p:nvPr/>
          </p:nvSpPr>
          <p:spPr>
            <a:xfrm>
              <a:off x="6688682" y="5133622"/>
              <a:ext cx="626775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AS-TESTED</a:t>
              </a:r>
            </a:p>
          </p:txBody>
        </p:sp>
        <p:sp>
          <p:nvSpPr>
            <p:cNvPr id="60" name="Oval 59"/>
            <p:cNvSpPr/>
            <p:nvPr/>
          </p:nvSpPr>
          <p:spPr>
            <a:xfrm>
              <a:off x="6401933" y="5095450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718443" y="4941327"/>
            <a:ext cx="871234" cy="144184"/>
            <a:chOff x="7002070" y="4459359"/>
            <a:chExt cx="1021853" cy="169110"/>
          </a:xfrm>
        </p:grpSpPr>
        <p:sp>
          <p:nvSpPr>
            <p:cNvPr id="57" name="TextBox 56"/>
            <p:cNvSpPr txBox="1"/>
            <p:nvPr/>
          </p:nvSpPr>
          <p:spPr>
            <a:xfrm>
              <a:off x="7249672" y="4497170"/>
              <a:ext cx="774251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AS-CERTIFIED</a:t>
              </a:r>
            </a:p>
          </p:txBody>
        </p:sp>
        <p:sp>
          <p:nvSpPr>
            <p:cNvPr id="58" name="Oval 57"/>
            <p:cNvSpPr/>
            <p:nvPr/>
          </p:nvSpPr>
          <p:spPr>
            <a:xfrm>
              <a:off x="7002070" y="4459359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67961" y="4536268"/>
            <a:ext cx="846680" cy="263568"/>
            <a:chOff x="8115741" y="3984271"/>
            <a:chExt cx="993054" cy="309134"/>
          </a:xfrm>
        </p:grpSpPr>
        <p:sp>
          <p:nvSpPr>
            <p:cNvPr id="55" name="TextBox 54"/>
            <p:cNvSpPr txBox="1"/>
            <p:nvPr/>
          </p:nvSpPr>
          <p:spPr>
            <a:xfrm>
              <a:off x="8284851" y="4164139"/>
              <a:ext cx="823944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AS-DELIVERED</a:t>
              </a:r>
            </a:p>
          </p:txBody>
        </p:sp>
        <p:sp>
          <p:nvSpPr>
            <p:cNvPr id="56" name="Oval 55"/>
            <p:cNvSpPr/>
            <p:nvPr/>
          </p:nvSpPr>
          <p:spPr>
            <a:xfrm>
              <a:off x="8115741" y="3984271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643560" y="4256231"/>
            <a:ext cx="1020332" cy="197958"/>
            <a:chOff x="9260001" y="3655822"/>
            <a:chExt cx="1196727" cy="232181"/>
          </a:xfrm>
        </p:grpSpPr>
        <p:sp>
          <p:nvSpPr>
            <p:cNvPr id="53" name="TextBox 52"/>
            <p:cNvSpPr txBox="1"/>
            <p:nvPr/>
          </p:nvSpPr>
          <p:spPr>
            <a:xfrm>
              <a:off x="9576679" y="3758737"/>
              <a:ext cx="880049" cy="1292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AS-SUPPORTED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9260001" y="3655822"/>
              <a:ext cx="169110" cy="16911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852423" y="4016290"/>
            <a:ext cx="967244" cy="2099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999" b="1" dirty="0">
                <a:solidFill>
                  <a:schemeClr val="bg2">
                    <a:lumMod val="75000"/>
                  </a:schemeClr>
                </a:solidFill>
                <a:latin typeface="Arial"/>
              </a:rPr>
              <a:t>NEEDS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88725" y="4033326"/>
            <a:ext cx="1725265" cy="2099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999" b="1" dirty="0">
                <a:solidFill>
                  <a:schemeClr val="bg2">
                    <a:lumMod val="75000"/>
                  </a:schemeClr>
                </a:solidFill>
                <a:latin typeface="Arial"/>
              </a:rPr>
              <a:t>SOLUTIONS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45755" y="2499057"/>
            <a:ext cx="1295873" cy="1679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FFC000"/>
                </a:solidFill>
                <a:latin typeface="Arial"/>
              </a:rPr>
              <a:t>DIGITAL TWINS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6714074" y="3108107"/>
            <a:ext cx="2615564" cy="144184"/>
            <a:chOff x="6996947" y="2309211"/>
            <a:chExt cx="3067742" cy="169110"/>
          </a:xfrm>
        </p:grpSpPr>
        <p:sp>
          <p:nvSpPr>
            <p:cNvPr id="51" name="Oval 50"/>
            <p:cNvSpPr/>
            <p:nvPr/>
          </p:nvSpPr>
          <p:spPr>
            <a:xfrm>
              <a:off x="6996947" y="2309211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249672" y="2339167"/>
              <a:ext cx="2815017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CERTIFICATION 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643560" y="3697926"/>
            <a:ext cx="1488982" cy="254396"/>
            <a:chOff x="9260001" y="3000998"/>
            <a:chExt cx="1746397" cy="298376"/>
          </a:xfrm>
        </p:grpSpPr>
        <p:sp>
          <p:nvSpPr>
            <p:cNvPr id="49" name="Oval 48"/>
            <p:cNvSpPr/>
            <p:nvPr/>
          </p:nvSpPr>
          <p:spPr>
            <a:xfrm>
              <a:off x="9260001" y="3130264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9431153" y="3000998"/>
              <a:ext cx="1575245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VIRTUAL ECOSYSTEM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65930" y="3374902"/>
            <a:ext cx="1562576" cy="295647"/>
            <a:chOff x="8113360" y="2622129"/>
            <a:chExt cx="1832714" cy="346758"/>
          </a:xfrm>
        </p:grpSpPr>
        <p:sp>
          <p:nvSpPr>
            <p:cNvPr id="47" name="Oval 46"/>
            <p:cNvSpPr/>
            <p:nvPr/>
          </p:nvSpPr>
          <p:spPr>
            <a:xfrm>
              <a:off x="8113360" y="27997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227340" y="2622129"/>
              <a:ext cx="1718734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OPERATIONS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757466" y="2136879"/>
            <a:ext cx="2335773" cy="144184"/>
            <a:chOff x="5874961" y="1170077"/>
            <a:chExt cx="2739581" cy="169110"/>
          </a:xfrm>
        </p:grpSpPr>
        <p:sp>
          <p:nvSpPr>
            <p:cNvPr id="45" name="Oval 44"/>
            <p:cNvSpPr/>
            <p:nvPr/>
          </p:nvSpPr>
          <p:spPr>
            <a:xfrm>
              <a:off x="5874961" y="11700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176005" y="1188606"/>
              <a:ext cx="2438537" cy="1293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VIRTUAL PRODUCTION SYSTEM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215794" y="2612843"/>
            <a:ext cx="2262397" cy="144184"/>
            <a:chOff x="6412524" y="1728326"/>
            <a:chExt cx="2653520" cy="169110"/>
          </a:xfrm>
        </p:grpSpPr>
        <p:sp>
          <p:nvSpPr>
            <p:cNvPr id="43" name="Oval 42"/>
            <p:cNvSpPr/>
            <p:nvPr/>
          </p:nvSpPr>
          <p:spPr>
            <a:xfrm>
              <a:off x="6412524" y="1728326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678655" y="1744230"/>
              <a:ext cx="2387389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50" b="1" dirty="0">
                  <a:latin typeface="Arial Narrow" panose="020B0606020202030204" pitchFamily="34" charset="0"/>
                </a:rPr>
                <a:t>VIRTUAL </a:t>
              </a:r>
              <a:r>
                <a:rPr lang="en-US" sz="1050" b="1" dirty="0" smtClean="0">
                  <a:latin typeface="Arial Narrow" panose="020B0606020202030204" pitchFamily="34" charset="0"/>
                </a:rPr>
                <a:t>QUALIFICATION 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654203" y="3399166"/>
            <a:ext cx="1125908" cy="271381"/>
            <a:chOff x="2235207" y="2650589"/>
            <a:chExt cx="1320555" cy="318298"/>
          </a:xfrm>
        </p:grpSpPr>
        <p:sp>
          <p:nvSpPr>
            <p:cNvPr id="41" name="Oval 40"/>
            <p:cNvSpPr/>
            <p:nvPr/>
          </p:nvSpPr>
          <p:spPr>
            <a:xfrm>
              <a:off x="3386652" y="27997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235207" y="2650589"/>
              <a:ext cx="1161174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SYSTEM MODEL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215600" y="2136879"/>
            <a:ext cx="2142191" cy="144184"/>
            <a:chOff x="2893657" y="1170077"/>
            <a:chExt cx="2512532" cy="169110"/>
          </a:xfrm>
        </p:grpSpPr>
        <p:sp>
          <p:nvSpPr>
            <p:cNvPr id="39" name="Oval 38"/>
            <p:cNvSpPr/>
            <p:nvPr/>
          </p:nvSpPr>
          <p:spPr>
            <a:xfrm>
              <a:off x="5237079" y="1170077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893657" y="1185171"/>
              <a:ext cx="2209397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PRODUCTION MODELS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283425" y="3738811"/>
            <a:ext cx="1848062" cy="213510"/>
            <a:chOff x="627448" y="3048952"/>
            <a:chExt cx="2167555" cy="250422"/>
          </a:xfrm>
        </p:grpSpPr>
        <p:sp>
          <p:nvSpPr>
            <p:cNvPr id="37" name="Oval 36"/>
            <p:cNvSpPr/>
            <p:nvPr/>
          </p:nvSpPr>
          <p:spPr>
            <a:xfrm>
              <a:off x="2625893" y="3130264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27448" y="3048952"/>
              <a:ext cx="1929831" cy="15161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sz="1050" b="1" dirty="0" smtClean="0">
                  <a:latin typeface="Arial Narrow" panose="020B0606020202030204" pitchFamily="34" charset="0"/>
                </a:rPr>
                <a:t>SYSTEM OF SYSTEMS MODEL</a:t>
              </a:r>
              <a:endParaRPr lang="en-US" sz="105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295772" y="2603637"/>
            <a:ext cx="1648188" cy="144184"/>
            <a:chOff x="2987689" y="1717529"/>
            <a:chExt cx="1933126" cy="169110"/>
          </a:xfrm>
        </p:grpSpPr>
        <p:sp>
          <p:nvSpPr>
            <p:cNvPr id="35" name="Oval 34"/>
            <p:cNvSpPr/>
            <p:nvPr/>
          </p:nvSpPr>
          <p:spPr>
            <a:xfrm>
              <a:off x="4751705" y="1717529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987689" y="1728326"/>
              <a:ext cx="1646054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PHYSICAL MODELS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362296" y="3114919"/>
            <a:ext cx="2128227" cy="144184"/>
            <a:chOff x="1892834" y="2317201"/>
            <a:chExt cx="2496155" cy="169110"/>
          </a:xfrm>
        </p:grpSpPr>
        <p:sp>
          <p:nvSpPr>
            <p:cNvPr id="33" name="Oval 32"/>
            <p:cNvSpPr/>
            <p:nvPr/>
          </p:nvSpPr>
          <p:spPr>
            <a:xfrm>
              <a:off x="4219879" y="2317201"/>
              <a:ext cx="169110" cy="16911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892834" y="2339167"/>
              <a:ext cx="2267413" cy="1292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>
                <a:lnSpc>
                  <a:spcPct val="80000"/>
                </a:lnSpc>
                <a:defRPr sz="1050" b="1">
                  <a:solidFill>
                    <a:srgbClr val="00B050"/>
                  </a:solidFill>
                  <a:latin typeface="Arial Narrow" panose="020B0606020202030204" pitchFamily="34" charset="0"/>
                </a:defRPr>
              </a:lvl1pPr>
            </a:lstStyle>
            <a:p>
              <a:pPr algn="r"/>
              <a:r>
                <a:rPr lang="en-US" dirty="0" smtClean="0">
                  <a:solidFill>
                    <a:schemeClr val="tx1"/>
                  </a:solidFill>
                </a:rPr>
                <a:t>PRODUCT MODEL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8639100" y="5449132"/>
            <a:ext cx="2250424" cy="28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>
                <a:solidFill>
                  <a:srgbClr val="FFC000"/>
                </a:solidFill>
                <a:latin typeface="Arial"/>
              </a:rPr>
              <a:t>PHYSICAL SYSTEMS</a:t>
            </a:r>
          </a:p>
        </p:txBody>
      </p:sp>
      <p:sp>
        <p:nvSpPr>
          <p:cNvPr id="75" name="Rectangle 74"/>
          <p:cNvSpPr/>
          <p:nvPr/>
        </p:nvSpPr>
        <p:spPr>
          <a:xfrm rot="2822765">
            <a:off x="5602647" y="2899721"/>
            <a:ext cx="14453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latin typeface="Arial"/>
                <a:cs typeface="Times New Roman" panose="02020603050405020304" pitchFamily="18" charset="0"/>
              </a:rPr>
              <a:t>SIMULATION</a:t>
            </a:r>
            <a:endParaRPr lang="en-US" sz="1600" b="1" dirty="0">
              <a:latin typeface="Arial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74461" y="2453890"/>
            <a:ext cx="2842675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 smtClean="0">
                <a:solidFill>
                  <a:srgbClr val="FFC000"/>
                </a:solidFill>
                <a:latin typeface="Arial"/>
              </a:rPr>
              <a:t>DIGITAL SYSTEM MODELS</a:t>
            </a:r>
            <a:endParaRPr lang="en-US" sz="1600" b="1" dirty="0">
              <a:solidFill>
                <a:srgbClr val="FFC000"/>
              </a:solidFill>
              <a:latin typeface="Arial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9754796" y="6251694"/>
            <a:ext cx="22509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434F5C"/>
                </a:solidFill>
                <a:latin typeface="Arial" panose="020B0604020202020204" pitchFamily="34" charset="0"/>
              </a:rPr>
              <a:t>Copyright © 2020 Boeing. All rights reserved.</a:t>
            </a:r>
            <a:endParaRPr lang="en-US" sz="800" dirty="0"/>
          </a:p>
        </p:txBody>
      </p:sp>
      <p:sp>
        <p:nvSpPr>
          <p:cNvPr id="100" name="Content Placeholder 2"/>
          <p:cNvSpPr>
            <a:spLocks noGrp="1"/>
          </p:cNvSpPr>
          <p:nvPr>
            <p:ph idx="1"/>
          </p:nvPr>
        </p:nvSpPr>
        <p:spPr>
          <a:xfrm>
            <a:off x="128294" y="6035244"/>
            <a:ext cx="10515600" cy="69387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smtClean="0"/>
              <a:t>DSM</a:t>
            </a:r>
            <a:r>
              <a:rPr lang="en-US" sz="1000" dirty="0" smtClean="0"/>
              <a:t> – Digital system model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DTw</a:t>
            </a:r>
            <a:r>
              <a:rPr lang="en-US" sz="1000" dirty="0" smtClean="0"/>
              <a:t> – Digital twin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00" b="1" dirty="0" err="1" smtClean="0"/>
              <a:t>DTh</a:t>
            </a:r>
            <a:r>
              <a:rPr lang="en-US" sz="1000" dirty="0" smtClean="0"/>
              <a:t> – Digital thread</a:t>
            </a:r>
            <a:endParaRPr lang="en-US" sz="1000" dirty="0"/>
          </a:p>
        </p:txBody>
      </p:sp>
      <p:grpSp>
        <p:nvGrpSpPr>
          <p:cNvPr id="3" name="Group 2"/>
          <p:cNvGrpSpPr/>
          <p:nvPr/>
        </p:nvGrpSpPr>
        <p:grpSpPr>
          <a:xfrm>
            <a:off x="4113309" y="5119530"/>
            <a:ext cx="563167" cy="563167"/>
            <a:chOff x="2790165" y="5636085"/>
            <a:chExt cx="563167" cy="563167"/>
          </a:xfrm>
        </p:grpSpPr>
        <p:sp>
          <p:nvSpPr>
            <p:cNvPr id="102" name="Arc 101"/>
            <p:cNvSpPr/>
            <p:nvPr/>
          </p:nvSpPr>
          <p:spPr>
            <a:xfrm rot="10800000">
              <a:off x="2790165" y="5636085"/>
              <a:ext cx="563167" cy="563167"/>
            </a:xfrm>
            <a:prstGeom prst="arc">
              <a:avLst>
                <a:gd name="adj1" fmla="val 7476100"/>
                <a:gd name="adj2" fmla="val 4522748"/>
              </a:avLst>
            </a:prstGeom>
            <a:ln w="7620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819114" y="5711848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CM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74" name="Rectangle 73"/>
          <p:cNvSpPr/>
          <p:nvPr/>
        </p:nvSpPr>
        <p:spPr>
          <a:xfrm rot="18788987">
            <a:off x="4175852" y="2967384"/>
            <a:ext cx="12907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>
                <a:latin typeface="Arial"/>
                <a:cs typeface="Times New Roman" panose="02020603050405020304" pitchFamily="18" charset="0"/>
              </a:rPr>
              <a:t>MODELING</a:t>
            </a:r>
            <a:endParaRPr lang="en-US" sz="1600" b="1" dirty="0">
              <a:latin typeface="Arial"/>
            </a:endParaRPr>
          </a:p>
        </p:txBody>
      </p:sp>
      <p:sp>
        <p:nvSpPr>
          <p:cNvPr id="112" name="Arc 111"/>
          <p:cNvSpPr/>
          <p:nvPr/>
        </p:nvSpPr>
        <p:spPr>
          <a:xfrm rot="5400000">
            <a:off x="3677784" y="3821122"/>
            <a:ext cx="1687203" cy="563167"/>
          </a:xfrm>
          <a:prstGeom prst="arc">
            <a:avLst>
              <a:gd name="adj1" fmla="val 10862799"/>
              <a:gd name="adj2" fmla="val 21523137"/>
            </a:avLst>
          </a:prstGeom>
          <a:ln w="762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4281224" y="3925544"/>
            <a:ext cx="53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73916" y="5449132"/>
            <a:ext cx="2078431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 smtClean="0">
                <a:solidFill>
                  <a:srgbClr val="FFC000"/>
                </a:solidFill>
                <a:latin typeface="Arial"/>
              </a:rPr>
              <a:t>DESIGN</a:t>
            </a:r>
            <a:endParaRPr lang="en-US" sz="1600" b="1" dirty="0">
              <a:solidFill>
                <a:srgbClr val="FFC000"/>
              </a:solidFill>
              <a:latin typeface="Arial"/>
            </a:endParaRPr>
          </a:p>
        </p:txBody>
      </p:sp>
      <p:sp>
        <p:nvSpPr>
          <p:cNvPr id="87" name="Line Callout 2 86"/>
          <p:cNvSpPr/>
          <p:nvPr/>
        </p:nvSpPr>
        <p:spPr>
          <a:xfrm>
            <a:off x="2056280" y="5651792"/>
            <a:ext cx="1447800" cy="902513"/>
          </a:xfrm>
          <a:prstGeom prst="borderCallout2">
            <a:avLst>
              <a:gd name="adj1" fmla="val 83672"/>
              <a:gd name="adj2" fmla="val 103880"/>
              <a:gd name="adj3" fmla="val 83672"/>
              <a:gd name="adj4" fmla="val 118847"/>
              <a:gd name="adj5" fmla="val -152105"/>
              <a:gd name="adj6" fmla="val 173466"/>
            </a:avLst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Changes to requirements and interfaces drive changes to the </a:t>
            </a:r>
            <a:r>
              <a:rPr lang="en-US" sz="1000" dirty="0" err="1" smtClean="0"/>
              <a:t>SysML</a:t>
            </a:r>
            <a:r>
              <a:rPr lang="en-US" sz="1000" dirty="0" smtClean="0"/>
              <a:t> models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13575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1471</TotalTime>
  <Words>1534</Words>
  <Application>Microsoft Office PowerPoint</Application>
  <PresentationFormat>Widescreen</PresentationFormat>
  <Paragraphs>464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Times New Roman</vt:lpstr>
      <vt:lpstr>Office Theme</vt:lpstr>
      <vt:lpstr>Configuration management of Digital System Models and Digital Twins</vt:lpstr>
      <vt:lpstr>Traditional configuration management</vt:lpstr>
      <vt:lpstr>Configuration management of DSMs and DTws</vt:lpstr>
      <vt:lpstr>Configuration management of DSMs and DTws</vt:lpstr>
      <vt:lpstr>Configuration management of DSMs and DTws</vt:lpstr>
      <vt:lpstr>Configuration management of DSMs and DTws</vt:lpstr>
      <vt:lpstr>Configuration management of DSMs and DTws</vt:lpstr>
      <vt:lpstr>Configuration management of DSMs and DTws</vt:lpstr>
      <vt:lpstr>Configuration management of DSMs and DTws</vt:lpstr>
      <vt:lpstr>Configuration management of DSMs and DTws</vt:lpstr>
      <vt:lpstr>Configuration management of DSMs and DTws</vt:lpstr>
      <vt:lpstr>Configuration management of DSMs and DTws</vt:lpstr>
      <vt:lpstr>Configuration management of DSMs and DTws</vt:lpstr>
      <vt:lpstr>Configuration management of DSMs and DTws</vt:lpstr>
      <vt:lpstr>Configuration management of DSMs and DTws</vt:lpstr>
      <vt:lpstr>Configuration management of DSMs and DTws</vt:lpstr>
    </vt:vector>
  </TitlesOfParts>
  <Company>The Boeing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Przybylo (US), Aleksander</dc:creator>
  <cp:lastModifiedBy>Przybylo (US), Aleksander</cp:lastModifiedBy>
  <cp:revision>30</cp:revision>
  <dcterms:created xsi:type="dcterms:W3CDTF">2020-01-03T18:15:25Z</dcterms:created>
  <dcterms:modified xsi:type="dcterms:W3CDTF">2020-01-21T21:17:02Z</dcterms:modified>
</cp:coreProperties>
</file>